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692" r:id="rId3"/>
    <p:sldId id="693" r:id="rId4"/>
    <p:sldId id="694" r:id="rId5"/>
    <p:sldId id="696" r:id="rId6"/>
    <p:sldId id="697" r:id="rId7"/>
    <p:sldId id="698" r:id="rId8"/>
    <p:sldId id="699" r:id="rId9"/>
    <p:sldId id="700" r:id="rId10"/>
    <p:sldId id="701" r:id="rId11"/>
    <p:sldId id="703" r:id="rId12"/>
    <p:sldId id="704" r:id="rId13"/>
    <p:sldId id="705" r:id="rId14"/>
    <p:sldId id="706" r:id="rId15"/>
    <p:sldId id="70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00FF"/>
    <a:srgbClr val="EAACAC"/>
    <a:srgbClr val="FFFFFF"/>
    <a:srgbClr val="EEBCBC"/>
    <a:srgbClr val="FDE5E5"/>
    <a:srgbClr val="FF7D7D"/>
    <a:srgbClr val="FECFC6"/>
    <a:srgbClr val="E29DFD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280" autoAdjust="0"/>
  </p:normalViewPr>
  <p:slideViewPr>
    <p:cSldViewPr snapToGrid="0">
      <p:cViewPr varScale="1">
        <p:scale>
          <a:sx n="106" d="100"/>
          <a:sy n="106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tarinabox.lco.global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tarinabox.lco.global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Evolution of Stars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Astrophysics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Dwarf Stars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9734" y="2119086"/>
            <a:ext cx="447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Chandrasekhar Limit = 1.4 </a:t>
            </a:r>
            <a:r>
              <a:rPr lang="en-US" sz="2800" dirty="0" err="1">
                <a:latin typeface="+mj-lt"/>
              </a:rPr>
              <a:t>M</a:t>
            </a:r>
            <a:r>
              <a:rPr lang="en-US" sz="2800" baseline="-25000" dirty="0" err="1">
                <a:latin typeface="+mj-lt"/>
              </a:rPr>
              <a:t>ʘ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363" y="1531289"/>
            <a:ext cx="840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There is a maximum mass of a core that can become a white dwarf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363" y="3164146"/>
            <a:ext cx="840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The core only makes up about 1/3 of the stars mass so a star with a total mass greater than about 4 </a:t>
            </a:r>
            <a:r>
              <a:rPr lang="en-US" sz="2400" dirty="0" err="1">
                <a:latin typeface="+mj-lt"/>
              </a:rPr>
              <a:t>M</a:t>
            </a:r>
            <a:r>
              <a:rPr lang="en-US" sz="2400" baseline="-25000" dirty="0" err="1">
                <a:latin typeface="+mj-lt"/>
              </a:rPr>
              <a:t>ʘ</a:t>
            </a:r>
            <a:r>
              <a:rPr lang="en-US" sz="2400" dirty="0">
                <a:latin typeface="+mj-lt"/>
              </a:rPr>
              <a:t> will not form white dwarfs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3D49D-F8EA-4336-A22C-099634A09BDE}"/>
              </a:ext>
            </a:extLst>
          </p:cNvPr>
          <p:cNvSpPr/>
          <p:nvPr/>
        </p:nvSpPr>
        <p:spPr>
          <a:xfrm>
            <a:off x="6181725" y="2208088"/>
            <a:ext cx="533400" cy="434217"/>
          </a:xfrm>
          <a:prstGeom prst="rect">
            <a:avLst/>
          </a:prstGeom>
          <a:solidFill>
            <a:srgbClr val="FFFF00">
              <a:alpha val="3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79B84-2A6A-421B-9A8E-522B5E1805C0}"/>
              </a:ext>
            </a:extLst>
          </p:cNvPr>
          <p:cNvGrpSpPr/>
          <p:nvPr/>
        </p:nvGrpSpPr>
        <p:grpSpPr>
          <a:xfrm>
            <a:off x="6715125" y="2101496"/>
            <a:ext cx="2057512" cy="954107"/>
            <a:chOff x="6715125" y="2101496"/>
            <a:chExt cx="2057512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50E99C-B484-475D-8DA8-8093B84529BB}"/>
                </a:ext>
              </a:extLst>
            </p:cNvPr>
            <p:cNvSpPr txBox="1"/>
            <p:nvPr/>
          </p:nvSpPr>
          <p:spPr>
            <a:xfrm>
              <a:off x="7547915" y="2101496"/>
              <a:ext cx="12247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Sun’s Mass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AFA0790-9618-4F3F-815B-4F03D5EFE373}"/>
                </a:ext>
              </a:extLst>
            </p:cNvPr>
            <p:cNvCxnSpPr>
              <a:cxnSpLocks/>
              <a:stCxn id="9" idx="1"/>
              <a:endCxn id="10" idx="3"/>
            </p:cNvCxnSpPr>
            <p:nvPr/>
          </p:nvCxnSpPr>
          <p:spPr>
            <a:xfrm flipH="1" flipV="1">
              <a:off x="6715125" y="2425197"/>
              <a:ext cx="832790" cy="153353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004469-05CD-4125-8EE9-7F506F0C148B}"/>
              </a:ext>
            </a:extLst>
          </p:cNvPr>
          <p:cNvSpPr txBox="1"/>
          <p:nvPr/>
        </p:nvSpPr>
        <p:spPr>
          <a:xfrm>
            <a:off x="5747047" y="4458214"/>
            <a:ext cx="2787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will become a White Dwarf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F3B06-E026-48F7-BC14-E008D1C4EBA6}"/>
              </a:ext>
            </a:extLst>
          </p:cNvPr>
          <p:cNvSpPr txBox="1"/>
          <p:nvPr/>
        </p:nvSpPr>
        <p:spPr>
          <a:xfrm>
            <a:off x="1782139" y="4211993"/>
            <a:ext cx="1257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Star’s</a:t>
            </a:r>
          </a:p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Total Mass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3ABAF-0ABD-4F2A-A6A7-17A8D7E4A775}"/>
              </a:ext>
            </a:extLst>
          </p:cNvPr>
          <p:cNvSpPr txBox="1"/>
          <p:nvPr/>
        </p:nvSpPr>
        <p:spPr>
          <a:xfrm>
            <a:off x="3265756" y="4581325"/>
            <a:ext cx="2028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&lt; 4M</a:t>
            </a:r>
            <a:r>
              <a:rPr lang="en-US" sz="48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ʘ</a:t>
            </a:r>
            <a:endParaRPr lang="en-US" sz="4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C0F9A-E2C7-4262-9EDF-0FDE23358AA1}"/>
              </a:ext>
            </a:extLst>
          </p:cNvPr>
          <p:cNvSpPr txBox="1"/>
          <p:nvPr/>
        </p:nvSpPr>
        <p:spPr>
          <a:xfrm>
            <a:off x="701639" y="4581325"/>
            <a:ext cx="647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2232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Massive Star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6" descr="Structure of a Supergia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7" y="1531726"/>
            <a:ext cx="5622433" cy="342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Massive Star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1288" y="2119086"/>
            <a:ext cx="553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Oppenheimer-</a:t>
            </a:r>
            <a:r>
              <a:rPr lang="en-US" sz="2800" dirty="0" err="1">
                <a:latin typeface="+mj-lt"/>
              </a:rPr>
              <a:t>Volkhoff</a:t>
            </a:r>
            <a:r>
              <a:rPr lang="en-US" sz="2800" dirty="0">
                <a:latin typeface="+mj-lt"/>
              </a:rPr>
              <a:t> Limit = 3 </a:t>
            </a:r>
            <a:r>
              <a:rPr lang="en-US" sz="2800" dirty="0" err="1">
                <a:latin typeface="+mj-lt"/>
              </a:rPr>
              <a:t>M</a:t>
            </a:r>
            <a:r>
              <a:rPr lang="en-US" sz="2800" baseline="-25000" dirty="0" err="1">
                <a:latin typeface="+mj-lt"/>
              </a:rPr>
              <a:t>ʘ</a:t>
            </a:r>
            <a:endParaRPr lang="en-US" sz="2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399" y="1531726"/>
            <a:ext cx="840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The mass of neutron stars are limited as well…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9567" y="3251231"/>
            <a:ext cx="6464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 Neutron star above the Oppenheimer-</a:t>
            </a:r>
            <a:r>
              <a:rPr lang="en-US" sz="2400" dirty="0" err="1">
                <a:latin typeface="+mj-lt"/>
              </a:rPr>
              <a:t>Volkhoff</a:t>
            </a:r>
            <a:r>
              <a:rPr lang="en-US" sz="2400" dirty="0">
                <a:latin typeface="+mj-lt"/>
              </a:rPr>
              <a:t> Limit will collapse and form a Black Hole.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764ECC-BE83-423B-B0B3-49557E15655C}"/>
              </a:ext>
            </a:extLst>
          </p:cNvPr>
          <p:cNvGrpSpPr/>
          <p:nvPr/>
        </p:nvGrpSpPr>
        <p:grpSpPr>
          <a:xfrm>
            <a:off x="1821288" y="4385961"/>
            <a:ext cx="5856767" cy="830997"/>
            <a:chOff x="1821288" y="4385961"/>
            <a:chExt cx="5856767" cy="830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2BF8BB-4DF9-4F39-8AA8-09980DE3DE63}"/>
                </a:ext>
              </a:extLst>
            </p:cNvPr>
            <p:cNvSpPr txBox="1"/>
            <p:nvPr/>
          </p:nvSpPr>
          <p:spPr>
            <a:xfrm>
              <a:off x="4608284" y="4447516"/>
              <a:ext cx="3069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Neutron Star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837B6E-DF97-4551-BFFC-8D4F983D4741}"/>
                </a:ext>
              </a:extLst>
            </p:cNvPr>
            <p:cNvSpPr txBox="1"/>
            <p:nvPr/>
          </p:nvSpPr>
          <p:spPr>
            <a:xfrm>
              <a:off x="1821288" y="4385961"/>
              <a:ext cx="2750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&lt; 3M</a:t>
              </a:r>
              <a:r>
                <a:rPr lang="en-US" sz="4800" baseline="-25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ʘ</a:t>
              </a:r>
              <a:r>
                <a:rPr lang="en-US" sz="4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en-US" sz="4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Wingdings" panose="05000000000000000000" pitchFamily="2" charset="2"/>
                </a:rPr>
                <a:t></a:t>
              </a:r>
              <a:endPara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DDAB8F-11B6-41F9-BFB4-CD3C45DABEE2}"/>
              </a:ext>
            </a:extLst>
          </p:cNvPr>
          <p:cNvGrpSpPr/>
          <p:nvPr/>
        </p:nvGrpSpPr>
        <p:grpSpPr>
          <a:xfrm>
            <a:off x="1821288" y="5278513"/>
            <a:ext cx="5856767" cy="830997"/>
            <a:chOff x="1821288" y="5278513"/>
            <a:chExt cx="5856767" cy="8309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36B137-64E8-4A30-A71F-E2308A124B5F}"/>
                </a:ext>
              </a:extLst>
            </p:cNvPr>
            <p:cNvSpPr txBox="1"/>
            <p:nvPr/>
          </p:nvSpPr>
          <p:spPr>
            <a:xfrm>
              <a:off x="4608284" y="5340068"/>
              <a:ext cx="3069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Black Hole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9940D1-FA9A-4220-85DF-66F8A365E6C8}"/>
                </a:ext>
              </a:extLst>
            </p:cNvPr>
            <p:cNvSpPr txBox="1"/>
            <p:nvPr/>
          </p:nvSpPr>
          <p:spPr>
            <a:xfrm>
              <a:off x="1821288" y="5278513"/>
              <a:ext cx="2750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&gt; 3M</a:t>
              </a:r>
              <a:r>
                <a:rPr lang="en-US" sz="4800" baseline="-25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ʘ</a:t>
              </a:r>
              <a:r>
                <a:rPr lang="en-US" sz="4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en-US" sz="4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  <a:sym typeface="Wingdings" panose="05000000000000000000" pitchFamily="2" charset="2"/>
                </a:rPr>
                <a:t></a:t>
              </a:r>
              <a:endPara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6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Massive Star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11" y="1420025"/>
            <a:ext cx="592537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Holes?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Image result for black 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" y="1839460"/>
            <a:ext cx="6991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7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a Star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Image result for lifespan of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0" y="2188906"/>
            <a:ext cx="6377495" cy="326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500C5-4828-4F58-8F77-C03952D2FBF8}"/>
              </a:ext>
            </a:extLst>
          </p:cNvPr>
          <p:cNvSpPr txBox="1"/>
          <p:nvPr/>
        </p:nvSpPr>
        <p:spPr>
          <a:xfrm>
            <a:off x="6854735" y="4522126"/>
            <a:ext cx="1981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&gt; 3M</a:t>
            </a:r>
            <a:r>
              <a:rPr lang="en-US" sz="44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ʘ</a:t>
            </a:r>
            <a:endParaRPr lang="en-US" sz="4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21833-36F3-43FE-887B-0CA3432D6997}"/>
              </a:ext>
            </a:extLst>
          </p:cNvPr>
          <p:cNvSpPr txBox="1"/>
          <p:nvPr/>
        </p:nvSpPr>
        <p:spPr>
          <a:xfrm>
            <a:off x="6854735" y="2719086"/>
            <a:ext cx="2447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&lt; 1.4M</a:t>
            </a:r>
            <a:r>
              <a:rPr lang="en-US" sz="4400" baseline="-25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ʘ</a:t>
            </a:r>
            <a:endParaRPr lang="en-US" sz="44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Measuring the Age of the Stars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Image result for h-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92" y="1383896"/>
            <a:ext cx="3173557" cy="48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pdhelp.co.uk/wp-content/uploads/2015/05/Group-of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054510"/>
            <a:ext cx="48234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Span of the Stars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his coloured version of the HR diagram conveys the types of stars in the different regions pictorially, and gives the positions of many named sta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2" y="1680906"/>
            <a:ext cx="4442524" cy="43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5486" y="1680906"/>
            <a:ext cx="382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Which stars have the longest life span?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1346E-AA84-4D5B-8FB6-139D0B1D359F}"/>
              </a:ext>
            </a:extLst>
          </p:cNvPr>
          <p:cNvSpPr txBox="1"/>
          <p:nvPr/>
        </p:nvSpPr>
        <p:spPr>
          <a:xfrm>
            <a:off x="5738267" y="2834700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Red Dwarfs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AC6F5B-B268-4965-987B-E378FD71C175}"/>
              </a:ext>
            </a:extLst>
          </p:cNvPr>
          <p:cNvCxnSpPr/>
          <p:nvPr/>
        </p:nvCxnSpPr>
        <p:spPr>
          <a:xfrm flipH="1">
            <a:off x="4460033" y="3293706"/>
            <a:ext cx="1222310" cy="13062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9D0420-C5ED-4C6B-9F4D-F37ED363A199}"/>
              </a:ext>
            </a:extLst>
          </p:cNvPr>
          <p:cNvSpPr txBox="1"/>
          <p:nvPr/>
        </p:nvSpPr>
        <p:spPr>
          <a:xfrm>
            <a:off x="5870123" y="3959873"/>
            <a:ext cx="2640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**Hotter stars burn fuel faster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die quicker</a:t>
            </a:r>
          </a:p>
        </p:txBody>
      </p:sp>
    </p:spTree>
    <p:extLst>
      <p:ext uri="{BB962C8B-B14F-4D97-AF65-F5344CB8AC3E}">
        <p14:creationId xmlns:p14="http://schemas.microsoft.com/office/powerpoint/2010/main" val="27128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Stellar Equilibrium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stellar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0" y="2116651"/>
            <a:ext cx="4580226" cy="41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ellar equilibr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53" y="2604655"/>
            <a:ext cx="3538220" cy="34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A507D0-50F7-49C0-9367-83FA2FB226D1}"/>
              </a:ext>
            </a:extLst>
          </p:cNvPr>
          <p:cNvSpPr txBox="1"/>
          <p:nvPr/>
        </p:nvSpPr>
        <p:spPr>
          <a:xfrm>
            <a:off x="120470" y="1450073"/>
            <a:ext cx="893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Increasing temperature increases pressure </a:t>
            </a:r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and causes expansion</a:t>
            </a:r>
            <a:endParaRPr lang="en-US" sz="2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as Stars Age??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Image result for hydrogen 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1" y="1531726"/>
            <a:ext cx="4250872" cy="18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Structure of a Red Gia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43" y="3554763"/>
            <a:ext cx="3623187" cy="25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12CFF1-CE25-40CD-9A5E-B78DC74EE8A9}"/>
              </a:ext>
            </a:extLst>
          </p:cNvPr>
          <p:cNvSpPr txBox="1"/>
          <p:nvPr/>
        </p:nvSpPr>
        <p:spPr>
          <a:xfrm>
            <a:off x="5414203" y="1815525"/>
            <a:ext cx="2853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 </a:t>
            </a:r>
            <a:r>
              <a:rPr lang="en-US" sz="6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He</a:t>
            </a:r>
            <a:endParaRPr lang="en-US" sz="6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0C447-8B77-4558-80F3-EE5AC4564F34}"/>
              </a:ext>
            </a:extLst>
          </p:cNvPr>
          <p:cNvSpPr txBox="1"/>
          <p:nvPr/>
        </p:nvSpPr>
        <p:spPr>
          <a:xfrm>
            <a:off x="263071" y="3576391"/>
            <a:ext cx="4607352" cy="2101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Heats up</a:t>
            </a: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Hydrogen expands</a:t>
            </a:r>
          </a:p>
          <a:p>
            <a:pPr marL="571500" indent="-5715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 </a:t>
            </a:r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Wingdings" panose="05000000000000000000" pitchFamily="2" charset="2"/>
              </a:rPr>
              <a:t> C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as Stars Age??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2" descr="Structure of the star during second red giant ph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9" y="1811535"/>
            <a:ext cx="3500478" cy="243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The evolutionary path on the HR diagram for a star with a main sequence mass in the low range, less than \(2M_\odot.\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24" y="2262799"/>
            <a:ext cx="4557404" cy="39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Sun-Sized Star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69" y="1415613"/>
            <a:ext cx="5811061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 of our Sun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Image result for lifespan of 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7" y="1531726"/>
            <a:ext cx="8590796" cy="215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Dwarf Stars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This coloured version of the HR diagram conveys the types of stars in the different regions pictorially, and gives the positions of many named sta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2" y="1680906"/>
            <a:ext cx="4442524" cy="43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white dwa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26" y="3348267"/>
            <a:ext cx="3513387" cy="266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1F41F-3BE9-4A02-88DA-23A8C4A6E452}"/>
              </a:ext>
            </a:extLst>
          </p:cNvPr>
          <p:cNvSpPr txBox="1"/>
          <p:nvPr/>
        </p:nvSpPr>
        <p:spPr>
          <a:xfrm>
            <a:off x="6205780" y="1570464"/>
            <a:ext cx="157927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HOT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 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SMALL</a:t>
            </a:r>
          </a:p>
        </p:txBody>
      </p:sp>
    </p:spTree>
    <p:extLst>
      <p:ext uri="{BB962C8B-B14F-4D97-AF65-F5344CB8AC3E}">
        <p14:creationId xmlns:p14="http://schemas.microsoft.com/office/powerpoint/2010/main" val="6370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43754</TotalTime>
  <Words>215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Ebrima</vt:lpstr>
      <vt:lpstr>Retrospect</vt:lpstr>
      <vt:lpstr>Evolution of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- 13.5 - Evolution of Stars</dc:title>
  <dc:creator>Joe Cossette</dc:creator>
  <cp:lastModifiedBy>Cossette, Joseph</cp:lastModifiedBy>
  <cp:revision>495</cp:revision>
  <dcterms:created xsi:type="dcterms:W3CDTF">2014-08-31T00:23:19Z</dcterms:created>
  <dcterms:modified xsi:type="dcterms:W3CDTF">2021-05-19T20:44:38Z</dcterms:modified>
</cp:coreProperties>
</file>