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690" r:id="rId3"/>
    <p:sldId id="691" r:id="rId4"/>
    <p:sldId id="714" r:id="rId5"/>
    <p:sldId id="693" r:id="rId6"/>
    <p:sldId id="694" r:id="rId7"/>
    <p:sldId id="695" r:id="rId8"/>
    <p:sldId id="696" r:id="rId9"/>
    <p:sldId id="697" r:id="rId10"/>
    <p:sldId id="709" r:id="rId11"/>
    <p:sldId id="711" r:id="rId12"/>
    <p:sldId id="699" r:id="rId13"/>
    <p:sldId id="700" r:id="rId14"/>
    <p:sldId id="701" r:id="rId15"/>
    <p:sldId id="713" r:id="rId16"/>
    <p:sldId id="683" r:id="rId17"/>
    <p:sldId id="703" r:id="rId18"/>
    <p:sldId id="704" r:id="rId19"/>
    <p:sldId id="705" r:id="rId20"/>
    <p:sldId id="706" r:id="rId21"/>
    <p:sldId id="716" r:id="rId22"/>
    <p:sldId id="7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F59749"/>
    <a:srgbClr val="002060"/>
    <a:srgbClr val="EAACAC"/>
    <a:srgbClr val="FFFFFF"/>
    <a:srgbClr val="EEBCBC"/>
    <a:srgbClr val="FDE5E5"/>
    <a:srgbClr val="FF7D7D"/>
    <a:srgbClr val="FE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280" autoAdjust="0"/>
  </p:normalViewPr>
  <p:slideViewPr>
    <p:cSldViewPr snapToGrid="0">
      <p:cViewPr varScale="1">
        <p:scale>
          <a:sx n="107" d="100"/>
          <a:sy n="107" d="100"/>
        </p:scale>
        <p:origin x="16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gif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LIvVzJ6KZp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The </a:t>
            </a:r>
            <a:r>
              <a:rPr lang="en-US" sz="6000"/>
              <a:t>Expanding Universe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Unit 13 | Astrophysics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Redshift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1587" y="2893801"/>
                <a:ext cx="3480825" cy="1718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5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5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587" y="2893801"/>
                <a:ext cx="3480825" cy="1718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9182928-5835-40FF-AD45-2E53489C8526}"/>
              </a:ext>
            </a:extLst>
          </p:cNvPr>
          <p:cNvGrpSpPr/>
          <p:nvPr/>
        </p:nvGrpSpPr>
        <p:grpSpPr>
          <a:xfrm>
            <a:off x="430602" y="2782669"/>
            <a:ext cx="2400985" cy="970374"/>
            <a:chOff x="430602" y="2782669"/>
            <a:chExt cx="2400985" cy="970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D761FC-C280-4A68-B946-DB3CCA8A9954}"/>
                </a:ext>
              </a:extLst>
            </p:cNvPr>
            <p:cNvSpPr txBox="1"/>
            <p:nvPr/>
          </p:nvSpPr>
          <p:spPr>
            <a:xfrm>
              <a:off x="430602" y="2782669"/>
              <a:ext cx="1845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Redshift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31939E5-685F-4A79-B1A1-68D711DC0853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2324100" y="3324225"/>
              <a:ext cx="507487" cy="42881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80A5D-DA75-4D99-A3C3-612F594A17F1}"/>
              </a:ext>
            </a:extLst>
          </p:cNvPr>
          <p:cNvGrpSpPr/>
          <p:nvPr/>
        </p:nvGrpSpPr>
        <p:grpSpPr>
          <a:xfrm>
            <a:off x="1885950" y="1447543"/>
            <a:ext cx="2550681" cy="1543410"/>
            <a:chOff x="1885950" y="1447543"/>
            <a:chExt cx="2550681" cy="154341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D222322-FB60-4639-A0EE-6B06D96785FC}"/>
                </a:ext>
              </a:extLst>
            </p:cNvPr>
            <p:cNvCxnSpPr>
              <a:cxnSpLocks/>
            </p:cNvCxnSpPr>
            <p:nvPr/>
          </p:nvCxnSpPr>
          <p:spPr>
            <a:xfrm>
              <a:off x="3962400" y="2524761"/>
              <a:ext cx="276224" cy="466192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D0A96D-AEEB-4926-A9C2-52396B4015C2}"/>
                </a:ext>
              </a:extLst>
            </p:cNvPr>
            <p:cNvSpPr txBox="1"/>
            <p:nvPr/>
          </p:nvSpPr>
          <p:spPr>
            <a:xfrm>
              <a:off x="1885950" y="1447543"/>
              <a:ext cx="2550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Change in Wavelength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6F80BF-D821-460A-BC29-A0D58BC66EF9}"/>
              </a:ext>
            </a:extLst>
          </p:cNvPr>
          <p:cNvGrpSpPr/>
          <p:nvPr/>
        </p:nvGrpSpPr>
        <p:grpSpPr>
          <a:xfrm>
            <a:off x="1885950" y="4612285"/>
            <a:ext cx="2550681" cy="1593035"/>
            <a:chOff x="1885950" y="4612285"/>
            <a:chExt cx="2550681" cy="159303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EAC0D8-8635-4738-8096-9277380C1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400" y="4612285"/>
              <a:ext cx="276224" cy="493012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00A282-53BB-4333-8921-7C9AE92BE5CF}"/>
                </a:ext>
              </a:extLst>
            </p:cNvPr>
            <p:cNvSpPr txBox="1"/>
            <p:nvPr/>
          </p:nvSpPr>
          <p:spPr>
            <a:xfrm>
              <a:off x="1885950" y="5128102"/>
              <a:ext cx="2550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Wavelength</a:t>
              </a:r>
            </a:p>
            <a:p>
              <a:r>
                <a:rPr lang="en-US" sz="32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Emitted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47B62B-BB2D-4CE1-9B13-66141DAD9B1E}"/>
              </a:ext>
            </a:extLst>
          </p:cNvPr>
          <p:cNvGrpSpPr/>
          <p:nvPr/>
        </p:nvGrpSpPr>
        <p:grpSpPr>
          <a:xfrm>
            <a:off x="6204428" y="1447543"/>
            <a:ext cx="2651339" cy="1556820"/>
            <a:chOff x="6204428" y="1447543"/>
            <a:chExt cx="2651339" cy="15568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C413E0A-339C-41F8-96A6-A6AD16EF1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428" y="2538171"/>
              <a:ext cx="267890" cy="46619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0429D-F0A2-419E-B819-1E1B426F7537}"/>
                </a:ext>
              </a:extLst>
            </p:cNvPr>
            <p:cNvSpPr txBox="1"/>
            <p:nvPr/>
          </p:nvSpPr>
          <p:spPr>
            <a:xfrm>
              <a:off x="6305086" y="1447543"/>
              <a:ext cx="2550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Velocity of the Source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E49BD1-85F4-430A-A59B-0054019A99CB}"/>
              </a:ext>
            </a:extLst>
          </p:cNvPr>
          <p:cNvGrpSpPr/>
          <p:nvPr/>
        </p:nvGrpSpPr>
        <p:grpSpPr>
          <a:xfrm>
            <a:off x="6193167" y="4439216"/>
            <a:ext cx="3032267" cy="1741330"/>
            <a:chOff x="6193167" y="4439216"/>
            <a:chExt cx="3032267" cy="17413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5D5554C-4317-4E1C-85C5-431C32B918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3167" y="4439216"/>
              <a:ext cx="481586" cy="32964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5762DD-77A1-4198-AE9B-62676978D5D7}"/>
                </a:ext>
              </a:extLst>
            </p:cNvPr>
            <p:cNvSpPr txBox="1"/>
            <p:nvPr/>
          </p:nvSpPr>
          <p:spPr>
            <a:xfrm>
              <a:off x="6674753" y="4619679"/>
              <a:ext cx="2550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Speed </a:t>
              </a:r>
            </a:p>
            <a:p>
              <a:r>
                <a:rPr lang="en-US" sz="32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of Light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424B11-0178-46D4-8967-5C0583B568C4}"/>
                </a:ext>
              </a:extLst>
            </p:cNvPr>
            <p:cNvSpPr txBox="1"/>
            <p:nvPr/>
          </p:nvSpPr>
          <p:spPr>
            <a:xfrm>
              <a:off x="6674753" y="5718881"/>
              <a:ext cx="2297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(3.00×10</a:t>
              </a:r>
              <a:r>
                <a:rPr lang="en-US" sz="2400" baseline="300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</a:t>
              </a:r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</a:t>
              </a:r>
              <a:r>
                <a:rPr lang="en-US" sz="12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</a:t>
              </a:r>
              <a:r>
                <a:rPr lang="en-US" sz="2400" baseline="300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3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4" y="1410428"/>
            <a:ext cx="8689591" cy="4031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C180A6-192C-43B9-94F7-38FFFA96982B}"/>
              </a:ext>
            </a:extLst>
          </p:cNvPr>
          <p:cNvSpPr/>
          <p:nvPr/>
        </p:nvSpPr>
        <p:spPr>
          <a:xfrm>
            <a:off x="294108" y="3523704"/>
            <a:ext cx="956194" cy="488459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Redshift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421" y="1426951"/>
            <a:ext cx="874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 characteristic absorption line often seen in stars is due to ionized helium. It occurs at 468.6 nm. If the spectrum of a star has this line at a measured wavelength of 499.3 nm what is the recession speed of the star?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8CBC2-0C48-40B5-9281-9718E2BA863D}"/>
                  </a:ext>
                </a:extLst>
              </p:cNvPr>
              <p:cNvSpPr/>
              <p:nvPr/>
            </p:nvSpPr>
            <p:spPr>
              <a:xfrm>
                <a:off x="478200" y="2601141"/>
                <a:ext cx="1672830" cy="12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8CBC2-0C48-40B5-9281-9718E2BA8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0" y="2601141"/>
                <a:ext cx="1672830" cy="1237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35CBCD-6CA0-4643-ABF0-A98EB88B4029}"/>
                  </a:ext>
                </a:extLst>
              </p:cNvPr>
              <p:cNvSpPr/>
              <p:nvPr/>
            </p:nvSpPr>
            <p:spPr>
              <a:xfrm>
                <a:off x="2802300" y="2705785"/>
                <a:ext cx="5993885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499.3−468.6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468.6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3.00×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35CBCD-6CA0-4643-ABF0-A98EB88B4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00" y="2705785"/>
                <a:ext cx="5993885" cy="1133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121DA4-593D-4E05-8295-9A27DF02073A}"/>
                  </a:ext>
                </a:extLst>
              </p:cNvPr>
              <p:cNvSpPr/>
              <p:nvPr/>
            </p:nvSpPr>
            <p:spPr>
              <a:xfrm>
                <a:off x="3290317" y="4460868"/>
                <a:ext cx="5017849" cy="70788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=1.97×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121DA4-593D-4E05-8295-9A27DF020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317" y="4460868"/>
                <a:ext cx="501784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3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Hubble’s Big Discovery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lh4.googleusercontent.com/2bGdL7Ocv1d0n0ZAwDjM5zlbreb1hECQ8Qmaf07Z58WIz-IZiZ9rh4ntd_aZu0dz9yAcLWNASh-1gSKauQEgBw7FKcZNxGbshoEAhP5wcDIdYJUh4CDCOYXEJNEBBZuloGIGd_oyY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4" y="222658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693" y="1563622"/>
            <a:ext cx="818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Edwin Hubble discovered that the amount of redshift changed by the distance</a:t>
            </a:r>
          </a:p>
        </p:txBody>
      </p:sp>
    </p:spTree>
    <p:extLst>
      <p:ext uri="{BB962C8B-B14F-4D97-AF65-F5344CB8AC3E}">
        <p14:creationId xmlns:p14="http://schemas.microsoft.com/office/powerpoint/2010/main" val="7431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 is Expanding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hubble cons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0" y="1531726"/>
            <a:ext cx="4349911" cy="29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5648" y="1531726"/>
                <a:ext cx="19713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48" y="1531726"/>
                <a:ext cx="197137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BBD4B5A-5B5A-4C7D-A0EC-FC70417BF94F}"/>
              </a:ext>
            </a:extLst>
          </p:cNvPr>
          <p:cNvGrpSpPr/>
          <p:nvPr/>
        </p:nvGrpSpPr>
        <p:grpSpPr>
          <a:xfrm>
            <a:off x="2790825" y="2305050"/>
            <a:ext cx="542925" cy="447675"/>
            <a:chOff x="2790825" y="2305050"/>
            <a:chExt cx="542925" cy="44767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94544A9-961E-4268-9988-29C6ADD0F9EA}"/>
                </a:ext>
              </a:extLst>
            </p:cNvPr>
            <p:cNvCxnSpPr/>
            <p:nvPr/>
          </p:nvCxnSpPr>
          <p:spPr>
            <a:xfrm>
              <a:off x="2790825" y="2752725"/>
              <a:ext cx="54292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7B4915-36D8-45F2-B436-18D13E9AD519}"/>
                </a:ext>
              </a:extLst>
            </p:cNvPr>
            <p:cNvCxnSpPr>
              <a:cxnSpLocks/>
            </p:cNvCxnSpPr>
            <p:nvPr/>
          </p:nvCxnSpPr>
          <p:spPr>
            <a:xfrm>
              <a:off x="3314700" y="2305050"/>
              <a:ext cx="0" cy="4476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532559-2177-42A7-A10A-EBFE02FE16EC}"/>
              </a:ext>
            </a:extLst>
          </p:cNvPr>
          <p:cNvSpPr txBox="1"/>
          <p:nvPr/>
        </p:nvSpPr>
        <p:spPr>
          <a:xfrm>
            <a:off x="2917380" y="2795963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Slope = H</a:t>
            </a:r>
            <a:r>
              <a:rPr lang="en-US" sz="20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endParaRPr lang="en-US" sz="2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959C2-9C72-495F-925A-E343A8069234}"/>
              </a:ext>
            </a:extLst>
          </p:cNvPr>
          <p:cNvSpPr txBox="1"/>
          <p:nvPr/>
        </p:nvSpPr>
        <p:spPr>
          <a:xfrm>
            <a:off x="5198364" y="2856950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≈ 70 km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Mpc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03771-18FB-4AFD-9CEC-07CB6BE0AE11}"/>
              </a:ext>
            </a:extLst>
          </p:cNvPr>
          <p:cNvSpPr txBox="1"/>
          <p:nvPr/>
        </p:nvSpPr>
        <p:spPr>
          <a:xfrm>
            <a:off x="5775648" y="3703463"/>
            <a:ext cx="310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*current value is not necessarily constant</a:t>
            </a:r>
          </a:p>
        </p:txBody>
      </p:sp>
    </p:spTree>
    <p:extLst>
      <p:ext uri="{BB962C8B-B14F-4D97-AF65-F5344CB8AC3E}">
        <p14:creationId xmlns:p14="http://schemas.microsoft.com/office/powerpoint/2010/main" val="15433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4" y="1410428"/>
            <a:ext cx="8689591" cy="4031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C180A6-192C-43B9-94F7-38FFFA96982B}"/>
              </a:ext>
            </a:extLst>
          </p:cNvPr>
          <p:cNvSpPr/>
          <p:nvPr/>
        </p:nvSpPr>
        <p:spPr>
          <a:xfrm>
            <a:off x="303439" y="4506686"/>
            <a:ext cx="722928" cy="345232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Hubble “Constant”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935" y="1539551"/>
            <a:ext cx="843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Estimate the distance from the Earth to a galaxy with a recessional velocity of 150 km s</a:t>
            </a:r>
            <a:r>
              <a:rPr lang="en-US" baseline="30000" dirty="0">
                <a:latin typeface="+mj-lt"/>
              </a:rPr>
              <a:t>-1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35" y="3632718"/>
            <a:ext cx="585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If a galaxy is 20 </a:t>
            </a:r>
            <a:r>
              <a:rPr lang="en-US" dirty="0" err="1">
                <a:latin typeface="+mj-lt"/>
              </a:rPr>
              <a:t>Mpc</a:t>
            </a:r>
            <a:r>
              <a:rPr lang="en-US" dirty="0">
                <a:latin typeface="+mj-lt"/>
              </a:rPr>
              <a:t> from Earth, how fast will it be receding?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77AC84-A11B-44CA-9FDC-CB7DE5FCFB94}"/>
                  </a:ext>
                </a:extLst>
              </p:cNvPr>
              <p:cNvSpPr txBox="1"/>
              <p:nvPr/>
            </p:nvSpPr>
            <p:spPr>
              <a:xfrm>
                <a:off x="403397" y="2541084"/>
                <a:ext cx="13823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77AC84-A11B-44CA-9FDC-CB7DE5FC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97" y="2541084"/>
                <a:ext cx="138230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A00375B-7057-4BFB-A1D1-A8A5C805D7A6}"/>
              </a:ext>
            </a:extLst>
          </p:cNvPr>
          <p:cNvGrpSpPr/>
          <p:nvPr/>
        </p:nvGrpSpPr>
        <p:grpSpPr>
          <a:xfrm>
            <a:off x="1943099" y="2364920"/>
            <a:ext cx="1794938" cy="811761"/>
            <a:chOff x="1943099" y="2364920"/>
            <a:chExt cx="1794938" cy="811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8FF566-7C9B-410A-9DA2-D356C66C63BA}"/>
                    </a:ext>
                  </a:extLst>
                </p:cNvPr>
                <p:cNvSpPr txBox="1"/>
                <p:nvPr/>
              </p:nvSpPr>
              <p:spPr>
                <a:xfrm>
                  <a:off x="2561818" y="2364920"/>
                  <a:ext cx="1176219" cy="811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8FF566-7C9B-410A-9DA2-D356C66C6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818" y="2364920"/>
                  <a:ext cx="1176219" cy="8117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06C7E9A-A718-459B-8620-8AEEA165F61F}"/>
                </a:ext>
              </a:extLst>
            </p:cNvPr>
            <p:cNvCxnSpPr/>
            <p:nvPr/>
          </p:nvCxnSpPr>
          <p:spPr>
            <a:xfrm>
              <a:off x="1943099" y="2747977"/>
              <a:ext cx="504825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2A35F6-981E-4A19-953B-8C016F9B737E}"/>
                  </a:ext>
                </a:extLst>
              </p:cNvPr>
              <p:cNvSpPr txBox="1"/>
              <p:nvPr/>
            </p:nvSpPr>
            <p:spPr>
              <a:xfrm>
                <a:off x="403397" y="4433080"/>
                <a:ext cx="13823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2A35F6-981E-4A19-953B-8C016F9B7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97" y="4433080"/>
                <a:ext cx="138230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292E74-0608-4EEB-ADD7-74B15FD597B2}"/>
                  </a:ext>
                </a:extLst>
              </p:cNvPr>
              <p:cNvSpPr txBox="1"/>
              <p:nvPr/>
            </p:nvSpPr>
            <p:spPr>
              <a:xfrm>
                <a:off x="3756610" y="2234699"/>
                <a:ext cx="4983993" cy="936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70 </m:t>
                          </m:r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  <m:r>
                            <a:rPr lang="en-US" sz="280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Mpc</m:t>
                              </m:r>
                            </m:e>
                            <m:sup>
                              <m: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2.14 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Mpc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292E74-0608-4EEB-ADD7-74B15FD59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10" y="2234699"/>
                <a:ext cx="4983993" cy="936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A3298-0978-45A3-867D-BDF5FB4B85B7}"/>
                  </a:ext>
                </a:extLst>
              </p:cNvPr>
              <p:cNvSpPr txBox="1"/>
              <p:nvPr/>
            </p:nvSpPr>
            <p:spPr>
              <a:xfrm>
                <a:off x="1785698" y="4433079"/>
                <a:ext cx="72686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km</m:t>
                          </m:r>
                          <m: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Mpc</m:t>
                              </m:r>
                            </m:e>
                            <m:sup>
                              <m:r>
                                <a:rPr lang="en-US" sz="28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Mpc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  <m: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A3298-0978-45A3-867D-BDF5FB4B8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98" y="4433079"/>
                <a:ext cx="72686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6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Redshift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66" y="1436282"/>
            <a:ext cx="837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Nothing can go faster than the speed of light so the Doppler effect can’t really hold up…</a:t>
            </a:r>
          </a:p>
        </p:txBody>
      </p:sp>
      <p:pic>
        <p:nvPicPr>
          <p:cNvPr id="8" name="Picture 2" descr="Image result for hubble cons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68" y="4679422"/>
            <a:ext cx="2091901" cy="14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0FB63-75C4-4C27-BE76-6B3A66C6A369}"/>
              </a:ext>
            </a:extLst>
          </p:cNvPr>
          <p:cNvCxnSpPr/>
          <p:nvPr/>
        </p:nvCxnSpPr>
        <p:spPr>
          <a:xfrm flipV="1">
            <a:off x="3405673" y="2649894"/>
            <a:ext cx="3806890" cy="3191069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Redshift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66" y="1422880"/>
            <a:ext cx="852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Think of the wavelength change due to the stretching of space-time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4842" y="3174001"/>
                <a:ext cx="2754344" cy="1381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842" y="3174001"/>
                <a:ext cx="2754344" cy="1381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Image result for red shift space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2" y="1992976"/>
            <a:ext cx="3453298" cy="17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FD2646-FDC6-4B4A-A0E0-CE912A2F7CCD}"/>
              </a:ext>
            </a:extLst>
          </p:cNvPr>
          <p:cNvGrpSpPr/>
          <p:nvPr/>
        </p:nvGrpSpPr>
        <p:grpSpPr>
          <a:xfrm>
            <a:off x="1174814" y="3795388"/>
            <a:ext cx="4040028" cy="1200329"/>
            <a:chOff x="1174814" y="3795388"/>
            <a:chExt cx="4040028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78546D-C6E3-4A9F-A5A0-FE187BADD942}"/>
                </a:ext>
              </a:extLst>
            </p:cNvPr>
            <p:cNvSpPr txBox="1"/>
            <p:nvPr/>
          </p:nvSpPr>
          <p:spPr>
            <a:xfrm>
              <a:off x="1174814" y="3795388"/>
              <a:ext cx="32395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Cosmological Redshift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D4B087-5E7A-4A9A-8947-FA16D549A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1935" y="3969336"/>
              <a:ext cx="992907" cy="17057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20FFDA-3729-4B90-94FF-117DF42C8E92}"/>
              </a:ext>
            </a:extLst>
          </p:cNvPr>
          <p:cNvGrpSpPr/>
          <p:nvPr/>
        </p:nvGrpSpPr>
        <p:grpSpPr>
          <a:xfrm>
            <a:off x="4097305" y="1776820"/>
            <a:ext cx="2550681" cy="1447496"/>
            <a:chOff x="4097305" y="1776820"/>
            <a:chExt cx="2550681" cy="144749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1F5069E-2D0B-4D95-86EF-3B3A7E2AC365}"/>
                </a:ext>
              </a:extLst>
            </p:cNvPr>
            <p:cNvCxnSpPr>
              <a:cxnSpLocks/>
            </p:cNvCxnSpPr>
            <p:nvPr/>
          </p:nvCxnSpPr>
          <p:spPr>
            <a:xfrm>
              <a:off x="6173755" y="2828881"/>
              <a:ext cx="276224" cy="395435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6E9CEF-F6BD-40E3-A013-F4E55D6B18E8}"/>
                </a:ext>
              </a:extLst>
            </p:cNvPr>
            <p:cNvSpPr txBox="1"/>
            <p:nvPr/>
          </p:nvSpPr>
          <p:spPr>
            <a:xfrm>
              <a:off x="4097305" y="1776820"/>
              <a:ext cx="2550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Current Universe Size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F01BB-8522-4CFE-938C-0C0B2B8EAB3E}"/>
              </a:ext>
            </a:extLst>
          </p:cNvPr>
          <p:cNvGrpSpPr/>
          <p:nvPr/>
        </p:nvGrpSpPr>
        <p:grpSpPr>
          <a:xfrm>
            <a:off x="4221935" y="4606105"/>
            <a:ext cx="3955013" cy="1144698"/>
            <a:chOff x="4221935" y="4606105"/>
            <a:chExt cx="3955013" cy="11446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19FF35F-CDBD-48C9-9AD8-0F404DE6F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755" y="4606105"/>
              <a:ext cx="276224" cy="49301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A19989-CD5B-4337-AC39-416AB45AAB12}"/>
                </a:ext>
              </a:extLst>
            </p:cNvPr>
            <p:cNvSpPr txBox="1"/>
            <p:nvPr/>
          </p:nvSpPr>
          <p:spPr>
            <a:xfrm>
              <a:off x="4221935" y="5166028"/>
              <a:ext cx="3955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Cosmic Scale Factor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53F2CA-FE0B-418B-AB8B-A8758B92B5BA}"/>
                  </a:ext>
                </a:extLst>
              </p:cNvPr>
              <p:cNvSpPr txBox="1"/>
              <p:nvPr/>
            </p:nvSpPr>
            <p:spPr>
              <a:xfrm>
                <a:off x="6911515" y="1995723"/>
                <a:ext cx="1617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FF00FF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53F2CA-FE0B-418B-AB8B-A8758B92B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515" y="1995723"/>
                <a:ext cx="1617768" cy="584775"/>
              </a:xfrm>
              <a:prstGeom prst="rect">
                <a:avLst/>
              </a:prstGeom>
              <a:blipFill>
                <a:blip r:embed="rId4"/>
                <a:stretch>
                  <a:fillRect t="-13542" r="-75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4402CC5-0E61-4D3C-AAAC-561260CB315F}"/>
              </a:ext>
            </a:extLst>
          </p:cNvPr>
          <p:cNvSpPr txBox="1"/>
          <p:nvPr/>
        </p:nvSpPr>
        <p:spPr>
          <a:xfrm>
            <a:off x="4196248" y="5671280"/>
            <a:ext cx="395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Size of the universe at the time the light was emitted (relative to the current size)</a:t>
            </a:r>
          </a:p>
        </p:txBody>
      </p:sp>
    </p:spTree>
    <p:extLst>
      <p:ext uri="{BB962C8B-B14F-4D97-AF65-F5344CB8AC3E}">
        <p14:creationId xmlns:p14="http://schemas.microsoft.com/office/powerpoint/2010/main" val="32308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Redshift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66" y="1422880"/>
            <a:ext cx="852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If the redshift z = 3, what was the scale factor at the time that the light was emitted?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958C0F-B95E-4589-8BB8-A4A9B85F6024}"/>
                  </a:ext>
                </a:extLst>
              </p:cNvPr>
              <p:cNvSpPr txBox="1"/>
              <p:nvPr/>
            </p:nvSpPr>
            <p:spPr>
              <a:xfrm>
                <a:off x="306066" y="1914326"/>
                <a:ext cx="2754344" cy="1381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958C0F-B95E-4589-8BB8-A4A9B85F6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66" y="1914326"/>
                <a:ext cx="2754344" cy="1381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609A5-D28C-4395-A92B-FF4C6F394C2A}"/>
                  </a:ext>
                </a:extLst>
              </p:cNvPr>
              <p:cNvSpPr txBox="1"/>
              <p:nvPr/>
            </p:nvSpPr>
            <p:spPr>
              <a:xfrm>
                <a:off x="4566412" y="2449282"/>
                <a:ext cx="2784801" cy="1381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609A5-D28C-4395-A92B-FF4C6F394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412" y="2449282"/>
                <a:ext cx="2784801" cy="1381981"/>
              </a:xfrm>
              <a:prstGeom prst="rect">
                <a:avLst/>
              </a:prstGeom>
              <a:blipFill>
                <a:blip r:embed="rId3"/>
                <a:stretch>
                  <a:fillRect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B8D7B-C3D4-4068-87E4-6B87839A2D46}"/>
                  </a:ext>
                </a:extLst>
              </p:cNvPr>
              <p:cNvSpPr txBox="1"/>
              <p:nvPr/>
            </p:nvSpPr>
            <p:spPr>
              <a:xfrm>
                <a:off x="4586597" y="4431961"/>
                <a:ext cx="3587970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B8D7B-C3D4-4068-87E4-6B87839A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597" y="4431961"/>
                <a:ext cx="3587970" cy="1267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236031-2FEB-4C0D-83DA-0ADFDF00158D}"/>
              </a:ext>
            </a:extLst>
          </p:cNvPr>
          <p:cNvSpPr txBox="1"/>
          <p:nvPr/>
        </p:nvSpPr>
        <p:spPr>
          <a:xfrm>
            <a:off x="153665" y="4927912"/>
            <a:ext cx="4046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Note: This means that to result in this cosmological redshift, the light had to have been emitted when the universe was a quarter of the size it is now</a:t>
            </a:r>
          </a:p>
        </p:txBody>
      </p:sp>
    </p:spTree>
    <p:extLst>
      <p:ext uri="{BB962C8B-B14F-4D97-AF65-F5344CB8AC3E}">
        <p14:creationId xmlns:p14="http://schemas.microsoft.com/office/powerpoint/2010/main" val="30122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4" y="1410428"/>
            <a:ext cx="8689591" cy="4031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3EB905-6209-42E3-918C-F2360B8E0ED1}"/>
              </a:ext>
            </a:extLst>
          </p:cNvPr>
          <p:cNvSpPr/>
          <p:nvPr/>
        </p:nvSpPr>
        <p:spPr>
          <a:xfrm>
            <a:off x="283654" y="3248297"/>
            <a:ext cx="4288345" cy="2142853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 is Expanding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1890D-0AB9-4C2B-829F-B40D6D77C5B3}"/>
              </a:ext>
            </a:extLst>
          </p:cNvPr>
          <p:cNvGrpSpPr/>
          <p:nvPr/>
        </p:nvGrpSpPr>
        <p:grpSpPr>
          <a:xfrm>
            <a:off x="392675" y="1812525"/>
            <a:ext cx="4006684" cy="383421"/>
            <a:chOff x="392675" y="1907775"/>
            <a:chExt cx="4006684" cy="383421"/>
          </a:xfrm>
        </p:grpSpPr>
        <p:sp>
          <p:nvSpPr>
            <p:cNvPr id="2" name="Rectangle 1"/>
            <p:cNvSpPr/>
            <p:nvPr/>
          </p:nvSpPr>
          <p:spPr>
            <a:xfrm>
              <a:off x="392675" y="1907775"/>
              <a:ext cx="4006684" cy="383421"/>
            </a:xfrm>
            <a:prstGeom prst="rect">
              <a:avLst/>
            </a:prstGeom>
            <a:solidFill>
              <a:srgbClr val="F59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17068" y="2056368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83881" y="205376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50694" y="205376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17507" y="205116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662788" y="2654431"/>
            <a:ext cx="2333626" cy="260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2788" y="2849049"/>
            <a:ext cx="3500439" cy="260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66675" y="2525771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cm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66675" y="2717482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cm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2788" y="2450730"/>
            <a:ext cx="1166813" cy="260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66675" y="2324537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3276" y="1669803"/>
            <a:ext cx="4027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Think of a rubber band with marks when it is stretched out… Relative to the first dot, which dot moves the fastest?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ACE13C-6D35-4EE8-B0EF-3F581CBB8B27}"/>
              </a:ext>
            </a:extLst>
          </p:cNvPr>
          <p:cNvCxnSpPr>
            <a:cxnSpLocks/>
          </p:cNvCxnSpPr>
          <p:nvPr/>
        </p:nvCxnSpPr>
        <p:spPr>
          <a:xfrm>
            <a:off x="659736" y="2195946"/>
            <a:ext cx="0" cy="74028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B8941C-206A-43DA-9DBD-40C76B51EFF4}"/>
              </a:ext>
            </a:extLst>
          </p:cNvPr>
          <p:cNvCxnSpPr>
            <a:cxnSpLocks/>
          </p:cNvCxnSpPr>
          <p:nvPr/>
        </p:nvCxnSpPr>
        <p:spPr>
          <a:xfrm>
            <a:off x="1822587" y="2195945"/>
            <a:ext cx="0" cy="3701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D77F5-CBFE-4190-92F0-175C43E028F2}"/>
              </a:ext>
            </a:extLst>
          </p:cNvPr>
          <p:cNvCxnSpPr>
            <a:cxnSpLocks/>
          </p:cNvCxnSpPr>
          <p:nvPr/>
        </p:nvCxnSpPr>
        <p:spPr>
          <a:xfrm flipH="1">
            <a:off x="2996414" y="2195945"/>
            <a:ext cx="3312" cy="5215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3E4A6A-AEA5-4214-AEE5-9E61A1FE11F6}"/>
              </a:ext>
            </a:extLst>
          </p:cNvPr>
          <p:cNvCxnSpPr>
            <a:cxnSpLocks/>
          </p:cNvCxnSpPr>
          <p:nvPr/>
        </p:nvCxnSpPr>
        <p:spPr>
          <a:xfrm>
            <a:off x="4169851" y="2195945"/>
            <a:ext cx="3701" cy="7402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 is Expanding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1890D-0AB9-4C2B-829F-B40D6D77C5B3}"/>
              </a:ext>
            </a:extLst>
          </p:cNvPr>
          <p:cNvGrpSpPr/>
          <p:nvPr/>
        </p:nvGrpSpPr>
        <p:grpSpPr>
          <a:xfrm>
            <a:off x="392675" y="3576577"/>
            <a:ext cx="8290639" cy="383421"/>
            <a:chOff x="392675" y="1907775"/>
            <a:chExt cx="4006684" cy="383421"/>
          </a:xfrm>
        </p:grpSpPr>
        <p:sp>
          <p:nvSpPr>
            <p:cNvPr id="2" name="Rectangle 1"/>
            <p:cNvSpPr/>
            <p:nvPr/>
          </p:nvSpPr>
          <p:spPr>
            <a:xfrm>
              <a:off x="392675" y="1907775"/>
              <a:ext cx="4006684" cy="383421"/>
            </a:xfrm>
            <a:prstGeom prst="rect">
              <a:avLst/>
            </a:prstGeom>
            <a:solidFill>
              <a:srgbClr val="F59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17068" y="2056368"/>
              <a:ext cx="44191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83881" y="2053765"/>
              <a:ext cx="44191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50694" y="2053765"/>
              <a:ext cx="44191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17507" y="2051162"/>
              <a:ext cx="44191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891389" y="4421087"/>
            <a:ext cx="482748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891389" y="4615705"/>
            <a:ext cx="724833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295276" y="4289823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cm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95276" y="4481534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cm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891389" y="4217385"/>
            <a:ext cx="2425692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295276" y="4088589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cm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ACE13C-6D35-4EE8-B0EF-3F581CBB8B27}"/>
              </a:ext>
            </a:extLst>
          </p:cNvPr>
          <p:cNvCxnSpPr>
            <a:cxnSpLocks/>
          </p:cNvCxnSpPr>
          <p:nvPr/>
        </p:nvCxnSpPr>
        <p:spPr>
          <a:xfrm>
            <a:off x="888337" y="3959998"/>
            <a:ext cx="0" cy="74028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B8941C-206A-43DA-9DBD-40C76B51EFF4}"/>
              </a:ext>
            </a:extLst>
          </p:cNvPr>
          <p:cNvCxnSpPr>
            <a:cxnSpLocks/>
          </p:cNvCxnSpPr>
          <p:nvPr/>
        </p:nvCxnSpPr>
        <p:spPr>
          <a:xfrm>
            <a:off x="3317081" y="3959997"/>
            <a:ext cx="0" cy="3701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D77F5-CBFE-4190-92F0-175C43E028F2}"/>
              </a:ext>
            </a:extLst>
          </p:cNvPr>
          <p:cNvCxnSpPr>
            <a:cxnSpLocks/>
          </p:cNvCxnSpPr>
          <p:nvPr/>
        </p:nvCxnSpPr>
        <p:spPr>
          <a:xfrm flipH="1">
            <a:off x="5717081" y="3959997"/>
            <a:ext cx="11211" cy="5914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3E4A6A-AEA5-4214-AEE5-9E61A1FE11F6}"/>
              </a:ext>
            </a:extLst>
          </p:cNvPr>
          <p:cNvCxnSpPr>
            <a:cxnSpLocks/>
          </p:cNvCxnSpPr>
          <p:nvPr/>
        </p:nvCxnSpPr>
        <p:spPr>
          <a:xfrm>
            <a:off x="8145825" y="3959997"/>
            <a:ext cx="3701" cy="7402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86A633-0D98-4637-B3D3-AC765409CA6B}"/>
              </a:ext>
            </a:extLst>
          </p:cNvPr>
          <p:cNvSpPr txBox="1"/>
          <p:nvPr/>
        </p:nvSpPr>
        <p:spPr>
          <a:xfrm>
            <a:off x="689441" y="5249897"/>
            <a:ext cx="77943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farthest dot moves away the fastest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B57F6E-B993-4492-9EE1-1065987F5D3E}"/>
              </a:ext>
            </a:extLst>
          </p:cNvPr>
          <p:cNvGrpSpPr/>
          <p:nvPr/>
        </p:nvGrpSpPr>
        <p:grpSpPr>
          <a:xfrm>
            <a:off x="392675" y="1812525"/>
            <a:ext cx="4006684" cy="383421"/>
            <a:chOff x="392675" y="1907775"/>
            <a:chExt cx="4006684" cy="3834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A1FBCE-CAD3-431E-86DE-78AF5137231A}"/>
                </a:ext>
              </a:extLst>
            </p:cNvPr>
            <p:cNvSpPr/>
            <p:nvPr/>
          </p:nvSpPr>
          <p:spPr>
            <a:xfrm>
              <a:off x="392675" y="1907775"/>
              <a:ext cx="4006684" cy="383421"/>
            </a:xfrm>
            <a:prstGeom prst="rect">
              <a:avLst/>
            </a:prstGeom>
            <a:solidFill>
              <a:srgbClr val="F59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D46A56-BF76-405E-A660-9CFD58F4F754}"/>
                </a:ext>
              </a:extLst>
            </p:cNvPr>
            <p:cNvSpPr/>
            <p:nvPr/>
          </p:nvSpPr>
          <p:spPr>
            <a:xfrm>
              <a:off x="617068" y="2056368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7C57C82-E19A-4CAD-B702-6CFD3040D1DF}"/>
                </a:ext>
              </a:extLst>
            </p:cNvPr>
            <p:cNvSpPr/>
            <p:nvPr/>
          </p:nvSpPr>
          <p:spPr>
            <a:xfrm>
              <a:off x="1783881" y="205376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3BF4408-02B5-4A07-9ECF-337DB0915655}"/>
                </a:ext>
              </a:extLst>
            </p:cNvPr>
            <p:cNvSpPr/>
            <p:nvPr/>
          </p:nvSpPr>
          <p:spPr>
            <a:xfrm>
              <a:off x="2950694" y="205376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9B609C6-B4A1-477B-9135-D0A481AEB621}"/>
                </a:ext>
              </a:extLst>
            </p:cNvPr>
            <p:cNvSpPr/>
            <p:nvPr/>
          </p:nvSpPr>
          <p:spPr>
            <a:xfrm>
              <a:off x="4117507" y="205116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585445-1A01-4547-B902-3667079A0F58}"/>
              </a:ext>
            </a:extLst>
          </p:cNvPr>
          <p:cNvCxnSpPr/>
          <p:nvPr/>
        </p:nvCxnSpPr>
        <p:spPr>
          <a:xfrm flipV="1">
            <a:off x="662788" y="2654431"/>
            <a:ext cx="2333626" cy="260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C6E137-94E5-4F6B-AB5F-962CCC31B113}"/>
              </a:ext>
            </a:extLst>
          </p:cNvPr>
          <p:cNvCxnSpPr/>
          <p:nvPr/>
        </p:nvCxnSpPr>
        <p:spPr>
          <a:xfrm flipV="1">
            <a:off x="662788" y="2849049"/>
            <a:ext cx="3500439" cy="260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7EAC3-ACB5-4F0D-B20E-C54DFDC350D9}"/>
              </a:ext>
            </a:extLst>
          </p:cNvPr>
          <p:cNvSpPr txBox="1"/>
          <p:nvPr/>
        </p:nvSpPr>
        <p:spPr>
          <a:xfrm flipH="1">
            <a:off x="66675" y="2525771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F778E6-2186-4262-A1CA-1CFC5CA50621}"/>
              </a:ext>
            </a:extLst>
          </p:cNvPr>
          <p:cNvSpPr txBox="1"/>
          <p:nvPr/>
        </p:nvSpPr>
        <p:spPr>
          <a:xfrm flipH="1">
            <a:off x="66675" y="2717482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cm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051FE5-E43E-4B16-941A-2E7679A15D76}"/>
              </a:ext>
            </a:extLst>
          </p:cNvPr>
          <p:cNvCxnSpPr/>
          <p:nvPr/>
        </p:nvCxnSpPr>
        <p:spPr>
          <a:xfrm flipV="1">
            <a:off x="662788" y="2450730"/>
            <a:ext cx="1166813" cy="260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3C2FAB-D77F-4A5B-BE63-2CAE52B7D4E2}"/>
              </a:ext>
            </a:extLst>
          </p:cNvPr>
          <p:cNvSpPr txBox="1"/>
          <p:nvPr/>
        </p:nvSpPr>
        <p:spPr>
          <a:xfrm flipH="1">
            <a:off x="66675" y="2324537"/>
            <a:ext cx="5991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cm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B74420-8A7D-4F72-9173-B9AFCA8730B6}"/>
              </a:ext>
            </a:extLst>
          </p:cNvPr>
          <p:cNvCxnSpPr>
            <a:cxnSpLocks/>
          </p:cNvCxnSpPr>
          <p:nvPr/>
        </p:nvCxnSpPr>
        <p:spPr>
          <a:xfrm>
            <a:off x="659736" y="2195946"/>
            <a:ext cx="0" cy="74028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6BE770-2CED-4851-8806-2EA67742CA17}"/>
              </a:ext>
            </a:extLst>
          </p:cNvPr>
          <p:cNvCxnSpPr>
            <a:cxnSpLocks/>
          </p:cNvCxnSpPr>
          <p:nvPr/>
        </p:nvCxnSpPr>
        <p:spPr>
          <a:xfrm>
            <a:off x="1822587" y="2195945"/>
            <a:ext cx="0" cy="3701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576F95-48ED-4DD3-AD62-CC1C113C9D1A}"/>
              </a:ext>
            </a:extLst>
          </p:cNvPr>
          <p:cNvCxnSpPr>
            <a:cxnSpLocks/>
          </p:cNvCxnSpPr>
          <p:nvPr/>
        </p:nvCxnSpPr>
        <p:spPr>
          <a:xfrm flipH="1">
            <a:off x="2996414" y="2195945"/>
            <a:ext cx="3312" cy="5215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C27B8C-0BFA-4C28-BB1F-2EDD5EDCF5D4}"/>
              </a:ext>
            </a:extLst>
          </p:cNvPr>
          <p:cNvCxnSpPr>
            <a:cxnSpLocks/>
          </p:cNvCxnSpPr>
          <p:nvPr/>
        </p:nvCxnSpPr>
        <p:spPr>
          <a:xfrm>
            <a:off x="4169851" y="2195945"/>
            <a:ext cx="3701" cy="7402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6D40854-BAA0-47A9-B4F5-87F088278BD3}"/>
              </a:ext>
            </a:extLst>
          </p:cNvPr>
          <p:cNvSpPr txBox="1"/>
          <p:nvPr/>
        </p:nvSpPr>
        <p:spPr>
          <a:xfrm>
            <a:off x="4853276" y="1669803"/>
            <a:ext cx="4027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Think of a rubber band with marks when it is stretched out… Relative to the first dot, which dot moves the fastest?</a:t>
            </a:r>
          </a:p>
        </p:txBody>
      </p:sp>
    </p:spTree>
    <p:extLst>
      <p:ext uri="{BB962C8B-B14F-4D97-AF65-F5344CB8AC3E}">
        <p14:creationId xmlns:p14="http://schemas.microsoft.com/office/powerpoint/2010/main" val="612368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5" grpId="0" animBg="1"/>
      <p:bldP spid="35" grpId="0" animBg="1"/>
      <p:bldP spid="39" grpId="0" animBg="1"/>
      <p:bldP spid="41" grpId="0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 is Expanding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e result for expanding 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6" y="1470766"/>
            <a:ext cx="8432827" cy="46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Henrietta Swan Leavitt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lh3.googleusercontent.com/LqsuO3_IwEQdWZjvqKD-Ify__KKLq-QKQwqus-aYIgcz9QF5z3On1W_0LVDkK-Uem-EcU8WAZYjmoYDbB4753ZjywkV73_OT-eUhMYADq1W7jAxdcor6tkVluvgAOFNzaNzrESuux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58" y="1531726"/>
            <a:ext cx="6692484" cy="45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Cephid Variables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04BE1-8705-416E-BA2D-24EEF85F6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2" y="1493626"/>
            <a:ext cx="6096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7CA5A-2CB4-45D5-BA1C-0C21BF92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2" y="149362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“Standard Candle”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Image result for cepheid 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6" y="1462451"/>
            <a:ext cx="4347296" cy="16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The luminosity-period relationship for Cepheid variables. Note the logarithmic scal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2" y="3173907"/>
            <a:ext cx="4041193" cy="31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The light curve of delta Cephei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6" y="1462451"/>
            <a:ext cx="3623187" cy="16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FD30C-9CDE-4A77-A63E-80707D27031C}"/>
              </a:ext>
            </a:extLst>
          </p:cNvPr>
          <p:cNvSpPr txBox="1"/>
          <p:nvPr/>
        </p:nvSpPr>
        <p:spPr>
          <a:xfrm>
            <a:off x="4358209" y="3438525"/>
            <a:ext cx="457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Cephid Variables with longer brightness periods are more luminous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5A987-B7DD-42D0-84F1-F5B02D24FB99}"/>
              </a:ext>
            </a:extLst>
          </p:cNvPr>
          <p:cNvSpPr txBox="1"/>
          <p:nvPr/>
        </p:nvSpPr>
        <p:spPr>
          <a:xfrm>
            <a:off x="4358208" y="4373439"/>
            <a:ext cx="457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this table, the luminosity of this “standard candle” can be determined as long as the period is known</a:t>
            </a:r>
          </a:p>
        </p:txBody>
      </p:sp>
    </p:spTree>
    <p:extLst>
      <p:ext uri="{BB962C8B-B14F-4D97-AF65-F5344CB8AC3E}">
        <p14:creationId xmlns:p14="http://schemas.microsoft.com/office/powerpoint/2010/main" val="34102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Cephid Variables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4" descr="The luminosity-period relationship for Cepheid variables. Note the logarithmic sca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8" y="1987546"/>
            <a:ext cx="4041193" cy="31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8515" y="3273534"/>
            <a:ext cx="445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What is the distance of the Cephid Variable with the period shown in the graph above? The brightness of this star is 8 × 10</a:t>
            </a:r>
            <a:r>
              <a:rPr lang="en-US" sz="1600" baseline="30000" dirty="0">
                <a:latin typeface="+mj-lt"/>
              </a:rPr>
              <a:t>-10</a:t>
            </a:r>
            <a:r>
              <a:rPr lang="en-US" sz="1600" dirty="0">
                <a:latin typeface="+mj-lt"/>
              </a:rPr>
              <a:t> W m</a:t>
            </a:r>
            <a:r>
              <a:rPr lang="en-US" sz="1600" baseline="30000" dirty="0">
                <a:latin typeface="+mj-lt"/>
              </a:rPr>
              <a:t>-2</a:t>
            </a:r>
            <a:r>
              <a:rPr lang="en-US" sz="1600" dirty="0">
                <a:latin typeface="+mj-lt"/>
              </a:rPr>
              <a:t>.</a:t>
            </a:r>
          </a:p>
        </p:txBody>
      </p:sp>
      <p:pic>
        <p:nvPicPr>
          <p:cNvPr id="8194" name="Picture 2" descr="Image result for cepheid variable peri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/>
          <a:stretch/>
        </p:blipFill>
        <p:spPr bwMode="auto">
          <a:xfrm>
            <a:off x="4876114" y="1479458"/>
            <a:ext cx="3718213" cy="17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559" y="1419296"/>
            <a:ext cx="335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</a:t>
            </a:r>
            <a:r>
              <a:rPr lang="en-US" sz="2800" baseline="-25000" dirty="0" err="1">
                <a:solidFill>
                  <a:srgbClr val="002060"/>
                </a:solidFill>
                <a:latin typeface="+mj-lt"/>
              </a:rPr>
              <a:t>sun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= 3.84 × 10</a:t>
            </a:r>
            <a:r>
              <a:rPr lang="en-US" sz="2800" baseline="30000" dirty="0">
                <a:solidFill>
                  <a:srgbClr val="002060"/>
                </a:solidFill>
                <a:latin typeface="+mj-lt"/>
              </a:rPr>
              <a:t>24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W </a:t>
            </a:r>
            <a:endParaRPr lang="en-US" sz="2800" baseline="-250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9B94D-8F01-472C-8333-E2DE82085388}"/>
                  </a:ext>
                </a:extLst>
              </p:cNvPr>
              <p:cNvSpPr txBox="1"/>
              <p:nvPr/>
            </p:nvSpPr>
            <p:spPr>
              <a:xfrm>
                <a:off x="433510" y="5438704"/>
                <a:ext cx="111338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9B94D-8F01-472C-8333-E2DE82085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" y="5438704"/>
                <a:ext cx="1113382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A69C5-0C47-49BE-9E68-5E585EDC8E3E}"/>
                  </a:ext>
                </a:extLst>
              </p:cNvPr>
              <p:cNvSpPr txBox="1"/>
              <p:nvPr/>
            </p:nvSpPr>
            <p:spPr>
              <a:xfrm>
                <a:off x="2280420" y="5229790"/>
                <a:ext cx="1184362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A69C5-0C47-49BE-9E68-5E585EDC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420" y="5229790"/>
                <a:ext cx="1184362" cy="909352"/>
              </a:xfrm>
              <a:prstGeom prst="rect">
                <a:avLst/>
              </a:prstGeom>
              <a:blipFill>
                <a:blip r:embed="rId5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A7F6BA-AA6D-4CEA-9633-D072A0D9D5BB}"/>
              </a:ext>
            </a:extLst>
          </p:cNvPr>
          <p:cNvCxnSpPr>
            <a:cxnSpLocks/>
          </p:cNvCxnSpPr>
          <p:nvPr/>
        </p:nvCxnSpPr>
        <p:spPr>
          <a:xfrm>
            <a:off x="3658032" y="5737270"/>
            <a:ext cx="409143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02E255-0D15-4A2A-B4C0-2FCCCA970286}"/>
                  </a:ext>
                </a:extLst>
              </p:cNvPr>
              <p:cNvSpPr txBox="1"/>
              <p:nvPr/>
            </p:nvSpPr>
            <p:spPr>
              <a:xfrm>
                <a:off x="4268649" y="5229790"/>
                <a:ext cx="2611228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Ebrima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Ebrima" panose="02000000000000000000" pitchFamily="2" charset="0"/>
                                    </a:rPr>
                                    <m:t>5.76×10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Ebrima" panose="02000000000000000000" pitchFamily="2" charset="0"/>
                                    </a:rPr>
                                    <m:t>27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02E255-0D15-4A2A-B4C0-2FCCCA970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49" y="5229790"/>
                <a:ext cx="2611228" cy="909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F7BD79-C419-4C41-8BB3-4CC0BC9A52E2}"/>
                  </a:ext>
                </a:extLst>
              </p:cNvPr>
              <p:cNvSpPr/>
              <p:nvPr/>
            </p:nvSpPr>
            <p:spPr>
              <a:xfrm>
                <a:off x="7112227" y="5484411"/>
                <a:ext cx="1797800" cy="40011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7.57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F7BD79-C419-4C41-8BB3-4CC0BC9A5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27" y="5484411"/>
                <a:ext cx="179780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42D51B-C9E1-46A8-AA81-B573F39240B9}"/>
              </a:ext>
            </a:extLst>
          </p:cNvPr>
          <p:cNvCxnSpPr>
            <a:cxnSpLocks/>
          </p:cNvCxnSpPr>
          <p:nvPr/>
        </p:nvCxnSpPr>
        <p:spPr>
          <a:xfrm>
            <a:off x="1748366" y="5737270"/>
            <a:ext cx="409143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1FF818-F429-4E3A-9F3F-AD9CC97C0745}"/>
                  </a:ext>
                </a:extLst>
              </p:cNvPr>
              <p:cNvSpPr txBox="1"/>
              <p:nvPr/>
            </p:nvSpPr>
            <p:spPr>
              <a:xfrm>
                <a:off x="4876114" y="4266790"/>
                <a:ext cx="32691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star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=1500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×(3.84×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1FF818-F429-4E3A-9F3F-AD9CC97C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14" y="4266790"/>
                <a:ext cx="3269165" cy="307777"/>
              </a:xfrm>
              <a:prstGeom prst="rect">
                <a:avLst/>
              </a:prstGeom>
              <a:blipFill>
                <a:blip r:embed="rId8"/>
                <a:stretch>
                  <a:fillRect l="-1493" t="-4000" r="-242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5D5989-372F-43C0-83A1-E7137AB05BAE}"/>
                  </a:ext>
                </a:extLst>
              </p:cNvPr>
              <p:cNvSpPr txBox="1"/>
              <p:nvPr/>
            </p:nvSpPr>
            <p:spPr>
              <a:xfrm>
                <a:off x="5460137" y="4691724"/>
                <a:ext cx="19046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5.76×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5D5989-372F-43C0-83A1-E7137AB05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37" y="4691724"/>
                <a:ext cx="1904689" cy="307777"/>
              </a:xfrm>
              <a:prstGeom prst="rect">
                <a:avLst/>
              </a:prstGeom>
              <a:blipFill>
                <a:blip r:embed="rId9"/>
                <a:stretch>
                  <a:fillRect l="-1282" t="-4000" r="-288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A1ED37-834D-444F-9C5F-0386E4A600C8}"/>
              </a:ext>
            </a:extLst>
          </p:cNvPr>
          <p:cNvCxnSpPr>
            <a:cxnSpLocks/>
          </p:cNvCxnSpPr>
          <p:nvPr/>
        </p:nvCxnSpPr>
        <p:spPr>
          <a:xfrm>
            <a:off x="1077559" y="3898900"/>
            <a:ext cx="685096" cy="0"/>
          </a:xfrm>
          <a:prstGeom prst="line">
            <a:avLst/>
          </a:prstGeom>
          <a:ln w="571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A564F77-FB03-4D4D-A4EB-FA4E4CA58EEA}"/>
              </a:ext>
            </a:extLst>
          </p:cNvPr>
          <p:cNvGrpSpPr/>
          <p:nvPr/>
        </p:nvGrpSpPr>
        <p:grpSpPr>
          <a:xfrm>
            <a:off x="1762655" y="3898900"/>
            <a:ext cx="1113169" cy="715861"/>
            <a:chOff x="1762655" y="3898900"/>
            <a:chExt cx="1113169" cy="7158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B60792-BAC7-451F-BD87-C63DA7B60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2655" y="3898900"/>
              <a:ext cx="0" cy="715861"/>
            </a:xfrm>
            <a:prstGeom prst="line">
              <a:avLst/>
            </a:prstGeom>
            <a:ln w="571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F3441B-BB58-4D98-B8FE-EBD9603CF997}"/>
                </a:ext>
              </a:extLst>
            </p:cNvPr>
            <p:cNvSpPr txBox="1"/>
            <p:nvPr/>
          </p:nvSpPr>
          <p:spPr>
            <a:xfrm>
              <a:off x="1775843" y="4194585"/>
              <a:ext cx="1099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5.4 days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69524D-C17B-4114-ACFD-C17781D14D77}"/>
              </a:ext>
            </a:extLst>
          </p:cNvPr>
          <p:cNvSpPr txBox="1"/>
          <p:nvPr/>
        </p:nvSpPr>
        <p:spPr>
          <a:xfrm>
            <a:off x="1026551" y="350436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~1500 </a:t>
            </a:r>
            <a:r>
              <a:rPr lang="en-US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en-US" baseline="-250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sun</a:t>
            </a:r>
            <a:endParaRPr lang="en-US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Supernova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Ia super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82" y="145471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075" y="1511811"/>
            <a:ext cx="5915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 type </a:t>
            </a:r>
            <a:r>
              <a:rPr lang="en-US" sz="2000" dirty="0" err="1">
                <a:latin typeface="+mj-lt"/>
              </a:rPr>
              <a:t>Ia</a:t>
            </a:r>
            <a:r>
              <a:rPr lang="en-US" sz="2000" dirty="0">
                <a:latin typeface="+mj-lt"/>
              </a:rPr>
              <a:t> Supernova forms when a white dwarf accretes matter from a companion star until it exceeds the Chandrasekhar limit and explodes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75" y="2700548"/>
            <a:ext cx="601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These supernovae have a constant luminosity so their brightness can be analyzed as a standard candle much like the Cephid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93AFB-6DF2-2BA3-6BC0-485EE77DE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7" y="3562350"/>
            <a:ext cx="4695090" cy="24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 Effect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54" y="4065448"/>
            <a:ext cx="3341111" cy="2121502"/>
          </a:xfrm>
          <a:prstGeom prst="rect">
            <a:avLst/>
          </a:prstGeom>
        </p:spPr>
      </p:pic>
      <p:pic>
        <p:nvPicPr>
          <p:cNvPr id="7170" name="Picture 2" descr="Image result for doppler effect ligh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6"/>
          <a:stretch/>
        </p:blipFill>
        <p:spPr bwMode="auto">
          <a:xfrm>
            <a:off x="189635" y="4065448"/>
            <a:ext cx="5185929" cy="20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oppler effect 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08" y="1400613"/>
            <a:ext cx="4022856" cy="25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CC2D7C-7ACD-47F8-8405-7F41EC415F5A}"/>
              </a:ext>
            </a:extLst>
          </p:cNvPr>
          <p:cNvSpPr txBox="1"/>
          <p:nvPr/>
        </p:nvSpPr>
        <p:spPr>
          <a:xfrm>
            <a:off x="5500254" y="1680906"/>
            <a:ext cx="25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Red-shifted</a:t>
            </a:r>
          </a:p>
        </p:txBody>
      </p:sp>
    </p:spTree>
    <p:extLst>
      <p:ext uri="{BB962C8B-B14F-4D97-AF65-F5344CB8AC3E}">
        <p14:creationId xmlns:p14="http://schemas.microsoft.com/office/powerpoint/2010/main" val="34415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Shift, Blue Shift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80906"/>
            <a:ext cx="69342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43791</TotalTime>
  <Words>598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Cambria</vt:lpstr>
      <vt:lpstr>Cambria Math</vt:lpstr>
      <vt:lpstr>Ebrima</vt:lpstr>
      <vt:lpstr>Retrospect</vt:lpstr>
      <vt:lpstr>The Expanding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- 13.6 - The Expanding Universe</dc:title>
  <dc:creator>Joe Cossette</dc:creator>
  <cp:lastModifiedBy>Joe Cossette</cp:lastModifiedBy>
  <cp:revision>508</cp:revision>
  <dcterms:created xsi:type="dcterms:W3CDTF">2014-08-31T00:23:19Z</dcterms:created>
  <dcterms:modified xsi:type="dcterms:W3CDTF">2023-03-30T02:26:10Z</dcterms:modified>
</cp:coreProperties>
</file>