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92" r:id="rId2"/>
    <p:sldId id="500" r:id="rId3"/>
    <p:sldId id="501" r:id="rId4"/>
    <p:sldId id="502" r:id="rId5"/>
    <p:sldId id="503" r:id="rId6"/>
    <p:sldId id="504" r:id="rId7"/>
    <p:sldId id="505" r:id="rId8"/>
    <p:sldId id="506" r:id="rId9"/>
    <p:sldId id="507" r:id="rId10"/>
    <p:sldId id="508" r:id="rId11"/>
    <p:sldId id="509" r:id="rId12"/>
    <p:sldId id="510" r:id="rId13"/>
    <p:sldId id="511" r:id="rId14"/>
    <p:sldId id="512" r:id="rId15"/>
    <p:sldId id="513" r:id="rId16"/>
    <p:sldId id="514" r:id="rId17"/>
    <p:sldId id="515" r:id="rId18"/>
    <p:sldId id="516" r:id="rId19"/>
    <p:sldId id="523" r:id="rId20"/>
    <p:sldId id="517" r:id="rId21"/>
    <p:sldId id="529" r:id="rId22"/>
    <p:sldId id="518" r:id="rId23"/>
    <p:sldId id="519" r:id="rId24"/>
    <p:sldId id="487" r:id="rId25"/>
    <p:sldId id="520" r:id="rId26"/>
    <p:sldId id="521" r:id="rId27"/>
    <p:sldId id="522" r:id="rId28"/>
    <p:sldId id="528" r:id="rId29"/>
    <p:sldId id="524" r:id="rId30"/>
    <p:sldId id="525" r:id="rId31"/>
    <p:sldId id="526" r:id="rId32"/>
    <p:sldId id="527" r:id="rId33"/>
    <p:sldId id="532" r:id="rId34"/>
    <p:sldId id="537" r:id="rId35"/>
    <p:sldId id="534" r:id="rId36"/>
    <p:sldId id="538" r:id="rId37"/>
    <p:sldId id="539" r:id="rId38"/>
    <p:sldId id="472" r:id="rId39"/>
    <p:sldId id="536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6600"/>
    <a:srgbClr val="FFFF99"/>
    <a:srgbClr val="FF66CC"/>
    <a:srgbClr val="FF00FF"/>
    <a:srgbClr val="002060"/>
    <a:srgbClr val="FFFFFF"/>
    <a:srgbClr val="EEBCBC"/>
    <a:srgbClr val="FDE5E5"/>
    <a:srgbClr val="EAA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10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11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particlezoo.net/collections/particle-packs/products/beta-decay-set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9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10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6.png"/><Relationship Id="rId18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43.png"/><Relationship Id="rId12" Type="http://schemas.openxmlformats.org/officeDocument/2006/relationships/image" Target="../media/image55.png"/><Relationship Id="rId17" Type="http://schemas.openxmlformats.org/officeDocument/2006/relationships/image" Target="../media/image61.png"/><Relationship Id="rId2" Type="http://schemas.openxmlformats.org/officeDocument/2006/relationships/image" Target="../media/image440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49.png"/><Relationship Id="rId5" Type="http://schemas.openxmlformats.org/officeDocument/2006/relationships/image" Target="../media/image390.png"/><Relationship Id="rId15" Type="http://schemas.openxmlformats.org/officeDocument/2006/relationships/image" Target="../media/image58.png"/><Relationship Id="rId10" Type="http://schemas.openxmlformats.org/officeDocument/2006/relationships/image" Target="../media/image54.png"/><Relationship Id="rId19" Type="http://schemas.openxmlformats.org/officeDocument/2006/relationships/image" Target="../media/image36.gif"/><Relationship Id="rId4" Type="http://schemas.openxmlformats.org/officeDocument/2006/relationships/image" Target="../media/image46.png"/><Relationship Id="rId9" Type="http://schemas.openxmlformats.org/officeDocument/2006/relationships/image" Target="../media/image53.png"/><Relationship Id="rId1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59" y="758952"/>
            <a:ext cx="7874231" cy="3566160"/>
          </a:xfrm>
        </p:spPr>
        <p:txBody>
          <a:bodyPr>
            <a:normAutofit/>
          </a:bodyPr>
          <a:lstStyle/>
          <a:p>
            <a:r>
              <a:rPr lang="en-US" sz="6000" dirty="0"/>
              <a:t>Radioactive Decay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Atomic Physics</a:t>
            </a:r>
          </a:p>
        </p:txBody>
      </p:sp>
    </p:spTree>
    <p:extLst>
      <p:ext uri="{BB962C8B-B14F-4D97-AF65-F5344CB8AC3E}">
        <p14:creationId xmlns:p14="http://schemas.microsoft.com/office/powerpoint/2010/main" val="2621367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Alpha Decay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lh4.googleusercontent.com/uy3jlreyckkT9plHqQRkFZ3Xg6v8M_8IhEup--73Z8UEUcu8zTz7mIhna1dbDf5sOcZIcEeL8lmrWSPPmo9aA0Qpk1PlGaBurwIx_oSW2CDdYjqWTjO8hqyX9qRI9AuloB3oY27Zh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62" y="2800465"/>
            <a:ext cx="2178521" cy="148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4121" y="1573562"/>
            <a:ext cx="8564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An unstable nucleus sheds alpha particle (helium nucleus) made from </a:t>
            </a:r>
            <a:r>
              <a:rPr lang="en-US" sz="2800" b="1" dirty="0">
                <a:latin typeface="+mj-lt"/>
              </a:rPr>
              <a:t>2 protons </a:t>
            </a:r>
            <a:r>
              <a:rPr lang="en-US" sz="2800" dirty="0">
                <a:latin typeface="+mj-lt"/>
              </a:rPr>
              <a:t>and </a:t>
            </a:r>
            <a:r>
              <a:rPr lang="en-US" sz="2800" b="1" dirty="0">
                <a:latin typeface="+mj-lt"/>
              </a:rPr>
              <a:t>2 neutrons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1999" y="2804569"/>
                <a:ext cx="4707635" cy="782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sPre>
                      <m:r>
                        <a:rPr lang="en-US" sz="48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4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sPre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He</m:t>
                          </m:r>
                        </m:e>
                      </m:sPre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2804569"/>
                <a:ext cx="4707635" cy="782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61999" y="3723827"/>
            <a:ext cx="896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Parent</a:t>
            </a:r>
          </a:p>
          <a:p>
            <a:pPr algn="ctr"/>
            <a:r>
              <a:rPr lang="en-US" dirty="0">
                <a:latin typeface="+mj-lt"/>
              </a:rPr>
              <a:t>Nuclide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41325" y="3723826"/>
            <a:ext cx="1047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Daughter</a:t>
            </a:r>
          </a:p>
          <a:p>
            <a:pPr algn="ctr"/>
            <a:r>
              <a:rPr lang="en-US" dirty="0">
                <a:latin typeface="+mj-lt"/>
              </a:rPr>
              <a:t>Nuclide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71655" y="3723825"/>
            <a:ext cx="875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Alpha</a:t>
            </a:r>
          </a:p>
          <a:p>
            <a:pPr algn="ctr"/>
            <a:r>
              <a:rPr lang="en-US" dirty="0">
                <a:latin typeface="+mj-lt"/>
              </a:rPr>
              <a:t>Particle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3344" y="4659826"/>
            <a:ext cx="4848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j-lt"/>
              </a:rPr>
              <a:t>Complete the missing notation: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5B072A-F2D2-4FA7-9C4D-C44C4EBF7575}"/>
                  </a:ext>
                </a:extLst>
              </p:cNvPr>
              <p:cNvSpPr txBox="1"/>
              <p:nvPr/>
            </p:nvSpPr>
            <p:spPr>
              <a:xfrm>
                <a:off x="761999" y="5204623"/>
                <a:ext cx="5380896" cy="757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92</m:t>
                          </m:r>
                        </m:sub>
                        <m:sup>
                          <m: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238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</m:sPre>
                      <m:r>
                        <a:rPr lang="en-US" sz="48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sPre>
                        <m:sPre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sub>
                        <m:sup>
                          <m:r>
                            <a:rPr lang="en-US" sz="4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Th</m:t>
                          </m:r>
                        </m:e>
                      </m:sPre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He</m:t>
                          </m:r>
                        </m:e>
                      </m:sPre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5B072A-F2D2-4FA7-9C4D-C44C4EBF7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5204623"/>
                <a:ext cx="5380896" cy="7575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DF68D16-2DF9-4BEE-A73D-6895E8DAA7BF}"/>
                  </a:ext>
                </a:extLst>
              </p:cNvPr>
              <p:cNvSpPr txBox="1"/>
              <p:nvPr/>
            </p:nvSpPr>
            <p:spPr>
              <a:xfrm>
                <a:off x="3006838" y="5522115"/>
                <a:ext cx="581890" cy="523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3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DF68D16-2DF9-4BEE-A73D-6895E8DAA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838" y="5522115"/>
                <a:ext cx="58189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1DAA95-6F04-44E3-9C9B-CF1C2833FCC9}"/>
                  </a:ext>
                </a:extLst>
              </p:cNvPr>
              <p:cNvSpPr txBox="1"/>
              <p:nvPr/>
            </p:nvSpPr>
            <p:spPr>
              <a:xfrm>
                <a:off x="2764784" y="5149549"/>
                <a:ext cx="823944" cy="523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34</m:t>
                      </m:r>
                    </m:oMath>
                  </m:oMathPara>
                </a14:m>
                <a:endParaRPr lang="en-US" sz="3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1DAA95-6F04-44E3-9C9B-CF1C2833F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784" y="5149549"/>
                <a:ext cx="82394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5228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Alpha Decay - Predict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lh4.googleusercontent.com/uy3jlreyckkT9plHqQRkFZ3Xg6v8M_8IhEup--73Z8UEUcu8zTz7mIhna1dbDf5sOcZIcEeL8lmrWSPPmo9aA0Qpk1PlGaBurwIx_oSW2CDdYjqWTjO8hqyX9qRI9AuloB3oY27Zh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37" y="4487834"/>
            <a:ext cx="2589904" cy="17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0028" y="1733875"/>
                <a:ext cx="7822398" cy="9484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6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88</m:t>
                          </m:r>
                        </m:sub>
                        <m:sup>
                          <m:r>
                            <a:rPr lang="en-US" sz="60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222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6000" b="0" i="0" smtClean="0">
                              <a:latin typeface="Cambria Math" panose="02040503050406030204" pitchFamily="18" charset="0"/>
                            </a:rPr>
                            <m:t>Ra</m:t>
                          </m:r>
                        </m:e>
                      </m:sPre>
                      <m:r>
                        <a:rPr lang="en-US" sz="60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6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86</m:t>
                          </m:r>
                        </m:sub>
                        <m:sup>
                          <m:r>
                            <a:rPr lang="en-US" sz="60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218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6000" b="0" i="0" smtClean="0">
                              <a:latin typeface="Cambria Math" panose="02040503050406030204" pitchFamily="18" charset="0"/>
                            </a:rPr>
                            <m:t>Rn</m:t>
                          </m:r>
                        </m:e>
                      </m:sPre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+ ______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28" y="1733875"/>
                <a:ext cx="7822398" cy="948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0028" y="3390189"/>
                <a:ext cx="6636047" cy="9484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6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84</m:t>
                          </m:r>
                        </m:sub>
                        <m:sup>
                          <m:r>
                            <a:rPr lang="en-US" sz="60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208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6000" b="0" i="0" smtClean="0">
                              <a:latin typeface="Cambria Math" panose="02040503050406030204" pitchFamily="18" charset="0"/>
                            </a:rPr>
                            <m:t>Po</m:t>
                          </m:r>
                        </m:e>
                      </m:sPre>
                      <m:r>
                        <a:rPr lang="en-US" sz="60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sPre>
                        <m:sPre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6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6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6000" b="0" i="0" smtClean="0">
                              <a:latin typeface="Cambria Math" panose="02040503050406030204" pitchFamily="18" charset="0"/>
                            </a:rPr>
                            <m:t>Pb</m:t>
                          </m:r>
                        </m:e>
                      </m:sPre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6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60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l-GR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e>
                      </m:sPre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28" y="3390189"/>
                <a:ext cx="6636047" cy="948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38B574-6873-438B-8A05-F5F0C8D8721B}"/>
                  </a:ext>
                </a:extLst>
              </p:cNvPr>
              <p:cNvSpPr txBox="1"/>
              <p:nvPr/>
            </p:nvSpPr>
            <p:spPr>
              <a:xfrm>
                <a:off x="6907753" y="1592668"/>
                <a:ext cx="1078820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He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38B574-6873-438B-8A05-F5F0C8D87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753" y="1592668"/>
                <a:ext cx="1078820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09050E-534F-4076-9392-1F768B04E434}"/>
                  </a:ext>
                </a:extLst>
              </p:cNvPr>
              <p:cNvSpPr txBox="1"/>
              <p:nvPr/>
            </p:nvSpPr>
            <p:spPr>
              <a:xfrm>
                <a:off x="6571899" y="1979006"/>
                <a:ext cx="40425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09050E-534F-4076-9392-1F768B04E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899" y="1979006"/>
                <a:ext cx="404256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6B5FB0-0E85-4C01-9376-3784FE91EF58}"/>
                  </a:ext>
                </a:extLst>
              </p:cNvPr>
              <p:cNvSpPr txBox="1"/>
              <p:nvPr/>
            </p:nvSpPr>
            <p:spPr>
              <a:xfrm>
                <a:off x="6571899" y="1520168"/>
                <a:ext cx="40425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6B5FB0-0E85-4C01-9376-3784FE91E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899" y="1520168"/>
                <a:ext cx="404255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B872FE-EDC4-4BA9-A70F-E38DF7B65E1E}"/>
                  </a:ext>
                </a:extLst>
              </p:cNvPr>
              <p:cNvSpPr txBox="1"/>
              <p:nvPr/>
            </p:nvSpPr>
            <p:spPr>
              <a:xfrm>
                <a:off x="3804248" y="3797691"/>
                <a:ext cx="61561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4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B872FE-EDC4-4BA9-A70F-E38DF7B65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248" y="3797691"/>
                <a:ext cx="615612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FB1FF1-BB63-46D8-81F3-A1D776F1471E}"/>
                  </a:ext>
                </a:extLst>
              </p:cNvPr>
              <p:cNvSpPr txBox="1"/>
              <p:nvPr/>
            </p:nvSpPr>
            <p:spPr>
              <a:xfrm>
                <a:off x="3545457" y="3358592"/>
                <a:ext cx="87440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4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FB1FF1-BB63-46D8-81F3-A1D776F14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457" y="3358592"/>
                <a:ext cx="874403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882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Beta-Negative Decay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8742" y="1525566"/>
                <a:ext cx="8606515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+mj-lt"/>
                  </a:rPr>
                  <a:t>In an unstable nucleus, sometimes a neutral neutron is converted into a positive proton and negative electron. When this happens, another particle called an antineutrino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j-lt"/>
                  </a:rPr>
                  <a:t> is also formed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42" y="1525566"/>
                <a:ext cx="8606515" cy="1815882"/>
              </a:xfrm>
              <a:prstGeom prst="rect">
                <a:avLst/>
              </a:prstGeom>
              <a:blipFill>
                <a:blip r:embed="rId2"/>
                <a:stretch>
                  <a:fillRect l="-1416" t="-3020" r="-226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7950" y="3895373"/>
                <a:ext cx="5215081" cy="7546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sPre>
                      <m:r>
                        <a:rPr lang="en-US" sz="48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sPre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</m:sPre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50" y="3895373"/>
                <a:ext cx="5215081" cy="7546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6263564" y="5230676"/>
            <a:ext cx="640080" cy="64008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696518" y="4311648"/>
            <a:ext cx="414252" cy="919028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928696" y="5431110"/>
            <a:ext cx="1001141" cy="119606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863233" y="4664021"/>
            <a:ext cx="893887" cy="697465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906917" y="3668915"/>
            <a:ext cx="640080" cy="64008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750770" y="4509768"/>
            <a:ext cx="182880" cy="1828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947384" y="5304858"/>
            <a:ext cx="182880" cy="1828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038824" y="4988707"/>
                <a:ext cx="60644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824" y="4988707"/>
                <a:ext cx="60644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883031" y="5487738"/>
                <a:ext cx="47936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031" y="5487738"/>
                <a:ext cx="47936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645713" y="3341448"/>
                <a:ext cx="47936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713" y="3341448"/>
                <a:ext cx="47936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808201" y="4075739"/>
                <a:ext cx="6692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201" y="4075739"/>
                <a:ext cx="66928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68751B11-B35C-4998-B96A-3D6DBDF92C41}"/>
              </a:ext>
            </a:extLst>
          </p:cNvPr>
          <p:cNvGrpSpPr/>
          <p:nvPr/>
        </p:nvGrpSpPr>
        <p:grpSpPr>
          <a:xfrm>
            <a:off x="4579643" y="3167390"/>
            <a:ext cx="1199367" cy="1019958"/>
            <a:chOff x="4579643" y="3167390"/>
            <a:chExt cx="1199367" cy="101995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1D25A7D-2583-40FA-B778-D4422FEC4FFE}"/>
                </a:ext>
              </a:extLst>
            </p:cNvPr>
            <p:cNvSpPr/>
            <p:nvPr/>
          </p:nvSpPr>
          <p:spPr>
            <a:xfrm>
              <a:off x="5219700" y="4024313"/>
              <a:ext cx="423863" cy="163035"/>
            </a:xfrm>
            <a:prstGeom prst="roundRect">
              <a:avLst/>
            </a:prstGeom>
            <a:solidFill>
              <a:srgbClr val="FFFF00">
                <a:alpha val="25098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75E3094-3A05-4C9D-94E8-7BF928767FE4}"/>
                </a:ext>
              </a:extLst>
            </p:cNvPr>
            <p:cNvSpPr txBox="1"/>
            <p:nvPr/>
          </p:nvSpPr>
          <p:spPr>
            <a:xfrm>
              <a:off x="4579643" y="3167390"/>
              <a:ext cx="11993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“anti-”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34C54FE-7380-435F-9337-8CCB0AA2ACA9}"/>
                </a:ext>
              </a:extLst>
            </p:cNvPr>
            <p:cNvCxnSpPr>
              <a:cxnSpLocks/>
            </p:cNvCxnSpPr>
            <p:nvPr/>
          </p:nvCxnSpPr>
          <p:spPr>
            <a:xfrm>
              <a:off x="5219700" y="3643819"/>
              <a:ext cx="88900" cy="345136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A2553BCB-3B66-4A1F-BBB6-ED01F9070236}"/>
              </a:ext>
            </a:extLst>
          </p:cNvPr>
          <p:cNvSpPr/>
          <p:nvPr/>
        </p:nvSpPr>
        <p:spPr>
          <a:xfrm rot="2112602">
            <a:off x="6420334" y="3412556"/>
            <a:ext cx="2105736" cy="1386547"/>
          </a:xfrm>
          <a:prstGeom prst="ellipse">
            <a:avLst/>
          </a:prstGeom>
          <a:solidFill>
            <a:srgbClr val="FFFF00">
              <a:alpha val="25098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9480D0-ADEE-4EC9-A1E5-6DCEC4DB1798}"/>
              </a:ext>
            </a:extLst>
          </p:cNvPr>
          <p:cNvSpPr txBox="1"/>
          <p:nvPr/>
        </p:nvSpPr>
        <p:spPr>
          <a:xfrm>
            <a:off x="7672483" y="3001481"/>
            <a:ext cx="13179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Charge</a:t>
            </a:r>
          </a:p>
          <a:p>
            <a:pPr algn="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= 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8905C2D-EB57-46B9-8671-222F6050CFE7}"/>
              </a:ext>
            </a:extLst>
          </p:cNvPr>
          <p:cNvSpPr/>
          <p:nvPr/>
        </p:nvSpPr>
        <p:spPr>
          <a:xfrm rot="3877675">
            <a:off x="5858151" y="4933455"/>
            <a:ext cx="1163347" cy="1386547"/>
          </a:xfrm>
          <a:prstGeom prst="ellipse">
            <a:avLst/>
          </a:prstGeom>
          <a:solidFill>
            <a:srgbClr val="FFFF00">
              <a:alpha val="25098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358096-0EFA-41D7-AA90-26F48BD9ADF5}"/>
              </a:ext>
            </a:extLst>
          </p:cNvPr>
          <p:cNvSpPr txBox="1"/>
          <p:nvPr/>
        </p:nvSpPr>
        <p:spPr>
          <a:xfrm>
            <a:off x="3770825" y="5749348"/>
            <a:ext cx="195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Charge = 0</a:t>
            </a:r>
          </a:p>
        </p:txBody>
      </p:sp>
    </p:spTree>
    <p:extLst>
      <p:ext uri="{BB962C8B-B14F-4D97-AF65-F5344CB8AC3E}">
        <p14:creationId xmlns:p14="http://schemas.microsoft.com/office/powerpoint/2010/main" val="3792175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28" grpId="0" animBg="1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Beta-Negative Decay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>
            <a:hlinkClick r:id="rId2"/>
            <a:extLst>
              <a:ext uri="{FF2B5EF4-FFF2-40B4-BE49-F238E27FC236}">
                <a16:creationId xmlns:a16="http://schemas.microsoft.com/office/drawing/2014/main" id="{BBD6D386-FEC7-443A-9DB3-5928D4D51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44" y="1680906"/>
            <a:ext cx="8024105" cy="433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6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Beta-Negative Decay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3630" y="3914470"/>
            <a:ext cx="33279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**The proton stays and the electron and antineutrino flies away as “radiation”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40694" y="1531726"/>
                <a:ext cx="5891806" cy="782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sPre>
                      <m:r>
                        <a:rPr lang="en-US" sz="48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4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sPre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</m:sPre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4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694" y="1531726"/>
                <a:ext cx="5891806" cy="7828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 descr="Image result for beta dec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8"/>
          <a:stretch/>
        </p:blipFill>
        <p:spPr bwMode="auto">
          <a:xfrm>
            <a:off x="4114025" y="3671356"/>
            <a:ext cx="4762500" cy="230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640694" y="2428322"/>
            <a:ext cx="896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Parent</a:t>
            </a:r>
          </a:p>
          <a:p>
            <a:pPr algn="ctr"/>
            <a:r>
              <a:rPr lang="en-US" dirty="0">
                <a:latin typeface="+mj-lt"/>
              </a:rPr>
              <a:t>Nuclide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20020" y="2428321"/>
            <a:ext cx="1047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Daughter</a:t>
            </a:r>
          </a:p>
          <a:p>
            <a:pPr algn="ctr"/>
            <a:r>
              <a:rPr lang="en-US" dirty="0">
                <a:latin typeface="+mj-lt"/>
              </a:rPr>
              <a:t>Nuclide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12393" y="2428320"/>
            <a:ext cx="95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Electron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28266" y="2438964"/>
            <a:ext cx="136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Antineutrino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F283F9-6A7B-474A-99D5-A9D5047976AA}"/>
              </a:ext>
            </a:extLst>
          </p:cNvPr>
          <p:cNvGrpSpPr/>
          <p:nvPr/>
        </p:nvGrpSpPr>
        <p:grpSpPr>
          <a:xfrm>
            <a:off x="4114025" y="4274820"/>
            <a:ext cx="490558" cy="430939"/>
            <a:chOff x="4114025" y="4274820"/>
            <a:chExt cx="490558" cy="43093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85AF99D-3D4B-4EE8-9085-E42FA2FD33AF}"/>
                </a:ext>
              </a:extLst>
            </p:cNvPr>
            <p:cNvSpPr/>
            <p:nvPr/>
          </p:nvSpPr>
          <p:spPr>
            <a:xfrm>
              <a:off x="4330263" y="4431439"/>
              <a:ext cx="274320" cy="27432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28D16B4-BBCD-47A7-9E6F-B86F8BBF9C36}"/>
                </a:ext>
              </a:extLst>
            </p:cNvPr>
            <p:cNvCxnSpPr>
              <a:cxnSpLocks/>
              <a:endCxn id="2" idx="1"/>
            </p:cNvCxnSpPr>
            <p:nvPr/>
          </p:nvCxnSpPr>
          <p:spPr>
            <a:xfrm>
              <a:off x="4114025" y="4274820"/>
              <a:ext cx="256411" cy="19679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47D3CF4-7CF4-417B-96E1-958F079FC243}"/>
              </a:ext>
            </a:extLst>
          </p:cNvPr>
          <p:cNvGrpSpPr/>
          <p:nvPr/>
        </p:nvGrpSpPr>
        <p:grpSpPr>
          <a:xfrm>
            <a:off x="6238864" y="4269346"/>
            <a:ext cx="478962" cy="436413"/>
            <a:chOff x="6238864" y="4269346"/>
            <a:chExt cx="478962" cy="43641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7E92D15-3BD8-47CF-A2D6-A37571C013A6}"/>
                </a:ext>
              </a:extLst>
            </p:cNvPr>
            <p:cNvSpPr/>
            <p:nvPr/>
          </p:nvSpPr>
          <p:spPr>
            <a:xfrm>
              <a:off x="6443506" y="4431439"/>
              <a:ext cx="274320" cy="27432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002A164-EAC9-4B97-BFE0-02FD80F400F0}"/>
                </a:ext>
              </a:extLst>
            </p:cNvPr>
            <p:cNvCxnSpPr>
              <a:cxnSpLocks/>
            </p:cNvCxnSpPr>
            <p:nvPr/>
          </p:nvCxnSpPr>
          <p:spPr>
            <a:xfrm>
              <a:off x="6238864" y="4269346"/>
              <a:ext cx="256411" cy="19679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3104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Beta-Positive Decay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8742" y="1525566"/>
                <a:ext cx="8606515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+mj-lt"/>
                  </a:rPr>
                  <a:t>In an opposite process, a positive proton can be converted into a neutral neutron and positively charged electron (known as a </a:t>
                </a:r>
                <a:r>
                  <a:rPr lang="en-US" sz="2800" b="1" dirty="0">
                    <a:latin typeface="+mj-lt"/>
                  </a:rPr>
                  <a:t>positron</a:t>
                </a:r>
                <a:r>
                  <a:rPr lang="en-US" sz="2800" dirty="0">
                    <a:latin typeface="+mj-lt"/>
                  </a:rPr>
                  <a:t>). When this happens, another particle called a neutrino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j-lt"/>
                  </a:rPr>
                  <a:t> is also formed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42" y="1525566"/>
                <a:ext cx="8606515" cy="1815882"/>
              </a:xfrm>
              <a:prstGeom prst="rect">
                <a:avLst/>
              </a:prstGeom>
              <a:blipFill>
                <a:blip r:embed="rId2"/>
                <a:stretch>
                  <a:fillRect l="-1416" t="-3020" r="-1133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7950" y="3895373"/>
                <a:ext cx="5215081" cy="7546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sPre>
                      <m:r>
                        <a:rPr lang="en-US" sz="48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sPre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</m:sPre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50" y="3895373"/>
                <a:ext cx="5215081" cy="7546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6990136" y="3669089"/>
            <a:ext cx="640080" cy="64008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696518" y="4311648"/>
            <a:ext cx="414252" cy="919028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928696" y="5431110"/>
            <a:ext cx="1001141" cy="119606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863233" y="4664021"/>
            <a:ext cx="893887" cy="697465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246472" y="5249154"/>
            <a:ext cx="640080" cy="64008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750770" y="4509768"/>
            <a:ext cx="182880" cy="1828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947384" y="5304858"/>
            <a:ext cx="182880" cy="1828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038824" y="4988707"/>
                <a:ext cx="60644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824" y="4988707"/>
                <a:ext cx="60644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883031" y="5487738"/>
                <a:ext cx="47936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031" y="5487738"/>
                <a:ext cx="47936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645713" y="3341448"/>
                <a:ext cx="47936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713" y="3341448"/>
                <a:ext cx="47936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808201" y="4075739"/>
                <a:ext cx="6692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201" y="4075739"/>
                <a:ext cx="66928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1930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Beta-Positive Decay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40694" y="1531726"/>
                <a:ext cx="5899820" cy="782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sPre>
                      <m:r>
                        <a:rPr lang="en-US" sz="48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4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sPre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</m:sPre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694" y="1531726"/>
                <a:ext cx="5899820" cy="7828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640694" y="2428322"/>
            <a:ext cx="896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Parent</a:t>
            </a:r>
          </a:p>
          <a:p>
            <a:pPr algn="ctr"/>
            <a:r>
              <a:rPr lang="en-US" dirty="0">
                <a:latin typeface="+mj-lt"/>
              </a:rPr>
              <a:t>Nuclide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20020" y="2428321"/>
            <a:ext cx="1047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Daughter</a:t>
            </a:r>
          </a:p>
          <a:p>
            <a:pPr algn="ctr"/>
            <a:r>
              <a:rPr lang="en-US" dirty="0">
                <a:latin typeface="+mj-lt"/>
              </a:rPr>
              <a:t>Nuclide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13322" y="2428320"/>
            <a:ext cx="949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Positron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01874" y="2438964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Neutrino</a:t>
            </a:r>
          </a:p>
        </p:txBody>
      </p:sp>
    </p:spTree>
    <p:extLst>
      <p:ext uri="{BB962C8B-B14F-4D97-AF65-F5344CB8AC3E}">
        <p14:creationId xmlns:p14="http://schemas.microsoft.com/office/powerpoint/2010/main" val="4058068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EE788B-200D-4182-8C08-88E2279FFFA5}"/>
                  </a:ext>
                </a:extLst>
              </p:cNvPr>
              <p:cNvSpPr txBox="1"/>
              <p:nvPr/>
            </p:nvSpPr>
            <p:spPr>
              <a:xfrm>
                <a:off x="152180" y="3900793"/>
                <a:ext cx="5950988" cy="7546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sPre>
                      <m:r>
                        <a:rPr lang="en-US" sz="48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___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</m:sPre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4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EE788B-200D-4182-8C08-88E2279FF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80" y="3900793"/>
                <a:ext cx="5950988" cy="7546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3A3AAF-A12F-40E7-A8AF-502FBE6401A5}"/>
                  </a:ext>
                </a:extLst>
              </p:cNvPr>
              <p:cNvSpPr txBox="1"/>
              <p:nvPr/>
            </p:nvSpPr>
            <p:spPr>
              <a:xfrm>
                <a:off x="152179" y="5132904"/>
                <a:ext cx="6712414" cy="7556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Mg</m:t>
                          </m:r>
                        </m:e>
                      </m:sPre>
                      <m:r>
                        <a:rPr lang="en-US" sz="48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___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Na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</m:sPre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3A3AAF-A12F-40E7-A8AF-502FBE640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79" y="5132904"/>
                <a:ext cx="6712414" cy="7556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 Decay - Predict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2180" y="1421567"/>
                <a:ext cx="6923883" cy="7569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sub>
                        <m:sup>
                          <m: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234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Th</m:t>
                          </m:r>
                        </m:e>
                      </m:sPre>
                      <m:r>
                        <a:rPr lang="en-US" sz="48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91</m:t>
                          </m:r>
                        </m:sub>
                        <m:sup>
                          <m: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234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Pa</m:t>
                          </m:r>
                        </m:e>
                      </m:sPre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</m:sPre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4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80" y="1421567"/>
                <a:ext cx="6923883" cy="7569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9194" y="2655922"/>
                <a:ext cx="6872715" cy="7674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53</m:t>
                          </m:r>
                        </m:sub>
                        <m:sup>
                          <m: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131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</m:sPre>
                      <m:r>
                        <a:rPr lang="en-US" sz="48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54</m:t>
                          </m:r>
                        </m:sub>
                        <m:sup>
                          <m: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131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Xe</m:t>
                          </m:r>
                        </m:e>
                      </m:sPre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____+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4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4" y="2655922"/>
                <a:ext cx="6872715" cy="7674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128814-76FE-47C9-9946-5BD39BEE181F}"/>
                  </a:ext>
                </a:extLst>
              </p:cNvPr>
              <p:cNvSpPr txBox="1"/>
              <p:nvPr/>
            </p:nvSpPr>
            <p:spPr>
              <a:xfrm>
                <a:off x="4183852" y="2506742"/>
                <a:ext cx="1051442" cy="7516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</m:sPre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128814-76FE-47C9-9946-5BD39BEE1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852" y="2506742"/>
                <a:ext cx="1051442" cy="7516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A00345-D64A-4684-9D15-A470A5012B10}"/>
                  </a:ext>
                </a:extLst>
              </p:cNvPr>
              <p:cNvSpPr txBox="1"/>
              <p:nvPr/>
            </p:nvSpPr>
            <p:spPr>
              <a:xfrm>
                <a:off x="2032008" y="4131561"/>
                <a:ext cx="59042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A00345-D64A-4684-9D15-A470A5012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8" y="4131561"/>
                <a:ext cx="590421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4E74459-1405-43EC-98AD-DAD2E7AF94CC}"/>
                  </a:ext>
                </a:extLst>
              </p:cNvPr>
              <p:cNvSpPr txBox="1"/>
              <p:nvPr/>
            </p:nvSpPr>
            <p:spPr>
              <a:xfrm>
                <a:off x="2032008" y="3783672"/>
                <a:ext cx="59042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4E74459-1405-43EC-98AD-DAD2E7AF9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8" y="3783672"/>
                <a:ext cx="590421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B7F0E3-7691-4D9C-AC11-7EE1EB9C6976}"/>
                  </a:ext>
                </a:extLst>
              </p:cNvPr>
              <p:cNvSpPr txBox="1"/>
              <p:nvPr/>
            </p:nvSpPr>
            <p:spPr>
              <a:xfrm>
                <a:off x="2469080" y="5354638"/>
                <a:ext cx="59042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B7F0E3-7691-4D9C-AC11-7EE1EB9C6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080" y="5354638"/>
                <a:ext cx="590421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7B2566-3FC1-49E2-9934-0E6D7FD6EF5C}"/>
                  </a:ext>
                </a:extLst>
              </p:cNvPr>
              <p:cNvSpPr txBox="1"/>
              <p:nvPr/>
            </p:nvSpPr>
            <p:spPr>
              <a:xfrm>
                <a:off x="2469080" y="5006749"/>
                <a:ext cx="59042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en-US" sz="3200" b="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7B2566-3FC1-49E2-9934-0E6D7FD6E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080" y="5006749"/>
                <a:ext cx="590421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1628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Gamma Decay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91216" y="3897634"/>
                <a:ext cx="5590761" cy="7577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sub>
                        <m:sup>
                          <m: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234</m:t>
                          </m:r>
                        </m:sup>
                        <m:e>
                          <m:sSup>
                            <m:sSupPr>
                              <m:ctrlPr>
                                <a:rPr lang="en-US" sz="4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latin typeface="Cambria Math" panose="02040503050406030204" pitchFamily="18" charset="0"/>
                                </a:rPr>
                                <m:t>Th</m:t>
                              </m:r>
                            </m:e>
                            <m:sup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sPre>
                      <m:r>
                        <a:rPr lang="en-US" sz="48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sub>
                        <m:sup>
                          <m:r>
                            <a:rPr lang="en-US" sz="48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234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Th</m:t>
                          </m:r>
                        </m:e>
                      </m:sPre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l-G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</m:sPre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216" y="3897634"/>
                <a:ext cx="5590761" cy="7577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68742" y="1525566"/>
            <a:ext cx="86065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After an unstable nucleus has emitted an alpha or beta particle, it can contain excess energy that is released as gamma radiation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5BD052-69D5-41FC-A3CC-841C46280876}"/>
              </a:ext>
            </a:extLst>
          </p:cNvPr>
          <p:cNvGrpSpPr/>
          <p:nvPr/>
        </p:nvGrpSpPr>
        <p:grpSpPr>
          <a:xfrm>
            <a:off x="3348687" y="2396836"/>
            <a:ext cx="2206985" cy="1864014"/>
            <a:chOff x="3348687" y="2396836"/>
            <a:chExt cx="2206985" cy="186401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55D0957-2855-4464-99AA-4E5D219A9EFC}"/>
                </a:ext>
              </a:extLst>
            </p:cNvPr>
            <p:cNvGrpSpPr/>
            <p:nvPr/>
          </p:nvGrpSpPr>
          <p:grpSpPr>
            <a:xfrm>
              <a:off x="3616036" y="2396836"/>
              <a:ext cx="1939636" cy="1581027"/>
              <a:chOff x="3616036" y="2396836"/>
              <a:chExt cx="1939636" cy="1581027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41C11BD0-B5CD-4A82-8E88-593F20F6DB11}"/>
                  </a:ext>
                </a:extLst>
              </p:cNvPr>
              <p:cNvCxnSpPr/>
              <p:nvPr/>
            </p:nvCxnSpPr>
            <p:spPr>
              <a:xfrm>
                <a:off x="3616036" y="2396836"/>
                <a:ext cx="1939636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6B2B1D44-BCBB-4CD5-A290-743FAF0CB6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16036" y="2410691"/>
                <a:ext cx="955964" cy="1567172"/>
              </a:xfrm>
              <a:prstGeom prst="straightConnector1">
                <a:avLst/>
              </a:prstGeom>
              <a:ln w="762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C3C2FA9-7BA3-405D-B707-50753343AE57}"/>
                </a:ext>
              </a:extLst>
            </p:cNvPr>
            <p:cNvSpPr/>
            <p:nvPr/>
          </p:nvSpPr>
          <p:spPr>
            <a:xfrm>
              <a:off x="3348687" y="3977863"/>
              <a:ext cx="267350" cy="282987"/>
            </a:xfrm>
            <a:prstGeom prst="roundRect">
              <a:avLst/>
            </a:prstGeom>
            <a:solidFill>
              <a:srgbClr val="FFFF00">
                <a:alpha val="25098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5988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Math Always Adds Up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71039" y="2732998"/>
                <a:ext cx="6923883" cy="7569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sub>
                        <m:sup>
                          <m: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234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Th</m:t>
                          </m:r>
                        </m:e>
                      </m:sPre>
                      <m:r>
                        <a:rPr lang="en-US" sz="48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91</m:t>
                          </m:r>
                        </m:sub>
                        <m:sup>
                          <m: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234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Pa</m:t>
                          </m:r>
                        </m:e>
                      </m:sPre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</m:sPre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4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039" y="2732998"/>
                <a:ext cx="6923883" cy="7569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17424" y="3926787"/>
                <a:ext cx="6631111" cy="7556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Mg</m:t>
                          </m:r>
                        </m:e>
                      </m:sPre>
                      <m:r>
                        <a:rPr lang="en-US" sz="48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Na</m:t>
                          </m:r>
                        </m:e>
                      </m:sPre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</m:sPre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424" y="3926787"/>
                <a:ext cx="6631111" cy="7556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67257" y="1538567"/>
                <a:ext cx="5453031" cy="757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92</m:t>
                          </m:r>
                        </m:sub>
                        <m:sup>
                          <m: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238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</m:sPre>
                      <m:r>
                        <a:rPr lang="en-US" sz="48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4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48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  <m:r>
                            <a:rPr lang="en-US" sz="4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Th</m:t>
                          </m:r>
                        </m:e>
                      </m:sPre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He</m:t>
                          </m:r>
                        </m:e>
                      </m:sPre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257" y="1538567"/>
                <a:ext cx="5453031" cy="7575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98488" y="5269234"/>
                <a:ext cx="5590761" cy="7577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sub>
                        <m:sup>
                          <m: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234</m:t>
                          </m:r>
                        </m:sup>
                        <m:e>
                          <m:sSup>
                            <m:sSupPr>
                              <m:ctrlPr>
                                <a:rPr lang="en-US" sz="4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latin typeface="Cambria Math" panose="02040503050406030204" pitchFamily="18" charset="0"/>
                                </a:rPr>
                                <m:t>Th</m:t>
                              </m:r>
                            </m:e>
                            <m:sup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sPre>
                      <m:r>
                        <a:rPr lang="en-US" sz="48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sub>
                        <m:sup>
                          <m:r>
                            <a:rPr lang="en-US" sz="48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234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Th</m:t>
                          </m:r>
                        </m:e>
                      </m:sPre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4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l-G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</m:sPre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88" y="5269234"/>
                <a:ext cx="5590761" cy="7577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D537E1-D96A-4B20-B71A-7DA95526C113}"/>
              </a:ext>
            </a:extLst>
          </p:cNvPr>
          <p:cNvSpPr/>
          <p:nvPr/>
        </p:nvSpPr>
        <p:spPr>
          <a:xfrm>
            <a:off x="465826" y="1544917"/>
            <a:ext cx="8203721" cy="398182"/>
          </a:xfrm>
          <a:prstGeom prst="roundRect">
            <a:avLst/>
          </a:prstGeom>
          <a:solidFill>
            <a:srgbClr val="FFFF99">
              <a:alpha val="4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3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00052 0.0581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581 L 0.00052 0.1731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7314 L 0.00052 0.2335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23356 L 0.00052 0.35254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35254 L 0.00052 0.4092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40926 L 0.00052 0.54583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54583 L 0.00052 0.60139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Notation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2268" y="3261938"/>
            <a:ext cx="134043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+mj-lt"/>
              </a:rPr>
              <a:t>Al</a:t>
            </a:r>
            <a:endParaRPr lang="en-US" sz="40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917" y="3261029"/>
            <a:ext cx="1043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  <a:latin typeface="+mj-lt"/>
              </a:rPr>
              <a:t>27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256" y="4192962"/>
            <a:ext cx="1043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+mj-lt"/>
              </a:rPr>
              <a:t>13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7000" y="1380620"/>
            <a:ext cx="8902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What do you notice about the notation written below? </a:t>
            </a:r>
          </a:p>
          <a:p>
            <a:pPr algn="ctr"/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Can you determine what each color represents?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5EA931-C82E-48E0-B7EF-8758175E87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105" r="1039" b="-1"/>
          <a:stretch/>
        </p:blipFill>
        <p:spPr>
          <a:xfrm>
            <a:off x="3915583" y="3015770"/>
            <a:ext cx="1801218" cy="23525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417AE-4F91-45B3-83DD-8CFCE42B49AE}"/>
              </a:ext>
            </a:extLst>
          </p:cNvPr>
          <p:cNvSpPr txBox="1"/>
          <p:nvPr/>
        </p:nvSpPr>
        <p:spPr>
          <a:xfrm>
            <a:off x="7487207" y="3261029"/>
            <a:ext cx="92365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+mj-lt"/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C96878-423E-4BDB-8534-286D4BE58256}"/>
              </a:ext>
            </a:extLst>
          </p:cNvPr>
          <p:cNvSpPr txBox="1"/>
          <p:nvPr/>
        </p:nvSpPr>
        <p:spPr>
          <a:xfrm>
            <a:off x="6919710" y="3260121"/>
            <a:ext cx="6623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  <a:latin typeface="+mj-lt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6EBAD1-5043-442B-9345-C0D85E8FF529}"/>
              </a:ext>
            </a:extLst>
          </p:cNvPr>
          <p:cNvSpPr txBox="1"/>
          <p:nvPr/>
        </p:nvSpPr>
        <p:spPr>
          <a:xfrm>
            <a:off x="6949581" y="4192053"/>
            <a:ext cx="5774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+mj-lt"/>
              </a:rPr>
              <a:t>Z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9BCC2C8-415B-45D3-A93F-4372B3CB55A8}"/>
              </a:ext>
            </a:extLst>
          </p:cNvPr>
          <p:cNvGrpSpPr/>
          <p:nvPr/>
        </p:nvGrpSpPr>
        <p:grpSpPr>
          <a:xfrm>
            <a:off x="1095194" y="2622392"/>
            <a:ext cx="2081019" cy="806608"/>
            <a:chOff x="1095194" y="2622392"/>
            <a:chExt cx="2081019" cy="80660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552685D-1B1C-437C-9F21-3DBEFACF0334}"/>
                </a:ext>
              </a:extLst>
            </p:cNvPr>
            <p:cNvSpPr txBox="1"/>
            <p:nvPr/>
          </p:nvSpPr>
          <p:spPr>
            <a:xfrm>
              <a:off x="1095194" y="2622392"/>
              <a:ext cx="20810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Mass Number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233362B-D721-471A-B671-DE3728FFFB3A}"/>
                </a:ext>
              </a:extLst>
            </p:cNvPr>
            <p:cNvCxnSpPr/>
            <p:nvPr/>
          </p:nvCxnSpPr>
          <p:spPr>
            <a:xfrm flipH="1">
              <a:off x="1522268" y="3084057"/>
              <a:ext cx="203580" cy="344943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141EEB9-4F61-41A6-AE7F-52C87F03DBE5}"/>
              </a:ext>
            </a:extLst>
          </p:cNvPr>
          <p:cNvGrpSpPr/>
          <p:nvPr/>
        </p:nvGrpSpPr>
        <p:grpSpPr>
          <a:xfrm>
            <a:off x="1134855" y="5108149"/>
            <a:ext cx="2355132" cy="830896"/>
            <a:chOff x="1134855" y="5108149"/>
            <a:chExt cx="2355132" cy="83089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85D910-F2A0-4058-87AF-7E603DCEC735}"/>
                </a:ext>
              </a:extLst>
            </p:cNvPr>
            <p:cNvSpPr txBox="1"/>
            <p:nvPr/>
          </p:nvSpPr>
          <p:spPr>
            <a:xfrm>
              <a:off x="1134855" y="5477380"/>
              <a:ext cx="23551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Atomic Number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C4B18FB-00F3-40FA-87C3-E1540414C2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7778" y="5108149"/>
              <a:ext cx="233796" cy="35817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1558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Particle Review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5162325"/>
                  </p:ext>
                </p:extLst>
              </p:nvPr>
            </p:nvGraphicFramePr>
            <p:xfrm>
              <a:off x="505874" y="1531729"/>
              <a:ext cx="8066626" cy="451078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322926">
                      <a:extLst>
                        <a:ext uri="{9D8B030D-6E8A-4147-A177-3AD203B41FA5}">
                          <a16:colId xmlns:a16="http://schemas.microsoft.com/office/drawing/2014/main" val="799269554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1915440107"/>
                        </a:ext>
                      </a:extLst>
                    </a:gridCol>
                    <a:gridCol w="4686300">
                      <a:extLst>
                        <a:ext uri="{9D8B030D-6E8A-4147-A177-3AD203B41FA5}">
                          <a16:colId xmlns:a16="http://schemas.microsoft.com/office/drawing/2014/main" val="1820245863"/>
                        </a:ext>
                      </a:extLst>
                    </a:gridCol>
                  </a:tblGrid>
                  <a:tr h="563631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Particle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Name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84568577"/>
                      </a:ext>
                    </a:extLst>
                  </a:tr>
                  <a:tr h="563631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2800" b="0" i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800" b="0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Proton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18392644"/>
                      </a:ext>
                    </a:extLst>
                  </a:tr>
                  <a:tr h="563631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2800" b="0" i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2800" b="0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Neutron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09682669"/>
                      </a:ext>
                    </a:extLst>
                  </a:tr>
                  <a:tr h="563631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2800" b="0" i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en-US" sz="2800" b="0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Electron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93525953"/>
                      </a:ext>
                    </a:extLst>
                  </a:tr>
                  <a:tr h="565369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2800" b="0" i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  <m:sup>
                                    <m:r>
                                      <a:rPr lang="en-US" sz="2800" b="0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73262329"/>
                      </a:ext>
                    </a:extLst>
                  </a:tr>
                  <a:tr h="563631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59844736"/>
                      </a:ext>
                    </a:extLst>
                  </a:tr>
                  <a:tr h="563631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2802759"/>
                      </a:ext>
                    </a:extLst>
                  </a:tr>
                  <a:tr h="563631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2800" b="0" i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800" b="0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He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Alpha Particle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54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5162325"/>
                  </p:ext>
                </p:extLst>
              </p:nvPr>
            </p:nvGraphicFramePr>
            <p:xfrm>
              <a:off x="505874" y="1531729"/>
              <a:ext cx="8066626" cy="451078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322926">
                      <a:extLst>
                        <a:ext uri="{9D8B030D-6E8A-4147-A177-3AD203B41FA5}">
                          <a16:colId xmlns:a16="http://schemas.microsoft.com/office/drawing/2014/main" val="799269554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1915440107"/>
                        </a:ext>
                      </a:extLst>
                    </a:gridCol>
                    <a:gridCol w="4686300">
                      <a:extLst>
                        <a:ext uri="{9D8B030D-6E8A-4147-A177-3AD203B41FA5}">
                          <a16:colId xmlns:a16="http://schemas.microsoft.com/office/drawing/2014/main" val="1820245863"/>
                        </a:ext>
                      </a:extLst>
                    </a:gridCol>
                  </a:tblGrid>
                  <a:tr h="563631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Particle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Name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84568577"/>
                      </a:ext>
                    </a:extLst>
                  </a:tr>
                  <a:tr h="563631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4497" t="-107609" r="-228994" b="-6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Proton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18392644"/>
                      </a:ext>
                    </a:extLst>
                  </a:tr>
                  <a:tr h="563631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4497" t="-205376" r="-228994" b="-5236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Neutron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09682669"/>
                      </a:ext>
                    </a:extLst>
                  </a:tr>
                  <a:tr h="563631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4497" t="-308696" r="-228994" b="-429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Electron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93525953"/>
                      </a:ext>
                    </a:extLst>
                  </a:tr>
                  <a:tr h="565369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4497" t="-404301" r="-228994" b="-3247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73262329"/>
                      </a:ext>
                    </a:extLst>
                  </a:tr>
                  <a:tr h="563631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4497" t="-504301" r="-228994" b="-2247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59844736"/>
                      </a:ext>
                    </a:extLst>
                  </a:tr>
                  <a:tr h="563631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4497" t="-610870" r="-228994" b="-127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2802759"/>
                      </a:ext>
                    </a:extLst>
                  </a:tr>
                  <a:tr h="563631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4497" t="-703226" r="-228994" b="-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Alpha Particle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548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Oval 10"/>
          <p:cNvSpPr/>
          <p:nvPr/>
        </p:nvSpPr>
        <p:spPr>
          <a:xfrm>
            <a:off x="1062063" y="5576011"/>
            <a:ext cx="182880" cy="18288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74909" y="5678155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53503" y="5678171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66349" y="5758891"/>
            <a:ext cx="182880" cy="18288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63279" y="2299955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62063" y="2856941"/>
            <a:ext cx="182880" cy="18288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30643" y="3479930"/>
            <a:ext cx="45720" cy="457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130643" y="4057627"/>
            <a:ext cx="45720" cy="457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130643" y="4612464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130643" y="5167301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EFBF7B-E079-4C24-957C-C6773A545AE8}"/>
              </a:ext>
            </a:extLst>
          </p:cNvPr>
          <p:cNvSpPr txBox="1"/>
          <p:nvPr/>
        </p:nvSpPr>
        <p:spPr>
          <a:xfrm>
            <a:off x="3870960" y="3811257"/>
            <a:ext cx="4701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Positron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92635F-5E37-4FD5-BA75-7013973A1902}"/>
              </a:ext>
            </a:extLst>
          </p:cNvPr>
          <p:cNvSpPr txBox="1"/>
          <p:nvPr/>
        </p:nvSpPr>
        <p:spPr>
          <a:xfrm>
            <a:off x="3870960" y="4373714"/>
            <a:ext cx="4701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Antineutrino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A0DA08-33CF-499E-8787-BF67C0736A26}"/>
              </a:ext>
            </a:extLst>
          </p:cNvPr>
          <p:cNvSpPr txBox="1"/>
          <p:nvPr/>
        </p:nvSpPr>
        <p:spPr>
          <a:xfrm>
            <a:off x="3870960" y="4928551"/>
            <a:ext cx="4701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Neutrino</a:t>
            </a:r>
          </a:p>
        </p:txBody>
      </p:sp>
    </p:spTree>
    <p:extLst>
      <p:ext uri="{BB962C8B-B14F-4D97-AF65-F5344CB8AC3E}">
        <p14:creationId xmlns:p14="http://schemas.microsoft.com/office/powerpoint/2010/main" val="2018500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IB Question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445228"/>
            <a:ext cx="8269472" cy="274577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DBBA1C2-E06E-492D-9713-F53EAFCA3F6B}"/>
              </a:ext>
            </a:extLst>
          </p:cNvPr>
          <p:cNvSpPr/>
          <p:nvPr/>
        </p:nvSpPr>
        <p:spPr>
          <a:xfrm>
            <a:off x="722128" y="2771775"/>
            <a:ext cx="1259072" cy="329325"/>
          </a:xfrm>
          <a:prstGeom prst="roundRect">
            <a:avLst/>
          </a:prstGeom>
          <a:solidFill>
            <a:srgbClr val="FFFF00">
              <a:alpha val="25098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07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Ionizing Radiation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24726" y="3172322"/>
                <a:ext cx="384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726" y="3172322"/>
                <a:ext cx="384016" cy="369332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143129" y="4245739"/>
                <a:ext cx="365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129" y="4245739"/>
                <a:ext cx="365613" cy="369332"/>
              </a:xfrm>
              <a:prstGeom prst="rect">
                <a:avLst/>
              </a:prstGeom>
              <a:blipFill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134729" y="1992866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729" y="1992866"/>
                <a:ext cx="38241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/>
          <p:cNvSpPr/>
          <p:nvPr/>
        </p:nvSpPr>
        <p:spPr>
          <a:xfrm>
            <a:off x="912838" y="2053534"/>
            <a:ext cx="182880" cy="18288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25684" y="2155678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004278" y="2155694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917124" y="2236414"/>
            <a:ext cx="182880" cy="18288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982436" y="3334128"/>
            <a:ext cx="45720" cy="457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754060" y="4409555"/>
            <a:ext cx="467234" cy="94029"/>
          </a:xfrm>
          <a:custGeom>
            <a:avLst/>
            <a:gdLst>
              <a:gd name="connsiteX0" fmla="*/ 0 w 1347788"/>
              <a:gd name="connsiteY0" fmla="*/ 432790 h 785215"/>
              <a:gd name="connsiteX1" fmla="*/ 219075 w 1347788"/>
              <a:gd name="connsiteY1" fmla="*/ 8928 h 785215"/>
              <a:gd name="connsiteX2" fmla="*/ 533400 w 1347788"/>
              <a:gd name="connsiteY2" fmla="*/ 785215 h 785215"/>
              <a:gd name="connsiteX3" fmla="*/ 809625 w 1347788"/>
              <a:gd name="connsiteY3" fmla="*/ 4165 h 785215"/>
              <a:gd name="connsiteX4" fmla="*/ 1133475 w 1347788"/>
              <a:gd name="connsiteY4" fmla="*/ 770928 h 785215"/>
              <a:gd name="connsiteX5" fmla="*/ 1347788 w 1347788"/>
              <a:gd name="connsiteY5" fmla="*/ 370878 h 78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7788" h="785215">
                <a:moveTo>
                  <a:pt x="0" y="432790"/>
                </a:moveTo>
                <a:cubicBezTo>
                  <a:pt x="65087" y="191490"/>
                  <a:pt x="130175" y="-49809"/>
                  <a:pt x="219075" y="8928"/>
                </a:cubicBezTo>
                <a:cubicBezTo>
                  <a:pt x="307975" y="67665"/>
                  <a:pt x="434975" y="786009"/>
                  <a:pt x="533400" y="785215"/>
                </a:cubicBezTo>
                <a:cubicBezTo>
                  <a:pt x="631825" y="784421"/>
                  <a:pt x="709613" y="6546"/>
                  <a:pt x="809625" y="4165"/>
                </a:cubicBezTo>
                <a:cubicBezTo>
                  <a:pt x="909637" y="1784"/>
                  <a:pt x="1043781" y="709809"/>
                  <a:pt x="1133475" y="770928"/>
                </a:cubicBezTo>
                <a:cubicBezTo>
                  <a:pt x="1223169" y="832047"/>
                  <a:pt x="1285478" y="601462"/>
                  <a:pt x="1347788" y="370878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ionizing radiat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5"/>
          <a:stretch/>
        </p:blipFill>
        <p:spPr bwMode="auto">
          <a:xfrm>
            <a:off x="5150034" y="1496512"/>
            <a:ext cx="3863498" cy="173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Box 94"/>
          <p:cNvSpPr txBox="1"/>
          <p:nvPr/>
        </p:nvSpPr>
        <p:spPr>
          <a:xfrm>
            <a:off x="5302435" y="3738127"/>
            <a:ext cx="3574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+mj-lt"/>
              </a:rPr>
              <a:t>More mass allows particles to more efficiently transfer energy and ionize an atom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89F0E3-0D42-4D0C-AA1C-58340BF5BF1C}"/>
              </a:ext>
            </a:extLst>
          </p:cNvPr>
          <p:cNvGrpSpPr/>
          <p:nvPr/>
        </p:nvGrpSpPr>
        <p:grpSpPr>
          <a:xfrm>
            <a:off x="1508742" y="2419294"/>
            <a:ext cx="3063258" cy="1486759"/>
            <a:chOff x="1508742" y="2419294"/>
            <a:chExt cx="3063258" cy="1486759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BF47592A-B068-4C6F-A306-A82662B35349}"/>
                </a:ext>
              </a:extLst>
            </p:cNvPr>
            <p:cNvCxnSpPr/>
            <p:nvPr/>
          </p:nvCxnSpPr>
          <p:spPr>
            <a:xfrm flipH="1" flipV="1">
              <a:off x="1508742" y="2419294"/>
              <a:ext cx="726458" cy="565206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CF4CFB-43EE-4E6C-870B-67623A5DBF40}"/>
                </a:ext>
              </a:extLst>
            </p:cNvPr>
            <p:cNvSpPr txBox="1"/>
            <p:nvPr/>
          </p:nvSpPr>
          <p:spPr>
            <a:xfrm>
              <a:off x="2232898" y="2951946"/>
              <a:ext cx="233910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Most mass</a:t>
              </a:r>
            </a:p>
            <a:p>
              <a:r>
                <a:rPr lang="en-US" sz="28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Most ionizing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2458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 Penetration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455723" y="2801900"/>
            <a:ext cx="13716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1455723" y="5065087"/>
            <a:ext cx="137160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445719" y="3906720"/>
            <a:ext cx="137160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3776" y="3785167"/>
                <a:ext cx="384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776" y="3785167"/>
                <a:ext cx="384016" cy="369332"/>
              </a:xfrm>
              <a:prstGeom prst="rect">
                <a:avLst/>
              </a:prstGeom>
              <a:blipFill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162179" y="4858584"/>
                <a:ext cx="365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179" y="4858584"/>
                <a:ext cx="365613" cy="369332"/>
              </a:xfrm>
              <a:prstGeom prst="rect">
                <a:avLst/>
              </a:prstGeom>
              <a:blipFill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153779" y="2605711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779" y="2605711"/>
                <a:ext cx="38241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/>
          <p:cNvSpPr/>
          <p:nvPr/>
        </p:nvSpPr>
        <p:spPr>
          <a:xfrm>
            <a:off x="931888" y="2666379"/>
            <a:ext cx="182880" cy="18288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44734" y="2768523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023328" y="2768539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936174" y="2849259"/>
            <a:ext cx="182880" cy="18288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001486" y="3946973"/>
            <a:ext cx="45720" cy="457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773110" y="5022400"/>
            <a:ext cx="467234" cy="94029"/>
          </a:xfrm>
          <a:custGeom>
            <a:avLst/>
            <a:gdLst>
              <a:gd name="connsiteX0" fmla="*/ 0 w 1347788"/>
              <a:gd name="connsiteY0" fmla="*/ 432790 h 785215"/>
              <a:gd name="connsiteX1" fmla="*/ 219075 w 1347788"/>
              <a:gd name="connsiteY1" fmla="*/ 8928 h 785215"/>
              <a:gd name="connsiteX2" fmla="*/ 533400 w 1347788"/>
              <a:gd name="connsiteY2" fmla="*/ 785215 h 785215"/>
              <a:gd name="connsiteX3" fmla="*/ 809625 w 1347788"/>
              <a:gd name="connsiteY3" fmla="*/ 4165 h 785215"/>
              <a:gd name="connsiteX4" fmla="*/ 1133475 w 1347788"/>
              <a:gd name="connsiteY4" fmla="*/ 770928 h 785215"/>
              <a:gd name="connsiteX5" fmla="*/ 1347788 w 1347788"/>
              <a:gd name="connsiteY5" fmla="*/ 370878 h 78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7788" h="785215">
                <a:moveTo>
                  <a:pt x="0" y="432790"/>
                </a:moveTo>
                <a:cubicBezTo>
                  <a:pt x="65087" y="191490"/>
                  <a:pt x="130175" y="-49809"/>
                  <a:pt x="219075" y="8928"/>
                </a:cubicBezTo>
                <a:cubicBezTo>
                  <a:pt x="307975" y="67665"/>
                  <a:pt x="434975" y="786009"/>
                  <a:pt x="533400" y="785215"/>
                </a:cubicBezTo>
                <a:cubicBezTo>
                  <a:pt x="631825" y="784421"/>
                  <a:pt x="709613" y="6546"/>
                  <a:pt x="809625" y="4165"/>
                </a:cubicBezTo>
                <a:cubicBezTo>
                  <a:pt x="909637" y="1784"/>
                  <a:pt x="1043781" y="709809"/>
                  <a:pt x="1133475" y="770928"/>
                </a:cubicBezTo>
                <a:cubicBezTo>
                  <a:pt x="1223169" y="832047"/>
                  <a:pt x="1285478" y="601462"/>
                  <a:pt x="1347788" y="370878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717232" y="1943100"/>
            <a:ext cx="1463040" cy="4126926"/>
          </a:xfrm>
          <a:prstGeom prst="rect">
            <a:avLst/>
          </a:prstGeom>
          <a:solidFill>
            <a:srgbClr val="423732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 fov="1800000">
              <a:rot lat="0" lon="3000000" rev="0"/>
            </a:camera>
            <a:lightRig rig="threePt" dir="t"/>
          </a:scene3d>
          <a:sp3d extrusionH="838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1536191" y="2793976"/>
            <a:ext cx="1056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+mj-lt"/>
              </a:rPr>
              <a:t>5 cm of air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527792" y="3925569"/>
            <a:ext cx="116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j-lt"/>
              </a:rPr>
              <a:t>30 cm of air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551071" y="5058639"/>
            <a:ext cx="1136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+mj-lt"/>
              </a:rPr>
              <a:t>Highly </a:t>
            </a:r>
          </a:p>
          <a:p>
            <a:pPr algn="ctr"/>
            <a:r>
              <a:rPr lang="en-US" sz="1600" dirty="0">
                <a:solidFill>
                  <a:srgbClr val="00B050"/>
                </a:solidFill>
                <a:latin typeface="+mj-lt"/>
              </a:rPr>
              <a:t>Penetrating</a:t>
            </a:r>
          </a:p>
        </p:txBody>
      </p:sp>
      <p:sp>
        <p:nvSpPr>
          <p:cNvPr id="91" name="TextBox 90"/>
          <p:cNvSpPr txBox="1"/>
          <p:nvPr/>
        </p:nvSpPr>
        <p:spPr>
          <a:xfrm rot="21202794">
            <a:off x="3725799" y="1543644"/>
            <a:ext cx="719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Paper</a:t>
            </a:r>
          </a:p>
        </p:txBody>
      </p:sp>
      <p:sp>
        <p:nvSpPr>
          <p:cNvPr id="92" name="TextBox 91"/>
          <p:cNvSpPr txBox="1"/>
          <p:nvPr/>
        </p:nvSpPr>
        <p:spPr>
          <a:xfrm rot="21202794">
            <a:off x="5150745" y="1568053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Aluminum</a:t>
            </a:r>
          </a:p>
        </p:txBody>
      </p:sp>
      <p:sp>
        <p:nvSpPr>
          <p:cNvPr id="93" name="TextBox 92"/>
          <p:cNvSpPr txBox="1"/>
          <p:nvPr/>
        </p:nvSpPr>
        <p:spPr>
          <a:xfrm rot="21202794">
            <a:off x="7136809" y="1568054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Lead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6916C3F-4A2B-4D85-807B-CB1A90174D49}"/>
              </a:ext>
            </a:extLst>
          </p:cNvPr>
          <p:cNvCxnSpPr>
            <a:cxnSpLocks/>
          </p:cNvCxnSpPr>
          <p:nvPr/>
        </p:nvCxnSpPr>
        <p:spPr>
          <a:xfrm>
            <a:off x="5709920" y="5065087"/>
            <a:ext cx="164592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4938149" y="1943100"/>
            <a:ext cx="1463040" cy="41269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 fov="1800000">
              <a:rot lat="0" lon="3000000" rev="0"/>
            </a:camera>
            <a:lightRig rig="threePt" dir="t"/>
          </a:scene3d>
          <a:sp3d extrusionH="254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B218BD0-EAA5-4A74-B199-C1028FAD59C0}"/>
              </a:ext>
            </a:extLst>
          </p:cNvPr>
          <p:cNvCxnSpPr>
            <a:cxnSpLocks/>
          </p:cNvCxnSpPr>
          <p:nvPr/>
        </p:nvCxnSpPr>
        <p:spPr>
          <a:xfrm>
            <a:off x="4064000" y="3906720"/>
            <a:ext cx="164592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8F7CF61-B6DE-4C70-92EF-81632C825F6D}"/>
              </a:ext>
            </a:extLst>
          </p:cNvPr>
          <p:cNvCxnSpPr>
            <a:cxnSpLocks/>
          </p:cNvCxnSpPr>
          <p:nvPr/>
        </p:nvCxnSpPr>
        <p:spPr>
          <a:xfrm>
            <a:off x="4064000" y="5065087"/>
            <a:ext cx="164592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3354185" y="1943100"/>
            <a:ext cx="1463040" cy="412692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 fov="1800000">
              <a:rot lat="0" lon="3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5143A08-E426-45CE-84D1-4F305C8BEA7B}"/>
              </a:ext>
            </a:extLst>
          </p:cNvPr>
          <p:cNvCxnSpPr>
            <a:cxnSpLocks/>
          </p:cNvCxnSpPr>
          <p:nvPr/>
        </p:nvCxnSpPr>
        <p:spPr>
          <a:xfrm>
            <a:off x="2817319" y="3906720"/>
            <a:ext cx="1246681" cy="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7CF79A4-6496-4127-A758-BD1728B63A0E}"/>
              </a:ext>
            </a:extLst>
          </p:cNvPr>
          <p:cNvCxnSpPr>
            <a:cxnSpLocks/>
          </p:cNvCxnSpPr>
          <p:nvPr/>
        </p:nvCxnSpPr>
        <p:spPr>
          <a:xfrm>
            <a:off x="2827323" y="2801900"/>
            <a:ext cx="1236677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B799DD3-89A9-4C1C-9B4A-357AB6C63B71}"/>
              </a:ext>
            </a:extLst>
          </p:cNvPr>
          <p:cNvCxnSpPr>
            <a:cxnSpLocks/>
          </p:cNvCxnSpPr>
          <p:nvPr/>
        </p:nvCxnSpPr>
        <p:spPr>
          <a:xfrm>
            <a:off x="2827323" y="5065087"/>
            <a:ext cx="1246681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177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the Right Hand Rule?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794958" y="1531726"/>
            <a:ext cx="6218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2"/>
                </a:solidFill>
                <a:latin typeface="+mj-lt"/>
              </a:rPr>
              <a:t>Thumb</a:t>
            </a:r>
            <a:r>
              <a:rPr lang="en-US" altLang="en-US" sz="2800" dirty="0">
                <a:latin typeface="+mj-lt"/>
              </a:rPr>
              <a:t> points in direction of the </a:t>
            </a:r>
            <a:r>
              <a:rPr lang="en-US" altLang="en-US" sz="2800" b="1" dirty="0">
                <a:solidFill>
                  <a:schemeClr val="accent2"/>
                </a:solidFill>
                <a:latin typeface="+mj-lt"/>
              </a:rPr>
              <a:t>current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794958" y="2285906"/>
            <a:ext cx="6218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5"/>
                </a:solidFill>
                <a:latin typeface="+mj-lt"/>
              </a:rPr>
              <a:t>Fingers</a:t>
            </a:r>
            <a:r>
              <a:rPr lang="en-US" altLang="en-US" sz="2800" dirty="0">
                <a:latin typeface="+mj-lt"/>
              </a:rPr>
              <a:t> point in direction of the </a:t>
            </a:r>
            <a:r>
              <a:rPr lang="en-US" altLang="en-US" sz="2800" b="1" dirty="0">
                <a:solidFill>
                  <a:schemeClr val="accent5"/>
                </a:solidFill>
                <a:latin typeface="+mj-lt"/>
              </a:rPr>
              <a:t>field lines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794958" y="3040086"/>
            <a:ext cx="6218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7030A0"/>
                </a:solidFill>
                <a:latin typeface="+mj-lt"/>
              </a:rPr>
              <a:t>Palm</a:t>
            </a:r>
            <a:r>
              <a:rPr lang="en-US" altLang="en-US" sz="2800" dirty="0">
                <a:latin typeface="+mj-lt"/>
              </a:rPr>
              <a:t> points in direction of the </a:t>
            </a:r>
            <a:r>
              <a:rPr lang="en-US" altLang="en-US" sz="2800" b="1" dirty="0">
                <a:solidFill>
                  <a:srgbClr val="7030A0"/>
                </a:solidFill>
                <a:latin typeface="+mj-lt"/>
              </a:rPr>
              <a:t>force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8"/>
          <a:stretch/>
        </p:blipFill>
        <p:spPr bwMode="auto">
          <a:xfrm>
            <a:off x="313295" y="1584236"/>
            <a:ext cx="2063509" cy="239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3"/>
          <p:cNvSpPr>
            <a:spLocks noChangeArrowheads="1"/>
          </p:cNvSpPr>
          <p:nvPr/>
        </p:nvSpPr>
        <p:spPr bwMode="auto">
          <a:xfrm rot="19774033">
            <a:off x="1893014" y="2467768"/>
            <a:ext cx="720040" cy="407988"/>
          </a:xfrm>
          <a:prstGeom prst="rightArrow">
            <a:avLst>
              <a:gd name="adj1" fmla="val 50000"/>
              <a:gd name="adj2" fmla="val 64494"/>
            </a:avLst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rot="14298868">
            <a:off x="461561" y="1922049"/>
            <a:ext cx="1052512" cy="407987"/>
          </a:xfrm>
          <a:prstGeom prst="rightArrow">
            <a:avLst>
              <a:gd name="adj1" fmla="val 50000"/>
              <a:gd name="adj2" fmla="val 64494"/>
            </a:avLst>
          </a:prstGeom>
          <a:solidFill>
            <a:schemeClr val="accent5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1259047" y="2880073"/>
            <a:ext cx="412750" cy="412750"/>
            <a:chOff x="4444" y="2700"/>
            <a:chExt cx="260" cy="260"/>
          </a:xfrm>
          <a:solidFill>
            <a:srgbClr val="7030A0"/>
          </a:solidFill>
        </p:grpSpPr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4444" y="2700"/>
              <a:ext cx="260" cy="260"/>
            </a:xfrm>
            <a:prstGeom prst="ellipse">
              <a:avLst/>
            </a:prstGeom>
            <a:grp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4546" y="2809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313295" y="4356009"/>
            <a:ext cx="8700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dirty="0">
                <a:latin typeface="+mj-lt"/>
              </a:rPr>
              <a:t>How do you represent a direction that’s perpendicular to the paper?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3984171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66743" y="4996918"/>
          <a:ext cx="3620122" cy="1038761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2516091">
                  <a:extLst>
                    <a:ext uri="{9D8B030D-6E8A-4147-A177-3AD203B41FA5}">
                      <a16:colId xmlns:a16="http://schemas.microsoft.com/office/drawing/2014/main" val="2238473765"/>
                    </a:ext>
                  </a:extLst>
                </a:gridCol>
                <a:gridCol w="1104031">
                  <a:extLst>
                    <a:ext uri="{9D8B030D-6E8A-4147-A177-3AD203B41FA5}">
                      <a16:colId xmlns:a16="http://schemas.microsoft.com/office/drawing/2014/main" val="3316424453"/>
                    </a:ext>
                  </a:extLst>
                </a:gridCol>
              </a:tblGrid>
              <a:tr h="10387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Into the paper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92638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4663441" y="4996918"/>
          <a:ext cx="3921253" cy="1038761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2808514">
                  <a:extLst>
                    <a:ext uri="{9D8B030D-6E8A-4147-A177-3AD203B41FA5}">
                      <a16:colId xmlns:a16="http://schemas.microsoft.com/office/drawing/2014/main" val="2238473765"/>
                    </a:ext>
                  </a:extLst>
                </a:gridCol>
                <a:gridCol w="1112739">
                  <a:extLst>
                    <a:ext uri="{9D8B030D-6E8A-4147-A177-3AD203B41FA5}">
                      <a16:colId xmlns:a16="http://schemas.microsoft.com/office/drawing/2014/main" val="3316424453"/>
                    </a:ext>
                  </a:extLst>
                </a:gridCol>
              </a:tblGrid>
              <a:tr h="10387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Out of the paper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926380"/>
                  </a:ext>
                </a:extLst>
              </a:tr>
            </a:tbl>
          </a:graphicData>
        </a:graphic>
      </p:graphicFrame>
      <p:sp>
        <p:nvSpPr>
          <p:cNvPr id="19" name="Multiply 63">
            <a:extLst>
              <a:ext uri="{FF2B5EF4-FFF2-40B4-BE49-F238E27FC236}">
                <a16:creationId xmlns:a16="http://schemas.microsoft.com/office/drawing/2014/main" id="{24816EE6-6A8B-495B-A0A2-7E7355DA636F}"/>
              </a:ext>
            </a:extLst>
          </p:cNvPr>
          <p:cNvSpPr/>
          <p:nvPr/>
        </p:nvSpPr>
        <p:spPr>
          <a:xfrm>
            <a:off x="3166986" y="5022788"/>
            <a:ext cx="987578" cy="98757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D59C241-EB0C-475A-83A4-5765DC31124E}"/>
              </a:ext>
            </a:extLst>
          </p:cNvPr>
          <p:cNvSpPr/>
          <p:nvPr/>
        </p:nvSpPr>
        <p:spPr>
          <a:xfrm>
            <a:off x="7879538" y="5350895"/>
            <a:ext cx="330805" cy="33080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39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 Deflection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254623" y="4135703"/>
            <a:ext cx="13716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54623" y="3854450"/>
            <a:ext cx="137160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54623" y="3540513"/>
            <a:ext cx="137160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52680" y="3418960"/>
                <a:ext cx="384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80" y="3418960"/>
                <a:ext cx="384016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61079" y="3647947"/>
                <a:ext cx="365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079" y="3647947"/>
                <a:ext cx="365613" cy="369332"/>
              </a:xfrm>
              <a:prstGeom prst="rect">
                <a:avLst/>
              </a:prstGeom>
              <a:blipFill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52679" y="3939514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79" y="3939514"/>
                <a:ext cx="38241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730788" y="4000182"/>
            <a:ext cx="182880" cy="18288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43634" y="4102326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2228" y="4102342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35074" y="4183062"/>
            <a:ext cx="182880" cy="18288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10390" y="3580766"/>
            <a:ext cx="45720" cy="457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72010" y="3811763"/>
            <a:ext cx="467234" cy="94029"/>
          </a:xfrm>
          <a:custGeom>
            <a:avLst/>
            <a:gdLst>
              <a:gd name="connsiteX0" fmla="*/ 0 w 1347788"/>
              <a:gd name="connsiteY0" fmla="*/ 432790 h 785215"/>
              <a:gd name="connsiteX1" fmla="*/ 219075 w 1347788"/>
              <a:gd name="connsiteY1" fmla="*/ 8928 h 785215"/>
              <a:gd name="connsiteX2" fmla="*/ 533400 w 1347788"/>
              <a:gd name="connsiteY2" fmla="*/ 785215 h 785215"/>
              <a:gd name="connsiteX3" fmla="*/ 809625 w 1347788"/>
              <a:gd name="connsiteY3" fmla="*/ 4165 h 785215"/>
              <a:gd name="connsiteX4" fmla="*/ 1133475 w 1347788"/>
              <a:gd name="connsiteY4" fmla="*/ 770928 h 785215"/>
              <a:gd name="connsiteX5" fmla="*/ 1347788 w 1347788"/>
              <a:gd name="connsiteY5" fmla="*/ 370878 h 78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7788" h="785215">
                <a:moveTo>
                  <a:pt x="0" y="432790"/>
                </a:moveTo>
                <a:cubicBezTo>
                  <a:pt x="65087" y="191490"/>
                  <a:pt x="130175" y="-49809"/>
                  <a:pt x="219075" y="8928"/>
                </a:cubicBezTo>
                <a:cubicBezTo>
                  <a:pt x="307975" y="67665"/>
                  <a:pt x="434975" y="786009"/>
                  <a:pt x="533400" y="785215"/>
                </a:cubicBezTo>
                <a:cubicBezTo>
                  <a:pt x="631825" y="784421"/>
                  <a:pt x="709613" y="6546"/>
                  <a:pt x="809625" y="4165"/>
                </a:cubicBezTo>
                <a:cubicBezTo>
                  <a:pt x="909637" y="1784"/>
                  <a:pt x="1043781" y="709809"/>
                  <a:pt x="1133475" y="770928"/>
                </a:cubicBezTo>
                <a:cubicBezTo>
                  <a:pt x="1223169" y="832047"/>
                  <a:pt x="1285478" y="601462"/>
                  <a:pt x="1347788" y="370878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896552" y="2180221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896552" y="2814647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896552" y="3449073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574732" y="2180221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74732" y="2814647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574732" y="3449073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252912" y="2180221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252912" y="2814647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252912" y="3449073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931092" y="2180221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931092" y="2814647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931092" y="3449073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924021" y="1531726"/>
            <a:ext cx="2807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magnetic field out of screen</a:t>
            </a:r>
          </a:p>
        </p:txBody>
      </p:sp>
      <p:sp>
        <p:nvSpPr>
          <p:cNvPr id="33" name="Oval 32"/>
          <p:cNvSpPr/>
          <p:nvPr/>
        </p:nvSpPr>
        <p:spPr>
          <a:xfrm>
            <a:off x="5601652" y="2180221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601652" y="2814647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601652" y="3449073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279832" y="2180221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279832" y="2814647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279832" y="3449073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958012" y="2180221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958012" y="2814647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58012" y="3449073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636192" y="2180221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636192" y="2814647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636192" y="3449073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896552" y="4110621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896552" y="4745047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896552" y="5379473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574732" y="4110621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74732" y="4745047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74732" y="5379473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252912" y="4110621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252912" y="4745047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252912" y="5379473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931092" y="4110621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931092" y="4745047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931092" y="5379473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601652" y="4110621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601652" y="4745047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601652" y="5379473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279832" y="4110621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279832" y="4745047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279832" y="5379473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958012" y="4110621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958012" y="4745047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958012" y="5379473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636192" y="4110621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636192" y="4745047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636192" y="5379473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626223" y="1914073"/>
            <a:ext cx="5403352" cy="3767537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BA5AD7A-0FFD-43D6-8A53-ADC1FFD306EC}"/>
              </a:ext>
            </a:extLst>
          </p:cNvPr>
          <p:cNvCxnSpPr>
            <a:cxnSpLocks/>
          </p:cNvCxnSpPr>
          <p:nvPr/>
        </p:nvCxnSpPr>
        <p:spPr>
          <a:xfrm flipV="1">
            <a:off x="2626223" y="3861342"/>
            <a:ext cx="5403352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A0E92BB-3026-42B1-9B67-8E1F43669319}"/>
              </a:ext>
            </a:extLst>
          </p:cNvPr>
          <p:cNvSpPr/>
          <p:nvPr/>
        </p:nvSpPr>
        <p:spPr>
          <a:xfrm>
            <a:off x="2628900" y="1930400"/>
            <a:ext cx="2286000" cy="1600200"/>
          </a:xfrm>
          <a:custGeom>
            <a:avLst/>
            <a:gdLst>
              <a:gd name="connsiteX0" fmla="*/ 0 w 2286000"/>
              <a:gd name="connsiteY0" fmla="*/ 1600200 h 1600200"/>
              <a:gd name="connsiteX1" fmla="*/ 2286000 w 2286000"/>
              <a:gd name="connsiteY1" fmla="*/ 0 h 1600200"/>
              <a:gd name="connsiteX0" fmla="*/ 0 w 2286000"/>
              <a:gd name="connsiteY0" fmla="*/ 1600200 h 1600200"/>
              <a:gd name="connsiteX1" fmla="*/ 2286000 w 2286000"/>
              <a:gd name="connsiteY1" fmla="*/ 0 h 1600200"/>
              <a:gd name="connsiteX0" fmla="*/ 0 w 2286000"/>
              <a:gd name="connsiteY0" fmla="*/ 1600200 h 1600200"/>
              <a:gd name="connsiteX1" fmla="*/ 2286000 w 2286000"/>
              <a:gd name="connsiteY1" fmla="*/ 0 h 1600200"/>
              <a:gd name="connsiteX0" fmla="*/ 0 w 2286000"/>
              <a:gd name="connsiteY0" fmla="*/ 1600200 h 1600200"/>
              <a:gd name="connsiteX1" fmla="*/ 2286000 w 2286000"/>
              <a:gd name="connsiteY1" fmla="*/ 0 h 1600200"/>
              <a:gd name="connsiteX0" fmla="*/ 0 w 2286000"/>
              <a:gd name="connsiteY0" fmla="*/ 1600200 h 1600200"/>
              <a:gd name="connsiteX1" fmla="*/ 2286000 w 2286000"/>
              <a:gd name="connsiteY1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6000" h="1600200">
                <a:moveTo>
                  <a:pt x="0" y="1600200"/>
                </a:moveTo>
                <a:cubicBezTo>
                  <a:pt x="1028700" y="1600200"/>
                  <a:pt x="2019300" y="711200"/>
                  <a:pt x="2286000" y="0"/>
                </a:cubicBezTo>
              </a:path>
            </a:pathLst>
          </a:custGeom>
          <a:noFill/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7CECED37-795C-479B-8266-BF5351490411}"/>
              </a:ext>
            </a:extLst>
          </p:cNvPr>
          <p:cNvSpPr/>
          <p:nvPr/>
        </p:nvSpPr>
        <p:spPr>
          <a:xfrm flipV="1">
            <a:off x="2628899" y="4124177"/>
            <a:ext cx="5400675" cy="1255287"/>
          </a:xfrm>
          <a:custGeom>
            <a:avLst/>
            <a:gdLst>
              <a:gd name="connsiteX0" fmla="*/ 0 w 2286000"/>
              <a:gd name="connsiteY0" fmla="*/ 1600200 h 1600200"/>
              <a:gd name="connsiteX1" fmla="*/ 2286000 w 2286000"/>
              <a:gd name="connsiteY1" fmla="*/ 0 h 1600200"/>
              <a:gd name="connsiteX0" fmla="*/ 0 w 2286000"/>
              <a:gd name="connsiteY0" fmla="*/ 1600200 h 1600200"/>
              <a:gd name="connsiteX1" fmla="*/ 2286000 w 2286000"/>
              <a:gd name="connsiteY1" fmla="*/ 0 h 1600200"/>
              <a:gd name="connsiteX0" fmla="*/ 0 w 2286000"/>
              <a:gd name="connsiteY0" fmla="*/ 1600200 h 1600200"/>
              <a:gd name="connsiteX1" fmla="*/ 2286000 w 2286000"/>
              <a:gd name="connsiteY1" fmla="*/ 0 h 1600200"/>
              <a:gd name="connsiteX0" fmla="*/ 0 w 2286000"/>
              <a:gd name="connsiteY0" fmla="*/ 1600200 h 1600200"/>
              <a:gd name="connsiteX1" fmla="*/ 2286000 w 2286000"/>
              <a:gd name="connsiteY1" fmla="*/ 0 h 1600200"/>
              <a:gd name="connsiteX0" fmla="*/ 0 w 2286000"/>
              <a:gd name="connsiteY0" fmla="*/ 1600200 h 1600200"/>
              <a:gd name="connsiteX1" fmla="*/ 2286000 w 2286000"/>
              <a:gd name="connsiteY1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6000" h="1600200">
                <a:moveTo>
                  <a:pt x="0" y="1600200"/>
                </a:moveTo>
                <a:cubicBezTo>
                  <a:pt x="1028700" y="1600200"/>
                  <a:pt x="2019300" y="711200"/>
                  <a:pt x="2286000" y="0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CA6BB-D935-4E8E-B057-CE847489F527}"/>
              </a:ext>
            </a:extLst>
          </p:cNvPr>
          <p:cNvSpPr txBox="1"/>
          <p:nvPr/>
        </p:nvSpPr>
        <p:spPr>
          <a:xfrm>
            <a:off x="98695" y="3336176"/>
            <a:ext cx="60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EAE1F6E-E060-442C-8CEA-BD732B8139FA}"/>
              </a:ext>
            </a:extLst>
          </p:cNvPr>
          <p:cNvSpPr txBox="1"/>
          <p:nvPr/>
        </p:nvSpPr>
        <p:spPr>
          <a:xfrm>
            <a:off x="226760" y="3629957"/>
            <a:ext cx="365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7654A11-8628-4E98-9E02-C5FD111B9EDC}"/>
              </a:ext>
            </a:extLst>
          </p:cNvPr>
          <p:cNvSpPr txBox="1"/>
          <p:nvPr/>
        </p:nvSpPr>
        <p:spPr>
          <a:xfrm>
            <a:off x="19664" y="3925508"/>
            <a:ext cx="60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+2</a:t>
            </a:r>
          </a:p>
        </p:txBody>
      </p:sp>
      <p:pic>
        <p:nvPicPr>
          <p:cNvPr id="74" name="Picture 4">
            <a:extLst>
              <a:ext uri="{FF2B5EF4-FFF2-40B4-BE49-F238E27FC236}">
                <a16:creationId xmlns:a16="http://schemas.microsoft.com/office/drawing/2014/main" id="{E1B5DF38-6C99-4171-9F17-BB6623868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" t="17294" b="47820"/>
          <a:stretch/>
        </p:blipFill>
        <p:spPr bwMode="auto">
          <a:xfrm>
            <a:off x="1207735" y="4360675"/>
            <a:ext cx="1148595" cy="74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>
            <a:extLst>
              <a:ext uri="{FF2B5EF4-FFF2-40B4-BE49-F238E27FC236}">
                <a16:creationId xmlns:a16="http://schemas.microsoft.com/office/drawing/2014/main" id="{030FAB4C-FAB4-4B5A-8801-6DFF225463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" t="17294" b="47820"/>
          <a:stretch/>
        </p:blipFill>
        <p:spPr bwMode="auto">
          <a:xfrm rot="10800000">
            <a:off x="1190745" y="2612204"/>
            <a:ext cx="1148595" cy="74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135590-676E-4C16-9A93-1A33F8A0F974}"/>
              </a:ext>
            </a:extLst>
          </p:cNvPr>
          <p:cNvSpPr txBox="1"/>
          <p:nvPr/>
        </p:nvSpPr>
        <p:spPr>
          <a:xfrm>
            <a:off x="4696261" y="2209841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Less mass</a:t>
            </a:r>
          </a:p>
          <a:p>
            <a:r>
              <a:rPr lang="en-US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More deflection</a:t>
            </a:r>
          </a:p>
        </p:txBody>
      </p:sp>
    </p:spTree>
    <p:extLst>
      <p:ext uri="{BB962C8B-B14F-4D97-AF65-F5344CB8AC3E}">
        <p14:creationId xmlns:p14="http://schemas.microsoft.com/office/powerpoint/2010/main" val="2293908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1" grpId="0" animBg="1"/>
      <p:bldP spid="4" grpId="0"/>
      <p:bldP spid="72" grpId="0"/>
      <p:bldP spid="73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 Deflection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>
            <a:stCxn id="2" idx="0"/>
          </p:cNvCxnSpPr>
          <p:nvPr/>
        </p:nvCxnSpPr>
        <p:spPr>
          <a:xfrm flipV="1">
            <a:off x="3586163" y="2105025"/>
            <a:ext cx="0" cy="914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971800" y="3019425"/>
            <a:ext cx="1228725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>
            <a:stCxn id="64" idx="2"/>
          </p:cNvCxnSpPr>
          <p:nvPr/>
        </p:nvCxnSpPr>
        <p:spPr>
          <a:xfrm>
            <a:off x="3586163" y="4732020"/>
            <a:ext cx="0" cy="914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2971800" y="4457700"/>
            <a:ext cx="1228725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660748" y="2387144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660748" y="459486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–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1254623" y="4135703"/>
            <a:ext cx="13716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1254623" y="3854450"/>
            <a:ext cx="137160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1254623" y="3540513"/>
            <a:ext cx="137160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952680" y="3418960"/>
                <a:ext cx="384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80" y="3418960"/>
                <a:ext cx="384016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961079" y="3647947"/>
                <a:ext cx="365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079" y="3647947"/>
                <a:ext cx="365613" cy="369332"/>
              </a:xfrm>
              <a:prstGeom prst="rect">
                <a:avLst/>
              </a:prstGeom>
              <a:blipFill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952679" y="3939514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79" y="3939514"/>
                <a:ext cx="38241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Oval 95"/>
          <p:cNvSpPr/>
          <p:nvPr/>
        </p:nvSpPr>
        <p:spPr>
          <a:xfrm>
            <a:off x="730788" y="4000182"/>
            <a:ext cx="182880" cy="18288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43634" y="4102326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822228" y="4102342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735074" y="4183062"/>
            <a:ext cx="182880" cy="18288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810390" y="3580766"/>
            <a:ext cx="45720" cy="457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572010" y="3811763"/>
            <a:ext cx="467234" cy="94029"/>
          </a:xfrm>
          <a:custGeom>
            <a:avLst/>
            <a:gdLst>
              <a:gd name="connsiteX0" fmla="*/ 0 w 1347788"/>
              <a:gd name="connsiteY0" fmla="*/ 432790 h 785215"/>
              <a:gd name="connsiteX1" fmla="*/ 219075 w 1347788"/>
              <a:gd name="connsiteY1" fmla="*/ 8928 h 785215"/>
              <a:gd name="connsiteX2" fmla="*/ 533400 w 1347788"/>
              <a:gd name="connsiteY2" fmla="*/ 785215 h 785215"/>
              <a:gd name="connsiteX3" fmla="*/ 809625 w 1347788"/>
              <a:gd name="connsiteY3" fmla="*/ 4165 h 785215"/>
              <a:gd name="connsiteX4" fmla="*/ 1133475 w 1347788"/>
              <a:gd name="connsiteY4" fmla="*/ 770928 h 785215"/>
              <a:gd name="connsiteX5" fmla="*/ 1347788 w 1347788"/>
              <a:gd name="connsiteY5" fmla="*/ 370878 h 78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7788" h="785215">
                <a:moveTo>
                  <a:pt x="0" y="432790"/>
                </a:moveTo>
                <a:cubicBezTo>
                  <a:pt x="65087" y="191490"/>
                  <a:pt x="130175" y="-49809"/>
                  <a:pt x="219075" y="8928"/>
                </a:cubicBezTo>
                <a:cubicBezTo>
                  <a:pt x="307975" y="67665"/>
                  <a:pt x="434975" y="786009"/>
                  <a:pt x="533400" y="785215"/>
                </a:cubicBezTo>
                <a:cubicBezTo>
                  <a:pt x="631825" y="784421"/>
                  <a:pt x="709613" y="6546"/>
                  <a:pt x="809625" y="4165"/>
                </a:cubicBezTo>
                <a:cubicBezTo>
                  <a:pt x="909637" y="1784"/>
                  <a:pt x="1043781" y="709809"/>
                  <a:pt x="1133475" y="770928"/>
                </a:cubicBezTo>
                <a:cubicBezTo>
                  <a:pt x="1223169" y="832047"/>
                  <a:pt x="1285478" y="601462"/>
                  <a:pt x="1347788" y="370878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E9D6224-AA23-4469-9F28-457632516C09}"/>
              </a:ext>
            </a:extLst>
          </p:cNvPr>
          <p:cNvCxnSpPr>
            <a:cxnSpLocks/>
          </p:cNvCxnSpPr>
          <p:nvPr/>
        </p:nvCxnSpPr>
        <p:spPr>
          <a:xfrm flipV="1">
            <a:off x="2626223" y="3861342"/>
            <a:ext cx="5403352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517744C-918D-4D5B-9F3B-CF3D7E614603}"/>
              </a:ext>
            </a:extLst>
          </p:cNvPr>
          <p:cNvSpPr txBox="1"/>
          <p:nvPr/>
        </p:nvSpPr>
        <p:spPr>
          <a:xfrm>
            <a:off x="98695" y="3336176"/>
            <a:ext cx="60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F5D5B4-AEA3-41C4-AE31-9760B85C3132}"/>
              </a:ext>
            </a:extLst>
          </p:cNvPr>
          <p:cNvSpPr txBox="1"/>
          <p:nvPr/>
        </p:nvSpPr>
        <p:spPr>
          <a:xfrm>
            <a:off x="226760" y="3629957"/>
            <a:ext cx="365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B9CE2C-9282-44CE-B504-D4F22D6BD7BD}"/>
              </a:ext>
            </a:extLst>
          </p:cNvPr>
          <p:cNvSpPr txBox="1"/>
          <p:nvPr/>
        </p:nvSpPr>
        <p:spPr>
          <a:xfrm>
            <a:off x="19664" y="3925508"/>
            <a:ext cx="60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DE1474-DB45-42D3-A016-0610A0EFFB91}"/>
              </a:ext>
            </a:extLst>
          </p:cNvPr>
          <p:cNvGrpSpPr/>
          <p:nvPr/>
        </p:nvGrpSpPr>
        <p:grpSpPr>
          <a:xfrm>
            <a:off x="2626223" y="2165350"/>
            <a:ext cx="3698377" cy="1365249"/>
            <a:chOff x="2626223" y="2165350"/>
            <a:chExt cx="3698377" cy="136524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C978C9C-0DD7-4457-B30A-52107BC74FA2}"/>
                </a:ext>
              </a:extLst>
            </p:cNvPr>
            <p:cNvSpPr/>
            <p:nvPr/>
          </p:nvSpPr>
          <p:spPr>
            <a:xfrm>
              <a:off x="2971800" y="3336176"/>
              <a:ext cx="1228725" cy="194423"/>
            </a:xfrm>
            <a:custGeom>
              <a:avLst/>
              <a:gdLst>
                <a:gd name="connsiteX0" fmla="*/ 0 w 2286000"/>
                <a:gd name="connsiteY0" fmla="*/ 1600200 h 1600200"/>
                <a:gd name="connsiteX1" fmla="*/ 2286000 w 2286000"/>
                <a:gd name="connsiteY1" fmla="*/ 0 h 1600200"/>
                <a:gd name="connsiteX0" fmla="*/ 0 w 2286000"/>
                <a:gd name="connsiteY0" fmla="*/ 1600200 h 1600200"/>
                <a:gd name="connsiteX1" fmla="*/ 2286000 w 2286000"/>
                <a:gd name="connsiteY1" fmla="*/ 0 h 1600200"/>
                <a:gd name="connsiteX0" fmla="*/ 0 w 2286000"/>
                <a:gd name="connsiteY0" fmla="*/ 1600200 h 1600200"/>
                <a:gd name="connsiteX1" fmla="*/ 2286000 w 2286000"/>
                <a:gd name="connsiteY1" fmla="*/ 0 h 1600200"/>
                <a:gd name="connsiteX0" fmla="*/ 0 w 2286000"/>
                <a:gd name="connsiteY0" fmla="*/ 1600200 h 1600200"/>
                <a:gd name="connsiteX1" fmla="*/ 2286000 w 2286000"/>
                <a:gd name="connsiteY1" fmla="*/ 0 h 1600200"/>
                <a:gd name="connsiteX0" fmla="*/ 0 w 2286000"/>
                <a:gd name="connsiteY0" fmla="*/ 1600200 h 1600200"/>
                <a:gd name="connsiteX1" fmla="*/ 2286000 w 2286000"/>
                <a:gd name="connsiteY1" fmla="*/ 0 h 1600200"/>
                <a:gd name="connsiteX0" fmla="*/ 0 w 2286000"/>
                <a:gd name="connsiteY0" fmla="*/ 1600200 h 1600200"/>
                <a:gd name="connsiteX1" fmla="*/ 2286000 w 2286000"/>
                <a:gd name="connsiteY1" fmla="*/ 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000" h="1600200">
                  <a:moveTo>
                    <a:pt x="0" y="1600200"/>
                  </a:moveTo>
                  <a:cubicBezTo>
                    <a:pt x="1028700" y="1600200"/>
                    <a:pt x="1974997" y="593601"/>
                    <a:pt x="2286000" y="0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38B6A35-B372-4DF5-B9CB-2DED6BD1CBFB}"/>
                </a:ext>
              </a:extLst>
            </p:cNvPr>
            <p:cNvCxnSpPr>
              <a:cxnSpLocks/>
            </p:cNvCxnSpPr>
            <p:nvPr/>
          </p:nvCxnSpPr>
          <p:spPr>
            <a:xfrm>
              <a:off x="2626223" y="3530599"/>
              <a:ext cx="345577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66D3F2F-7B93-43CA-B36F-C06290FDAD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00522" y="2165350"/>
              <a:ext cx="2124078" cy="117535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66B32A6-65B4-44E2-AE9D-B8EA154C006A}"/>
              </a:ext>
            </a:extLst>
          </p:cNvPr>
          <p:cNvGrpSpPr/>
          <p:nvPr/>
        </p:nvGrpSpPr>
        <p:grpSpPr>
          <a:xfrm>
            <a:off x="2626223" y="4127725"/>
            <a:ext cx="3920627" cy="658270"/>
            <a:chOff x="2626223" y="4127725"/>
            <a:chExt cx="3920627" cy="65827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2A9D0AE-E298-4FA7-A385-0A81A6D56DED}"/>
                </a:ext>
              </a:extLst>
            </p:cNvPr>
            <p:cNvSpPr/>
            <p:nvPr/>
          </p:nvSpPr>
          <p:spPr>
            <a:xfrm flipV="1">
              <a:off x="2971800" y="4131795"/>
              <a:ext cx="1228722" cy="118788"/>
            </a:xfrm>
            <a:custGeom>
              <a:avLst/>
              <a:gdLst>
                <a:gd name="connsiteX0" fmla="*/ 0 w 2286000"/>
                <a:gd name="connsiteY0" fmla="*/ 1600200 h 1600200"/>
                <a:gd name="connsiteX1" fmla="*/ 2286000 w 2286000"/>
                <a:gd name="connsiteY1" fmla="*/ 0 h 1600200"/>
                <a:gd name="connsiteX0" fmla="*/ 0 w 2286000"/>
                <a:gd name="connsiteY0" fmla="*/ 1600200 h 1600200"/>
                <a:gd name="connsiteX1" fmla="*/ 2286000 w 2286000"/>
                <a:gd name="connsiteY1" fmla="*/ 0 h 1600200"/>
                <a:gd name="connsiteX0" fmla="*/ 0 w 2286000"/>
                <a:gd name="connsiteY0" fmla="*/ 1600200 h 1600200"/>
                <a:gd name="connsiteX1" fmla="*/ 2286000 w 2286000"/>
                <a:gd name="connsiteY1" fmla="*/ 0 h 1600200"/>
                <a:gd name="connsiteX0" fmla="*/ 0 w 2286000"/>
                <a:gd name="connsiteY0" fmla="*/ 1600200 h 1600200"/>
                <a:gd name="connsiteX1" fmla="*/ 2286000 w 2286000"/>
                <a:gd name="connsiteY1" fmla="*/ 0 h 1600200"/>
                <a:gd name="connsiteX0" fmla="*/ 0 w 2286000"/>
                <a:gd name="connsiteY0" fmla="*/ 1600200 h 1600200"/>
                <a:gd name="connsiteX1" fmla="*/ 2286000 w 2286000"/>
                <a:gd name="connsiteY1" fmla="*/ 0 h 1600200"/>
                <a:gd name="connsiteX0" fmla="*/ 0 w 2286000"/>
                <a:gd name="connsiteY0" fmla="*/ 1600200 h 1600200"/>
                <a:gd name="connsiteX1" fmla="*/ 2286000 w 2286000"/>
                <a:gd name="connsiteY1" fmla="*/ 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000" h="1600200">
                  <a:moveTo>
                    <a:pt x="0" y="1600200"/>
                  </a:moveTo>
                  <a:cubicBezTo>
                    <a:pt x="1028700" y="1600200"/>
                    <a:pt x="1966137" y="540122"/>
                    <a:pt x="2286000" y="0"/>
                  </a:cubicBezTo>
                </a:path>
              </a:pathLst>
            </a:custGeom>
            <a:noFill/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BF72050-BCE3-4623-9783-AA84F2A7E30B}"/>
                </a:ext>
              </a:extLst>
            </p:cNvPr>
            <p:cNvCxnSpPr>
              <a:cxnSpLocks/>
            </p:cNvCxnSpPr>
            <p:nvPr/>
          </p:nvCxnSpPr>
          <p:spPr>
            <a:xfrm>
              <a:off x="2626223" y="4127725"/>
              <a:ext cx="345577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E556354-9075-4648-817D-6C99C5FBBE81}"/>
                </a:ext>
              </a:extLst>
            </p:cNvPr>
            <p:cNvCxnSpPr>
              <a:cxnSpLocks/>
            </p:cNvCxnSpPr>
            <p:nvPr/>
          </p:nvCxnSpPr>
          <p:spPr>
            <a:xfrm>
              <a:off x="4200522" y="4250583"/>
              <a:ext cx="2346328" cy="535412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3492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</a:t>
            </a:r>
            <a: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/>
            </p:nvGraphicFramePr>
            <p:xfrm>
              <a:off x="114300" y="1390650"/>
              <a:ext cx="8924924" cy="4756158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2231231">
                      <a:extLst>
                        <a:ext uri="{9D8B030D-6E8A-4147-A177-3AD203B41FA5}">
                          <a16:colId xmlns:a16="http://schemas.microsoft.com/office/drawing/2014/main" val="2769859163"/>
                        </a:ext>
                      </a:extLst>
                    </a:gridCol>
                    <a:gridCol w="2231231">
                      <a:extLst>
                        <a:ext uri="{9D8B030D-6E8A-4147-A177-3AD203B41FA5}">
                          <a16:colId xmlns:a16="http://schemas.microsoft.com/office/drawing/2014/main" val="3727430190"/>
                        </a:ext>
                      </a:extLst>
                    </a:gridCol>
                    <a:gridCol w="2231231">
                      <a:extLst>
                        <a:ext uri="{9D8B030D-6E8A-4147-A177-3AD203B41FA5}">
                          <a16:colId xmlns:a16="http://schemas.microsoft.com/office/drawing/2014/main" val="2231688212"/>
                        </a:ext>
                      </a:extLst>
                    </a:gridCol>
                    <a:gridCol w="2231231">
                      <a:extLst>
                        <a:ext uri="{9D8B030D-6E8A-4147-A177-3AD203B41FA5}">
                          <a16:colId xmlns:a16="http://schemas.microsoft.com/office/drawing/2014/main" val="1927740974"/>
                        </a:ext>
                      </a:extLst>
                    </a:gridCol>
                  </a:tblGrid>
                  <a:tr h="5905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Property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Alpha (</a:t>
                          </a:r>
                          <a:r>
                            <a:rPr lang="el-GR" sz="2400" dirty="0"/>
                            <a:t>α</a:t>
                          </a:r>
                          <a:r>
                            <a:rPr lang="en-US" sz="24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Beta</a:t>
                          </a:r>
                          <a:r>
                            <a:rPr lang="en-US" sz="2400" baseline="0" dirty="0"/>
                            <a:t> (</a:t>
                          </a:r>
                          <a:r>
                            <a:rPr lang="el-GR" sz="2400" baseline="0" dirty="0"/>
                            <a:t>β</a:t>
                          </a:r>
                          <a:r>
                            <a:rPr lang="en-US" sz="2400" baseline="30000" dirty="0"/>
                            <a:t>+</a:t>
                          </a:r>
                          <a:r>
                            <a:rPr lang="en-US" sz="2400" baseline="0" dirty="0"/>
                            <a:t> or </a:t>
                          </a:r>
                          <a:r>
                            <a:rPr lang="el-GR" sz="2400" baseline="0" dirty="0"/>
                            <a:t>β</a:t>
                          </a:r>
                          <a:r>
                            <a:rPr lang="en-US" sz="2400" baseline="30000" dirty="0"/>
                            <a:t>-</a:t>
                          </a:r>
                          <a:r>
                            <a:rPr lang="en-US" sz="2400" baseline="0" dirty="0"/>
                            <a:t>)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Gamma</a:t>
                          </a:r>
                          <a:r>
                            <a:rPr lang="en-US" sz="2400" baseline="0" dirty="0"/>
                            <a:t> (</a:t>
                          </a:r>
                          <a:r>
                            <a:rPr lang="el-GR" sz="2400" baseline="0" dirty="0"/>
                            <a:t>γ</a:t>
                          </a:r>
                          <a:r>
                            <a:rPr lang="en-US" sz="2400" baseline="0" dirty="0"/>
                            <a:t>)</a:t>
                          </a:r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8135262"/>
                      </a:ext>
                    </a:extLst>
                  </a:tr>
                  <a:tr h="473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Relative</a:t>
                          </a:r>
                          <a:r>
                            <a:rPr lang="en-US" baseline="0" dirty="0">
                              <a:latin typeface="+mj-lt"/>
                            </a:rPr>
                            <a:t> Charge</a:t>
                          </a:r>
                          <a:endParaRPr lang="en-US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+2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+1 or -1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14753717"/>
                      </a:ext>
                    </a:extLst>
                  </a:tr>
                  <a:tr h="473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Relative Mass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0.0005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41653020"/>
                      </a:ext>
                    </a:extLst>
                  </a:tr>
                  <a:tr h="473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Typical Penetration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5 cm of air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30 cm of air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Highly</a:t>
                          </a:r>
                          <a:r>
                            <a:rPr lang="en-US" baseline="0" dirty="0">
                              <a:latin typeface="+mj-lt"/>
                            </a:rPr>
                            <a:t> penetrating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79500354"/>
                      </a:ext>
                    </a:extLst>
                  </a:tr>
                  <a:tr h="473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Nature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Helium nucleus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Positron or Electron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Electromagnetic</a:t>
                          </a:r>
                          <a:r>
                            <a:rPr lang="en-US" baseline="0" dirty="0">
                              <a:latin typeface="+mj-lt"/>
                            </a:rPr>
                            <a:t> wave</a:t>
                          </a:r>
                          <a:endParaRPr lang="en-US" dirty="0">
                            <a:latin typeface="+mj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53137350"/>
                      </a:ext>
                    </a:extLst>
                  </a:tr>
                  <a:tr h="473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Typical Speed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10</a:t>
                          </a:r>
                          <a:r>
                            <a:rPr lang="en-US" baseline="30000" dirty="0">
                              <a:latin typeface="+mj-lt"/>
                            </a:rPr>
                            <a:t>7</a:t>
                          </a:r>
                          <a:r>
                            <a:rPr lang="en-US" baseline="0" dirty="0">
                              <a:latin typeface="+mj-lt"/>
                            </a:rPr>
                            <a:t> m s</a:t>
                          </a:r>
                          <a:r>
                            <a:rPr lang="en-US" baseline="30000" dirty="0">
                              <a:latin typeface="+mj-lt"/>
                            </a:rPr>
                            <a:t>-1</a:t>
                          </a:r>
                          <a:endParaRPr lang="en-US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+mj-lt"/>
                            </a:rPr>
                            <a:t>2.5 × 10</a:t>
                          </a:r>
                          <a:r>
                            <a:rPr lang="en-US" baseline="30000" dirty="0">
                              <a:latin typeface="+mj-lt"/>
                            </a:rPr>
                            <a:t>8</a:t>
                          </a:r>
                          <a:r>
                            <a:rPr lang="en-US" baseline="0" dirty="0">
                              <a:latin typeface="+mj-lt"/>
                            </a:rPr>
                            <a:t> m s</a:t>
                          </a:r>
                          <a:r>
                            <a:rPr lang="en-US" baseline="30000" dirty="0">
                              <a:latin typeface="+mj-lt"/>
                            </a:rPr>
                            <a:t>-1</a:t>
                          </a:r>
                          <a:endParaRPr lang="en-US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+mj-lt"/>
                            </a:rPr>
                            <a:t>3.00 × 10</a:t>
                          </a:r>
                          <a:r>
                            <a:rPr lang="en-US" baseline="30000" dirty="0">
                              <a:latin typeface="+mj-lt"/>
                            </a:rPr>
                            <a:t>8</a:t>
                          </a:r>
                          <a:r>
                            <a:rPr lang="en-US" baseline="0" dirty="0">
                              <a:latin typeface="+mj-lt"/>
                            </a:rPr>
                            <a:t> m s</a:t>
                          </a:r>
                          <a:r>
                            <a:rPr lang="en-US" baseline="30000" dirty="0">
                              <a:latin typeface="+mj-lt"/>
                            </a:rPr>
                            <a:t>-1</a:t>
                          </a:r>
                          <a:endParaRPr lang="en-US" dirty="0">
                            <a:latin typeface="+mj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2993612"/>
                      </a:ext>
                    </a:extLst>
                  </a:tr>
                  <a:tr h="499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Notation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He</m:t>
                                  </m:r>
                                </m:e>
                              </m:sPre>
                            </m:oMath>
                          </a14:m>
                          <a:r>
                            <a:rPr lang="en-US" i="0" dirty="0">
                              <a:latin typeface="+mj-lt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</m:sPre>
                            </m:oMath>
                          </a14:m>
                          <a:endParaRPr lang="en-US" i="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</m:sPre>
                            </m:oMath>
                          </a14:m>
                          <a:r>
                            <a:rPr lang="en-US" i="0" dirty="0">
                              <a:latin typeface="+mj-lt"/>
                            </a:rPr>
                            <a:t> or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</m:sPre>
                            </m:oMath>
                          </a14:m>
                          <a:endParaRPr lang="en-US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oMath>
                          </a14:m>
                          <a:r>
                            <a:rPr lang="en-US" i="0" dirty="0">
                              <a:latin typeface="+mj-lt"/>
                            </a:rPr>
                            <a:t> or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sPre>
                            </m:oMath>
                          </a14:m>
                          <a:endParaRPr lang="en-US" dirty="0">
                            <a:latin typeface="+mj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45993238"/>
                      </a:ext>
                    </a:extLst>
                  </a:tr>
                  <a:tr h="473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Ionizing Effect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Strong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Weak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Very Weak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2792281"/>
                      </a:ext>
                    </a:extLst>
                  </a:tr>
                  <a:tr h="8278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latin typeface="+mj-lt"/>
                            </a:rPr>
                            <a:t>Abosorbed</a:t>
                          </a:r>
                          <a:r>
                            <a:rPr lang="en-US" dirty="0">
                              <a:latin typeface="+mj-lt"/>
                            </a:rPr>
                            <a:t> by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Paper or skin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3 mm of Aluminum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Intensity</a:t>
                          </a:r>
                          <a:r>
                            <a:rPr lang="en-US" baseline="0" dirty="0">
                              <a:latin typeface="+mj-lt"/>
                            </a:rPr>
                            <a:t> halved by 2 cm of Lead</a:t>
                          </a:r>
                          <a:endParaRPr lang="en-US" dirty="0">
                            <a:latin typeface="+mj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285509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155062"/>
                  </p:ext>
                </p:extLst>
              </p:nvPr>
            </p:nvGraphicFramePr>
            <p:xfrm>
              <a:off x="114300" y="1390650"/>
              <a:ext cx="8924924" cy="4756158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2231231">
                      <a:extLst>
                        <a:ext uri="{9D8B030D-6E8A-4147-A177-3AD203B41FA5}">
                          <a16:colId xmlns:a16="http://schemas.microsoft.com/office/drawing/2014/main" val="2769859163"/>
                        </a:ext>
                      </a:extLst>
                    </a:gridCol>
                    <a:gridCol w="2231231">
                      <a:extLst>
                        <a:ext uri="{9D8B030D-6E8A-4147-A177-3AD203B41FA5}">
                          <a16:colId xmlns:a16="http://schemas.microsoft.com/office/drawing/2014/main" val="3727430190"/>
                        </a:ext>
                      </a:extLst>
                    </a:gridCol>
                    <a:gridCol w="2231231">
                      <a:extLst>
                        <a:ext uri="{9D8B030D-6E8A-4147-A177-3AD203B41FA5}">
                          <a16:colId xmlns:a16="http://schemas.microsoft.com/office/drawing/2014/main" val="2231688212"/>
                        </a:ext>
                      </a:extLst>
                    </a:gridCol>
                    <a:gridCol w="2231231">
                      <a:extLst>
                        <a:ext uri="{9D8B030D-6E8A-4147-A177-3AD203B41FA5}">
                          <a16:colId xmlns:a16="http://schemas.microsoft.com/office/drawing/2014/main" val="1927740974"/>
                        </a:ext>
                      </a:extLst>
                    </a:gridCol>
                  </a:tblGrid>
                  <a:tr h="5905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Property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Alpha (</a:t>
                          </a:r>
                          <a:r>
                            <a:rPr lang="el-GR" sz="2400" dirty="0"/>
                            <a:t>α</a:t>
                          </a:r>
                          <a:r>
                            <a:rPr lang="en-US" sz="24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Beta</a:t>
                          </a:r>
                          <a:r>
                            <a:rPr lang="en-US" sz="2400" baseline="0" dirty="0"/>
                            <a:t> (</a:t>
                          </a:r>
                          <a:r>
                            <a:rPr lang="el-GR" sz="2400" baseline="0" dirty="0"/>
                            <a:t>β</a:t>
                          </a:r>
                          <a:r>
                            <a:rPr lang="en-US" sz="2400" baseline="30000" dirty="0"/>
                            <a:t>+</a:t>
                          </a:r>
                          <a:r>
                            <a:rPr lang="en-US" sz="2400" baseline="0" dirty="0"/>
                            <a:t> or </a:t>
                          </a:r>
                          <a:r>
                            <a:rPr lang="el-GR" sz="2400" baseline="0" dirty="0"/>
                            <a:t>β</a:t>
                          </a:r>
                          <a:r>
                            <a:rPr lang="en-US" sz="2400" baseline="30000" dirty="0"/>
                            <a:t>-</a:t>
                          </a:r>
                          <a:r>
                            <a:rPr lang="en-US" sz="2400" baseline="0" dirty="0"/>
                            <a:t>)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Gamma</a:t>
                          </a:r>
                          <a:r>
                            <a:rPr lang="en-US" sz="2400" baseline="0" dirty="0"/>
                            <a:t> (</a:t>
                          </a:r>
                          <a:r>
                            <a:rPr lang="el-GR" sz="2400" baseline="0" dirty="0"/>
                            <a:t>γ</a:t>
                          </a:r>
                          <a:r>
                            <a:rPr lang="en-US" sz="2400" baseline="0" dirty="0"/>
                            <a:t>)</a:t>
                          </a:r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8135262"/>
                      </a:ext>
                    </a:extLst>
                  </a:tr>
                  <a:tr h="473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Relative</a:t>
                          </a:r>
                          <a:r>
                            <a:rPr lang="en-US" baseline="0" dirty="0">
                              <a:latin typeface="+mj-lt"/>
                            </a:rPr>
                            <a:t> Charge</a:t>
                          </a:r>
                          <a:endParaRPr lang="en-US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+2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+1 or -1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14753717"/>
                      </a:ext>
                    </a:extLst>
                  </a:tr>
                  <a:tr h="473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Relative Mass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0.0005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41653020"/>
                      </a:ext>
                    </a:extLst>
                  </a:tr>
                  <a:tr h="473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Typical Penetration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5 cm of air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30 cm of air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Highly</a:t>
                          </a:r>
                          <a:r>
                            <a:rPr lang="en-US" baseline="0" dirty="0">
                              <a:latin typeface="+mj-lt"/>
                            </a:rPr>
                            <a:t> penetrating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79500354"/>
                      </a:ext>
                    </a:extLst>
                  </a:tr>
                  <a:tr h="473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Nature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Helium nucleus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Positron or Electron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Electromagnetic</a:t>
                          </a:r>
                          <a:r>
                            <a:rPr lang="en-US" baseline="0" dirty="0">
                              <a:latin typeface="+mj-lt"/>
                            </a:rPr>
                            <a:t> wave</a:t>
                          </a:r>
                          <a:endParaRPr lang="en-US" dirty="0">
                            <a:latin typeface="+mj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53137350"/>
                      </a:ext>
                    </a:extLst>
                  </a:tr>
                  <a:tr h="473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Typical Speed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10</a:t>
                          </a:r>
                          <a:r>
                            <a:rPr lang="en-US" baseline="30000" dirty="0">
                              <a:latin typeface="+mj-lt"/>
                            </a:rPr>
                            <a:t>7</a:t>
                          </a:r>
                          <a:r>
                            <a:rPr lang="en-US" baseline="0" dirty="0">
                              <a:latin typeface="+mj-lt"/>
                            </a:rPr>
                            <a:t> m s</a:t>
                          </a:r>
                          <a:r>
                            <a:rPr lang="en-US" baseline="30000" dirty="0">
                              <a:latin typeface="+mj-lt"/>
                            </a:rPr>
                            <a:t>-1</a:t>
                          </a:r>
                          <a:endParaRPr lang="en-US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+mj-lt"/>
                            </a:rPr>
                            <a:t>2.5 × 10</a:t>
                          </a:r>
                          <a:r>
                            <a:rPr lang="en-US" baseline="30000" dirty="0">
                              <a:latin typeface="+mj-lt"/>
                            </a:rPr>
                            <a:t>8</a:t>
                          </a:r>
                          <a:r>
                            <a:rPr lang="en-US" baseline="0" dirty="0">
                              <a:latin typeface="+mj-lt"/>
                            </a:rPr>
                            <a:t> m s</a:t>
                          </a:r>
                          <a:r>
                            <a:rPr lang="en-US" baseline="30000" dirty="0">
                              <a:latin typeface="+mj-lt"/>
                            </a:rPr>
                            <a:t>-1</a:t>
                          </a:r>
                          <a:endParaRPr lang="en-US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+mj-lt"/>
                            </a:rPr>
                            <a:t>3.00 × 10</a:t>
                          </a:r>
                          <a:r>
                            <a:rPr lang="en-US" baseline="30000" dirty="0">
                              <a:latin typeface="+mj-lt"/>
                            </a:rPr>
                            <a:t>8</a:t>
                          </a:r>
                          <a:r>
                            <a:rPr lang="en-US" baseline="0" dirty="0">
                              <a:latin typeface="+mj-lt"/>
                            </a:rPr>
                            <a:t> m s</a:t>
                          </a:r>
                          <a:r>
                            <a:rPr lang="en-US" baseline="30000" dirty="0">
                              <a:latin typeface="+mj-lt"/>
                            </a:rPr>
                            <a:t>-1</a:t>
                          </a:r>
                          <a:endParaRPr lang="en-US" dirty="0">
                            <a:latin typeface="+mj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2993612"/>
                      </a:ext>
                    </a:extLst>
                  </a:tr>
                  <a:tr h="499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Notation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592683" r="-200545" b="-2634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546" t="-592683" r="-101093" b="-2634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546" t="-592683" r="-1093" b="-2634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5993238"/>
                      </a:ext>
                    </a:extLst>
                  </a:tr>
                  <a:tr h="473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Ionizing Effect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Strong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Weak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Very Weak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2792281"/>
                      </a:ext>
                    </a:extLst>
                  </a:tr>
                  <a:tr h="8278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latin typeface="+mj-lt"/>
                            </a:rPr>
                            <a:t>Abosorbed</a:t>
                          </a:r>
                          <a:r>
                            <a:rPr lang="en-US" dirty="0">
                              <a:latin typeface="+mj-lt"/>
                            </a:rPr>
                            <a:t> by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Paper or skin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3 mm of Aluminum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+mj-lt"/>
                            </a:rPr>
                            <a:t>Intensity</a:t>
                          </a:r>
                          <a:r>
                            <a:rPr lang="en-US" baseline="0" dirty="0">
                              <a:latin typeface="+mj-lt"/>
                            </a:rPr>
                            <a:t> halved by 2 cm of Lead</a:t>
                          </a:r>
                          <a:endParaRPr lang="en-US" dirty="0">
                            <a:latin typeface="+mj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2855099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4032788" y="1498026"/>
            <a:ext cx="182880" cy="18288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45634" y="1600170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24228" y="1600186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37074" y="1680906"/>
            <a:ext cx="182880" cy="18288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81538" y="1676113"/>
            <a:ext cx="45720" cy="4572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434454" y="1674818"/>
            <a:ext cx="467234" cy="94029"/>
          </a:xfrm>
          <a:custGeom>
            <a:avLst/>
            <a:gdLst>
              <a:gd name="connsiteX0" fmla="*/ 0 w 1347788"/>
              <a:gd name="connsiteY0" fmla="*/ 432790 h 785215"/>
              <a:gd name="connsiteX1" fmla="*/ 219075 w 1347788"/>
              <a:gd name="connsiteY1" fmla="*/ 8928 h 785215"/>
              <a:gd name="connsiteX2" fmla="*/ 533400 w 1347788"/>
              <a:gd name="connsiteY2" fmla="*/ 785215 h 785215"/>
              <a:gd name="connsiteX3" fmla="*/ 809625 w 1347788"/>
              <a:gd name="connsiteY3" fmla="*/ 4165 h 785215"/>
              <a:gd name="connsiteX4" fmla="*/ 1133475 w 1347788"/>
              <a:gd name="connsiteY4" fmla="*/ 770928 h 785215"/>
              <a:gd name="connsiteX5" fmla="*/ 1347788 w 1347788"/>
              <a:gd name="connsiteY5" fmla="*/ 370878 h 78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7788" h="785215">
                <a:moveTo>
                  <a:pt x="0" y="432790"/>
                </a:moveTo>
                <a:cubicBezTo>
                  <a:pt x="65087" y="191490"/>
                  <a:pt x="130175" y="-49809"/>
                  <a:pt x="219075" y="8928"/>
                </a:cubicBezTo>
                <a:cubicBezTo>
                  <a:pt x="307975" y="67665"/>
                  <a:pt x="434975" y="786009"/>
                  <a:pt x="533400" y="785215"/>
                </a:cubicBezTo>
                <a:cubicBezTo>
                  <a:pt x="631825" y="784421"/>
                  <a:pt x="709613" y="6546"/>
                  <a:pt x="809625" y="4165"/>
                </a:cubicBezTo>
                <a:cubicBezTo>
                  <a:pt x="909637" y="1784"/>
                  <a:pt x="1043781" y="709809"/>
                  <a:pt x="1133475" y="770928"/>
                </a:cubicBezTo>
                <a:cubicBezTo>
                  <a:pt x="1223169" y="832047"/>
                  <a:pt x="1285478" y="601462"/>
                  <a:pt x="1347788" y="370878"/>
                </a:cubicBez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83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Valley of Stability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242" name="Picture 50" descr="Image result for nucleus stability 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66" y="1387218"/>
            <a:ext cx="3179483" cy="476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11" name="Group 37"/>
          <p:cNvGrpSpPr>
            <a:grpSpLocks/>
          </p:cNvGrpSpPr>
          <p:nvPr/>
        </p:nvGrpSpPr>
        <p:grpSpPr bwMode="auto">
          <a:xfrm>
            <a:off x="247650" y="19050"/>
            <a:ext cx="144463" cy="269875"/>
            <a:chOff x="7133" y="9633"/>
            <a:chExt cx="227" cy="426"/>
          </a:xfrm>
        </p:grpSpPr>
      </p:grpSp>
      <p:grpSp>
        <p:nvGrpSpPr>
          <p:cNvPr id="8214" name="Group 21"/>
          <p:cNvGrpSpPr>
            <a:grpSpLocks/>
          </p:cNvGrpSpPr>
          <p:nvPr/>
        </p:nvGrpSpPr>
        <p:grpSpPr bwMode="auto">
          <a:xfrm>
            <a:off x="252413" y="15875"/>
            <a:ext cx="144462" cy="269875"/>
            <a:chOff x="7133" y="9633"/>
            <a:chExt cx="227" cy="426"/>
          </a:xfrm>
        </p:grpSpPr>
      </p:grpSp>
      <p:grpSp>
        <p:nvGrpSpPr>
          <p:cNvPr id="8217" name="Group 29"/>
          <p:cNvGrpSpPr>
            <a:grpSpLocks/>
          </p:cNvGrpSpPr>
          <p:nvPr/>
        </p:nvGrpSpPr>
        <p:grpSpPr bwMode="auto">
          <a:xfrm>
            <a:off x="255588" y="17463"/>
            <a:ext cx="144462" cy="269875"/>
            <a:chOff x="7133" y="9633"/>
            <a:chExt cx="227" cy="426"/>
          </a:xfrm>
        </p:grpSpPr>
      </p:grpSp>
      <p:grpSp>
        <p:nvGrpSpPr>
          <p:cNvPr id="8220" name="Group 25"/>
          <p:cNvGrpSpPr>
            <a:grpSpLocks/>
          </p:cNvGrpSpPr>
          <p:nvPr/>
        </p:nvGrpSpPr>
        <p:grpSpPr bwMode="auto">
          <a:xfrm>
            <a:off x="257175" y="19050"/>
            <a:ext cx="144463" cy="269875"/>
            <a:chOff x="7133" y="9633"/>
            <a:chExt cx="227" cy="426"/>
          </a:xfrm>
        </p:grpSpPr>
      </p:grpSp>
      <p:grpSp>
        <p:nvGrpSpPr>
          <p:cNvPr id="8223" name="Group 17"/>
          <p:cNvGrpSpPr>
            <a:grpSpLocks/>
          </p:cNvGrpSpPr>
          <p:nvPr/>
        </p:nvGrpSpPr>
        <p:grpSpPr bwMode="auto">
          <a:xfrm>
            <a:off x="257175" y="12700"/>
            <a:ext cx="144463" cy="269875"/>
            <a:chOff x="7133" y="9633"/>
            <a:chExt cx="227" cy="426"/>
          </a:xfrm>
        </p:grpSpPr>
      </p:grpSp>
      <p:grpSp>
        <p:nvGrpSpPr>
          <p:cNvPr id="8226" name="Group 33"/>
          <p:cNvGrpSpPr>
            <a:grpSpLocks/>
          </p:cNvGrpSpPr>
          <p:nvPr/>
        </p:nvGrpSpPr>
        <p:grpSpPr bwMode="auto">
          <a:xfrm>
            <a:off x="250825" y="15875"/>
            <a:ext cx="144463" cy="269875"/>
            <a:chOff x="7133" y="9633"/>
            <a:chExt cx="227" cy="426"/>
          </a:xfrm>
        </p:grpSpPr>
      </p:grpSp>
      <p:grpSp>
        <p:nvGrpSpPr>
          <p:cNvPr id="8229" name="Group 9"/>
          <p:cNvGrpSpPr>
            <a:grpSpLocks/>
          </p:cNvGrpSpPr>
          <p:nvPr/>
        </p:nvGrpSpPr>
        <p:grpSpPr bwMode="auto">
          <a:xfrm>
            <a:off x="255588" y="17463"/>
            <a:ext cx="144462" cy="269875"/>
            <a:chOff x="7133" y="9633"/>
            <a:chExt cx="227" cy="426"/>
          </a:xfrm>
        </p:grpSpPr>
      </p:grpSp>
      <p:grpSp>
        <p:nvGrpSpPr>
          <p:cNvPr id="8232" name="Group 5"/>
          <p:cNvGrpSpPr>
            <a:grpSpLocks/>
          </p:cNvGrpSpPr>
          <p:nvPr/>
        </p:nvGrpSpPr>
        <p:grpSpPr bwMode="auto">
          <a:xfrm>
            <a:off x="255588" y="17463"/>
            <a:ext cx="144462" cy="269875"/>
            <a:chOff x="7133" y="9633"/>
            <a:chExt cx="227" cy="426"/>
          </a:xfrm>
        </p:grpSpPr>
      </p:grpSp>
      <p:grpSp>
        <p:nvGrpSpPr>
          <p:cNvPr id="8235" name="Group 1"/>
          <p:cNvGrpSpPr>
            <a:grpSpLocks/>
          </p:cNvGrpSpPr>
          <p:nvPr/>
        </p:nvGrpSpPr>
        <p:grpSpPr bwMode="auto">
          <a:xfrm>
            <a:off x="255588" y="17463"/>
            <a:ext cx="144462" cy="269875"/>
            <a:chOff x="7133" y="9633"/>
            <a:chExt cx="227" cy="426"/>
          </a:xfrm>
        </p:grpSpPr>
      </p:grpSp>
      <p:grpSp>
        <p:nvGrpSpPr>
          <p:cNvPr id="8238" name="Group 13"/>
          <p:cNvGrpSpPr>
            <a:grpSpLocks/>
          </p:cNvGrpSpPr>
          <p:nvPr/>
        </p:nvGrpSpPr>
        <p:grpSpPr bwMode="auto">
          <a:xfrm>
            <a:off x="255588" y="17463"/>
            <a:ext cx="144462" cy="269875"/>
            <a:chOff x="7133" y="9633"/>
            <a:chExt cx="227" cy="426"/>
          </a:xfrm>
        </p:grpSpPr>
      </p:grpSp>
    </p:spTree>
    <p:extLst>
      <p:ext uri="{BB962C8B-B14F-4D97-AF65-F5344CB8AC3E}">
        <p14:creationId xmlns:p14="http://schemas.microsoft.com/office/powerpoint/2010/main" val="1937241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Graphing Decay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08586" y="1670643"/>
          <a:ext cx="219456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43163244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8433233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948772187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+mj-lt"/>
                        </a:rPr>
                        <a:t>Z</a:t>
                      </a:r>
                    </a:p>
                    <a:p>
                      <a:pPr algn="ctr"/>
                      <a:r>
                        <a:rPr lang="en-US" sz="2000" i="1" dirty="0">
                          <a:latin typeface="+mj-lt"/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991085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99790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+mj-lt"/>
                        </a:rPr>
                        <a:t>Z</a:t>
                      </a:r>
                      <a:r>
                        <a:rPr lang="en-US" sz="2000" dirty="0">
                          <a:latin typeface="+mj-lt"/>
                        </a:rPr>
                        <a:t>-2</a:t>
                      </a:r>
                    </a:p>
                    <a:p>
                      <a:pPr algn="ctr"/>
                      <a:r>
                        <a:rPr lang="en-US" sz="2000" i="1" dirty="0">
                          <a:latin typeface="+mj-lt"/>
                        </a:rPr>
                        <a:t>N</a:t>
                      </a:r>
                      <a:r>
                        <a:rPr lang="en-US" sz="2000" dirty="0">
                          <a:latin typeface="+mj-lt"/>
                        </a:rPr>
                        <a:t>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199403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1039380" y="2304791"/>
            <a:ext cx="928132" cy="937191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9164" y="3854974"/>
            <a:ext cx="184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Proton Number, </a:t>
            </a:r>
            <a:r>
              <a:rPr lang="en-US" i="1" dirty="0">
                <a:latin typeface="+mj-lt"/>
              </a:rPr>
              <a:t>Z</a:t>
            </a:r>
          </a:p>
        </p:txBody>
      </p:sp>
      <p:sp>
        <p:nvSpPr>
          <p:cNvPr id="106" name="TextBox 105"/>
          <p:cNvSpPr txBox="1"/>
          <p:nvPr/>
        </p:nvSpPr>
        <p:spPr>
          <a:xfrm rot="16200000">
            <a:off x="-791255" y="2583257"/>
            <a:ext cx="2010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Neutron Number, </a:t>
            </a:r>
            <a:r>
              <a:rPr lang="en-US" i="1" dirty="0">
                <a:latin typeface="+mj-lt"/>
              </a:rPr>
              <a:t>N</a:t>
            </a:r>
          </a:p>
        </p:txBody>
      </p:sp>
      <p:graphicFrame>
        <p:nvGraphicFramePr>
          <p:cNvPr id="107" name="Table 106"/>
          <p:cNvGraphicFramePr>
            <a:graphicFrameLocks noGrp="1"/>
          </p:cNvGraphicFramePr>
          <p:nvPr/>
        </p:nvGraphicFramePr>
        <p:xfrm>
          <a:off x="5137431" y="1685883"/>
          <a:ext cx="219456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43163244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8433233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948772187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000" i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Z</a:t>
                      </a:r>
                    </a:p>
                    <a:p>
                      <a:pPr algn="ctr"/>
                      <a:r>
                        <a:rPr lang="en-US" sz="2000" i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i="1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91085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Z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+1</a:t>
                      </a:r>
                    </a:p>
                    <a:p>
                      <a:pPr algn="ctr"/>
                      <a:r>
                        <a:rPr lang="en-US" sz="2000" i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-1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99790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199403"/>
                  </a:ext>
                </a:extLst>
              </a:tr>
            </a:tbl>
          </a:graphicData>
        </a:graphic>
      </p:graphicFrame>
      <p:cxnSp>
        <p:nvCxnSpPr>
          <p:cNvPr id="108" name="Straight Arrow Connector 107"/>
          <p:cNvCxnSpPr/>
          <p:nvPr/>
        </p:nvCxnSpPr>
        <p:spPr>
          <a:xfrm>
            <a:off x="5701312" y="2281479"/>
            <a:ext cx="327024" cy="27658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5312888" y="3854974"/>
            <a:ext cx="184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Proton Number, </a:t>
            </a:r>
            <a:r>
              <a:rPr lang="en-US" i="1" dirty="0">
                <a:latin typeface="+mj-lt"/>
              </a:rPr>
              <a:t>Z</a:t>
            </a:r>
          </a:p>
        </p:txBody>
      </p:sp>
      <p:sp>
        <p:nvSpPr>
          <p:cNvPr id="110" name="TextBox 109"/>
          <p:cNvSpPr txBox="1"/>
          <p:nvPr/>
        </p:nvSpPr>
        <p:spPr>
          <a:xfrm rot="16200000">
            <a:off x="3894826" y="2598497"/>
            <a:ext cx="2010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Neutron Number, </a:t>
            </a:r>
            <a:r>
              <a:rPr lang="en-US" i="1" dirty="0">
                <a:latin typeface="+mj-lt"/>
              </a:rPr>
              <a:t>N</a:t>
            </a:r>
          </a:p>
        </p:txBody>
      </p:sp>
      <p:sp>
        <p:nvSpPr>
          <p:cNvPr id="5201" name="TextBox 5200"/>
          <p:cNvSpPr txBox="1"/>
          <p:nvPr/>
        </p:nvSpPr>
        <p:spPr>
          <a:xfrm>
            <a:off x="2781107" y="1665324"/>
            <a:ext cx="1329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  <a:latin typeface="+mj-lt"/>
              </a:rPr>
              <a:t>α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 Decay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463051" y="1665324"/>
            <a:ext cx="1392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  <a:latin typeface="+mj-lt"/>
              </a:rPr>
              <a:t>β</a:t>
            </a:r>
            <a:r>
              <a:rPr lang="en-US" sz="2800" baseline="30000" dirty="0">
                <a:solidFill>
                  <a:srgbClr val="0070C0"/>
                </a:solidFill>
                <a:latin typeface="+mj-lt"/>
              </a:rPr>
              <a:t>-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 Decay</a:t>
            </a:r>
          </a:p>
        </p:txBody>
      </p:sp>
      <p:sp>
        <p:nvSpPr>
          <p:cNvPr id="5202" name="TextBox 5201"/>
          <p:cNvSpPr txBox="1"/>
          <p:nvPr/>
        </p:nvSpPr>
        <p:spPr>
          <a:xfrm>
            <a:off x="2921722" y="2419772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Mass #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7634924" y="2419771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Mass #</a:t>
            </a:r>
          </a:p>
        </p:txBody>
      </p:sp>
      <p:cxnSp>
        <p:nvCxnSpPr>
          <p:cNvPr id="126" name="Straight Connector 125"/>
          <p:cNvCxnSpPr/>
          <p:nvPr/>
        </p:nvCxnSpPr>
        <p:spPr>
          <a:xfrm flipH="1">
            <a:off x="4445000" y="1300766"/>
            <a:ext cx="0" cy="5074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6238" y="5018272"/>
                <a:ext cx="3635482" cy="5051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92</m:t>
                          </m:r>
                        </m:sub>
                        <m:sup>
                          <m:r>
                            <a:rPr lang="en-US" sz="32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238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</m:sPre>
                      <m:r>
                        <a:rPr lang="en-US" sz="32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32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Th</m:t>
                          </m:r>
                        </m:e>
                      </m:sPre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He</m:t>
                          </m:r>
                        </m:e>
                      </m:sPre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38" y="5018272"/>
                <a:ext cx="3635482" cy="5051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72729" y="5050075"/>
                <a:ext cx="4043543" cy="4415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sub>
                        <m:sup>
                          <m:r>
                            <a:rPr lang="en-US" sz="2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234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Th</m:t>
                          </m:r>
                        </m:e>
                      </m:sPre>
                      <m:r>
                        <a:rPr lang="en-US" sz="28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91</m:t>
                          </m:r>
                        </m:sub>
                        <m:sup>
                          <m:r>
                            <a:rPr lang="en-US" sz="2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234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Pa</m:t>
                          </m:r>
                        </m:e>
                      </m:sPre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</m:sPre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729" y="5050075"/>
                <a:ext cx="4043543" cy="4415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15" name="Group 37"/>
          <p:cNvGrpSpPr>
            <a:grpSpLocks/>
          </p:cNvGrpSpPr>
          <p:nvPr/>
        </p:nvGrpSpPr>
        <p:grpSpPr bwMode="auto">
          <a:xfrm>
            <a:off x="247650" y="19050"/>
            <a:ext cx="144463" cy="269875"/>
            <a:chOff x="7133" y="9633"/>
            <a:chExt cx="227" cy="426"/>
          </a:xfrm>
        </p:grpSpPr>
      </p:grpSp>
      <p:grpSp>
        <p:nvGrpSpPr>
          <p:cNvPr id="4118" name="Group 21"/>
          <p:cNvGrpSpPr>
            <a:grpSpLocks/>
          </p:cNvGrpSpPr>
          <p:nvPr/>
        </p:nvGrpSpPr>
        <p:grpSpPr bwMode="auto">
          <a:xfrm>
            <a:off x="252413" y="15875"/>
            <a:ext cx="144462" cy="269875"/>
            <a:chOff x="7133" y="9633"/>
            <a:chExt cx="227" cy="426"/>
          </a:xfrm>
        </p:grpSpPr>
      </p:grpSp>
      <p:grpSp>
        <p:nvGrpSpPr>
          <p:cNvPr id="4121" name="Group 29"/>
          <p:cNvGrpSpPr>
            <a:grpSpLocks/>
          </p:cNvGrpSpPr>
          <p:nvPr/>
        </p:nvGrpSpPr>
        <p:grpSpPr bwMode="auto">
          <a:xfrm>
            <a:off x="255588" y="17463"/>
            <a:ext cx="144462" cy="269875"/>
            <a:chOff x="7133" y="9633"/>
            <a:chExt cx="227" cy="426"/>
          </a:xfrm>
        </p:grpSpPr>
      </p:grpSp>
      <p:grpSp>
        <p:nvGrpSpPr>
          <p:cNvPr id="4124" name="Group 25"/>
          <p:cNvGrpSpPr>
            <a:grpSpLocks/>
          </p:cNvGrpSpPr>
          <p:nvPr/>
        </p:nvGrpSpPr>
        <p:grpSpPr bwMode="auto">
          <a:xfrm>
            <a:off x="257175" y="19050"/>
            <a:ext cx="144463" cy="269875"/>
            <a:chOff x="7133" y="9633"/>
            <a:chExt cx="227" cy="426"/>
          </a:xfrm>
        </p:grpSpPr>
      </p:grpSp>
      <p:grpSp>
        <p:nvGrpSpPr>
          <p:cNvPr id="4127" name="Group 17"/>
          <p:cNvGrpSpPr>
            <a:grpSpLocks/>
          </p:cNvGrpSpPr>
          <p:nvPr/>
        </p:nvGrpSpPr>
        <p:grpSpPr bwMode="auto">
          <a:xfrm>
            <a:off x="257175" y="12700"/>
            <a:ext cx="144463" cy="269875"/>
            <a:chOff x="7133" y="9633"/>
            <a:chExt cx="227" cy="426"/>
          </a:xfrm>
        </p:grpSpPr>
      </p:grpSp>
      <p:grpSp>
        <p:nvGrpSpPr>
          <p:cNvPr id="4130" name="Group 33"/>
          <p:cNvGrpSpPr>
            <a:grpSpLocks/>
          </p:cNvGrpSpPr>
          <p:nvPr/>
        </p:nvGrpSpPr>
        <p:grpSpPr bwMode="auto">
          <a:xfrm>
            <a:off x="250825" y="15875"/>
            <a:ext cx="144463" cy="269875"/>
            <a:chOff x="7133" y="9633"/>
            <a:chExt cx="227" cy="426"/>
          </a:xfrm>
        </p:grpSpPr>
      </p:grpSp>
      <p:grpSp>
        <p:nvGrpSpPr>
          <p:cNvPr id="4133" name="Group 9"/>
          <p:cNvGrpSpPr>
            <a:grpSpLocks/>
          </p:cNvGrpSpPr>
          <p:nvPr/>
        </p:nvGrpSpPr>
        <p:grpSpPr bwMode="auto">
          <a:xfrm>
            <a:off x="255588" y="17463"/>
            <a:ext cx="144462" cy="269875"/>
            <a:chOff x="7133" y="9633"/>
            <a:chExt cx="227" cy="426"/>
          </a:xfrm>
        </p:grpSpPr>
      </p:grpSp>
      <p:grpSp>
        <p:nvGrpSpPr>
          <p:cNvPr id="4136" name="Group 5"/>
          <p:cNvGrpSpPr>
            <a:grpSpLocks/>
          </p:cNvGrpSpPr>
          <p:nvPr/>
        </p:nvGrpSpPr>
        <p:grpSpPr bwMode="auto">
          <a:xfrm>
            <a:off x="255588" y="17463"/>
            <a:ext cx="144462" cy="269875"/>
            <a:chOff x="7133" y="9633"/>
            <a:chExt cx="227" cy="426"/>
          </a:xfrm>
        </p:grpSpPr>
      </p:grpSp>
      <p:grpSp>
        <p:nvGrpSpPr>
          <p:cNvPr id="4139" name="Group 1"/>
          <p:cNvGrpSpPr>
            <a:grpSpLocks/>
          </p:cNvGrpSpPr>
          <p:nvPr/>
        </p:nvGrpSpPr>
        <p:grpSpPr bwMode="auto">
          <a:xfrm>
            <a:off x="255588" y="17463"/>
            <a:ext cx="144462" cy="269875"/>
            <a:chOff x="7133" y="9633"/>
            <a:chExt cx="227" cy="426"/>
          </a:xfrm>
        </p:grpSpPr>
      </p:grpSp>
      <p:grpSp>
        <p:nvGrpSpPr>
          <p:cNvPr id="4142" name="Group 13"/>
          <p:cNvGrpSpPr>
            <a:grpSpLocks/>
          </p:cNvGrpSpPr>
          <p:nvPr/>
        </p:nvGrpSpPr>
        <p:grpSpPr bwMode="auto">
          <a:xfrm>
            <a:off x="255588" y="17463"/>
            <a:ext cx="144462" cy="269875"/>
            <a:chOff x="7133" y="9633"/>
            <a:chExt cx="227" cy="426"/>
          </a:xfrm>
        </p:grpSpPr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1EBE393-CE0D-48EC-85E6-ADEAA9BFDAF6}"/>
              </a:ext>
            </a:extLst>
          </p:cNvPr>
          <p:cNvSpPr txBox="1"/>
          <p:nvPr/>
        </p:nvSpPr>
        <p:spPr>
          <a:xfrm>
            <a:off x="3136929" y="2881436"/>
            <a:ext cx="686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2B600D-202B-4AAE-BF3C-289B9BDA5F45}"/>
              </a:ext>
            </a:extLst>
          </p:cNvPr>
          <p:cNvSpPr txBox="1"/>
          <p:nvPr/>
        </p:nvSpPr>
        <p:spPr>
          <a:xfrm>
            <a:off x="7523808" y="2881436"/>
            <a:ext cx="1433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same</a:t>
            </a:r>
          </a:p>
        </p:txBody>
      </p:sp>
    </p:spTree>
    <p:extLst>
      <p:ext uri="{BB962C8B-B14F-4D97-AF65-F5344CB8AC3E}">
        <p14:creationId xmlns:p14="http://schemas.microsoft.com/office/powerpoint/2010/main" val="797284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61836" y="1531726"/>
            <a:ext cx="18197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+mj-lt"/>
              </a:rPr>
              <a:t>Na</a:t>
            </a:r>
            <a:endParaRPr lang="en-US" sz="4000" dirty="0"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12824" y="1488171"/>
            <a:ext cx="1043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  <a:latin typeface="+mj-lt"/>
              </a:rPr>
              <a:t>23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12824" y="2462750"/>
            <a:ext cx="1043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+mj-lt"/>
              </a:rPr>
              <a:t>11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640220"/>
              </p:ext>
            </p:extLst>
          </p:nvPr>
        </p:nvGraphicFramePr>
        <p:xfrm>
          <a:off x="352287" y="3748772"/>
          <a:ext cx="3775226" cy="2359928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1887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7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99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Mass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9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Atomic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9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# of Protons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9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#</a:t>
                      </a:r>
                      <a:r>
                        <a:rPr lang="en-US" sz="2000" baseline="0" dirty="0">
                          <a:latin typeface="+mj-lt"/>
                        </a:rPr>
                        <a:t> of Neutrons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22A33C9-9F5A-4149-AFD3-7F4D140929BD}"/>
              </a:ext>
            </a:extLst>
          </p:cNvPr>
          <p:cNvSpPr txBox="1"/>
          <p:nvPr/>
        </p:nvSpPr>
        <p:spPr>
          <a:xfrm>
            <a:off x="6291200" y="1531726"/>
            <a:ext cx="212109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+mj-lt"/>
              </a:rPr>
              <a:t>Mg</a:t>
            </a:r>
            <a:endParaRPr lang="en-US" sz="4000" dirty="0">
              <a:latin typeface="+mj-lt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8EB05FF-671E-42A4-8C9E-EB78FA9D29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542091"/>
              </p:ext>
            </p:extLst>
          </p:nvPr>
        </p:nvGraphicFramePr>
        <p:xfrm>
          <a:off x="4987787" y="3748772"/>
          <a:ext cx="3775226" cy="2359928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1887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7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99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Mass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9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Atomic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9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# of Protons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9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#</a:t>
                      </a:r>
                      <a:r>
                        <a:rPr lang="en-US" sz="2000" baseline="0" dirty="0">
                          <a:latin typeface="+mj-lt"/>
                        </a:rPr>
                        <a:t> of Neutrons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23DE1C3-DBBF-448E-BCEB-A6625DBF8920}"/>
              </a:ext>
            </a:extLst>
          </p:cNvPr>
          <p:cNvSpPr txBox="1"/>
          <p:nvPr/>
        </p:nvSpPr>
        <p:spPr>
          <a:xfrm>
            <a:off x="5426388" y="1483481"/>
            <a:ext cx="1043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  <a:latin typeface="+mj-lt"/>
              </a:rPr>
              <a:t>25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DD24EC-7481-458B-A46C-72D173A6F1A5}"/>
              </a:ext>
            </a:extLst>
          </p:cNvPr>
          <p:cNvSpPr txBox="1"/>
          <p:nvPr/>
        </p:nvSpPr>
        <p:spPr>
          <a:xfrm>
            <a:off x="5426388" y="2458060"/>
            <a:ext cx="1043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+mj-lt"/>
              </a:rPr>
              <a:t>12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878089-684D-4123-BDA2-04E3BFF21C7C}"/>
              </a:ext>
            </a:extLst>
          </p:cNvPr>
          <p:cNvSpPr txBox="1"/>
          <p:nvPr/>
        </p:nvSpPr>
        <p:spPr>
          <a:xfrm>
            <a:off x="2872596" y="4371012"/>
            <a:ext cx="6211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11</a:t>
            </a:r>
            <a:endParaRPr lang="en-US" sz="18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4C2B0-DFFA-4AD9-9593-80C646E93D78}"/>
              </a:ext>
            </a:extLst>
          </p:cNvPr>
          <p:cNvSpPr txBox="1"/>
          <p:nvPr/>
        </p:nvSpPr>
        <p:spPr>
          <a:xfrm>
            <a:off x="2872595" y="4970426"/>
            <a:ext cx="6211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11</a:t>
            </a:r>
            <a:endParaRPr lang="en-US" sz="18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48CB7E-F8D1-4BF6-9835-55C7DC383016}"/>
              </a:ext>
            </a:extLst>
          </p:cNvPr>
          <p:cNvSpPr txBox="1"/>
          <p:nvPr/>
        </p:nvSpPr>
        <p:spPr>
          <a:xfrm>
            <a:off x="2872594" y="3780224"/>
            <a:ext cx="6211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23</a:t>
            </a:r>
            <a:endParaRPr lang="en-US" sz="18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AADF3E-ED83-4995-A091-9D0788D02D9A}"/>
              </a:ext>
            </a:extLst>
          </p:cNvPr>
          <p:cNvSpPr txBox="1"/>
          <p:nvPr/>
        </p:nvSpPr>
        <p:spPr>
          <a:xfrm>
            <a:off x="2872593" y="5556815"/>
            <a:ext cx="6211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12</a:t>
            </a:r>
            <a:endParaRPr lang="en-US" sz="18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307316-58EC-4169-87F9-C5617422F67E}"/>
              </a:ext>
            </a:extLst>
          </p:cNvPr>
          <p:cNvSpPr txBox="1"/>
          <p:nvPr/>
        </p:nvSpPr>
        <p:spPr>
          <a:xfrm>
            <a:off x="7510729" y="4380837"/>
            <a:ext cx="6211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12</a:t>
            </a:r>
            <a:endParaRPr lang="en-US" sz="18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7BAFDF-AD3C-43ED-BCD9-99EC05E30CF9}"/>
              </a:ext>
            </a:extLst>
          </p:cNvPr>
          <p:cNvSpPr txBox="1"/>
          <p:nvPr/>
        </p:nvSpPr>
        <p:spPr>
          <a:xfrm>
            <a:off x="7510729" y="3780224"/>
            <a:ext cx="6211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25</a:t>
            </a:r>
            <a:endParaRPr lang="en-US" sz="18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D494971-9F8C-43E7-B5CA-F8B6056E42DB}"/>
              </a:ext>
            </a:extLst>
          </p:cNvPr>
          <p:cNvGrpSpPr/>
          <p:nvPr/>
        </p:nvGrpSpPr>
        <p:grpSpPr>
          <a:xfrm>
            <a:off x="2803585" y="4077928"/>
            <a:ext cx="935247" cy="2002107"/>
            <a:chOff x="2803585" y="4077928"/>
            <a:chExt cx="935247" cy="200210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B9EDD3E-C985-4D13-A5E9-5B10FEF279BE}"/>
                </a:ext>
              </a:extLst>
            </p:cNvPr>
            <p:cNvSpPr/>
            <p:nvPr/>
          </p:nvSpPr>
          <p:spPr>
            <a:xfrm>
              <a:off x="2803585" y="4970426"/>
              <a:ext cx="777980" cy="1109609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AB39AA16-7B06-450A-9B8F-B15B560278BE}"/>
                </a:ext>
              </a:extLst>
            </p:cNvPr>
            <p:cNvSpPr/>
            <p:nvPr/>
          </p:nvSpPr>
          <p:spPr>
            <a:xfrm>
              <a:off x="2960852" y="4077928"/>
              <a:ext cx="777980" cy="1092437"/>
            </a:xfrm>
            <a:prstGeom prst="arc">
              <a:avLst>
                <a:gd name="adj1" fmla="val 16961017"/>
                <a:gd name="adj2" fmla="val 3681288"/>
              </a:avLst>
            </a:prstGeom>
            <a:ln w="5715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620A829-6F27-4ED2-BDA0-4344EE5D9698}"/>
              </a:ext>
            </a:extLst>
          </p:cNvPr>
          <p:cNvGrpSpPr/>
          <p:nvPr/>
        </p:nvGrpSpPr>
        <p:grpSpPr>
          <a:xfrm>
            <a:off x="7445633" y="4077928"/>
            <a:ext cx="935247" cy="2002107"/>
            <a:chOff x="2803585" y="4077928"/>
            <a:chExt cx="935247" cy="2002107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1BD97AB8-7BB7-4902-B5D5-BB0F3A1DCCD9}"/>
                </a:ext>
              </a:extLst>
            </p:cNvPr>
            <p:cNvSpPr/>
            <p:nvPr/>
          </p:nvSpPr>
          <p:spPr>
            <a:xfrm>
              <a:off x="2803585" y="4970426"/>
              <a:ext cx="777980" cy="1109609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56288099-7A6E-4FE7-8943-1696472ACF8D}"/>
                </a:ext>
              </a:extLst>
            </p:cNvPr>
            <p:cNvSpPr/>
            <p:nvPr/>
          </p:nvSpPr>
          <p:spPr>
            <a:xfrm>
              <a:off x="2960852" y="4077928"/>
              <a:ext cx="777980" cy="1092437"/>
            </a:xfrm>
            <a:prstGeom prst="arc">
              <a:avLst>
                <a:gd name="adj1" fmla="val 16961017"/>
                <a:gd name="adj2" fmla="val 3681288"/>
              </a:avLst>
            </a:prstGeom>
            <a:ln w="5715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3306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6" grpId="0"/>
      <p:bldP spid="18" grpId="0"/>
      <p:bldP spid="19" grpId="0"/>
      <p:bldP spid="2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7672466" y="4522606"/>
            <a:ext cx="12041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Mass #</a:t>
            </a:r>
          </a:p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Same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Alpha Decay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0966" y="1489631"/>
          <a:ext cx="8727290" cy="7082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106">
                  <a:extLst>
                    <a:ext uri="{9D8B030D-6E8A-4147-A177-3AD203B41FA5}">
                      <a16:colId xmlns:a16="http://schemas.microsoft.com/office/drawing/2014/main" val="3678961438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1211935372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3232901545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2849405186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1588228734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1331043763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2448963163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3157980924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325148820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4255124519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2263712489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28635183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1164698936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841835793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2840213299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3402266747"/>
                    </a:ext>
                  </a:extLst>
                </a:gridCol>
                <a:gridCol w="533594">
                  <a:extLst>
                    <a:ext uri="{9D8B030D-6E8A-4147-A177-3AD203B41FA5}">
                      <a16:colId xmlns:a16="http://schemas.microsoft.com/office/drawing/2014/main" val="3230788578"/>
                    </a:ext>
                  </a:extLst>
                </a:gridCol>
              </a:tblGrid>
              <a:tr h="7082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82</a:t>
                      </a:r>
                      <a:r>
                        <a:rPr lang="en-US" sz="11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Pb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Lead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83</a:t>
                      </a: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Bi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Bismuth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84</a:t>
                      </a: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  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Po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Polonium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85</a:t>
                      </a: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At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Astatine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Rn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Radon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Fr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Francium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88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Radium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Ac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Actinium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Th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Thorium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91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Pa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Protactinium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92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U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Uranium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93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Np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Neptunium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94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Pu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Plutonium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95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Am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Americium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96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Cm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Curium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97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Bk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Berkelium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98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Cf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Californium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extLst>
                  <a:ext uri="{0D108BD9-81ED-4DB2-BD59-A6C34878D82A}">
                    <a16:rowId xmlns:a16="http://schemas.microsoft.com/office/drawing/2014/main" val="12024901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23875" y="3773477"/>
          <a:ext cx="219456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43163244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8433233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948772187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+mj-lt"/>
                        </a:rPr>
                        <a:t>Z</a:t>
                      </a:r>
                    </a:p>
                    <a:p>
                      <a:pPr algn="ctr"/>
                      <a:r>
                        <a:rPr lang="en-US" sz="2000" i="1" dirty="0">
                          <a:latin typeface="+mj-lt"/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991085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99790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+mj-lt"/>
                        </a:rPr>
                        <a:t>Z</a:t>
                      </a:r>
                      <a:r>
                        <a:rPr lang="en-US" sz="2000" dirty="0">
                          <a:latin typeface="+mj-lt"/>
                        </a:rPr>
                        <a:t>-2</a:t>
                      </a:r>
                    </a:p>
                    <a:p>
                      <a:pPr algn="ctr"/>
                      <a:r>
                        <a:rPr lang="en-US" sz="2000" i="1" dirty="0">
                          <a:latin typeface="+mj-lt"/>
                        </a:rPr>
                        <a:t>N</a:t>
                      </a:r>
                      <a:r>
                        <a:rPr lang="en-US" sz="2000" dirty="0">
                          <a:latin typeface="+mj-lt"/>
                        </a:rPr>
                        <a:t>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199403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1154669" y="4407625"/>
            <a:ext cx="928132" cy="937191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4453" y="5957808"/>
            <a:ext cx="184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Proton Number, </a:t>
            </a:r>
            <a:r>
              <a:rPr lang="en-US" i="1" dirty="0">
                <a:latin typeface="+mj-lt"/>
              </a:rPr>
              <a:t>Z</a:t>
            </a:r>
          </a:p>
        </p:txBody>
      </p:sp>
      <p:sp>
        <p:nvSpPr>
          <p:cNvPr id="106" name="TextBox 105"/>
          <p:cNvSpPr txBox="1"/>
          <p:nvPr/>
        </p:nvSpPr>
        <p:spPr>
          <a:xfrm rot="16200000">
            <a:off x="-675966" y="4686091"/>
            <a:ext cx="2010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Neutron Number, </a:t>
            </a:r>
            <a:r>
              <a:rPr lang="en-US" i="1" dirty="0">
                <a:latin typeface="+mj-lt"/>
              </a:rPr>
              <a:t>N</a:t>
            </a:r>
          </a:p>
        </p:txBody>
      </p:sp>
      <p:graphicFrame>
        <p:nvGraphicFramePr>
          <p:cNvPr id="107" name="Table 106"/>
          <p:cNvGraphicFramePr>
            <a:graphicFrameLocks noGrp="1"/>
          </p:cNvGraphicFramePr>
          <p:nvPr/>
        </p:nvGraphicFramePr>
        <p:xfrm>
          <a:off x="5252720" y="3788717"/>
          <a:ext cx="219456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43163244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8433233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948772187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000" i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Z</a:t>
                      </a:r>
                    </a:p>
                    <a:p>
                      <a:pPr algn="ctr"/>
                      <a:r>
                        <a:rPr lang="en-US" sz="2000" i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i="1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91085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Z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+1</a:t>
                      </a:r>
                    </a:p>
                    <a:p>
                      <a:pPr algn="ctr"/>
                      <a:r>
                        <a:rPr lang="en-US" sz="2000" i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-1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99790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199403"/>
                  </a:ext>
                </a:extLst>
              </a:tr>
            </a:tbl>
          </a:graphicData>
        </a:graphic>
      </p:graphicFrame>
      <p:cxnSp>
        <p:nvCxnSpPr>
          <p:cNvPr id="108" name="Straight Arrow Connector 107"/>
          <p:cNvCxnSpPr/>
          <p:nvPr/>
        </p:nvCxnSpPr>
        <p:spPr>
          <a:xfrm>
            <a:off x="5816601" y="4384313"/>
            <a:ext cx="327024" cy="27658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5428177" y="5957808"/>
            <a:ext cx="184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Proton Number, </a:t>
            </a:r>
            <a:r>
              <a:rPr lang="en-US" i="1" dirty="0">
                <a:latin typeface="+mj-lt"/>
              </a:rPr>
              <a:t>Z</a:t>
            </a:r>
          </a:p>
        </p:txBody>
      </p:sp>
      <p:sp>
        <p:nvSpPr>
          <p:cNvPr id="110" name="TextBox 109"/>
          <p:cNvSpPr txBox="1"/>
          <p:nvPr/>
        </p:nvSpPr>
        <p:spPr>
          <a:xfrm rot="16200000">
            <a:off x="4010115" y="4701331"/>
            <a:ext cx="2010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Neutron Number, </a:t>
            </a:r>
            <a:r>
              <a:rPr lang="en-US" i="1" dirty="0">
                <a:latin typeface="+mj-lt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2579885" y="2456770"/>
                <a:ext cx="6497228" cy="8530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88</m:t>
                          </m:r>
                        </m:sub>
                        <m:sup>
                          <m:r>
                            <a:rPr lang="en-US" sz="54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226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Ra</m:t>
                          </m:r>
                        </m:e>
                      </m:sPre>
                      <m:r>
                        <a:rPr lang="en-US" sz="54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86</m:t>
                          </m:r>
                        </m:sub>
                        <m:sup>
                          <m:r>
                            <a:rPr lang="en-US" sz="54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222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5400" i="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sPre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54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He</m:t>
                          </m:r>
                        </m:e>
                      </m:sPre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885" y="2456770"/>
                <a:ext cx="6497228" cy="8530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01" name="TextBox 5200"/>
          <p:cNvSpPr txBox="1"/>
          <p:nvPr/>
        </p:nvSpPr>
        <p:spPr>
          <a:xfrm>
            <a:off x="2896396" y="3768158"/>
            <a:ext cx="1329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  <a:latin typeface="+mj-lt"/>
              </a:rPr>
              <a:t>α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 Decay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578340" y="3768158"/>
            <a:ext cx="1392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  <a:latin typeface="+mj-lt"/>
              </a:rPr>
              <a:t>β</a:t>
            </a:r>
            <a:r>
              <a:rPr lang="en-US" sz="2800" baseline="30000" dirty="0">
                <a:solidFill>
                  <a:srgbClr val="0070C0"/>
                </a:solidFill>
                <a:latin typeface="+mj-lt"/>
              </a:rPr>
              <a:t>-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 Decay</a:t>
            </a:r>
          </a:p>
        </p:txBody>
      </p:sp>
      <p:sp>
        <p:nvSpPr>
          <p:cNvPr id="5202" name="TextBox 5201"/>
          <p:cNvSpPr txBox="1"/>
          <p:nvPr/>
        </p:nvSpPr>
        <p:spPr>
          <a:xfrm>
            <a:off x="3037010" y="4522606"/>
            <a:ext cx="104868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Mass #</a:t>
            </a:r>
          </a:p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- 4</a:t>
            </a:r>
          </a:p>
        </p:txBody>
      </p:sp>
      <p:cxnSp>
        <p:nvCxnSpPr>
          <p:cNvPr id="125" name="Straight Connector 124"/>
          <p:cNvCxnSpPr/>
          <p:nvPr/>
        </p:nvCxnSpPr>
        <p:spPr>
          <a:xfrm>
            <a:off x="0" y="35687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4572000" y="3568700"/>
            <a:ext cx="0" cy="2758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376238" y="2381810"/>
            <a:ext cx="2130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  <a:latin typeface="+mj-lt"/>
              </a:rPr>
              <a:t>α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 Decay of Radium-226</a:t>
            </a:r>
          </a:p>
        </p:txBody>
      </p:sp>
      <p:grpSp>
        <p:nvGrpSpPr>
          <p:cNvPr id="5139" name="Group 37"/>
          <p:cNvGrpSpPr>
            <a:grpSpLocks/>
          </p:cNvGrpSpPr>
          <p:nvPr/>
        </p:nvGrpSpPr>
        <p:grpSpPr bwMode="auto">
          <a:xfrm>
            <a:off x="247650" y="19050"/>
            <a:ext cx="144463" cy="269875"/>
            <a:chOff x="7133" y="9633"/>
            <a:chExt cx="227" cy="426"/>
          </a:xfrm>
        </p:grpSpPr>
      </p:grpSp>
      <p:grpSp>
        <p:nvGrpSpPr>
          <p:cNvPr id="5142" name="Group 21"/>
          <p:cNvGrpSpPr>
            <a:grpSpLocks/>
          </p:cNvGrpSpPr>
          <p:nvPr/>
        </p:nvGrpSpPr>
        <p:grpSpPr bwMode="auto">
          <a:xfrm>
            <a:off x="252413" y="15875"/>
            <a:ext cx="144462" cy="269875"/>
            <a:chOff x="7133" y="9633"/>
            <a:chExt cx="227" cy="426"/>
          </a:xfrm>
        </p:grpSpPr>
      </p:grpSp>
      <p:grpSp>
        <p:nvGrpSpPr>
          <p:cNvPr id="5145" name="Group 29"/>
          <p:cNvGrpSpPr>
            <a:grpSpLocks/>
          </p:cNvGrpSpPr>
          <p:nvPr/>
        </p:nvGrpSpPr>
        <p:grpSpPr bwMode="auto">
          <a:xfrm>
            <a:off x="255588" y="17463"/>
            <a:ext cx="144462" cy="269875"/>
            <a:chOff x="7133" y="9633"/>
            <a:chExt cx="227" cy="426"/>
          </a:xfrm>
        </p:grpSpPr>
      </p:grpSp>
      <p:grpSp>
        <p:nvGrpSpPr>
          <p:cNvPr id="5148" name="Group 25"/>
          <p:cNvGrpSpPr>
            <a:grpSpLocks/>
          </p:cNvGrpSpPr>
          <p:nvPr/>
        </p:nvGrpSpPr>
        <p:grpSpPr bwMode="auto">
          <a:xfrm>
            <a:off x="257175" y="19050"/>
            <a:ext cx="144463" cy="269875"/>
            <a:chOff x="7133" y="9633"/>
            <a:chExt cx="227" cy="426"/>
          </a:xfrm>
        </p:grpSpPr>
      </p:grpSp>
      <p:grpSp>
        <p:nvGrpSpPr>
          <p:cNvPr id="5151" name="Group 17"/>
          <p:cNvGrpSpPr>
            <a:grpSpLocks/>
          </p:cNvGrpSpPr>
          <p:nvPr/>
        </p:nvGrpSpPr>
        <p:grpSpPr bwMode="auto">
          <a:xfrm>
            <a:off x="257175" y="12700"/>
            <a:ext cx="144463" cy="269875"/>
            <a:chOff x="7133" y="9633"/>
            <a:chExt cx="227" cy="426"/>
          </a:xfrm>
        </p:grpSpPr>
      </p:grpSp>
      <p:grpSp>
        <p:nvGrpSpPr>
          <p:cNvPr id="5154" name="Group 33"/>
          <p:cNvGrpSpPr>
            <a:grpSpLocks/>
          </p:cNvGrpSpPr>
          <p:nvPr/>
        </p:nvGrpSpPr>
        <p:grpSpPr bwMode="auto">
          <a:xfrm>
            <a:off x="250825" y="15875"/>
            <a:ext cx="144463" cy="269875"/>
            <a:chOff x="7133" y="9633"/>
            <a:chExt cx="227" cy="426"/>
          </a:xfrm>
        </p:grpSpPr>
      </p:grpSp>
      <p:grpSp>
        <p:nvGrpSpPr>
          <p:cNvPr id="5157" name="Group 9"/>
          <p:cNvGrpSpPr>
            <a:grpSpLocks/>
          </p:cNvGrpSpPr>
          <p:nvPr/>
        </p:nvGrpSpPr>
        <p:grpSpPr bwMode="auto">
          <a:xfrm>
            <a:off x="255588" y="17463"/>
            <a:ext cx="144462" cy="269875"/>
            <a:chOff x="7133" y="9633"/>
            <a:chExt cx="227" cy="426"/>
          </a:xfrm>
        </p:grpSpPr>
      </p:grpSp>
      <p:grpSp>
        <p:nvGrpSpPr>
          <p:cNvPr id="5160" name="Group 5"/>
          <p:cNvGrpSpPr>
            <a:grpSpLocks/>
          </p:cNvGrpSpPr>
          <p:nvPr/>
        </p:nvGrpSpPr>
        <p:grpSpPr bwMode="auto">
          <a:xfrm>
            <a:off x="255588" y="17463"/>
            <a:ext cx="144462" cy="269875"/>
            <a:chOff x="7133" y="9633"/>
            <a:chExt cx="227" cy="426"/>
          </a:xfrm>
        </p:grpSpPr>
      </p:grpSp>
      <p:grpSp>
        <p:nvGrpSpPr>
          <p:cNvPr id="5163" name="Group 1"/>
          <p:cNvGrpSpPr>
            <a:grpSpLocks/>
          </p:cNvGrpSpPr>
          <p:nvPr/>
        </p:nvGrpSpPr>
        <p:grpSpPr bwMode="auto">
          <a:xfrm>
            <a:off x="255588" y="17463"/>
            <a:ext cx="144462" cy="269875"/>
            <a:chOff x="7133" y="9633"/>
            <a:chExt cx="227" cy="426"/>
          </a:xfrm>
        </p:grpSpPr>
      </p:grpSp>
      <p:grpSp>
        <p:nvGrpSpPr>
          <p:cNvPr id="5166" name="Group 13"/>
          <p:cNvGrpSpPr>
            <a:grpSpLocks/>
          </p:cNvGrpSpPr>
          <p:nvPr/>
        </p:nvGrpSpPr>
        <p:grpSpPr bwMode="auto">
          <a:xfrm>
            <a:off x="255588" y="17463"/>
            <a:ext cx="144462" cy="269875"/>
            <a:chOff x="7133" y="9633"/>
            <a:chExt cx="227" cy="426"/>
          </a:xfrm>
        </p:grpSpPr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DC01DD3-6D53-4419-9702-838E9B7B29E8}"/>
              </a:ext>
            </a:extLst>
          </p:cNvPr>
          <p:cNvSpPr/>
          <p:nvPr/>
        </p:nvSpPr>
        <p:spPr>
          <a:xfrm>
            <a:off x="3242348" y="1489583"/>
            <a:ext cx="518770" cy="708263"/>
          </a:xfrm>
          <a:prstGeom prst="roundRect">
            <a:avLst/>
          </a:prstGeom>
          <a:solidFill>
            <a:srgbClr val="FFFF99">
              <a:alpha val="4000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116 L -0.10868 -0.00093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 Decay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0966" y="1489631"/>
          <a:ext cx="8727290" cy="7082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106">
                  <a:extLst>
                    <a:ext uri="{9D8B030D-6E8A-4147-A177-3AD203B41FA5}">
                      <a16:colId xmlns:a16="http://schemas.microsoft.com/office/drawing/2014/main" val="3678961438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1211935372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3232901545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2849405186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1588228734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1331043763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2448963163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3157980924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325148820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4255124519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2263712489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28635183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1164698936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841835793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2840213299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3402266747"/>
                    </a:ext>
                  </a:extLst>
                </a:gridCol>
                <a:gridCol w="533594">
                  <a:extLst>
                    <a:ext uri="{9D8B030D-6E8A-4147-A177-3AD203B41FA5}">
                      <a16:colId xmlns:a16="http://schemas.microsoft.com/office/drawing/2014/main" val="3230788578"/>
                    </a:ext>
                  </a:extLst>
                </a:gridCol>
              </a:tblGrid>
              <a:tr h="7082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82</a:t>
                      </a:r>
                      <a:r>
                        <a:rPr lang="en-US" sz="11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Pb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Lead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83</a:t>
                      </a: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Bi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Bismuth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84</a:t>
                      </a: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  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Po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Polonium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85</a:t>
                      </a: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At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Astatine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Rn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Radon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Fr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Francium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88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Radium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Ac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Actinium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Th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Thorium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91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Pa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Protactinium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92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U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Uranium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93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Np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Neptunium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94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Pu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Plutonium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95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Am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Americium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96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Cm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Curium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97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Bk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Berkelium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98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Cf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Californium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extLst>
                  <a:ext uri="{0D108BD9-81ED-4DB2-BD59-A6C34878D82A}">
                    <a16:rowId xmlns:a16="http://schemas.microsoft.com/office/drawing/2014/main" val="12024901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23875" y="3773477"/>
          <a:ext cx="219456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43163244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8433233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948772187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+mj-lt"/>
                        </a:rPr>
                        <a:t>Z</a:t>
                      </a:r>
                    </a:p>
                    <a:p>
                      <a:pPr algn="ctr"/>
                      <a:r>
                        <a:rPr lang="en-US" sz="2000" i="1" dirty="0">
                          <a:latin typeface="+mj-lt"/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991085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99790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+mj-lt"/>
                        </a:rPr>
                        <a:t>Z</a:t>
                      </a:r>
                      <a:r>
                        <a:rPr lang="en-US" sz="2000" dirty="0">
                          <a:latin typeface="+mj-lt"/>
                        </a:rPr>
                        <a:t>-2</a:t>
                      </a:r>
                    </a:p>
                    <a:p>
                      <a:pPr algn="ctr"/>
                      <a:r>
                        <a:rPr lang="en-US" sz="2000" i="1" dirty="0">
                          <a:latin typeface="+mj-lt"/>
                        </a:rPr>
                        <a:t>N</a:t>
                      </a:r>
                      <a:r>
                        <a:rPr lang="en-US" sz="2000" dirty="0">
                          <a:latin typeface="+mj-lt"/>
                        </a:rPr>
                        <a:t>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199403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1154669" y="4407625"/>
            <a:ext cx="928132" cy="937191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4453" y="5957808"/>
            <a:ext cx="184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Proton Number, </a:t>
            </a:r>
            <a:r>
              <a:rPr lang="en-US" i="1" dirty="0">
                <a:latin typeface="+mj-lt"/>
              </a:rPr>
              <a:t>Z</a:t>
            </a:r>
          </a:p>
        </p:txBody>
      </p:sp>
      <p:sp>
        <p:nvSpPr>
          <p:cNvPr id="106" name="TextBox 105"/>
          <p:cNvSpPr txBox="1"/>
          <p:nvPr/>
        </p:nvSpPr>
        <p:spPr>
          <a:xfrm rot="16200000">
            <a:off x="-675966" y="4686091"/>
            <a:ext cx="2010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Neutron Number, </a:t>
            </a:r>
            <a:r>
              <a:rPr lang="en-US" i="1" dirty="0">
                <a:latin typeface="+mj-lt"/>
              </a:rPr>
              <a:t>N</a:t>
            </a:r>
          </a:p>
        </p:txBody>
      </p:sp>
      <p:graphicFrame>
        <p:nvGraphicFramePr>
          <p:cNvPr id="107" name="Table 106"/>
          <p:cNvGraphicFramePr>
            <a:graphicFrameLocks noGrp="1"/>
          </p:cNvGraphicFramePr>
          <p:nvPr/>
        </p:nvGraphicFramePr>
        <p:xfrm>
          <a:off x="5252720" y="3788717"/>
          <a:ext cx="219456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43163244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8433233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948772187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000" i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Z</a:t>
                      </a:r>
                    </a:p>
                    <a:p>
                      <a:pPr algn="ctr"/>
                      <a:r>
                        <a:rPr lang="en-US" sz="2000" i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i="1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91085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Z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+1</a:t>
                      </a:r>
                    </a:p>
                    <a:p>
                      <a:pPr algn="ctr"/>
                      <a:r>
                        <a:rPr lang="en-US" sz="2000" i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-1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99790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199403"/>
                  </a:ext>
                </a:extLst>
              </a:tr>
            </a:tbl>
          </a:graphicData>
        </a:graphic>
      </p:graphicFrame>
      <p:cxnSp>
        <p:nvCxnSpPr>
          <p:cNvPr id="108" name="Straight Arrow Connector 107"/>
          <p:cNvCxnSpPr/>
          <p:nvPr/>
        </p:nvCxnSpPr>
        <p:spPr>
          <a:xfrm>
            <a:off x="5816601" y="4384313"/>
            <a:ext cx="327024" cy="27658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5428177" y="5957808"/>
            <a:ext cx="184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Proton Number, </a:t>
            </a:r>
            <a:r>
              <a:rPr lang="en-US" i="1" dirty="0">
                <a:latin typeface="+mj-lt"/>
              </a:rPr>
              <a:t>Z</a:t>
            </a:r>
          </a:p>
        </p:txBody>
      </p:sp>
      <p:sp>
        <p:nvSpPr>
          <p:cNvPr id="110" name="TextBox 109"/>
          <p:cNvSpPr txBox="1"/>
          <p:nvPr/>
        </p:nvSpPr>
        <p:spPr>
          <a:xfrm rot="16200000">
            <a:off x="4010115" y="4701331"/>
            <a:ext cx="2010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Neutron Number, </a:t>
            </a:r>
            <a:r>
              <a:rPr lang="en-US" i="1" dirty="0">
                <a:latin typeface="+mj-lt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3126583" y="2591365"/>
                <a:ext cx="5369740" cy="630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40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91</m:t>
                        </m:r>
                      </m:sub>
                      <m:sup>
                        <m:r>
                          <a:rPr lang="en-US" sz="40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234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Pa</m:t>
                        </m:r>
                      </m:e>
                    </m:sPre>
                    <m:r>
                      <a:rPr lang="en-US" sz="4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40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92</m:t>
                        </m:r>
                      </m:sub>
                      <m:sup>
                        <m:r>
                          <a:rPr lang="en-US" sz="40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234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</m:sPre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40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40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sPre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583" y="2591365"/>
                <a:ext cx="5369740" cy="6302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01" name="TextBox 5200"/>
          <p:cNvSpPr txBox="1"/>
          <p:nvPr/>
        </p:nvSpPr>
        <p:spPr>
          <a:xfrm>
            <a:off x="2896396" y="3768158"/>
            <a:ext cx="1329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  <a:latin typeface="+mj-lt"/>
              </a:rPr>
              <a:t>α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 Decay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578340" y="3768158"/>
            <a:ext cx="1392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  <a:latin typeface="+mj-lt"/>
              </a:rPr>
              <a:t>β</a:t>
            </a:r>
            <a:r>
              <a:rPr lang="en-US" sz="2800" baseline="30000" dirty="0">
                <a:solidFill>
                  <a:srgbClr val="0070C0"/>
                </a:solidFill>
                <a:latin typeface="+mj-lt"/>
              </a:rPr>
              <a:t>-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 Decay</a:t>
            </a:r>
          </a:p>
        </p:txBody>
      </p:sp>
      <p:cxnSp>
        <p:nvCxnSpPr>
          <p:cNvPr id="125" name="Straight Connector 124"/>
          <p:cNvCxnSpPr/>
          <p:nvPr/>
        </p:nvCxnSpPr>
        <p:spPr>
          <a:xfrm>
            <a:off x="0" y="35687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4572000" y="3568700"/>
            <a:ext cx="0" cy="2758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329149" y="2532927"/>
            <a:ext cx="2795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0070C0"/>
                </a:solidFill>
                <a:latin typeface="+mj-lt"/>
              </a:rPr>
              <a:t>β</a:t>
            </a:r>
            <a:r>
              <a:rPr lang="en-US" sz="2400" baseline="30000" dirty="0">
                <a:solidFill>
                  <a:srgbClr val="0070C0"/>
                </a:solidFill>
                <a:latin typeface="+mj-lt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 Decay of Protactinium-234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72466" y="4522606"/>
            <a:ext cx="12041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Mass #</a:t>
            </a:r>
          </a:p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Same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37010" y="4522606"/>
            <a:ext cx="104868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Mass #</a:t>
            </a:r>
          </a:p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- 4</a:t>
            </a:r>
          </a:p>
        </p:txBody>
      </p:sp>
      <p:grpSp>
        <p:nvGrpSpPr>
          <p:cNvPr id="6163" name="Group 37"/>
          <p:cNvGrpSpPr>
            <a:grpSpLocks/>
          </p:cNvGrpSpPr>
          <p:nvPr/>
        </p:nvGrpSpPr>
        <p:grpSpPr bwMode="auto">
          <a:xfrm>
            <a:off x="247650" y="19050"/>
            <a:ext cx="144463" cy="269875"/>
            <a:chOff x="7133" y="9633"/>
            <a:chExt cx="227" cy="426"/>
          </a:xfrm>
        </p:grpSpPr>
      </p:grpSp>
      <p:grpSp>
        <p:nvGrpSpPr>
          <p:cNvPr id="6166" name="Group 21"/>
          <p:cNvGrpSpPr>
            <a:grpSpLocks/>
          </p:cNvGrpSpPr>
          <p:nvPr/>
        </p:nvGrpSpPr>
        <p:grpSpPr bwMode="auto">
          <a:xfrm>
            <a:off x="252413" y="15875"/>
            <a:ext cx="144462" cy="269875"/>
            <a:chOff x="7133" y="9633"/>
            <a:chExt cx="227" cy="426"/>
          </a:xfrm>
        </p:grpSpPr>
      </p:grpSp>
      <p:grpSp>
        <p:nvGrpSpPr>
          <p:cNvPr id="6169" name="Group 29"/>
          <p:cNvGrpSpPr>
            <a:grpSpLocks/>
          </p:cNvGrpSpPr>
          <p:nvPr/>
        </p:nvGrpSpPr>
        <p:grpSpPr bwMode="auto">
          <a:xfrm>
            <a:off x="255588" y="17463"/>
            <a:ext cx="144462" cy="269875"/>
            <a:chOff x="7133" y="9633"/>
            <a:chExt cx="227" cy="426"/>
          </a:xfrm>
        </p:grpSpPr>
      </p:grpSp>
      <p:grpSp>
        <p:nvGrpSpPr>
          <p:cNvPr id="6172" name="Group 25"/>
          <p:cNvGrpSpPr>
            <a:grpSpLocks/>
          </p:cNvGrpSpPr>
          <p:nvPr/>
        </p:nvGrpSpPr>
        <p:grpSpPr bwMode="auto">
          <a:xfrm>
            <a:off x="257175" y="19050"/>
            <a:ext cx="144463" cy="269875"/>
            <a:chOff x="7133" y="9633"/>
            <a:chExt cx="227" cy="426"/>
          </a:xfrm>
        </p:grpSpPr>
      </p:grpSp>
      <p:grpSp>
        <p:nvGrpSpPr>
          <p:cNvPr id="6175" name="Group 17"/>
          <p:cNvGrpSpPr>
            <a:grpSpLocks/>
          </p:cNvGrpSpPr>
          <p:nvPr/>
        </p:nvGrpSpPr>
        <p:grpSpPr bwMode="auto">
          <a:xfrm>
            <a:off x="257175" y="12700"/>
            <a:ext cx="144463" cy="269875"/>
            <a:chOff x="7133" y="9633"/>
            <a:chExt cx="227" cy="426"/>
          </a:xfrm>
        </p:grpSpPr>
      </p:grpSp>
      <p:grpSp>
        <p:nvGrpSpPr>
          <p:cNvPr id="6178" name="Group 33"/>
          <p:cNvGrpSpPr>
            <a:grpSpLocks/>
          </p:cNvGrpSpPr>
          <p:nvPr/>
        </p:nvGrpSpPr>
        <p:grpSpPr bwMode="auto">
          <a:xfrm>
            <a:off x="250825" y="15875"/>
            <a:ext cx="144463" cy="269875"/>
            <a:chOff x="7133" y="9633"/>
            <a:chExt cx="227" cy="426"/>
          </a:xfrm>
        </p:grpSpPr>
      </p:grpSp>
      <p:grpSp>
        <p:nvGrpSpPr>
          <p:cNvPr id="6181" name="Group 9"/>
          <p:cNvGrpSpPr>
            <a:grpSpLocks/>
          </p:cNvGrpSpPr>
          <p:nvPr/>
        </p:nvGrpSpPr>
        <p:grpSpPr bwMode="auto">
          <a:xfrm>
            <a:off x="255588" y="17463"/>
            <a:ext cx="144462" cy="269875"/>
            <a:chOff x="7133" y="9633"/>
            <a:chExt cx="227" cy="426"/>
          </a:xfrm>
        </p:grpSpPr>
      </p:grpSp>
      <p:grpSp>
        <p:nvGrpSpPr>
          <p:cNvPr id="6184" name="Group 5"/>
          <p:cNvGrpSpPr>
            <a:grpSpLocks/>
          </p:cNvGrpSpPr>
          <p:nvPr/>
        </p:nvGrpSpPr>
        <p:grpSpPr bwMode="auto">
          <a:xfrm>
            <a:off x="255588" y="17463"/>
            <a:ext cx="144462" cy="269875"/>
            <a:chOff x="7133" y="9633"/>
            <a:chExt cx="227" cy="426"/>
          </a:xfrm>
        </p:grpSpPr>
      </p:grpSp>
      <p:grpSp>
        <p:nvGrpSpPr>
          <p:cNvPr id="6187" name="Group 1"/>
          <p:cNvGrpSpPr>
            <a:grpSpLocks/>
          </p:cNvGrpSpPr>
          <p:nvPr/>
        </p:nvGrpSpPr>
        <p:grpSpPr bwMode="auto">
          <a:xfrm>
            <a:off x="255588" y="17463"/>
            <a:ext cx="144462" cy="269875"/>
            <a:chOff x="7133" y="9633"/>
            <a:chExt cx="227" cy="426"/>
          </a:xfrm>
        </p:grpSpPr>
      </p:grpSp>
      <p:grpSp>
        <p:nvGrpSpPr>
          <p:cNvPr id="6190" name="Group 13"/>
          <p:cNvGrpSpPr>
            <a:grpSpLocks/>
          </p:cNvGrpSpPr>
          <p:nvPr/>
        </p:nvGrpSpPr>
        <p:grpSpPr bwMode="auto">
          <a:xfrm>
            <a:off x="255588" y="17463"/>
            <a:ext cx="144462" cy="269875"/>
            <a:chOff x="7133" y="9633"/>
            <a:chExt cx="227" cy="426"/>
          </a:xfrm>
        </p:grpSpPr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D0B85D3-905C-404A-8411-6C4E1484C640}"/>
              </a:ext>
            </a:extLst>
          </p:cNvPr>
          <p:cNvSpPr/>
          <p:nvPr/>
        </p:nvSpPr>
        <p:spPr>
          <a:xfrm>
            <a:off x="4781723" y="1477037"/>
            <a:ext cx="518770" cy="708263"/>
          </a:xfrm>
          <a:prstGeom prst="roundRect">
            <a:avLst/>
          </a:prstGeom>
          <a:solidFill>
            <a:srgbClr val="FFFF99">
              <a:alpha val="4000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89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116 L 0.05677 0.00092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157853" y="130448"/>
          <a:ext cx="3291840" cy="603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356727471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25209149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7313546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34509731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20417785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0892777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4964873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70125055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409792445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423217408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421954564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93507208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7838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1895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0494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0792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5910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86258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9420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9595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58989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92562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19071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58574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11933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5729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6611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3997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52377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0341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65906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30849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218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741106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4965700" y="-7620"/>
            <a:ext cx="1823720" cy="2324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477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5793472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Keeps right on going…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900264" y="130448"/>
            <a:ext cx="550218" cy="55244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901053" y="682897"/>
            <a:ext cx="274320" cy="27432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175373" y="957217"/>
            <a:ext cx="274320" cy="27432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8383018" y="-4035"/>
                <a:ext cx="689548" cy="3763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92</m:t>
                          </m:r>
                        </m:sub>
                        <m:sup>
                          <m:r>
                            <a:rPr lang="en-US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238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018" y="-4035"/>
                <a:ext cx="689548" cy="3763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7184538" y="493023"/>
                <a:ext cx="803361" cy="3759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sub>
                        <m:sup>
                          <m:r>
                            <a:rPr lang="en-US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234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Th</m:t>
                          </m:r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38" y="493023"/>
                <a:ext cx="803361" cy="3759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038213" y="619167"/>
                <a:ext cx="784125" cy="3761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91</m:t>
                          </m:r>
                        </m:sub>
                        <m:sup>
                          <m:r>
                            <a:rPr lang="en-US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234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Pa</m:t>
                          </m:r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213" y="619167"/>
                <a:ext cx="784125" cy="376193"/>
              </a:xfrm>
              <a:prstGeom prst="rect">
                <a:avLst/>
              </a:prstGeom>
              <a:blipFill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8380028" y="1041663"/>
                <a:ext cx="689548" cy="3759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92</m:t>
                          </m:r>
                        </m:sub>
                        <m:sup>
                          <m:r>
                            <a:rPr lang="en-US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234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028" y="1041663"/>
                <a:ext cx="689548" cy="3759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125938" y="1541144"/>
                <a:ext cx="803361" cy="376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sub>
                        <m:sup>
                          <m:r>
                            <a:rPr lang="en-US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230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Th</m:t>
                          </m:r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938" y="1541144"/>
                <a:ext cx="803361" cy="376513"/>
              </a:xfrm>
              <a:prstGeom prst="rect">
                <a:avLst/>
              </a:prstGeom>
              <a:blipFill>
                <a:blip r:embed="rId6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/>
          <a:srcRect r="51399"/>
          <a:stretch/>
        </p:blipFill>
        <p:spPr>
          <a:xfrm>
            <a:off x="445108" y="2427998"/>
            <a:ext cx="2844859" cy="176315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/>
          <a:srcRect l="51604" r="1"/>
          <a:stretch/>
        </p:blipFill>
        <p:spPr>
          <a:xfrm>
            <a:off x="326667" y="4402335"/>
            <a:ext cx="2832810" cy="176315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B58DA48-279F-435D-A418-9ABA50DACF60}"/>
              </a:ext>
            </a:extLst>
          </p:cNvPr>
          <p:cNvGrpSpPr/>
          <p:nvPr/>
        </p:nvGrpSpPr>
        <p:grpSpPr>
          <a:xfrm>
            <a:off x="5407672" y="1206771"/>
            <a:ext cx="3064880" cy="4983481"/>
            <a:chOff x="5407672" y="1206771"/>
            <a:chExt cx="3064880" cy="4983481"/>
          </a:xfrm>
        </p:grpSpPr>
        <p:cxnSp>
          <p:nvCxnSpPr>
            <p:cNvPr id="27" name="Straight Arrow Connector 26"/>
            <p:cNvCxnSpPr/>
            <p:nvPr/>
          </p:nvCxnSpPr>
          <p:spPr>
            <a:xfrm flipH="1">
              <a:off x="7900264" y="1231537"/>
              <a:ext cx="550218" cy="55244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7348616" y="1780177"/>
              <a:ext cx="550218" cy="55244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6801730" y="2328817"/>
              <a:ext cx="550218" cy="55244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6251512" y="2875551"/>
              <a:ext cx="550218" cy="55244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5703675" y="3423238"/>
              <a:ext cx="550218" cy="55244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703675" y="3975687"/>
              <a:ext cx="274320" cy="27432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5420489" y="4245245"/>
              <a:ext cx="550218" cy="55244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5982888" y="4250594"/>
              <a:ext cx="274320" cy="27432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5701294" y="4523374"/>
              <a:ext cx="550218" cy="55244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5429355" y="4801503"/>
              <a:ext cx="274320" cy="27432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703273" y="5079632"/>
              <a:ext cx="274320" cy="27432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5428953" y="5343959"/>
              <a:ext cx="550218" cy="55244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5428953" y="5893073"/>
              <a:ext cx="274320" cy="27432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5680026" y="394771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954733" y="4221496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6229966" y="449766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6234728" y="3398132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411238" y="477483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681205" y="5044392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954733" y="5320766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407672" y="5870213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680026" y="6144533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781533" y="2853381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7325392" y="2304052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876369" y="1755413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8426833" y="1206771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Oval 72"/>
          <p:cNvSpPr/>
          <p:nvPr/>
        </p:nvSpPr>
        <p:spPr>
          <a:xfrm>
            <a:off x="8151724" y="93005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876369" y="658717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426832" y="10568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0" name="Table 59"/>
          <p:cNvGraphicFramePr>
            <a:graphicFrameLocks noGrp="1"/>
          </p:cNvGraphicFramePr>
          <p:nvPr/>
        </p:nvGraphicFramePr>
        <p:xfrm>
          <a:off x="382021" y="1431214"/>
          <a:ext cx="5633166" cy="7082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106">
                  <a:extLst>
                    <a:ext uri="{9D8B030D-6E8A-4147-A177-3AD203B41FA5}">
                      <a16:colId xmlns:a16="http://schemas.microsoft.com/office/drawing/2014/main" val="1319256510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2174262526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882251146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3290187507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3598658466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1662230808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98971573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1912444981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1339534240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3584969290"/>
                    </a:ext>
                  </a:extLst>
                </a:gridCol>
                <a:gridCol w="512106">
                  <a:extLst>
                    <a:ext uri="{9D8B030D-6E8A-4147-A177-3AD203B41FA5}">
                      <a16:colId xmlns:a16="http://schemas.microsoft.com/office/drawing/2014/main" val="3029437087"/>
                    </a:ext>
                  </a:extLst>
                </a:gridCol>
              </a:tblGrid>
              <a:tr h="7082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82</a:t>
                      </a:r>
                      <a:r>
                        <a:rPr lang="en-US" sz="11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Pb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Lead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83</a:t>
                      </a: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Bi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Bismuth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84</a:t>
                      </a: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  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Po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Polonium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85</a:t>
                      </a:r>
                      <a:r>
                        <a:rPr lang="en-US" sz="105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At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Astatine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Rn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Radon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Fr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Francium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88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Radium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Ac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Actinium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Th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Thorium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91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Pa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Protactinium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92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U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7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Uranium</a:t>
                      </a:r>
                      <a:endParaRPr lang="en-US" sz="105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830" marR="8890" marT="0" marB="0" anchor="ctr"/>
                </a:tc>
                <a:extLst>
                  <a:ext uri="{0D108BD9-81ED-4DB2-BD59-A6C34878D82A}">
                    <a16:rowId xmlns:a16="http://schemas.microsoft.com/office/drawing/2014/main" val="20447768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C6AF27B-4E71-4E64-9933-2CAFDA473F1D}"/>
                  </a:ext>
                </a:extLst>
              </p:cNvPr>
              <p:cNvSpPr/>
              <p:nvPr/>
            </p:nvSpPr>
            <p:spPr>
              <a:xfrm>
                <a:off x="6555590" y="2099673"/>
                <a:ext cx="795346" cy="376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88</m:t>
                          </m:r>
                        </m:sub>
                        <m:sup>
                          <m:r>
                            <a:rPr lang="en-US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226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Ra</m:t>
                          </m:r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C6AF27B-4E71-4E64-9933-2CAFDA473F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590" y="2099673"/>
                <a:ext cx="795346" cy="376513"/>
              </a:xfrm>
              <a:prstGeom prst="rect">
                <a:avLst/>
              </a:prstGeom>
              <a:blipFill>
                <a:blip r:embed="rId8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6FA18DE-491A-419A-ACF9-A5F9D59B71E7}"/>
                  </a:ext>
                </a:extLst>
              </p:cNvPr>
              <p:cNvSpPr/>
              <p:nvPr/>
            </p:nvSpPr>
            <p:spPr>
              <a:xfrm>
                <a:off x="5992165" y="2642821"/>
                <a:ext cx="820161" cy="376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86</m:t>
                          </m:r>
                        </m:sub>
                        <m:sup>
                          <m:r>
                            <a:rPr lang="en-US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222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Rn</m:t>
                          </m:r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6FA18DE-491A-419A-ACF9-A5F9D59B71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165" y="2642821"/>
                <a:ext cx="820161" cy="376642"/>
              </a:xfrm>
              <a:prstGeom prst="rect">
                <a:avLst/>
              </a:prstGeom>
              <a:blipFill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32CB048-72E1-4C2A-BFC5-266514719E19}"/>
                  </a:ext>
                </a:extLst>
              </p:cNvPr>
              <p:cNvSpPr/>
              <p:nvPr/>
            </p:nvSpPr>
            <p:spPr>
              <a:xfrm>
                <a:off x="5470928" y="3190722"/>
                <a:ext cx="793743" cy="3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218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Po</m:t>
                          </m:r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32CB048-72E1-4C2A-BFC5-266514719E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928" y="3190722"/>
                <a:ext cx="793743" cy="376770"/>
              </a:xfrm>
              <a:prstGeom prst="rect">
                <a:avLst/>
              </a:prstGeom>
              <a:blipFill>
                <a:blip r:embed="rId10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AE592C7-AC0D-42EC-B022-C6CD004CA2EB}"/>
                  </a:ext>
                </a:extLst>
              </p:cNvPr>
              <p:cNvSpPr/>
              <p:nvPr/>
            </p:nvSpPr>
            <p:spPr>
              <a:xfrm>
                <a:off x="4947053" y="3746271"/>
                <a:ext cx="798552" cy="374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82</m:t>
                          </m:r>
                        </m:sub>
                        <m:sup>
                          <m:r>
                            <a:rPr lang="en-US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214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Pb</m:t>
                          </m:r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AE592C7-AC0D-42EC-B022-C6CD004CA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053" y="3746271"/>
                <a:ext cx="798552" cy="374911"/>
              </a:xfrm>
              <a:prstGeom prst="rect">
                <a:avLst/>
              </a:prstGeom>
              <a:blipFill>
                <a:blip r:embed="rId11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5645DE6-459E-4598-B7F2-C67AB39F8D72}"/>
                  </a:ext>
                </a:extLst>
              </p:cNvPr>
              <p:cNvSpPr/>
              <p:nvPr/>
            </p:nvSpPr>
            <p:spPr>
              <a:xfrm>
                <a:off x="5841190" y="3926403"/>
                <a:ext cx="745652" cy="374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83</m:t>
                          </m:r>
                        </m:sub>
                        <m:sup>
                          <m:r>
                            <a:rPr lang="en-US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214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Bi</m:t>
                          </m:r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5645DE6-459E-4598-B7F2-C67AB39F8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190" y="3926403"/>
                <a:ext cx="745652" cy="3749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48FBBF3-519E-427B-9F33-A9A7C2465D8A}"/>
                  </a:ext>
                </a:extLst>
              </p:cNvPr>
              <p:cNvSpPr/>
              <p:nvPr/>
            </p:nvSpPr>
            <p:spPr>
              <a:xfrm>
                <a:off x="6154495" y="4266189"/>
                <a:ext cx="793743" cy="374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84</m:t>
                          </m:r>
                        </m:sub>
                        <m:sup>
                          <m:r>
                            <a:rPr lang="en-US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214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Po</m:t>
                          </m:r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48FBBF3-519E-427B-9F33-A9A7C2465D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495" y="4266189"/>
                <a:ext cx="793743" cy="374911"/>
              </a:xfrm>
              <a:prstGeom prst="rect">
                <a:avLst/>
              </a:prstGeom>
              <a:blipFill>
                <a:blip r:embed="rId1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0C8852D-BCA0-482C-B149-CAA041975D04}"/>
                  </a:ext>
                </a:extLst>
              </p:cNvPr>
              <p:cNvSpPr/>
              <p:nvPr/>
            </p:nvSpPr>
            <p:spPr>
              <a:xfrm>
                <a:off x="5829178" y="5074822"/>
                <a:ext cx="745653" cy="376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83</m:t>
                          </m:r>
                        </m:sub>
                        <m:sup>
                          <m:r>
                            <a:rPr lang="en-US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Bi</m:t>
                          </m:r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0C8852D-BCA0-482C-B149-CAA041975D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178" y="5074822"/>
                <a:ext cx="745653" cy="376642"/>
              </a:xfrm>
              <a:prstGeom prst="rect">
                <a:avLst/>
              </a:prstGeom>
              <a:blipFill>
                <a:blip r:embed="rId14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E065939-3F97-4F82-8528-D87B97810761}"/>
                  </a:ext>
                </a:extLst>
              </p:cNvPr>
              <p:cNvSpPr/>
              <p:nvPr/>
            </p:nvSpPr>
            <p:spPr>
              <a:xfrm>
                <a:off x="4734821" y="4555120"/>
                <a:ext cx="745653" cy="376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sub>
                        <m:sup>
                          <m:r>
                            <a:rPr lang="en-US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Ti</m:t>
                          </m:r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E065939-3F97-4F82-8528-D87B978107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821" y="4555120"/>
                <a:ext cx="745653" cy="376642"/>
              </a:xfrm>
              <a:prstGeom prst="rect">
                <a:avLst/>
              </a:prstGeom>
              <a:blipFill>
                <a:blip r:embed="rId15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1EB996A-1583-4F87-A0A7-585E36733257}"/>
                  </a:ext>
                </a:extLst>
              </p:cNvPr>
              <p:cNvSpPr/>
              <p:nvPr/>
            </p:nvSpPr>
            <p:spPr>
              <a:xfrm>
                <a:off x="5011962" y="4971866"/>
                <a:ext cx="798552" cy="374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82</m:t>
                          </m:r>
                        </m:sub>
                        <m:sup>
                          <m:r>
                            <a:rPr lang="en-US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210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Pb</m:t>
                          </m:r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1EB996A-1583-4F87-A0A7-585E367332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962" y="4971866"/>
                <a:ext cx="798552" cy="374911"/>
              </a:xfrm>
              <a:prstGeom prst="rect">
                <a:avLst/>
              </a:prstGeom>
              <a:blipFill>
                <a:blip r:embed="rId1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6E8EC8F-ADD0-4266-B391-5316DD7272CC}"/>
                  </a:ext>
                </a:extLst>
              </p:cNvPr>
              <p:cNvSpPr/>
              <p:nvPr/>
            </p:nvSpPr>
            <p:spPr>
              <a:xfrm>
                <a:off x="4736121" y="5663820"/>
                <a:ext cx="740844" cy="376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sub>
                        <m:sup>
                          <m:r>
                            <a:rPr lang="en-US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06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Ti</m:t>
                          </m:r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6E8EC8F-ADD0-4266-B391-5316DD727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121" y="5663820"/>
                <a:ext cx="740844" cy="376642"/>
              </a:xfrm>
              <a:prstGeom prst="rect">
                <a:avLst/>
              </a:prstGeom>
              <a:blipFill>
                <a:blip r:embed="rId17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160F8D9-D0DC-4446-9FD7-BA712141274E}"/>
                  </a:ext>
                </a:extLst>
              </p:cNvPr>
              <p:cNvSpPr/>
              <p:nvPr/>
            </p:nvSpPr>
            <p:spPr>
              <a:xfrm>
                <a:off x="5571431" y="5926914"/>
                <a:ext cx="798552" cy="376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82</m:t>
                          </m:r>
                        </m:sub>
                        <m:sup>
                          <m:r>
                            <a:rPr lang="en-US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206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Pb</m:t>
                          </m:r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160F8D9-D0DC-4446-9FD7-BA7121412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431" y="5926914"/>
                <a:ext cx="798552" cy="376642"/>
              </a:xfrm>
              <a:prstGeom prst="rect">
                <a:avLst/>
              </a:prstGeom>
              <a:blipFill>
                <a:blip r:embed="rId18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6" name="Picture 50" descr="Image result for nucleus stability curve">
            <a:extLst>
              <a:ext uri="{FF2B5EF4-FFF2-40B4-BE49-F238E27FC236}">
                <a16:creationId xmlns:a16="http://schemas.microsoft.com/office/drawing/2014/main" id="{21847397-2D94-42CD-B418-84D1227C3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322" y="3233031"/>
            <a:ext cx="1974853" cy="29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551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73" grpId="0" animBg="1"/>
      <p:bldP spid="74" grpId="0" animBg="1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Half-Life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300" y="1531726"/>
            <a:ext cx="7791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The amount of time it takes for one half of the original sample to 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decay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7607" y="2963015"/>
          <a:ext cx="3724275" cy="24659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1707">
                  <a:extLst>
                    <a:ext uri="{9D8B030D-6E8A-4147-A177-3AD203B41FA5}">
                      <a16:colId xmlns:a16="http://schemas.microsoft.com/office/drawing/2014/main" val="3638947273"/>
                    </a:ext>
                  </a:extLst>
                </a:gridCol>
                <a:gridCol w="1622568">
                  <a:extLst>
                    <a:ext uri="{9D8B030D-6E8A-4147-A177-3AD203B41FA5}">
                      <a16:colId xmlns:a16="http://schemas.microsoft.com/office/drawing/2014/main" val="225663612"/>
                    </a:ext>
                  </a:extLst>
                </a:gridCol>
              </a:tblGrid>
              <a:tr h="4873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Radioactive Nuclide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Half-life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7175391"/>
                  </a:ext>
                </a:extLst>
              </a:tr>
              <a:tr h="3957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Uranium-238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4.5 × 10</a:t>
                      </a:r>
                      <a:r>
                        <a:rPr lang="en-US" baseline="30000" dirty="0">
                          <a:latin typeface="+mj-lt"/>
                        </a:rPr>
                        <a:t>9</a:t>
                      </a:r>
                      <a:r>
                        <a:rPr lang="en-US" baseline="0" dirty="0">
                          <a:latin typeface="+mj-lt"/>
                        </a:rPr>
                        <a:t> years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381088"/>
                  </a:ext>
                </a:extLst>
              </a:tr>
              <a:tr h="3957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Radium-226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1,600</a:t>
                      </a:r>
                      <a:r>
                        <a:rPr lang="en-US" baseline="0" dirty="0">
                          <a:latin typeface="+mj-lt"/>
                        </a:rPr>
                        <a:t> years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847883"/>
                  </a:ext>
                </a:extLst>
              </a:tr>
              <a:tr h="3957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Radon-222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3.8 days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585418"/>
                  </a:ext>
                </a:extLst>
              </a:tr>
              <a:tr h="3957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Francium-221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4.8 minutes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7900154"/>
                  </a:ext>
                </a:extLst>
              </a:tr>
              <a:tr h="3957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Astatine-217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0.03</a:t>
                      </a:r>
                      <a:r>
                        <a:rPr lang="en-US" baseline="0" dirty="0">
                          <a:latin typeface="+mj-lt"/>
                        </a:rPr>
                        <a:t> seconds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467252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7606" y="5524188"/>
            <a:ext cx="3724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0070C0"/>
                </a:solidFill>
                <a:latin typeface="+mj-lt"/>
              </a:rPr>
              <a:t>This can be in the scale of seconds, minutes, days or even years!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D9772B-3191-46BA-A2A5-02707A68B94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1682" r="1327" b="3086"/>
          <a:stretch/>
        </p:blipFill>
        <p:spPr bwMode="auto">
          <a:xfrm>
            <a:off x="4197061" y="2963015"/>
            <a:ext cx="4679112" cy="2897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4823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5520674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Half-Life of Dice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dice">
            <a:extLst>
              <a:ext uri="{FF2B5EF4-FFF2-40B4-BE49-F238E27FC236}">
                <a16:creationId xmlns:a16="http://schemas.microsoft.com/office/drawing/2014/main" id="{9B97E66A-8824-4C12-84A5-D409CB99A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798" y="1497772"/>
            <a:ext cx="1584202" cy="105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802684-C216-421D-A73C-0B1D3DB29E19}"/>
              </a:ext>
            </a:extLst>
          </p:cNvPr>
          <p:cNvSpPr txBox="1"/>
          <p:nvPr/>
        </p:nvSpPr>
        <p:spPr>
          <a:xfrm>
            <a:off x="379059" y="1845301"/>
            <a:ext cx="2509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Rules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6B9E5E-0A19-4306-9D1F-E119C15F8088}"/>
              </a:ext>
            </a:extLst>
          </p:cNvPr>
          <p:cNvSpPr txBox="1"/>
          <p:nvPr/>
        </p:nvSpPr>
        <p:spPr>
          <a:xfrm>
            <a:off x="379059" y="2553187"/>
            <a:ext cx="8131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Any dice that are rolled a 6 have decayed into a new isotope and are removed from the sample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D30365-931E-4539-8EE2-EE63EC8EB151}"/>
              </a:ext>
            </a:extLst>
          </p:cNvPr>
          <p:cNvSpPr txBox="1"/>
          <p:nvPr/>
        </p:nvSpPr>
        <p:spPr>
          <a:xfrm>
            <a:off x="379059" y="4208766"/>
            <a:ext cx="2930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Half-Life = </a:t>
            </a:r>
          </a:p>
        </p:txBody>
      </p:sp>
    </p:spTree>
    <p:extLst>
      <p:ext uri="{BB962C8B-B14F-4D97-AF65-F5344CB8AC3E}">
        <p14:creationId xmlns:p14="http://schemas.microsoft.com/office/powerpoint/2010/main" val="2478620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Half-Life Example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291" y="1320857"/>
            <a:ext cx="8761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How many half-lives does it take for there to only be __% of the original sample remaining?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41177" y="2959359"/>
            <a:ext cx="459999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100% / 2 = 		 remains after 1 half-life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50"/>
                </a:solidFill>
              </a:rPr>
              <a:t>50% </a:t>
            </a:r>
            <a:r>
              <a:rPr lang="en-US" dirty="0"/>
              <a:t>/2 =	</a:t>
            </a: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/>
              <a:t>	 remains after 2 half-lives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</a:rPr>
              <a:t>25% </a:t>
            </a:r>
            <a:r>
              <a:rPr lang="en-US" dirty="0"/>
              <a:t>/2 = </a:t>
            </a:r>
            <a:r>
              <a:rPr lang="en-US" dirty="0">
                <a:solidFill>
                  <a:srgbClr val="0070C0"/>
                </a:solidFill>
              </a:rPr>
              <a:t>		</a:t>
            </a:r>
            <a:r>
              <a:rPr lang="en-US" dirty="0"/>
              <a:t>	 remains after 3 half-lives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</a:rPr>
              <a:t>12.5% </a:t>
            </a:r>
            <a:r>
              <a:rPr lang="en-US" dirty="0"/>
              <a:t>/2 = </a:t>
            </a:r>
            <a:r>
              <a:rPr lang="en-US" dirty="0">
                <a:solidFill>
                  <a:srgbClr val="7030A0"/>
                </a:solidFill>
              </a:rPr>
              <a:t>	</a:t>
            </a:r>
            <a:r>
              <a:rPr lang="en-US" dirty="0"/>
              <a:t>	 remains after 4 half-lives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</a:rPr>
              <a:t>6.25%</a:t>
            </a:r>
            <a:r>
              <a:rPr lang="en-US" dirty="0"/>
              <a:t> /2 = </a:t>
            </a:r>
            <a:r>
              <a:rPr lang="en-US" dirty="0">
                <a:solidFill>
                  <a:srgbClr val="FF6600"/>
                </a:solidFill>
              </a:rPr>
              <a:t>	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	 remains after 5 half-lives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2FEF99-0DB3-4AAB-8ADD-BF388C6E7B7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1682" r="1327" b="3086"/>
          <a:stretch/>
        </p:blipFill>
        <p:spPr bwMode="auto">
          <a:xfrm>
            <a:off x="149291" y="2875073"/>
            <a:ext cx="4087495" cy="25311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DF94F7-5832-4A03-AD4F-141F9E600FE8}"/>
              </a:ext>
            </a:extLst>
          </p:cNvPr>
          <p:cNvSpPr txBox="1"/>
          <p:nvPr/>
        </p:nvSpPr>
        <p:spPr>
          <a:xfrm>
            <a:off x="5479930" y="3051042"/>
            <a:ext cx="653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50%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760AE1-D734-463F-BCAD-401541251DEA}"/>
              </a:ext>
            </a:extLst>
          </p:cNvPr>
          <p:cNvSpPr txBox="1"/>
          <p:nvPr/>
        </p:nvSpPr>
        <p:spPr>
          <a:xfrm>
            <a:off x="5356286" y="3454879"/>
            <a:ext cx="653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147A2A-DFDF-4F00-AFD3-B25489872021}"/>
              </a:ext>
            </a:extLst>
          </p:cNvPr>
          <p:cNvSpPr txBox="1"/>
          <p:nvPr/>
        </p:nvSpPr>
        <p:spPr>
          <a:xfrm>
            <a:off x="5310277" y="3869343"/>
            <a:ext cx="797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12.5%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8F1F42-806A-4E16-A4E1-3CEB35AAF892}"/>
              </a:ext>
            </a:extLst>
          </p:cNvPr>
          <p:cNvSpPr txBox="1"/>
          <p:nvPr/>
        </p:nvSpPr>
        <p:spPr>
          <a:xfrm>
            <a:off x="5479930" y="4283807"/>
            <a:ext cx="797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6.25%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522694-9685-4261-8D3A-1AC9E6F235BF}"/>
              </a:ext>
            </a:extLst>
          </p:cNvPr>
          <p:cNvSpPr txBox="1"/>
          <p:nvPr/>
        </p:nvSpPr>
        <p:spPr>
          <a:xfrm>
            <a:off x="5479930" y="4698271"/>
            <a:ext cx="962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3.125%</a:t>
            </a:r>
          </a:p>
        </p:txBody>
      </p:sp>
    </p:spTree>
    <p:extLst>
      <p:ext uri="{BB962C8B-B14F-4D97-AF65-F5344CB8AC3E}">
        <p14:creationId xmlns:p14="http://schemas.microsoft.com/office/powerpoint/2010/main" val="521871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2" grpId="0"/>
      <p:bldP spid="13" grpId="0"/>
      <p:bldP spid="14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length of a half life depends…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D03DEC-6AA6-4BB8-BDF8-0C4DBFA057A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1682" r="1327" b="16390"/>
          <a:stretch/>
        </p:blipFill>
        <p:spPr bwMode="auto">
          <a:xfrm>
            <a:off x="246163" y="2126948"/>
            <a:ext cx="6620463" cy="3506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3DA37EE-130B-49F7-8EE4-74C2B9034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817706"/>
              </p:ext>
            </p:extLst>
          </p:nvPr>
        </p:nvGraphicFramePr>
        <p:xfrm>
          <a:off x="4933124" y="1680906"/>
          <a:ext cx="3724275" cy="24659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1707">
                  <a:extLst>
                    <a:ext uri="{9D8B030D-6E8A-4147-A177-3AD203B41FA5}">
                      <a16:colId xmlns:a16="http://schemas.microsoft.com/office/drawing/2014/main" val="3638947273"/>
                    </a:ext>
                  </a:extLst>
                </a:gridCol>
                <a:gridCol w="1622568">
                  <a:extLst>
                    <a:ext uri="{9D8B030D-6E8A-4147-A177-3AD203B41FA5}">
                      <a16:colId xmlns:a16="http://schemas.microsoft.com/office/drawing/2014/main" val="225663612"/>
                    </a:ext>
                  </a:extLst>
                </a:gridCol>
              </a:tblGrid>
              <a:tr h="4873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Radioactive Nuclide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Half-life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7175391"/>
                  </a:ext>
                </a:extLst>
              </a:tr>
              <a:tr h="3957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Uranium-238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4.5 × 10</a:t>
                      </a:r>
                      <a:r>
                        <a:rPr lang="en-US" baseline="30000" dirty="0">
                          <a:latin typeface="+mj-lt"/>
                        </a:rPr>
                        <a:t>9</a:t>
                      </a:r>
                      <a:r>
                        <a:rPr lang="en-US" baseline="0" dirty="0">
                          <a:latin typeface="+mj-lt"/>
                        </a:rPr>
                        <a:t> years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381088"/>
                  </a:ext>
                </a:extLst>
              </a:tr>
              <a:tr h="3957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Radium-226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1,600</a:t>
                      </a:r>
                      <a:r>
                        <a:rPr lang="en-US" baseline="0" dirty="0">
                          <a:latin typeface="+mj-lt"/>
                        </a:rPr>
                        <a:t> years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847883"/>
                  </a:ext>
                </a:extLst>
              </a:tr>
              <a:tr h="3957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Radon-222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3.8 days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585418"/>
                  </a:ext>
                </a:extLst>
              </a:tr>
              <a:tr h="3957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Francium-221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4.8 minutes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7900154"/>
                  </a:ext>
                </a:extLst>
              </a:tr>
              <a:tr h="3957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Astatine-217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0.03</a:t>
                      </a:r>
                      <a:r>
                        <a:rPr lang="en-US" baseline="0" dirty="0">
                          <a:latin typeface="+mj-lt"/>
                        </a:rPr>
                        <a:t> seconds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467252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961CAE0-31F9-4D6B-8A74-8FB7F3529537}"/>
              </a:ext>
            </a:extLst>
          </p:cNvPr>
          <p:cNvSpPr txBox="1"/>
          <p:nvPr/>
        </p:nvSpPr>
        <p:spPr>
          <a:xfrm>
            <a:off x="1600327" y="5633048"/>
            <a:ext cx="7546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1,600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8CDEDA-D7D0-4DC6-B36E-99CF7E786FFC}"/>
              </a:ext>
            </a:extLst>
          </p:cNvPr>
          <p:cNvSpPr txBox="1"/>
          <p:nvPr/>
        </p:nvSpPr>
        <p:spPr>
          <a:xfrm>
            <a:off x="2499375" y="5630273"/>
            <a:ext cx="8998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3,200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9AE9B2-48EE-424C-B862-5ED42F08495E}"/>
              </a:ext>
            </a:extLst>
          </p:cNvPr>
          <p:cNvSpPr txBox="1"/>
          <p:nvPr/>
        </p:nvSpPr>
        <p:spPr>
          <a:xfrm>
            <a:off x="3448583" y="5633048"/>
            <a:ext cx="8998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4,800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2528CE-74FA-4C1F-A22F-FC08E891FF5E}"/>
              </a:ext>
            </a:extLst>
          </p:cNvPr>
          <p:cNvSpPr txBox="1"/>
          <p:nvPr/>
        </p:nvSpPr>
        <p:spPr>
          <a:xfrm>
            <a:off x="4401580" y="5633048"/>
            <a:ext cx="8998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6,400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B73EEE-0D43-4007-BF1A-02239DD9BFCC}"/>
              </a:ext>
            </a:extLst>
          </p:cNvPr>
          <p:cNvSpPr txBox="1"/>
          <p:nvPr/>
        </p:nvSpPr>
        <p:spPr>
          <a:xfrm>
            <a:off x="5354575" y="5633048"/>
            <a:ext cx="8998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8,000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E5EEFC-7394-4AA3-B6D4-AF5AD39AD2D7}"/>
              </a:ext>
            </a:extLst>
          </p:cNvPr>
          <p:cNvSpPr txBox="1"/>
          <p:nvPr/>
        </p:nvSpPr>
        <p:spPr>
          <a:xfrm>
            <a:off x="6307569" y="5633048"/>
            <a:ext cx="8998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9,600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3CB3D6-2329-4289-B31F-D6EEB77F80E4}"/>
              </a:ext>
            </a:extLst>
          </p:cNvPr>
          <p:cNvSpPr txBox="1"/>
          <p:nvPr/>
        </p:nvSpPr>
        <p:spPr>
          <a:xfrm>
            <a:off x="3098614" y="5938050"/>
            <a:ext cx="1603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 (years)</a:t>
            </a:r>
            <a:endParaRPr lang="en-US" sz="1400" b="1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9F17E7B-2B7F-42E6-9385-D3C1276EA406}"/>
              </a:ext>
            </a:extLst>
          </p:cNvPr>
          <p:cNvSpPr/>
          <p:nvPr/>
        </p:nvSpPr>
        <p:spPr>
          <a:xfrm>
            <a:off x="4933124" y="2570672"/>
            <a:ext cx="3724275" cy="406779"/>
          </a:xfrm>
          <a:prstGeom prst="roundRect">
            <a:avLst/>
          </a:prstGeom>
          <a:solidFill>
            <a:srgbClr val="FFFF99">
              <a:alpha val="4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C29A88-8CAF-4C5D-95DA-C54D87BCE9EF}"/>
              </a:ext>
            </a:extLst>
          </p:cNvPr>
          <p:cNvSpPr txBox="1"/>
          <p:nvPr/>
        </p:nvSpPr>
        <p:spPr>
          <a:xfrm>
            <a:off x="1600327" y="5633048"/>
            <a:ext cx="7546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0.03</a:t>
            </a:r>
            <a:endParaRPr 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F795D2-3B17-4C9B-A0FF-4B38F3ACE429}"/>
              </a:ext>
            </a:extLst>
          </p:cNvPr>
          <p:cNvSpPr txBox="1"/>
          <p:nvPr/>
        </p:nvSpPr>
        <p:spPr>
          <a:xfrm>
            <a:off x="2499375" y="5630273"/>
            <a:ext cx="8998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0.06</a:t>
            </a:r>
            <a:endParaRPr 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4B0AA4-8B54-42A5-8E1C-E2390E8B3175}"/>
              </a:ext>
            </a:extLst>
          </p:cNvPr>
          <p:cNvSpPr txBox="1"/>
          <p:nvPr/>
        </p:nvSpPr>
        <p:spPr>
          <a:xfrm>
            <a:off x="3448583" y="5633048"/>
            <a:ext cx="8998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0.09</a:t>
            </a:r>
            <a:endParaRPr lang="en-US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D8CF1D-BAE6-430D-ABAB-26B199DCAA45}"/>
              </a:ext>
            </a:extLst>
          </p:cNvPr>
          <p:cNvSpPr txBox="1"/>
          <p:nvPr/>
        </p:nvSpPr>
        <p:spPr>
          <a:xfrm>
            <a:off x="4401580" y="5633048"/>
            <a:ext cx="8998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0.12</a:t>
            </a:r>
            <a:endParaRPr 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1ECD70-24BD-4D83-920D-D386B7410F34}"/>
              </a:ext>
            </a:extLst>
          </p:cNvPr>
          <p:cNvSpPr txBox="1"/>
          <p:nvPr/>
        </p:nvSpPr>
        <p:spPr>
          <a:xfrm>
            <a:off x="5354575" y="5633048"/>
            <a:ext cx="8998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0.15</a:t>
            </a:r>
            <a:endParaRPr lang="en-US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61200A-56B7-439E-8806-2AABB586DAB8}"/>
              </a:ext>
            </a:extLst>
          </p:cNvPr>
          <p:cNvSpPr txBox="1"/>
          <p:nvPr/>
        </p:nvSpPr>
        <p:spPr>
          <a:xfrm>
            <a:off x="6307569" y="5633048"/>
            <a:ext cx="8998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0.18</a:t>
            </a:r>
            <a:endParaRPr 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3FF094-99C4-4D14-B74A-FD2C30B7C296}"/>
              </a:ext>
            </a:extLst>
          </p:cNvPr>
          <p:cNvSpPr txBox="1"/>
          <p:nvPr/>
        </p:nvSpPr>
        <p:spPr>
          <a:xfrm>
            <a:off x="3098614" y="5938050"/>
            <a:ext cx="1603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 (seconds)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6640630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0116 L 0.00034 0.17153 " pathEditMode="relative" rAng="0" ptsTypes="AA">
                                      <p:cBhvr>
                                        <p:cTn id="5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851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 animBg="1"/>
      <p:bldP spid="17" grpId="1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length of a half life depends…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D03DEC-6AA6-4BB8-BDF8-0C4DBFA057A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1682" r="1327" b="16390"/>
          <a:stretch/>
        </p:blipFill>
        <p:spPr bwMode="auto">
          <a:xfrm>
            <a:off x="246163" y="2126948"/>
            <a:ext cx="6620463" cy="3506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3DA37EE-130B-49F7-8EE4-74C2B9034946}"/>
              </a:ext>
            </a:extLst>
          </p:cNvPr>
          <p:cNvGraphicFramePr>
            <a:graphicFrameLocks noGrp="1"/>
          </p:cNvGraphicFramePr>
          <p:nvPr/>
        </p:nvGraphicFramePr>
        <p:xfrm>
          <a:off x="4933124" y="1680906"/>
          <a:ext cx="3724275" cy="24659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1707">
                  <a:extLst>
                    <a:ext uri="{9D8B030D-6E8A-4147-A177-3AD203B41FA5}">
                      <a16:colId xmlns:a16="http://schemas.microsoft.com/office/drawing/2014/main" val="3638947273"/>
                    </a:ext>
                  </a:extLst>
                </a:gridCol>
                <a:gridCol w="1622568">
                  <a:extLst>
                    <a:ext uri="{9D8B030D-6E8A-4147-A177-3AD203B41FA5}">
                      <a16:colId xmlns:a16="http://schemas.microsoft.com/office/drawing/2014/main" val="225663612"/>
                    </a:ext>
                  </a:extLst>
                </a:gridCol>
              </a:tblGrid>
              <a:tr h="4873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Radioactive Nuclide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Half-life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7175391"/>
                  </a:ext>
                </a:extLst>
              </a:tr>
              <a:tr h="3957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Uranium-238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4.5 × 10</a:t>
                      </a:r>
                      <a:r>
                        <a:rPr lang="en-US" baseline="30000" dirty="0">
                          <a:latin typeface="+mj-lt"/>
                        </a:rPr>
                        <a:t>9</a:t>
                      </a:r>
                      <a:r>
                        <a:rPr lang="en-US" baseline="0" dirty="0">
                          <a:latin typeface="+mj-lt"/>
                        </a:rPr>
                        <a:t> years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381088"/>
                  </a:ext>
                </a:extLst>
              </a:tr>
              <a:tr h="3957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Radium-226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1,600</a:t>
                      </a:r>
                      <a:r>
                        <a:rPr lang="en-US" baseline="0" dirty="0">
                          <a:latin typeface="+mj-lt"/>
                        </a:rPr>
                        <a:t> years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847883"/>
                  </a:ext>
                </a:extLst>
              </a:tr>
              <a:tr h="3957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Radon-222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3.8 days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585418"/>
                  </a:ext>
                </a:extLst>
              </a:tr>
              <a:tr h="3957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Francium-221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4.8 minutes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7900154"/>
                  </a:ext>
                </a:extLst>
              </a:tr>
              <a:tr h="3957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Astatine-217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0.03</a:t>
                      </a:r>
                      <a:r>
                        <a:rPr lang="en-US" baseline="0" dirty="0">
                          <a:latin typeface="+mj-lt"/>
                        </a:rPr>
                        <a:t> seconds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467252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961CAE0-31F9-4D6B-8A74-8FB7F3529537}"/>
              </a:ext>
            </a:extLst>
          </p:cNvPr>
          <p:cNvSpPr txBox="1"/>
          <p:nvPr/>
        </p:nvSpPr>
        <p:spPr>
          <a:xfrm>
            <a:off x="1600327" y="5633048"/>
            <a:ext cx="7546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1,600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8CDEDA-D7D0-4DC6-B36E-99CF7E786FFC}"/>
              </a:ext>
            </a:extLst>
          </p:cNvPr>
          <p:cNvSpPr txBox="1"/>
          <p:nvPr/>
        </p:nvSpPr>
        <p:spPr>
          <a:xfrm>
            <a:off x="2499375" y="5630273"/>
            <a:ext cx="8998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3,200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9AE9B2-48EE-424C-B862-5ED42F08495E}"/>
              </a:ext>
            </a:extLst>
          </p:cNvPr>
          <p:cNvSpPr txBox="1"/>
          <p:nvPr/>
        </p:nvSpPr>
        <p:spPr>
          <a:xfrm>
            <a:off x="3448583" y="5633048"/>
            <a:ext cx="8998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4,800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2528CE-74FA-4C1F-A22F-FC08E891FF5E}"/>
              </a:ext>
            </a:extLst>
          </p:cNvPr>
          <p:cNvSpPr txBox="1"/>
          <p:nvPr/>
        </p:nvSpPr>
        <p:spPr>
          <a:xfrm>
            <a:off x="4401580" y="5633048"/>
            <a:ext cx="8998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6,400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B73EEE-0D43-4007-BF1A-02239DD9BFCC}"/>
              </a:ext>
            </a:extLst>
          </p:cNvPr>
          <p:cNvSpPr txBox="1"/>
          <p:nvPr/>
        </p:nvSpPr>
        <p:spPr>
          <a:xfrm>
            <a:off x="5354575" y="5633048"/>
            <a:ext cx="8998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8,000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E5EEFC-7394-4AA3-B6D4-AF5AD39AD2D7}"/>
              </a:ext>
            </a:extLst>
          </p:cNvPr>
          <p:cNvSpPr txBox="1"/>
          <p:nvPr/>
        </p:nvSpPr>
        <p:spPr>
          <a:xfrm>
            <a:off x="6307569" y="5633048"/>
            <a:ext cx="8998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9,600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3CB3D6-2329-4289-B31F-D6EEB77F80E4}"/>
              </a:ext>
            </a:extLst>
          </p:cNvPr>
          <p:cNvSpPr txBox="1"/>
          <p:nvPr/>
        </p:nvSpPr>
        <p:spPr>
          <a:xfrm>
            <a:off x="3098614" y="5938050"/>
            <a:ext cx="1603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 (years)</a:t>
            </a:r>
            <a:endParaRPr lang="en-US" sz="1400" b="1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9F17E7B-2B7F-42E6-9385-D3C1276EA406}"/>
              </a:ext>
            </a:extLst>
          </p:cNvPr>
          <p:cNvSpPr/>
          <p:nvPr/>
        </p:nvSpPr>
        <p:spPr>
          <a:xfrm>
            <a:off x="4933124" y="2570672"/>
            <a:ext cx="3724275" cy="406779"/>
          </a:xfrm>
          <a:prstGeom prst="roundRect">
            <a:avLst/>
          </a:prstGeom>
          <a:solidFill>
            <a:srgbClr val="FFFF99">
              <a:alpha val="4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C29A88-8CAF-4C5D-95DA-C54D87BCE9EF}"/>
              </a:ext>
            </a:extLst>
          </p:cNvPr>
          <p:cNvSpPr txBox="1"/>
          <p:nvPr/>
        </p:nvSpPr>
        <p:spPr>
          <a:xfrm>
            <a:off x="1600327" y="5633048"/>
            <a:ext cx="7546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0.03</a:t>
            </a:r>
            <a:endParaRPr 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F795D2-3B17-4C9B-A0FF-4B38F3ACE429}"/>
              </a:ext>
            </a:extLst>
          </p:cNvPr>
          <p:cNvSpPr txBox="1"/>
          <p:nvPr/>
        </p:nvSpPr>
        <p:spPr>
          <a:xfrm>
            <a:off x="2499375" y="5630273"/>
            <a:ext cx="8998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0.06</a:t>
            </a:r>
            <a:endParaRPr 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4B0AA4-8B54-42A5-8E1C-E2390E8B3175}"/>
              </a:ext>
            </a:extLst>
          </p:cNvPr>
          <p:cNvSpPr txBox="1"/>
          <p:nvPr/>
        </p:nvSpPr>
        <p:spPr>
          <a:xfrm>
            <a:off x="3448583" y="5633048"/>
            <a:ext cx="8998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0.09</a:t>
            </a:r>
            <a:endParaRPr lang="en-US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D8CF1D-BAE6-430D-ABAB-26B199DCAA45}"/>
              </a:ext>
            </a:extLst>
          </p:cNvPr>
          <p:cNvSpPr txBox="1"/>
          <p:nvPr/>
        </p:nvSpPr>
        <p:spPr>
          <a:xfrm>
            <a:off x="4401580" y="5633048"/>
            <a:ext cx="8998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0.12</a:t>
            </a:r>
            <a:endParaRPr 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1ECD70-24BD-4D83-920D-D386B7410F34}"/>
              </a:ext>
            </a:extLst>
          </p:cNvPr>
          <p:cNvSpPr txBox="1"/>
          <p:nvPr/>
        </p:nvSpPr>
        <p:spPr>
          <a:xfrm>
            <a:off x="5354575" y="5633048"/>
            <a:ext cx="8998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0.15</a:t>
            </a:r>
            <a:endParaRPr lang="en-US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61200A-56B7-439E-8806-2AABB586DAB8}"/>
              </a:ext>
            </a:extLst>
          </p:cNvPr>
          <p:cNvSpPr txBox="1"/>
          <p:nvPr/>
        </p:nvSpPr>
        <p:spPr>
          <a:xfrm>
            <a:off x="6307569" y="5633048"/>
            <a:ext cx="8998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0.18</a:t>
            </a:r>
            <a:endParaRPr 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3FF094-99C4-4D14-B74A-FD2C30B7C296}"/>
              </a:ext>
            </a:extLst>
          </p:cNvPr>
          <p:cNvSpPr txBox="1"/>
          <p:nvPr/>
        </p:nvSpPr>
        <p:spPr>
          <a:xfrm>
            <a:off x="3098614" y="5938050"/>
            <a:ext cx="1603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 (seconds)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869950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0116 L 0.00034 0.17153 " pathEditMode="relative" rAng="0" ptsTypes="AA">
                                      <p:cBhvr>
                                        <p:cTn id="5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851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 animBg="1"/>
      <p:bldP spid="17" grpId="1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 Life Problem: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219268" y="1531726"/>
            <a:ext cx="8738086" cy="4611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How many half-lives does it take for 100 g of a radioactive sample to decay to 12.5 g? </a:t>
            </a:r>
          </a:p>
          <a:p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If the half-life of the sample is 7 years, how long will this take?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The half-life of radium-226 is 1600 years. What percentage remains undecayed after 3200 years?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en-US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8006E2-1E85-48CF-BCE7-66E7A300FF5E}"/>
              </a:ext>
            </a:extLst>
          </p:cNvPr>
          <p:cNvSpPr txBox="1"/>
          <p:nvPr/>
        </p:nvSpPr>
        <p:spPr>
          <a:xfrm>
            <a:off x="346364" y="2168236"/>
            <a:ext cx="5783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100 g </a:t>
            </a:r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50 g </a:t>
            </a:r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25 g </a:t>
            </a:r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12.5 g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02CF1-9E24-4572-9717-DFE916FCAC96}"/>
              </a:ext>
            </a:extLst>
          </p:cNvPr>
          <p:cNvSpPr txBox="1"/>
          <p:nvPr/>
        </p:nvSpPr>
        <p:spPr>
          <a:xfrm>
            <a:off x="6508227" y="2092035"/>
            <a:ext cx="2289409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 Half-Lives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AEB2F0-75F9-4FAB-8A96-93E6EDC2AEAE}"/>
              </a:ext>
            </a:extLst>
          </p:cNvPr>
          <p:cNvSpPr txBox="1"/>
          <p:nvPr/>
        </p:nvSpPr>
        <p:spPr>
          <a:xfrm>
            <a:off x="1575838" y="193727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BF5AC4-A5B2-432E-A0BD-C81E2FE450A0}"/>
              </a:ext>
            </a:extLst>
          </p:cNvPr>
          <p:cNvSpPr txBox="1"/>
          <p:nvPr/>
        </p:nvSpPr>
        <p:spPr>
          <a:xfrm>
            <a:off x="3000712" y="193727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BDEA15-4E1B-465F-9EF7-FB6CB51BBA6E}"/>
              </a:ext>
            </a:extLst>
          </p:cNvPr>
          <p:cNvSpPr txBox="1"/>
          <p:nvPr/>
        </p:nvSpPr>
        <p:spPr>
          <a:xfrm>
            <a:off x="4399309" y="193727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BB61A0-2608-41E6-ABCE-4480E4A0C815}"/>
              </a:ext>
            </a:extLst>
          </p:cNvPr>
          <p:cNvSpPr txBox="1"/>
          <p:nvPr/>
        </p:nvSpPr>
        <p:spPr>
          <a:xfrm>
            <a:off x="423059" y="3429000"/>
            <a:ext cx="4911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 half-lives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× (</a:t>
            </a:r>
            <a:r>
              <a:rPr lang="en-US" sz="32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 years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EF846B-F97A-45B3-9931-2C051F084DF8}"/>
              </a:ext>
            </a:extLst>
          </p:cNvPr>
          <p:cNvSpPr txBox="1"/>
          <p:nvPr/>
        </p:nvSpPr>
        <p:spPr>
          <a:xfrm>
            <a:off x="5363522" y="3428999"/>
            <a:ext cx="1678665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21 years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6D153B-814B-4B70-BC92-2D1A2CED80D6}"/>
              </a:ext>
            </a:extLst>
          </p:cNvPr>
          <p:cNvSpPr txBox="1"/>
          <p:nvPr/>
        </p:nvSpPr>
        <p:spPr>
          <a:xfrm>
            <a:off x="346364" y="4867275"/>
            <a:ext cx="5056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en-US" sz="32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3200 years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÷ (</a:t>
            </a:r>
            <a:r>
              <a:rPr lang="en-US" sz="32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1600 years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4E7358-018A-461A-AD0F-780EEFFFF985}"/>
              </a:ext>
            </a:extLst>
          </p:cNvPr>
          <p:cNvGrpSpPr/>
          <p:nvPr/>
        </p:nvGrpSpPr>
        <p:grpSpPr>
          <a:xfrm>
            <a:off x="4880035" y="5502108"/>
            <a:ext cx="4044697" cy="778590"/>
            <a:chOff x="373288" y="5502109"/>
            <a:chExt cx="4044697" cy="77859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145594-E693-49AF-B737-D79157FDD4CB}"/>
                </a:ext>
              </a:extLst>
            </p:cNvPr>
            <p:cNvSpPr txBox="1"/>
            <p:nvPr/>
          </p:nvSpPr>
          <p:spPr>
            <a:xfrm>
              <a:off x="373288" y="5502109"/>
              <a:ext cx="40446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2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100% </a:t>
              </a:r>
              <a:r>
                <a:rPr lang="en-US" sz="32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  <a:sym typeface="Wingdings" panose="05000000000000000000" pitchFamily="2" charset="2"/>
                </a:rPr>
                <a:t></a:t>
              </a:r>
              <a:r>
                <a:rPr lang="en-US" sz="3200" dirty="0">
                  <a:solidFill>
                    <a:schemeClr val="accent2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  <a:sym typeface="Wingdings" panose="05000000000000000000" pitchFamily="2" charset="2"/>
                </a:rPr>
                <a:t> 50% </a:t>
              </a:r>
              <a:r>
                <a:rPr lang="en-US" sz="32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  <a:sym typeface="Wingdings" panose="05000000000000000000" pitchFamily="2" charset="2"/>
                </a:rPr>
                <a:t></a:t>
              </a:r>
              <a:r>
                <a:rPr lang="en-US" sz="3200" dirty="0">
                  <a:solidFill>
                    <a:schemeClr val="accent2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  <a:sym typeface="Wingdings" panose="05000000000000000000" pitchFamily="2" charset="2"/>
                </a:rPr>
                <a:t> </a:t>
              </a:r>
              <a:r>
                <a:rPr lang="en-US" sz="3200" b="1" dirty="0">
                  <a:solidFill>
                    <a:schemeClr val="accent2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  <a:sym typeface="Wingdings" panose="05000000000000000000" pitchFamily="2" charset="2"/>
                </a:rPr>
                <a:t>25%</a:t>
              </a:r>
              <a:endParaRPr lang="en-US" sz="3200" b="1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88CB3A4-73C8-4332-B0E4-FAC7228C45DB}"/>
                </a:ext>
              </a:extLst>
            </p:cNvPr>
            <p:cNvSpPr txBox="1"/>
            <p:nvPr/>
          </p:nvSpPr>
          <p:spPr>
            <a:xfrm>
              <a:off x="1575838" y="5911367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0417F81-9FE3-40F9-94F8-961B7D43DFDD}"/>
                </a:ext>
              </a:extLst>
            </p:cNvPr>
            <p:cNvSpPr txBox="1"/>
            <p:nvPr/>
          </p:nvSpPr>
          <p:spPr>
            <a:xfrm>
              <a:off x="3000712" y="5911367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9FE6EB2-A92E-49A7-9082-EE5775CE57F3}"/>
              </a:ext>
            </a:extLst>
          </p:cNvPr>
          <p:cNvSpPr txBox="1"/>
          <p:nvPr/>
        </p:nvSpPr>
        <p:spPr>
          <a:xfrm>
            <a:off x="5227607" y="4892304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2 Half-Lives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3143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/>
      <p:bldP spid="10" grpId="0"/>
      <p:bldP spid="11" grpId="0"/>
      <p:bldP spid="12" grpId="0"/>
      <p:bldP spid="13" grpId="0" animBg="1"/>
      <p:bldP spid="14" grpId="0"/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Radiocarbon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Dating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219268" y="1531726"/>
            <a:ext cx="8654143" cy="4022725"/>
          </a:xfrm>
        </p:spPr>
        <p:txBody>
          <a:bodyPr>
            <a:normAutofit/>
          </a:bodyPr>
          <a:lstStyle/>
          <a:p>
            <a:r>
              <a:rPr lang="en-US" sz="3200">
                <a:latin typeface="+mj-lt"/>
              </a:rPr>
              <a:t>How old is a sample of rock that has 6.25% of its original  C-14.  The half-life of C-14 is 5,730 years.</a:t>
            </a:r>
            <a:endParaRPr lang="en-US" sz="3200" dirty="0">
              <a:latin typeface="+mj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234DFF-EEC9-43E9-8B81-A11C8C61585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1682" r="1327" b="16390"/>
          <a:stretch/>
        </p:blipFill>
        <p:spPr bwMode="auto">
          <a:xfrm>
            <a:off x="231220" y="2750418"/>
            <a:ext cx="5814203" cy="28960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16366B-2644-440A-B809-24A44D68A68D}"/>
              </a:ext>
            </a:extLst>
          </p:cNvPr>
          <p:cNvSpPr txBox="1"/>
          <p:nvPr/>
        </p:nvSpPr>
        <p:spPr>
          <a:xfrm>
            <a:off x="1376040" y="5646429"/>
            <a:ext cx="7546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5,730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79F38B-C510-4F13-ABE7-AB0D906AB7A8}"/>
              </a:ext>
            </a:extLst>
          </p:cNvPr>
          <p:cNvSpPr txBox="1"/>
          <p:nvPr/>
        </p:nvSpPr>
        <p:spPr>
          <a:xfrm>
            <a:off x="2150533" y="5646429"/>
            <a:ext cx="8998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11,460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2C3AB0-1F65-43CA-A86F-1A4B000B94AA}"/>
              </a:ext>
            </a:extLst>
          </p:cNvPr>
          <p:cNvSpPr txBox="1"/>
          <p:nvPr/>
        </p:nvSpPr>
        <p:spPr>
          <a:xfrm>
            <a:off x="2991386" y="5646429"/>
            <a:ext cx="8998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17,190</a:t>
            </a:r>
            <a:endParaRPr 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B3F76B-2AA9-46F1-8839-B156A8F1BE17}"/>
              </a:ext>
            </a:extLst>
          </p:cNvPr>
          <p:cNvSpPr txBox="1"/>
          <p:nvPr/>
        </p:nvSpPr>
        <p:spPr>
          <a:xfrm>
            <a:off x="3832239" y="5646429"/>
            <a:ext cx="8998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22,920</a:t>
            </a:r>
            <a:endParaRPr 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A49CF8-A330-4482-A459-FF3CC53DBF6C}"/>
              </a:ext>
            </a:extLst>
          </p:cNvPr>
          <p:cNvSpPr txBox="1"/>
          <p:nvPr/>
        </p:nvSpPr>
        <p:spPr>
          <a:xfrm>
            <a:off x="4673092" y="5646429"/>
            <a:ext cx="8998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28,650</a:t>
            </a:r>
            <a:endParaRPr lang="en-US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9F100B-2C7F-4097-BF46-981AA654037F}"/>
              </a:ext>
            </a:extLst>
          </p:cNvPr>
          <p:cNvSpPr txBox="1"/>
          <p:nvPr/>
        </p:nvSpPr>
        <p:spPr>
          <a:xfrm>
            <a:off x="5513945" y="5646429"/>
            <a:ext cx="8998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34,380</a:t>
            </a:r>
            <a:endParaRPr 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90807D-5484-4746-9E63-EC49FB6EBF25}"/>
              </a:ext>
            </a:extLst>
          </p:cNvPr>
          <p:cNvSpPr txBox="1"/>
          <p:nvPr/>
        </p:nvSpPr>
        <p:spPr>
          <a:xfrm>
            <a:off x="2617922" y="5955917"/>
            <a:ext cx="1603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 (years)</a:t>
            </a:r>
            <a:endParaRPr lang="en-US" sz="1400" b="1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F8B0B86-5786-4E0E-82A2-58460E855F57}"/>
              </a:ext>
            </a:extLst>
          </p:cNvPr>
          <p:cNvGrpSpPr/>
          <p:nvPr/>
        </p:nvGrpSpPr>
        <p:grpSpPr>
          <a:xfrm>
            <a:off x="861134" y="5105845"/>
            <a:ext cx="3421009" cy="369332"/>
            <a:chOff x="861134" y="5105845"/>
            <a:chExt cx="3421009" cy="36933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D1E9A3E-5148-4CDF-9EFE-DB2B678AB8BE}"/>
                </a:ext>
              </a:extLst>
            </p:cNvPr>
            <p:cNvCxnSpPr>
              <a:cxnSpLocks/>
            </p:cNvCxnSpPr>
            <p:nvPr/>
          </p:nvCxnSpPr>
          <p:spPr>
            <a:xfrm>
              <a:off x="861134" y="5427192"/>
              <a:ext cx="3421009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140F3A8-BD1F-4ABF-A30A-3C50C8320D66}"/>
                </a:ext>
              </a:extLst>
            </p:cNvPr>
            <p:cNvSpPr txBox="1"/>
            <p:nvPr/>
          </p:nvSpPr>
          <p:spPr>
            <a:xfrm>
              <a:off x="926136" y="5105845"/>
              <a:ext cx="89980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6.25%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5B2A46F-703D-4DD4-8863-108F047E1BCE}"/>
              </a:ext>
            </a:extLst>
          </p:cNvPr>
          <p:cNvSpPr/>
          <p:nvPr/>
        </p:nvSpPr>
        <p:spPr>
          <a:xfrm>
            <a:off x="3968319" y="5211192"/>
            <a:ext cx="612559" cy="743014"/>
          </a:xfrm>
          <a:prstGeom prst="roundRect">
            <a:avLst/>
          </a:prstGeom>
          <a:solidFill>
            <a:srgbClr val="FFFF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B7DEA8-24F6-4725-8B83-67ED7B13AC00}"/>
              </a:ext>
            </a:extLst>
          </p:cNvPr>
          <p:cNvSpPr txBox="1"/>
          <p:nvPr/>
        </p:nvSpPr>
        <p:spPr>
          <a:xfrm>
            <a:off x="1457306" y="2898735"/>
            <a:ext cx="7513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100% </a:t>
            </a:r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50% </a:t>
            </a:r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25% </a:t>
            </a:r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12.5% </a:t>
            </a:r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6.25%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8043A2-7AE9-4D30-B796-9EF9300DD4E0}"/>
              </a:ext>
            </a:extLst>
          </p:cNvPr>
          <p:cNvSpPr txBox="1"/>
          <p:nvPr/>
        </p:nvSpPr>
        <p:spPr>
          <a:xfrm>
            <a:off x="2659856" y="330799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B84D18-0ECE-47DE-AAB2-018E361F92C0}"/>
              </a:ext>
            </a:extLst>
          </p:cNvPr>
          <p:cNvSpPr txBox="1"/>
          <p:nvPr/>
        </p:nvSpPr>
        <p:spPr>
          <a:xfrm>
            <a:off x="4084730" y="330799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41C573-3C84-40FB-BFF3-025C696ACDF3}"/>
              </a:ext>
            </a:extLst>
          </p:cNvPr>
          <p:cNvSpPr txBox="1"/>
          <p:nvPr/>
        </p:nvSpPr>
        <p:spPr>
          <a:xfrm>
            <a:off x="5483327" y="330799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9027CC-4663-4108-AADF-0F2D1FB48E7C}"/>
              </a:ext>
            </a:extLst>
          </p:cNvPr>
          <p:cNvSpPr txBox="1"/>
          <p:nvPr/>
        </p:nvSpPr>
        <p:spPr>
          <a:xfrm>
            <a:off x="7160597" y="330799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357AB3-2A8C-4A43-BBF1-3B2DBCD74C5E}"/>
              </a:ext>
            </a:extLst>
          </p:cNvPr>
          <p:cNvSpPr txBox="1"/>
          <p:nvPr/>
        </p:nvSpPr>
        <p:spPr>
          <a:xfrm>
            <a:off x="3138321" y="3751483"/>
            <a:ext cx="5575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 half-lives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× (</a:t>
            </a:r>
            <a:r>
              <a:rPr lang="en-US" sz="32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5730 years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2F0F3B-88C2-4B0F-8D46-4AE639163A63}"/>
              </a:ext>
            </a:extLst>
          </p:cNvPr>
          <p:cNvSpPr txBox="1"/>
          <p:nvPr/>
        </p:nvSpPr>
        <p:spPr>
          <a:xfrm>
            <a:off x="5498856" y="4470325"/>
            <a:ext cx="327205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22,920 years</a:t>
            </a:r>
          </a:p>
        </p:txBody>
      </p:sp>
    </p:spTree>
    <p:extLst>
      <p:ext uri="{BB962C8B-B14F-4D97-AF65-F5344CB8AC3E}">
        <p14:creationId xmlns:p14="http://schemas.microsoft.com/office/powerpoint/2010/main" val="70668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6" grpId="0" animBg="1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IB Question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737" y="1571743"/>
            <a:ext cx="8772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 nucleus of Californium (</a:t>
            </a:r>
            <a:r>
              <a:rPr lang="en-US" sz="2400" dirty="0" err="1">
                <a:latin typeface="+mj-lt"/>
              </a:rPr>
              <a:t>Cf</a:t>
            </a:r>
            <a:r>
              <a:rPr lang="en-US" sz="2400" dirty="0">
                <a:latin typeface="+mj-lt"/>
              </a:rPr>
              <a:t>) contains 98 protons and 154 neutrons. Which of the following correctly identifies this nucleus of Californium?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20844" y="2706117"/>
                <a:ext cx="2215543" cy="11494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6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66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54</m:t>
                          </m:r>
                        </m:sub>
                        <m:sup>
                          <m:r>
                            <a:rPr lang="en-US" sz="66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98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6600" b="0" i="0" smtClean="0">
                              <a:latin typeface="Cambria Math" panose="02040503050406030204" pitchFamily="18" charset="0"/>
                            </a:rPr>
                            <m:t>Cf</m:t>
                          </m:r>
                        </m:e>
                      </m:sPre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844" y="2706117"/>
                <a:ext cx="2215543" cy="11494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20845" y="4600497"/>
                <a:ext cx="2215542" cy="1163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6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6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6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66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154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6600" b="0" i="0" smtClean="0">
                              <a:latin typeface="Cambria Math" panose="02040503050406030204" pitchFamily="18" charset="0"/>
                            </a:rPr>
                            <m:t>Cf</m:t>
                          </m:r>
                        </m:e>
                      </m:sPre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845" y="4600497"/>
                <a:ext cx="2215542" cy="11633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216595" y="2706117"/>
                <a:ext cx="2215542" cy="1163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6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6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6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66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252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6600" b="0" i="0" smtClean="0">
                              <a:latin typeface="Cambria Math" panose="02040503050406030204" pitchFamily="18" charset="0"/>
                            </a:rPr>
                            <m:t>Cf</m:t>
                          </m:r>
                        </m:e>
                      </m:sPre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595" y="2706117"/>
                <a:ext cx="2215542" cy="11633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216595" y="4600497"/>
                <a:ext cx="2215542" cy="1163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6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6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6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54</m:t>
                          </m:r>
                        </m:sub>
                        <m:sup>
                          <m:r>
                            <a:rPr lang="en-US" sz="66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350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6600" b="0" i="0" smtClean="0">
                              <a:latin typeface="Cambria Math" panose="02040503050406030204" pitchFamily="18" charset="0"/>
                            </a:rPr>
                            <m:t>Cf</m:t>
                          </m:r>
                        </m:e>
                      </m:sPre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595" y="4600497"/>
                <a:ext cx="2215542" cy="11633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1018F30-08B1-4463-B0BA-A375C5BFD2E6}"/>
              </a:ext>
            </a:extLst>
          </p:cNvPr>
          <p:cNvSpPr/>
          <p:nvPr/>
        </p:nvSpPr>
        <p:spPr>
          <a:xfrm>
            <a:off x="5216595" y="2638862"/>
            <a:ext cx="2375696" cy="1283992"/>
          </a:xfrm>
          <a:prstGeom prst="rect">
            <a:avLst/>
          </a:prstGeom>
          <a:solidFill>
            <a:srgbClr val="FFFF00">
              <a:alpha val="30196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21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Isotopes &amp; Nuclides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0181" y="1680906"/>
            <a:ext cx="97334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+mj-lt"/>
              </a:rPr>
              <a:t>C</a:t>
            </a:r>
            <a:endParaRPr lang="en-US" sz="40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91168" y="1637351"/>
            <a:ext cx="10438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>
                <a:solidFill>
                  <a:srgbClr val="00B050"/>
                </a:solidFill>
                <a:latin typeface="+mj-lt"/>
              </a:rPr>
              <a:t>12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0774" y="2611930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>
                <a:solidFill>
                  <a:srgbClr val="C00000"/>
                </a:solidFill>
                <a:latin typeface="+mj-lt"/>
              </a:rPr>
              <a:t>6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06851" y="1680906"/>
            <a:ext cx="97334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+mj-lt"/>
              </a:rPr>
              <a:t>C</a:t>
            </a:r>
            <a:endParaRPr lang="en-US" sz="40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7838" y="1637351"/>
            <a:ext cx="10438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>
                <a:solidFill>
                  <a:srgbClr val="00B050"/>
                </a:solidFill>
                <a:latin typeface="+mj-lt"/>
              </a:rPr>
              <a:t>14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87444" y="2611930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>
                <a:solidFill>
                  <a:srgbClr val="C00000"/>
                </a:solidFill>
                <a:latin typeface="+mj-lt"/>
              </a:rPr>
              <a:t>6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35D105-70E8-47C8-8C8B-1937650A9195}"/>
              </a:ext>
            </a:extLst>
          </p:cNvPr>
          <p:cNvSpPr txBox="1"/>
          <p:nvPr/>
        </p:nvSpPr>
        <p:spPr>
          <a:xfrm>
            <a:off x="812759" y="5248431"/>
            <a:ext cx="2766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Same # of protons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72C1FD-678B-484E-BDB9-7068207326D8}"/>
              </a:ext>
            </a:extLst>
          </p:cNvPr>
          <p:cNvSpPr txBox="1"/>
          <p:nvPr/>
        </p:nvSpPr>
        <p:spPr>
          <a:xfrm>
            <a:off x="812758" y="5705590"/>
            <a:ext cx="3500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Different # of neutrons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1B8AA9-44B7-4C07-92BB-67AE6472CE67}"/>
              </a:ext>
            </a:extLst>
          </p:cNvPr>
          <p:cNvSpPr txBox="1"/>
          <p:nvPr/>
        </p:nvSpPr>
        <p:spPr>
          <a:xfrm>
            <a:off x="6377903" y="4473978"/>
            <a:ext cx="2027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Nuclide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89C6A6-7AFB-45B5-87DE-048175CADCAD}"/>
              </a:ext>
            </a:extLst>
          </p:cNvPr>
          <p:cNvSpPr txBox="1"/>
          <p:nvPr/>
        </p:nvSpPr>
        <p:spPr>
          <a:xfrm>
            <a:off x="6377903" y="5041594"/>
            <a:ext cx="2766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C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Single atom configuration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C60AE5E-C8B4-4352-8861-3E6012E037BC}"/>
              </a:ext>
            </a:extLst>
          </p:cNvPr>
          <p:cNvGrpSpPr/>
          <p:nvPr/>
        </p:nvGrpSpPr>
        <p:grpSpPr>
          <a:xfrm>
            <a:off x="812759" y="3524164"/>
            <a:ext cx="5992519" cy="1724267"/>
            <a:chOff x="812759" y="3524164"/>
            <a:chExt cx="5992519" cy="1724267"/>
          </a:xfrm>
        </p:grpSpPr>
        <p:sp>
          <p:nvSpPr>
            <p:cNvPr id="2" name="Right Brace 1">
              <a:extLst>
                <a:ext uri="{FF2B5EF4-FFF2-40B4-BE49-F238E27FC236}">
                  <a16:creationId xmlns:a16="http://schemas.microsoft.com/office/drawing/2014/main" id="{8E5B10C4-816D-438B-905A-168587949D8E}"/>
                </a:ext>
              </a:extLst>
            </p:cNvPr>
            <p:cNvSpPr/>
            <p:nvPr/>
          </p:nvSpPr>
          <p:spPr>
            <a:xfrm rot="5400000">
              <a:off x="2817281" y="2838364"/>
              <a:ext cx="235527" cy="1607127"/>
            </a:xfrm>
            <a:prstGeom prst="rightBrac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5158B46F-A385-4466-82E1-5AF1206061B0}"/>
                </a:ext>
              </a:extLst>
            </p:cNvPr>
            <p:cNvSpPr/>
            <p:nvPr/>
          </p:nvSpPr>
          <p:spPr>
            <a:xfrm rot="5400000">
              <a:off x="5883951" y="2857154"/>
              <a:ext cx="235527" cy="1607127"/>
            </a:xfrm>
            <a:prstGeom prst="rightBrac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C3CE011-5A43-4518-A413-994E925B6E37}"/>
                </a:ext>
              </a:extLst>
            </p:cNvPr>
            <p:cNvSpPr txBox="1"/>
            <p:nvPr/>
          </p:nvSpPr>
          <p:spPr>
            <a:xfrm>
              <a:off x="812759" y="4171213"/>
              <a:ext cx="20274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Isotopes of Carbon</a:t>
              </a:r>
            </a:p>
          </p:txBody>
        </p: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27579659-4273-4533-9777-9D2CC59C62B0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 flipV="1">
              <a:off x="2785303" y="3778481"/>
              <a:ext cx="3216411" cy="1129504"/>
            </a:xfrm>
            <a:prstGeom prst="straightConnector1">
              <a:avLst/>
            </a:prstGeom>
            <a:ln w="762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or: Elbow 9">
              <a:extLst>
                <a:ext uri="{FF2B5EF4-FFF2-40B4-BE49-F238E27FC236}">
                  <a16:creationId xmlns:a16="http://schemas.microsoft.com/office/drawing/2014/main" id="{374DCF8C-E509-428E-9CCF-F3CB595D12E6}"/>
                </a:ext>
              </a:extLst>
            </p:cNvPr>
            <p:cNvCxnSpPr>
              <a:cxnSpLocks/>
              <a:endCxn id="2" idx="1"/>
            </p:cNvCxnSpPr>
            <p:nvPr/>
          </p:nvCxnSpPr>
          <p:spPr>
            <a:xfrm flipV="1">
              <a:off x="2543274" y="3759691"/>
              <a:ext cx="391770" cy="750120"/>
            </a:xfrm>
            <a:prstGeom prst="straightConnector1">
              <a:avLst/>
            </a:prstGeom>
            <a:ln w="762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0325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 Forces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89268" y="2442943"/>
            <a:ext cx="27432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49621" y="3037649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17439" y="3003097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58908" y="2684195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516603" y="3024309"/>
            <a:ext cx="27432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667814" y="2799210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427560" y="2799210"/>
            <a:ext cx="27432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513719" y="2568175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759094" y="2618347"/>
            <a:ext cx="27432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275839" y="2712539"/>
            <a:ext cx="27432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901150" y="2843046"/>
            <a:ext cx="27432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94911" y="2031463"/>
            <a:ext cx="1645920" cy="1645920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12031" y="1848583"/>
            <a:ext cx="2011680" cy="2011680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614746" y="1985743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713024" y="1988798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611362" y="1799808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709640" y="1802863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682149" y="2762983"/>
            <a:ext cx="91440" cy="914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11362" y="4121865"/>
            <a:ext cx="97334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+mj-lt"/>
              </a:rPr>
              <a:t>B</a:t>
            </a:r>
            <a:endParaRPr lang="en-US" sz="40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2349" y="4078310"/>
            <a:ext cx="10438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>
                <a:solidFill>
                  <a:srgbClr val="00B050"/>
                </a:solidFill>
                <a:latin typeface="+mj-lt"/>
              </a:rPr>
              <a:t>11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91955" y="5052889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>
                <a:solidFill>
                  <a:srgbClr val="C00000"/>
                </a:solidFill>
                <a:latin typeface="+mj-lt"/>
              </a:rPr>
              <a:t>5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54450" y="1680906"/>
            <a:ext cx="4184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Remember Coulomb’s Law?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/>
              <p:cNvGraphicFramePr>
                <a:graphicFrameLocks noGrp="1"/>
              </p:cNvGraphicFramePr>
              <p:nvPr/>
            </p:nvGraphicFramePr>
            <p:xfrm>
              <a:off x="3784230" y="2346940"/>
              <a:ext cx="4325174" cy="1903377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43251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90337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4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f>
                                  <m:fPr>
                                    <m:ctrlPr>
                                      <a:rPr lang="en-US" sz="4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4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48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4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b="0" i="1" smtClean="0">
                                            <a:solidFill>
                                              <a:srgbClr val="FF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4800" b="0" i="1" smtClean="0">
                                            <a:solidFill>
                                              <a:srgbClr val="FF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en-US" sz="4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4800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0855516"/>
                  </p:ext>
                </p:extLst>
              </p:nvPr>
            </p:nvGraphicFramePr>
            <p:xfrm>
              <a:off x="3784230" y="2346940"/>
              <a:ext cx="4325174" cy="1903377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43251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9033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41" t="-318" r="-281" b="-6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75B34F3-B852-4775-A638-90A88569F294}"/>
              </a:ext>
            </a:extLst>
          </p:cNvPr>
          <p:cNvSpPr txBox="1"/>
          <p:nvPr/>
        </p:nvSpPr>
        <p:spPr>
          <a:xfrm>
            <a:off x="3784230" y="4757882"/>
            <a:ext cx="46426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Opposite charges attract</a:t>
            </a:r>
          </a:p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Like charges repel</a:t>
            </a:r>
          </a:p>
        </p:txBody>
      </p:sp>
    </p:spTree>
    <p:extLst>
      <p:ext uri="{BB962C8B-B14F-4D97-AF65-F5344CB8AC3E}">
        <p14:creationId xmlns:p14="http://schemas.microsoft.com/office/powerpoint/2010/main" val="1837881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 Forces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The strong force acting like a velcro against the coulombic forc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984" y="1680907"/>
            <a:ext cx="3267466" cy="174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0050" y="1680906"/>
            <a:ext cx="3228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Strong Nuclear Force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0049" y="4010731"/>
            <a:ext cx="3400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Electromagnetic Force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049" y="4683131"/>
            <a:ext cx="2899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Gravitational Force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049" y="5355531"/>
            <a:ext cx="3067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Weak Nuclear Force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DAE789-E5B4-4792-91D9-B58A52EB521A}"/>
              </a:ext>
            </a:extLst>
          </p:cNvPr>
          <p:cNvSpPr txBox="1"/>
          <p:nvPr/>
        </p:nvSpPr>
        <p:spPr>
          <a:xfrm>
            <a:off x="872837" y="2471848"/>
            <a:ext cx="40286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Very short range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Very </a:t>
            </a:r>
            <a:r>
              <a:rPr lang="en-US" sz="3600" u="sng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strong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AC8EF3-D24F-450B-A3DB-4CE4A2151E01}"/>
              </a:ext>
            </a:extLst>
          </p:cNvPr>
          <p:cNvGrpSpPr/>
          <p:nvPr/>
        </p:nvGrpSpPr>
        <p:grpSpPr>
          <a:xfrm>
            <a:off x="5758610" y="2872220"/>
            <a:ext cx="2398413" cy="1795939"/>
            <a:chOff x="5758610" y="2872220"/>
            <a:chExt cx="2398413" cy="179593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6A755C-7E24-4365-93DA-C3F2399D3B01}"/>
                </a:ext>
              </a:extLst>
            </p:cNvPr>
            <p:cNvSpPr txBox="1"/>
            <p:nvPr/>
          </p:nvSpPr>
          <p:spPr>
            <a:xfrm>
              <a:off x="5758610" y="4021828"/>
              <a:ext cx="23984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Like Velcro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F576B95-09EC-4A20-9018-F5A32D94051C}"/>
                </a:ext>
              </a:extLst>
            </p:cNvPr>
            <p:cNvCxnSpPr>
              <a:stCxn id="12" idx="0"/>
            </p:cNvCxnSpPr>
            <p:nvPr/>
          </p:nvCxnSpPr>
          <p:spPr>
            <a:xfrm flipV="1">
              <a:off x="6957817" y="2872220"/>
              <a:ext cx="0" cy="1149608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5033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Unstable Nuclei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Image result for nuclei sta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9" y="1680906"/>
            <a:ext cx="2847858" cy="445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9FFC332-F75C-495C-84D7-851FB0116BFE}"/>
              </a:ext>
            </a:extLst>
          </p:cNvPr>
          <p:cNvGrpSpPr/>
          <p:nvPr/>
        </p:nvGrpSpPr>
        <p:grpSpPr>
          <a:xfrm>
            <a:off x="1271615" y="1575263"/>
            <a:ext cx="1995055" cy="1105494"/>
            <a:chOff x="1271615" y="1575263"/>
            <a:chExt cx="1995055" cy="110549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369127" y="2258291"/>
              <a:ext cx="457200" cy="422466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271615" y="1575263"/>
              <a:ext cx="19950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+mj-lt"/>
                </a:rPr>
                <a:t>Line of Stability</a:t>
              </a:r>
            </a:p>
          </p:txBody>
        </p:sp>
      </p:grpSp>
      <p:pic>
        <p:nvPicPr>
          <p:cNvPr id="1030" name="Picture 6" descr="Image result for stable nuc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884" y="1874226"/>
            <a:ext cx="3723698" cy="387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651F809-5326-47A5-A232-38E53710D3A7}"/>
              </a:ext>
            </a:extLst>
          </p:cNvPr>
          <p:cNvGrpSpPr/>
          <p:nvPr/>
        </p:nvGrpSpPr>
        <p:grpSpPr>
          <a:xfrm>
            <a:off x="3114675" y="1412561"/>
            <a:ext cx="4355816" cy="845730"/>
            <a:chOff x="3114675" y="1412561"/>
            <a:chExt cx="4355816" cy="8457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3851F04-131F-48C1-8AE6-42BE797695DC}"/>
                </a:ext>
              </a:extLst>
            </p:cNvPr>
            <p:cNvSpPr txBox="1"/>
            <p:nvPr/>
          </p:nvSpPr>
          <p:spPr>
            <a:xfrm>
              <a:off x="3429000" y="1412561"/>
              <a:ext cx="40414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More neutrons than protons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FEECF-4323-44DB-8CB1-3F44F5B332FB}"/>
                </a:ext>
              </a:extLst>
            </p:cNvPr>
            <p:cNvCxnSpPr/>
            <p:nvPr/>
          </p:nvCxnSpPr>
          <p:spPr>
            <a:xfrm flipH="1">
              <a:off x="3114675" y="1874226"/>
              <a:ext cx="314325" cy="384065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721BB36-8156-4D2A-9207-1EA7AACB951E}"/>
              </a:ext>
            </a:extLst>
          </p:cNvPr>
          <p:cNvGrpSpPr/>
          <p:nvPr/>
        </p:nvGrpSpPr>
        <p:grpSpPr>
          <a:xfrm>
            <a:off x="3429000" y="4599710"/>
            <a:ext cx="5593198" cy="1533391"/>
            <a:chOff x="3429000" y="4599710"/>
            <a:chExt cx="5593198" cy="153339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289B4F-F744-4EFC-BCE0-229F6CB3E937}"/>
                </a:ext>
              </a:extLst>
            </p:cNvPr>
            <p:cNvSpPr txBox="1"/>
            <p:nvPr/>
          </p:nvSpPr>
          <p:spPr>
            <a:xfrm>
              <a:off x="3429000" y="5763769"/>
              <a:ext cx="5593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66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Neutrons serve as a buffer between repelling protons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4B6126A-E41C-4EB8-BACB-51F174BFBB95}"/>
                </a:ext>
              </a:extLst>
            </p:cNvPr>
            <p:cNvCxnSpPr/>
            <p:nvPr/>
          </p:nvCxnSpPr>
          <p:spPr>
            <a:xfrm flipV="1">
              <a:off x="4114800" y="4599710"/>
              <a:ext cx="692727" cy="1150202"/>
            </a:xfrm>
            <a:prstGeom prst="straightConnector1">
              <a:avLst/>
            </a:prstGeom>
            <a:ln w="76200">
              <a:solidFill>
                <a:srgbClr val="FF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5605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Radioactivity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1398" y="1531726"/>
            <a:ext cx="81212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Radioactivity is a process where unstable elements decay into new elements and release energy as </a:t>
            </a:r>
            <a:r>
              <a:rPr lang="en-US" sz="3600" dirty="0">
                <a:solidFill>
                  <a:srgbClr val="C00000"/>
                </a:solidFill>
                <a:latin typeface="+mj-lt"/>
              </a:rPr>
              <a:t>particles</a:t>
            </a:r>
            <a:r>
              <a:rPr lang="en-US" sz="3600" dirty="0">
                <a:latin typeface="+mj-lt"/>
              </a:rPr>
              <a:t> and/or </a:t>
            </a:r>
            <a:r>
              <a:rPr lang="en-US" sz="3600" dirty="0">
                <a:solidFill>
                  <a:srgbClr val="C00000"/>
                </a:solidFill>
                <a:latin typeface="+mj-lt"/>
              </a:rPr>
              <a:t>waves</a:t>
            </a:r>
          </a:p>
        </p:txBody>
      </p:sp>
      <p:pic>
        <p:nvPicPr>
          <p:cNvPr id="1026" name="Picture 2" descr="Image result for radiation">
            <a:extLst>
              <a:ext uri="{FF2B5EF4-FFF2-40B4-BE49-F238E27FC236}">
                <a16:creationId xmlns:a16="http://schemas.microsoft.com/office/drawing/2014/main" id="{64832ED5-D2BC-4D88-B766-FC7D1EEEC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70088"/>
            <a:ext cx="2448365" cy="244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radiation">
            <a:extLst>
              <a:ext uri="{FF2B5EF4-FFF2-40B4-BE49-F238E27FC236}">
                <a16:creationId xmlns:a16="http://schemas.microsoft.com/office/drawing/2014/main" id="{194AFC7F-F04C-4B85-BC1A-5CE8D81FB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782" y="3570090"/>
            <a:ext cx="3713018" cy="244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34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41168</TotalTime>
  <Words>1514</Words>
  <Application>Microsoft Office PowerPoint</Application>
  <PresentationFormat>On-screen Show (4:3)</PresentationFormat>
  <Paragraphs>588</Paragraphs>
  <Slides>39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Ebrima</vt:lpstr>
      <vt:lpstr>Retrospect</vt:lpstr>
      <vt:lpstr>Radioactive Decay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 Physics - Radioactive Decay</dc:title>
  <dc:creator>Joe Cossette</dc:creator>
  <cp:lastModifiedBy>Cossette, Joseph</cp:lastModifiedBy>
  <cp:revision>386</cp:revision>
  <dcterms:created xsi:type="dcterms:W3CDTF">2014-08-31T00:23:19Z</dcterms:created>
  <dcterms:modified xsi:type="dcterms:W3CDTF">2022-03-04T21:21:47Z</dcterms:modified>
</cp:coreProperties>
</file>