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92" r:id="rId2"/>
    <p:sldId id="497" r:id="rId3"/>
    <p:sldId id="498" r:id="rId4"/>
    <p:sldId id="499" r:id="rId5"/>
    <p:sldId id="500" r:id="rId6"/>
    <p:sldId id="482" r:id="rId7"/>
    <p:sldId id="455" r:id="rId8"/>
    <p:sldId id="503" r:id="rId9"/>
    <p:sldId id="504" r:id="rId10"/>
    <p:sldId id="505" r:id="rId11"/>
    <p:sldId id="506" r:id="rId12"/>
    <p:sldId id="518" r:id="rId13"/>
    <p:sldId id="516" r:id="rId14"/>
    <p:sldId id="519" r:id="rId15"/>
    <p:sldId id="509" r:id="rId16"/>
    <p:sldId id="510" r:id="rId17"/>
    <p:sldId id="511" r:id="rId18"/>
    <p:sldId id="520" r:id="rId19"/>
    <p:sldId id="527" r:id="rId20"/>
    <p:sldId id="52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Cossette" initials="JC" lastIdx="1" clrIdx="0">
    <p:extLst>
      <p:ext uri="{19B8F6BF-5375-455C-9EA6-DF929625EA0E}">
        <p15:presenceInfo xmlns:p15="http://schemas.microsoft.com/office/powerpoint/2012/main" userId="776d78fc77b8c4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6600"/>
    <a:srgbClr val="FFFF00"/>
    <a:srgbClr val="FFFFFF"/>
    <a:srgbClr val="FF00FF"/>
    <a:srgbClr val="EEBCBC"/>
    <a:srgbClr val="FDE5E5"/>
    <a:srgbClr val="EAACAC"/>
    <a:srgbClr val="FF7D7D"/>
    <a:srgbClr val="FEC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11" Type="http://schemas.openxmlformats.org/officeDocument/2006/relationships/image" Target="../media/image36.png"/><Relationship Id="rId5" Type="http://schemas.openxmlformats.org/officeDocument/2006/relationships/image" Target="../media/image300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59" y="758952"/>
            <a:ext cx="7874231" cy="3566160"/>
          </a:xfrm>
        </p:spPr>
        <p:txBody>
          <a:bodyPr>
            <a:normAutofit/>
          </a:bodyPr>
          <a:lstStyle/>
          <a:p>
            <a:r>
              <a:rPr lang="en-US" sz="6000" dirty="0"/>
              <a:t>Energy and Mass Defects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Atomic Physics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7457" y="1048572"/>
            <a:ext cx="4398961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1 + 1 &gt; 2</a:t>
            </a:r>
          </a:p>
        </p:txBody>
      </p:sp>
    </p:spTree>
    <p:extLst>
      <p:ext uri="{BB962C8B-B14F-4D97-AF65-F5344CB8AC3E}">
        <p14:creationId xmlns:p14="http://schemas.microsoft.com/office/powerpoint/2010/main" val="26213678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Unit for Mass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9600" y="1680906"/>
                <a:ext cx="247599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80906"/>
                <a:ext cx="2475999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CC4C951F-CD84-402F-BA79-7F537D47CB4D}"/>
              </a:ext>
            </a:extLst>
          </p:cNvPr>
          <p:cNvGrpSpPr/>
          <p:nvPr/>
        </p:nvGrpSpPr>
        <p:grpSpPr>
          <a:xfrm>
            <a:off x="904135" y="2609850"/>
            <a:ext cx="2067233" cy="1978255"/>
            <a:chOff x="904135" y="2609850"/>
            <a:chExt cx="2067233" cy="197825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04135" y="3204906"/>
                  <a:ext cx="2067233" cy="13831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4800" b="1" i="1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35" y="3204906"/>
                  <a:ext cx="2067233" cy="13831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Down Arrow 13"/>
            <p:cNvSpPr/>
            <p:nvPr/>
          </p:nvSpPr>
          <p:spPr>
            <a:xfrm>
              <a:off x="1543050" y="2609850"/>
              <a:ext cx="542925" cy="6953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AEC65A2-5F12-4C60-A231-89B749DDD89F}"/>
                  </a:ext>
                </a:extLst>
              </p:cNvPr>
              <p:cNvSpPr/>
              <p:nvPr/>
            </p:nvSpPr>
            <p:spPr>
              <a:xfrm>
                <a:off x="5994975" y="3472636"/>
                <a:ext cx="2693238" cy="847733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𝑴𝒆𝑽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AEC65A2-5F12-4C60-A231-89B749DDD8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975" y="3472636"/>
                <a:ext cx="2693238" cy="847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CD7AAC-55E1-4CA7-AA61-5F4ED5C27E74}"/>
                  </a:ext>
                </a:extLst>
              </p:cNvPr>
              <p:cNvSpPr txBox="1"/>
              <p:nvPr/>
            </p:nvSpPr>
            <p:spPr>
              <a:xfrm>
                <a:off x="2905195" y="3204904"/>
                <a:ext cx="2005164" cy="1383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𝑀𝑒𝑉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i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CD7AAC-55E1-4CA7-AA61-5F4ED5C27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195" y="3204904"/>
                <a:ext cx="2005164" cy="13831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1247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Unified Atomic Mass Unit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9F1867D-9D94-4C5D-A4AB-59D96CC81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484638"/>
              </p:ext>
            </p:extLst>
          </p:nvPr>
        </p:nvGraphicFramePr>
        <p:xfrm>
          <a:off x="171449" y="1531725"/>
          <a:ext cx="6647890" cy="1678197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2771775">
                  <a:extLst>
                    <a:ext uri="{9D8B030D-6E8A-4147-A177-3AD203B41FA5}">
                      <a16:colId xmlns:a16="http://schemas.microsoft.com/office/drawing/2014/main" val="408130296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187235520"/>
                    </a:ext>
                  </a:extLst>
                </a:gridCol>
                <a:gridCol w="1799665">
                  <a:extLst>
                    <a:ext uri="{9D8B030D-6E8A-4147-A177-3AD203B41FA5}">
                      <a16:colId xmlns:a16="http://schemas.microsoft.com/office/drawing/2014/main" val="2648054977"/>
                    </a:ext>
                  </a:extLst>
                </a:gridCol>
              </a:tblGrid>
              <a:tr h="559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Electron rest</a:t>
                      </a:r>
                      <a:r>
                        <a:rPr lang="en-US" sz="2000" baseline="0" dirty="0">
                          <a:latin typeface="+mj-lt"/>
                        </a:rPr>
                        <a:t> mass</a:t>
                      </a:r>
                      <a:r>
                        <a:rPr lang="en-US" sz="2000" dirty="0">
                          <a:latin typeface="+mj-lt"/>
                        </a:rPr>
                        <a:t> (</a:t>
                      </a:r>
                      <a:r>
                        <a:rPr lang="en-US" sz="2000" baseline="0" dirty="0">
                          <a:latin typeface="+mj-lt"/>
                        </a:rPr>
                        <a:t>m</a:t>
                      </a:r>
                      <a:r>
                        <a:rPr lang="en-US" sz="2000" baseline="-25000" dirty="0">
                          <a:latin typeface="+mj-lt"/>
                        </a:rPr>
                        <a:t>e</a:t>
                      </a:r>
                      <a:r>
                        <a:rPr lang="en-US" sz="2000" baseline="0" dirty="0">
                          <a:latin typeface="+mj-lt"/>
                        </a:rPr>
                        <a:t>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9.110 × 10</a:t>
                      </a:r>
                      <a:r>
                        <a:rPr lang="en-US" sz="2000" baseline="30000" dirty="0">
                          <a:latin typeface="+mj-lt"/>
                        </a:rPr>
                        <a:t>-31</a:t>
                      </a:r>
                      <a:r>
                        <a:rPr lang="en-US" sz="2000" baseline="0" dirty="0">
                          <a:latin typeface="+mj-lt"/>
                        </a:rPr>
                        <a:t> kg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0.000549 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262023"/>
                  </a:ext>
                </a:extLst>
              </a:tr>
              <a:tr h="5593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Proton rest mass (</a:t>
                      </a:r>
                      <a:r>
                        <a:rPr lang="en-US" sz="2000" baseline="0" dirty="0" err="1">
                          <a:latin typeface="+mj-lt"/>
                        </a:rPr>
                        <a:t>m</a:t>
                      </a:r>
                      <a:r>
                        <a:rPr lang="en-US" sz="2000" baseline="-25000" dirty="0" err="1">
                          <a:latin typeface="+mj-lt"/>
                        </a:rPr>
                        <a:t>p</a:t>
                      </a:r>
                      <a:r>
                        <a:rPr lang="en-US" sz="2000" baseline="0" dirty="0">
                          <a:latin typeface="+mj-lt"/>
                        </a:rPr>
                        <a:t>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1.673 × 10</a:t>
                      </a:r>
                      <a:r>
                        <a:rPr lang="en-US" sz="2000" baseline="30000" dirty="0">
                          <a:latin typeface="+mj-lt"/>
                        </a:rPr>
                        <a:t>-27</a:t>
                      </a:r>
                      <a:r>
                        <a:rPr lang="en-US" sz="2000" baseline="0" dirty="0">
                          <a:latin typeface="+mj-lt"/>
                        </a:rPr>
                        <a:t> kg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1.007276 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883971"/>
                  </a:ext>
                </a:extLst>
              </a:tr>
              <a:tr h="5593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Neutron rest</a:t>
                      </a:r>
                      <a:r>
                        <a:rPr lang="en-US" sz="2000" baseline="0" dirty="0">
                          <a:latin typeface="+mj-lt"/>
                        </a:rPr>
                        <a:t> mass</a:t>
                      </a:r>
                      <a:r>
                        <a:rPr lang="en-US" sz="2000" dirty="0">
                          <a:latin typeface="+mj-lt"/>
                        </a:rPr>
                        <a:t> (</a:t>
                      </a:r>
                      <a:r>
                        <a:rPr lang="en-US" sz="2000" baseline="0" dirty="0" err="1">
                          <a:latin typeface="+mj-lt"/>
                        </a:rPr>
                        <a:t>m</a:t>
                      </a:r>
                      <a:r>
                        <a:rPr lang="en-US" sz="2000" baseline="-25000" dirty="0" err="1">
                          <a:latin typeface="+mj-lt"/>
                        </a:rPr>
                        <a:t>n</a:t>
                      </a:r>
                      <a:r>
                        <a:rPr lang="en-US" sz="2000" baseline="0" dirty="0">
                          <a:latin typeface="+mj-lt"/>
                        </a:rPr>
                        <a:t>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1.675 × 10</a:t>
                      </a:r>
                      <a:r>
                        <a:rPr lang="en-US" sz="2000" baseline="30000" dirty="0">
                          <a:latin typeface="+mj-lt"/>
                        </a:rPr>
                        <a:t>-27</a:t>
                      </a:r>
                      <a:r>
                        <a:rPr lang="en-US" sz="2000" baseline="0" dirty="0">
                          <a:latin typeface="+mj-lt"/>
                        </a:rPr>
                        <a:t> kg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1.008665 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249677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424979C-84F8-4B76-B775-C7F7A04D4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96371"/>
              </p:ext>
            </p:extLst>
          </p:nvPr>
        </p:nvGraphicFramePr>
        <p:xfrm>
          <a:off x="171448" y="3307535"/>
          <a:ext cx="6648450" cy="52151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71775">
                  <a:extLst>
                    <a:ext uri="{9D8B030D-6E8A-4147-A177-3AD203B41FA5}">
                      <a16:colId xmlns:a16="http://schemas.microsoft.com/office/drawing/2014/main" val="1911511487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12168487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4040591248"/>
                    </a:ext>
                  </a:extLst>
                </a:gridCol>
              </a:tblGrid>
              <a:tr h="521513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j-lt"/>
                        </a:rPr>
                        <a:t>Unified atomic mass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1.661 × 10</a:t>
                      </a:r>
                      <a:r>
                        <a:rPr lang="en-US" sz="2000" b="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-27</a:t>
                      </a:r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kg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1.000000 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5147625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1450" y="1531726"/>
          <a:ext cx="8801101" cy="1678197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2771775">
                  <a:extLst>
                    <a:ext uri="{9D8B030D-6E8A-4147-A177-3AD203B41FA5}">
                      <a16:colId xmlns:a16="http://schemas.microsoft.com/office/drawing/2014/main" val="408130296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187235520"/>
                    </a:ext>
                  </a:extLst>
                </a:gridCol>
                <a:gridCol w="1799665">
                  <a:extLst>
                    <a:ext uri="{9D8B030D-6E8A-4147-A177-3AD203B41FA5}">
                      <a16:colId xmlns:a16="http://schemas.microsoft.com/office/drawing/2014/main" val="2648054977"/>
                    </a:ext>
                  </a:extLst>
                </a:gridCol>
                <a:gridCol w="2153211">
                  <a:extLst>
                    <a:ext uri="{9D8B030D-6E8A-4147-A177-3AD203B41FA5}">
                      <a16:colId xmlns:a16="http://schemas.microsoft.com/office/drawing/2014/main" val="781477431"/>
                    </a:ext>
                  </a:extLst>
                </a:gridCol>
              </a:tblGrid>
              <a:tr h="559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Electron rest</a:t>
                      </a:r>
                      <a:r>
                        <a:rPr lang="en-US" sz="2000" baseline="0" dirty="0">
                          <a:latin typeface="+mj-lt"/>
                        </a:rPr>
                        <a:t> mass</a:t>
                      </a:r>
                      <a:r>
                        <a:rPr lang="en-US" sz="2000" dirty="0">
                          <a:latin typeface="+mj-lt"/>
                        </a:rPr>
                        <a:t> (</a:t>
                      </a:r>
                      <a:r>
                        <a:rPr lang="en-US" sz="2000" baseline="0" dirty="0">
                          <a:latin typeface="+mj-lt"/>
                        </a:rPr>
                        <a:t>m</a:t>
                      </a:r>
                      <a:r>
                        <a:rPr lang="en-US" sz="2000" baseline="-25000" dirty="0">
                          <a:latin typeface="+mj-lt"/>
                        </a:rPr>
                        <a:t>e</a:t>
                      </a:r>
                      <a:r>
                        <a:rPr lang="en-US" sz="2000" baseline="0" dirty="0">
                          <a:latin typeface="+mj-lt"/>
                        </a:rPr>
                        <a:t>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9.110 × 10</a:t>
                      </a:r>
                      <a:r>
                        <a:rPr lang="en-US" sz="2000" baseline="30000" dirty="0">
                          <a:latin typeface="+mj-lt"/>
                        </a:rPr>
                        <a:t>-31</a:t>
                      </a:r>
                      <a:r>
                        <a:rPr lang="en-US" sz="2000" baseline="0" dirty="0">
                          <a:latin typeface="+mj-lt"/>
                        </a:rPr>
                        <a:t> kg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0.000549 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0.511 MeV c</a:t>
                      </a:r>
                      <a:r>
                        <a:rPr lang="en-US" sz="2000" baseline="30000" dirty="0">
                          <a:latin typeface="+mj-lt"/>
                        </a:rPr>
                        <a:t>-2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262023"/>
                  </a:ext>
                </a:extLst>
              </a:tr>
              <a:tr h="5593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Proton rest mass (</a:t>
                      </a:r>
                      <a:r>
                        <a:rPr lang="en-US" sz="2000" baseline="0" dirty="0" err="1">
                          <a:latin typeface="+mj-lt"/>
                        </a:rPr>
                        <a:t>m</a:t>
                      </a:r>
                      <a:r>
                        <a:rPr lang="en-US" sz="2000" baseline="-25000" dirty="0" err="1">
                          <a:latin typeface="+mj-lt"/>
                        </a:rPr>
                        <a:t>p</a:t>
                      </a:r>
                      <a:r>
                        <a:rPr lang="en-US" sz="2000" baseline="0" dirty="0">
                          <a:latin typeface="+mj-lt"/>
                        </a:rPr>
                        <a:t>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1.673 × 10</a:t>
                      </a:r>
                      <a:r>
                        <a:rPr lang="en-US" sz="2000" baseline="30000" dirty="0">
                          <a:latin typeface="+mj-lt"/>
                        </a:rPr>
                        <a:t>-27</a:t>
                      </a:r>
                      <a:r>
                        <a:rPr lang="en-US" sz="2000" baseline="0" dirty="0">
                          <a:latin typeface="+mj-lt"/>
                        </a:rPr>
                        <a:t> kg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1.007276 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938 MeV c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-2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883971"/>
                  </a:ext>
                </a:extLst>
              </a:tr>
              <a:tr h="5593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Neutron rest</a:t>
                      </a:r>
                      <a:r>
                        <a:rPr lang="en-US" sz="2000" baseline="0" dirty="0">
                          <a:latin typeface="+mj-lt"/>
                        </a:rPr>
                        <a:t> mass</a:t>
                      </a:r>
                      <a:r>
                        <a:rPr lang="en-US" sz="2000" dirty="0">
                          <a:latin typeface="+mj-lt"/>
                        </a:rPr>
                        <a:t> (</a:t>
                      </a:r>
                      <a:r>
                        <a:rPr lang="en-US" sz="2000" baseline="0" dirty="0" err="1">
                          <a:latin typeface="+mj-lt"/>
                        </a:rPr>
                        <a:t>m</a:t>
                      </a:r>
                      <a:r>
                        <a:rPr lang="en-US" sz="2000" baseline="-25000" dirty="0" err="1">
                          <a:latin typeface="+mj-lt"/>
                        </a:rPr>
                        <a:t>n</a:t>
                      </a:r>
                      <a:r>
                        <a:rPr lang="en-US" sz="2000" baseline="0" dirty="0">
                          <a:latin typeface="+mj-lt"/>
                        </a:rPr>
                        <a:t>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1.675 × 10</a:t>
                      </a:r>
                      <a:r>
                        <a:rPr lang="en-US" sz="2000" baseline="30000" dirty="0">
                          <a:latin typeface="+mj-lt"/>
                        </a:rPr>
                        <a:t>-27</a:t>
                      </a:r>
                      <a:r>
                        <a:rPr lang="en-US" sz="2000" baseline="0" dirty="0">
                          <a:latin typeface="+mj-lt"/>
                        </a:rPr>
                        <a:t> kg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1.008665 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940 MeV c</a:t>
                      </a:r>
                      <a:r>
                        <a:rPr lang="en-US" sz="200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-2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249677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1450" y="3307536"/>
          <a:ext cx="8801102" cy="52151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71775">
                  <a:extLst>
                    <a:ext uri="{9D8B030D-6E8A-4147-A177-3AD203B41FA5}">
                      <a16:colId xmlns:a16="http://schemas.microsoft.com/office/drawing/2014/main" val="1911511487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12168487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4040591248"/>
                    </a:ext>
                  </a:extLst>
                </a:gridCol>
                <a:gridCol w="2152652">
                  <a:extLst>
                    <a:ext uri="{9D8B030D-6E8A-4147-A177-3AD203B41FA5}">
                      <a16:colId xmlns:a16="http://schemas.microsoft.com/office/drawing/2014/main" val="2634970049"/>
                    </a:ext>
                  </a:extLst>
                </a:gridCol>
              </a:tblGrid>
              <a:tr h="521513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j-lt"/>
                        </a:rPr>
                        <a:t>Unified atomic mass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1.661 × 10</a:t>
                      </a:r>
                      <a:r>
                        <a:rPr lang="en-US" sz="2000" b="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-27</a:t>
                      </a:r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kg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1.000000 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931.5 MeV c</a:t>
                      </a:r>
                      <a:r>
                        <a:rPr lang="en-US" sz="2000" b="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-2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5147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2029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of the Nucleus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362450" y="1465051"/>
          <a:ext cx="4571440" cy="1678197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2771775">
                  <a:extLst>
                    <a:ext uri="{9D8B030D-6E8A-4147-A177-3AD203B41FA5}">
                      <a16:colId xmlns:a16="http://schemas.microsoft.com/office/drawing/2014/main" val="4081302962"/>
                    </a:ext>
                  </a:extLst>
                </a:gridCol>
                <a:gridCol w="1799665">
                  <a:extLst>
                    <a:ext uri="{9D8B030D-6E8A-4147-A177-3AD203B41FA5}">
                      <a16:colId xmlns:a16="http://schemas.microsoft.com/office/drawing/2014/main" val="2648054977"/>
                    </a:ext>
                  </a:extLst>
                </a:gridCol>
              </a:tblGrid>
              <a:tr h="559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Electron rest</a:t>
                      </a:r>
                      <a:r>
                        <a:rPr lang="en-US" sz="2000" baseline="0" dirty="0">
                          <a:latin typeface="+mj-lt"/>
                        </a:rPr>
                        <a:t> mass</a:t>
                      </a:r>
                      <a:r>
                        <a:rPr lang="en-US" sz="2000" dirty="0">
                          <a:latin typeface="+mj-lt"/>
                        </a:rPr>
                        <a:t> (</a:t>
                      </a:r>
                      <a:r>
                        <a:rPr lang="en-US" sz="2000" baseline="0" dirty="0">
                          <a:latin typeface="+mj-lt"/>
                        </a:rPr>
                        <a:t>m</a:t>
                      </a:r>
                      <a:r>
                        <a:rPr lang="en-US" sz="2000" baseline="-25000" dirty="0">
                          <a:latin typeface="+mj-lt"/>
                        </a:rPr>
                        <a:t>e</a:t>
                      </a:r>
                      <a:r>
                        <a:rPr lang="en-US" sz="2000" baseline="0" dirty="0">
                          <a:latin typeface="+mj-lt"/>
                        </a:rPr>
                        <a:t>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0.000549 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262023"/>
                  </a:ext>
                </a:extLst>
              </a:tr>
              <a:tr h="5593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Proton rest mass (</a:t>
                      </a:r>
                      <a:r>
                        <a:rPr lang="en-US" sz="2000" baseline="0" dirty="0" err="1">
                          <a:latin typeface="+mj-lt"/>
                        </a:rPr>
                        <a:t>m</a:t>
                      </a:r>
                      <a:r>
                        <a:rPr lang="en-US" sz="2000" baseline="-25000" dirty="0" err="1">
                          <a:latin typeface="+mj-lt"/>
                        </a:rPr>
                        <a:t>p</a:t>
                      </a:r>
                      <a:r>
                        <a:rPr lang="en-US" sz="2000" baseline="0" dirty="0">
                          <a:latin typeface="+mj-lt"/>
                        </a:rPr>
                        <a:t>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1.007276 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883971"/>
                  </a:ext>
                </a:extLst>
              </a:tr>
              <a:tr h="5593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Neutron rest</a:t>
                      </a:r>
                      <a:r>
                        <a:rPr lang="en-US" sz="2000" baseline="0" dirty="0">
                          <a:latin typeface="+mj-lt"/>
                        </a:rPr>
                        <a:t> mass</a:t>
                      </a:r>
                      <a:r>
                        <a:rPr lang="en-US" sz="2000" dirty="0">
                          <a:latin typeface="+mj-lt"/>
                        </a:rPr>
                        <a:t> (</a:t>
                      </a:r>
                      <a:r>
                        <a:rPr lang="en-US" sz="2000" baseline="0" dirty="0" err="1">
                          <a:latin typeface="+mj-lt"/>
                        </a:rPr>
                        <a:t>m</a:t>
                      </a:r>
                      <a:r>
                        <a:rPr lang="en-US" sz="2000" baseline="-25000" dirty="0" err="1">
                          <a:latin typeface="+mj-lt"/>
                        </a:rPr>
                        <a:t>n</a:t>
                      </a:r>
                      <a:r>
                        <a:rPr lang="en-US" sz="2000" baseline="0" dirty="0">
                          <a:latin typeface="+mj-lt"/>
                        </a:rPr>
                        <a:t>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1.008665 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249677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362450" y="3240861"/>
          <a:ext cx="4572000" cy="52151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71775">
                  <a:extLst>
                    <a:ext uri="{9D8B030D-6E8A-4147-A177-3AD203B41FA5}">
                      <a16:colId xmlns:a16="http://schemas.microsoft.com/office/drawing/2014/main" val="1911511487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4040591248"/>
                    </a:ext>
                  </a:extLst>
                </a:gridCol>
              </a:tblGrid>
              <a:tr h="521513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j-lt"/>
                        </a:rPr>
                        <a:t>Unified atomic mass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1.000000 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51476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0975" y="1465051"/>
            <a:ext cx="384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A neutral Carbon-12 atom contains: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500" y="2286857"/>
            <a:ext cx="1566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 protons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6 neutrons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 electrons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661" y="2029446"/>
            <a:ext cx="1831084" cy="182577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80975" y="4051581"/>
            <a:ext cx="8614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If the mass of Carbon-12 is defined as exactly 12.00000</a:t>
            </a:r>
            <a:r>
              <a:rPr lang="en-US" sz="2000" i="1" dirty="0">
                <a:latin typeface="+mj-lt"/>
              </a:rPr>
              <a:t>u</a:t>
            </a:r>
            <a:r>
              <a:rPr lang="en-US" sz="2000" dirty="0">
                <a:latin typeface="+mj-lt"/>
              </a:rPr>
              <a:t>, then the nucleus mass is:</a:t>
            </a:r>
            <a:endParaRPr lang="en-US" sz="2000" i="1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4C73B0-62F5-44E3-A851-C1E6B7D8AB58}"/>
                  </a:ext>
                </a:extLst>
              </p:cNvPr>
              <p:cNvSpPr txBox="1"/>
              <p:nvPr/>
            </p:nvSpPr>
            <p:spPr>
              <a:xfrm>
                <a:off x="311500" y="4769864"/>
                <a:ext cx="543418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12.00000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6×0.000549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4C73B0-62F5-44E3-A851-C1E6B7D8A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00" y="4769864"/>
                <a:ext cx="543418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093EBE-1459-46FA-8003-283ACED65EF1}"/>
                  </a:ext>
                </a:extLst>
              </p:cNvPr>
              <p:cNvSpPr txBox="1"/>
              <p:nvPr/>
            </p:nvSpPr>
            <p:spPr>
              <a:xfrm>
                <a:off x="5753777" y="4766656"/>
                <a:ext cx="288027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𝟗𝟗𝟔𝟕𝟎𝟔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𝐮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093EBE-1459-46FA-8003-283ACED65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77" y="4766656"/>
                <a:ext cx="2880276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4619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 Mass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362450" y="1465051"/>
          <a:ext cx="4571440" cy="1678197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2771775">
                  <a:extLst>
                    <a:ext uri="{9D8B030D-6E8A-4147-A177-3AD203B41FA5}">
                      <a16:colId xmlns:a16="http://schemas.microsoft.com/office/drawing/2014/main" val="4081302962"/>
                    </a:ext>
                  </a:extLst>
                </a:gridCol>
                <a:gridCol w="1799665">
                  <a:extLst>
                    <a:ext uri="{9D8B030D-6E8A-4147-A177-3AD203B41FA5}">
                      <a16:colId xmlns:a16="http://schemas.microsoft.com/office/drawing/2014/main" val="2648054977"/>
                    </a:ext>
                  </a:extLst>
                </a:gridCol>
              </a:tblGrid>
              <a:tr h="559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Electron rest</a:t>
                      </a:r>
                      <a:r>
                        <a:rPr lang="en-US" sz="2000" baseline="0" dirty="0">
                          <a:latin typeface="+mj-lt"/>
                        </a:rPr>
                        <a:t> mass</a:t>
                      </a:r>
                      <a:r>
                        <a:rPr lang="en-US" sz="2000" dirty="0">
                          <a:latin typeface="+mj-lt"/>
                        </a:rPr>
                        <a:t> (</a:t>
                      </a:r>
                      <a:r>
                        <a:rPr lang="en-US" sz="2000" baseline="0" dirty="0">
                          <a:latin typeface="+mj-lt"/>
                        </a:rPr>
                        <a:t>m</a:t>
                      </a:r>
                      <a:r>
                        <a:rPr lang="en-US" sz="2000" baseline="-25000" dirty="0">
                          <a:latin typeface="+mj-lt"/>
                        </a:rPr>
                        <a:t>e</a:t>
                      </a:r>
                      <a:r>
                        <a:rPr lang="en-US" sz="2000" baseline="0" dirty="0">
                          <a:latin typeface="+mj-lt"/>
                        </a:rPr>
                        <a:t>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0.000549 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262023"/>
                  </a:ext>
                </a:extLst>
              </a:tr>
              <a:tr h="5593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Proton rest mass (</a:t>
                      </a:r>
                      <a:r>
                        <a:rPr lang="en-US" sz="2000" baseline="0" dirty="0" err="1">
                          <a:latin typeface="+mj-lt"/>
                        </a:rPr>
                        <a:t>m</a:t>
                      </a:r>
                      <a:r>
                        <a:rPr lang="en-US" sz="2000" baseline="-25000" dirty="0" err="1">
                          <a:latin typeface="+mj-lt"/>
                        </a:rPr>
                        <a:t>p</a:t>
                      </a:r>
                      <a:r>
                        <a:rPr lang="en-US" sz="2000" baseline="0" dirty="0">
                          <a:latin typeface="+mj-lt"/>
                        </a:rPr>
                        <a:t>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1.007276 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883971"/>
                  </a:ext>
                </a:extLst>
              </a:tr>
              <a:tr h="5593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Neutron rest</a:t>
                      </a:r>
                      <a:r>
                        <a:rPr lang="en-US" sz="2000" baseline="0" dirty="0">
                          <a:latin typeface="+mj-lt"/>
                        </a:rPr>
                        <a:t> mass</a:t>
                      </a:r>
                      <a:r>
                        <a:rPr lang="en-US" sz="2000" dirty="0">
                          <a:latin typeface="+mj-lt"/>
                        </a:rPr>
                        <a:t> (</a:t>
                      </a:r>
                      <a:r>
                        <a:rPr lang="en-US" sz="2000" baseline="0" dirty="0" err="1">
                          <a:latin typeface="+mj-lt"/>
                        </a:rPr>
                        <a:t>m</a:t>
                      </a:r>
                      <a:r>
                        <a:rPr lang="en-US" sz="2000" baseline="-25000" dirty="0" err="1">
                          <a:latin typeface="+mj-lt"/>
                        </a:rPr>
                        <a:t>n</a:t>
                      </a:r>
                      <a:r>
                        <a:rPr lang="en-US" sz="2000" baseline="0" dirty="0">
                          <a:latin typeface="+mj-lt"/>
                        </a:rPr>
                        <a:t>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1.008665 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249677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362450" y="3240861"/>
          <a:ext cx="4572000" cy="52151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71775">
                  <a:extLst>
                    <a:ext uri="{9D8B030D-6E8A-4147-A177-3AD203B41FA5}">
                      <a16:colId xmlns:a16="http://schemas.microsoft.com/office/drawing/2014/main" val="1911511487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4040591248"/>
                    </a:ext>
                  </a:extLst>
                </a:gridCol>
              </a:tblGrid>
              <a:tr h="521513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j-lt"/>
                        </a:rPr>
                        <a:t>Unified atomic mass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1.000000 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51476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9140" y="1478863"/>
            <a:ext cx="3571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A nucleus of Carbon-12 contains: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639" y="2187440"/>
            <a:ext cx="1535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 protons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6 neutrons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l="22724" t="26127" r="26399" b="23994"/>
          <a:stretch/>
        </p:blipFill>
        <p:spPr>
          <a:xfrm>
            <a:off x="2504049" y="2134687"/>
            <a:ext cx="958020" cy="9365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80975" y="3362264"/>
            <a:ext cx="401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What is the total mass in terms of u?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865817-5F38-407E-B2B0-B564767B5C68}"/>
              </a:ext>
            </a:extLst>
          </p:cNvPr>
          <p:cNvSpPr txBox="1"/>
          <p:nvPr/>
        </p:nvSpPr>
        <p:spPr>
          <a:xfrm>
            <a:off x="568328" y="4501728"/>
            <a:ext cx="28937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 × 1.007276 u</a:t>
            </a:r>
          </a:p>
          <a:p>
            <a:r>
              <a:rPr lang="en-US" sz="32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 × 1.008665 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79D905-1815-4C8A-B7A3-29D41299EA82}"/>
              </a:ext>
            </a:extLst>
          </p:cNvPr>
          <p:cNvGrpSpPr/>
          <p:nvPr/>
        </p:nvGrpSpPr>
        <p:grpSpPr>
          <a:xfrm>
            <a:off x="3462069" y="4501729"/>
            <a:ext cx="3463150" cy="1077218"/>
            <a:chOff x="3462069" y="4501729"/>
            <a:chExt cx="3463150" cy="1077218"/>
          </a:xfrm>
        </p:grpSpPr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2C53148E-F2D1-4087-A115-96BC5D6D7DFC}"/>
                </a:ext>
              </a:extLst>
            </p:cNvPr>
            <p:cNvSpPr/>
            <p:nvPr/>
          </p:nvSpPr>
          <p:spPr>
            <a:xfrm>
              <a:off x="3462069" y="4501729"/>
              <a:ext cx="337331" cy="1077218"/>
            </a:xfrm>
            <a:prstGeom prst="rightBrac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C1EBEC-3480-48F3-8FD2-494D155B67FF}"/>
                </a:ext>
              </a:extLst>
            </p:cNvPr>
            <p:cNvSpPr txBox="1"/>
            <p:nvPr/>
          </p:nvSpPr>
          <p:spPr>
            <a:xfrm>
              <a:off x="3980182" y="4671251"/>
              <a:ext cx="29450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12.095646 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93529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Defect | 1+1 &gt; 2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975" y="1465051"/>
            <a:ext cx="5148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Mass sum of the Carbon-12 subatomic particles: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0975" y="1953246"/>
                <a:ext cx="626075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×1.007276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2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×1.00</m:t>
                          </m:r>
                          <m:r>
                            <a:rPr lang="en-US" sz="2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8665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e>
                      </m:d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12.095646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5" y="1953246"/>
                <a:ext cx="6260753" cy="338554"/>
              </a:xfrm>
              <a:prstGeom prst="rect">
                <a:avLst/>
              </a:prstGeom>
              <a:blipFill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80975" y="2544170"/>
            <a:ext cx="3044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Mass of Carbon-12 nucleus: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25398" y="2568664"/>
                <a:ext cx="152125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11.996706</m:t>
                      </m:r>
                      <m:r>
                        <m:rPr>
                          <m:sty m:val="p"/>
                        </m:rPr>
                        <a:rPr lang="en-US" sz="22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398" y="2568664"/>
                <a:ext cx="1521250" cy="338554"/>
              </a:xfrm>
              <a:prstGeom prst="rect">
                <a:avLst/>
              </a:prstGeom>
              <a:blipFill>
                <a:blip r:embed="rId3"/>
                <a:stretch>
                  <a:fillRect l="-4000" r="-3200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80975" y="3342221"/>
            <a:ext cx="2229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Mass Defect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3143250"/>
            <a:ext cx="9144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F7F87CD-394D-470D-88E9-F96182BAA98C}"/>
              </a:ext>
            </a:extLst>
          </p:cNvPr>
          <p:cNvGrpSpPr/>
          <p:nvPr/>
        </p:nvGrpSpPr>
        <p:grpSpPr>
          <a:xfrm>
            <a:off x="2507484" y="3436587"/>
            <a:ext cx="4549539" cy="461665"/>
            <a:chOff x="2507484" y="3436587"/>
            <a:chExt cx="4549539" cy="46166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/>
                <p:cNvSpPr/>
                <p:nvPr/>
              </p:nvSpPr>
              <p:spPr>
                <a:xfrm>
                  <a:off x="3423721" y="3436587"/>
                  <a:ext cx="363330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12.09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5646</m:t>
                        </m:r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−11.99670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3721" y="3436587"/>
                  <a:ext cx="3633302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ight Arrow 12"/>
            <p:cNvSpPr/>
            <p:nvPr/>
          </p:nvSpPr>
          <p:spPr>
            <a:xfrm>
              <a:off x="2507484" y="3569889"/>
              <a:ext cx="818864" cy="1950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0975" y="4294321"/>
            <a:ext cx="3200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+mj-lt"/>
              </a:rPr>
              <a:t>Where did the mass go?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74A02F-BF9C-461F-A43D-99AEA0C78518}"/>
              </a:ext>
            </a:extLst>
          </p:cNvPr>
          <p:cNvSpPr txBox="1"/>
          <p:nvPr/>
        </p:nvSpPr>
        <p:spPr>
          <a:xfrm>
            <a:off x="4063320" y="4134284"/>
            <a:ext cx="463139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Energy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A1840DD-6547-412A-8C36-5D208F475FEF}"/>
                  </a:ext>
                </a:extLst>
              </p:cNvPr>
              <p:cNvSpPr/>
              <p:nvPr/>
            </p:nvSpPr>
            <p:spPr>
              <a:xfrm>
                <a:off x="6876021" y="3434292"/>
                <a:ext cx="21600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𝟎𝟗𝟖𝟗𝟒𝟔𝐮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A1840DD-6547-412A-8C36-5D208F475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021" y="3434292"/>
                <a:ext cx="216007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1968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8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Binding Energy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91" y="2118372"/>
            <a:ext cx="5816818" cy="147188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238125" y="1551181"/>
            <a:ext cx="851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Binding Energy is the energy required to separate all of the nucleons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38125" y="3992550"/>
            <a:ext cx="851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…or the energy released when a nucleus is formed from its nucleons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127" y="4531166"/>
            <a:ext cx="5726282" cy="144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907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Defect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Binding Energy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80975" y="2507837"/>
                <a:ext cx="23995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𝟎𝟗𝟖𝟗𝟒𝟔𝐮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5" y="2507837"/>
                <a:ext cx="239950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0975" y="1475542"/>
          <a:ext cx="8801102" cy="52151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71775">
                  <a:extLst>
                    <a:ext uri="{9D8B030D-6E8A-4147-A177-3AD203B41FA5}">
                      <a16:colId xmlns:a16="http://schemas.microsoft.com/office/drawing/2014/main" val="1911511487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12168487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4040591248"/>
                    </a:ext>
                  </a:extLst>
                </a:gridCol>
                <a:gridCol w="2152652">
                  <a:extLst>
                    <a:ext uri="{9D8B030D-6E8A-4147-A177-3AD203B41FA5}">
                      <a16:colId xmlns:a16="http://schemas.microsoft.com/office/drawing/2014/main" val="2634970049"/>
                    </a:ext>
                  </a:extLst>
                </a:gridCol>
              </a:tblGrid>
              <a:tr h="521513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j-lt"/>
                        </a:rPr>
                        <a:t>Unified atomic mass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1.661 × 10</a:t>
                      </a:r>
                      <a:r>
                        <a:rPr lang="en-US" sz="2000" b="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-27</a:t>
                      </a:r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kg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1.000000 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931.5 MeV c</a:t>
                      </a:r>
                      <a:r>
                        <a:rPr lang="en-US" sz="2000" b="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-2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5147625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80976" y="3844017"/>
            <a:ext cx="2691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+mj-lt"/>
              </a:rPr>
              <a:t>E </a:t>
            </a:r>
            <a:r>
              <a:rPr lang="en-US" sz="6000" dirty="0">
                <a:latin typeface="+mj-lt"/>
              </a:rPr>
              <a:t>= </a:t>
            </a:r>
            <a:r>
              <a:rPr lang="en-US" sz="6000" dirty="0">
                <a:solidFill>
                  <a:srgbClr val="C00000"/>
                </a:solidFill>
                <a:latin typeface="+mj-lt"/>
              </a:rPr>
              <a:t>m</a:t>
            </a:r>
            <a:r>
              <a:rPr lang="en-US" sz="6000" dirty="0">
                <a:solidFill>
                  <a:srgbClr val="0070C0"/>
                </a:solidFill>
                <a:latin typeface="+mj-lt"/>
              </a:rPr>
              <a:t>c</a:t>
            </a:r>
            <a:r>
              <a:rPr lang="en-US" sz="6000" baseline="30000" dirty="0">
                <a:latin typeface="+mj-lt"/>
              </a:rPr>
              <a:t>2</a:t>
            </a:r>
            <a:endParaRPr lang="en-US" sz="6000" i="1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E043D2A-9197-4179-9CAB-59D0B1814466}"/>
                  </a:ext>
                </a:extLst>
              </p:cNvPr>
              <p:cNvSpPr/>
              <p:nvPr/>
            </p:nvSpPr>
            <p:spPr>
              <a:xfrm>
                <a:off x="5527097" y="3175927"/>
                <a:ext cx="3347775" cy="584775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92.1682 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𝑀𝑒𝑉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E043D2A-9197-4179-9CAB-59D0B1814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097" y="3175927"/>
                <a:ext cx="334777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5A8D96F-005F-4E33-ABAD-135EDCA97639}"/>
                  </a:ext>
                </a:extLst>
              </p:cNvPr>
              <p:cNvSpPr/>
              <p:nvPr/>
            </p:nvSpPr>
            <p:spPr>
              <a:xfrm>
                <a:off x="608522" y="4730844"/>
                <a:ext cx="6008183" cy="70788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=(92.1682 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𝑀𝑒𝑉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5A8D96F-005F-4E33-ABAD-135EDCA976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22" y="4730844"/>
                <a:ext cx="600818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90B768-F3E4-4AB3-BB3A-F35588E9737B}"/>
                  </a:ext>
                </a:extLst>
              </p:cNvPr>
              <p:cNvSpPr/>
              <p:nvPr/>
            </p:nvSpPr>
            <p:spPr>
              <a:xfrm>
                <a:off x="608521" y="5421534"/>
                <a:ext cx="3437479" cy="707886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𝑴𝒆𝑽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90B768-F3E4-4AB3-BB3A-F35588E973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21" y="5421534"/>
                <a:ext cx="3437479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847735-67C3-4ABB-9862-FBB53FC9DAEE}"/>
              </a:ext>
            </a:extLst>
          </p:cNvPr>
          <p:cNvCxnSpPr/>
          <p:nvPr/>
        </p:nvCxnSpPr>
        <p:spPr>
          <a:xfrm flipV="1">
            <a:off x="4510605" y="4859680"/>
            <a:ext cx="790575" cy="38867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5A8CD4-AFB1-4E48-A289-6EE0FA8B2AAA}"/>
              </a:ext>
            </a:extLst>
          </p:cNvPr>
          <p:cNvCxnSpPr>
            <a:cxnSpLocks/>
          </p:cNvCxnSpPr>
          <p:nvPr/>
        </p:nvCxnSpPr>
        <p:spPr>
          <a:xfrm flipV="1">
            <a:off x="5728727" y="4859680"/>
            <a:ext cx="458278" cy="3886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A363D7-8642-4966-B609-F4DB88540AE3}"/>
                  </a:ext>
                </a:extLst>
              </p:cNvPr>
              <p:cNvSpPr/>
              <p:nvPr/>
            </p:nvSpPr>
            <p:spPr>
              <a:xfrm>
                <a:off x="2464016" y="2204880"/>
                <a:ext cx="3786998" cy="1080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931.5 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𝑀𝑒𝑉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A363D7-8642-4966-B609-F4DB88540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016" y="2204880"/>
                <a:ext cx="3786998" cy="10804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1921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" grpId="0" animBg="1"/>
      <p:bldP spid="9" grpId="0"/>
      <p:bldP spid="11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Binding Energy per Nucleon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1072" y="1531726"/>
            <a:ext cx="8051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+mj-lt"/>
              </a:rPr>
              <a:t>Binding Energy for Carbon-12 = 92.2 MeV</a:t>
            </a:r>
          </a:p>
        </p:txBody>
      </p:sp>
      <p:sp>
        <p:nvSpPr>
          <p:cNvPr id="9" name="Rectangle 8"/>
          <p:cNvSpPr/>
          <p:nvPr/>
        </p:nvSpPr>
        <p:spPr>
          <a:xfrm>
            <a:off x="935348" y="2630166"/>
            <a:ext cx="32870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Number of Nucleons for Carbon-12 =</a:t>
            </a:r>
            <a:endParaRPr lang="en-US" sz="28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338" y="4725391"/>
            <a:ext cx="4517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</a:rPr>
              <a:t>Binding Energy per Nucleon =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4219575"/>
            <a:ext cx="9144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6D2365E-6B8C-483B-9F92-D15590BA64E0}"/>
                  </a:ext>
                </a:extLst>
              </p:cNvPr>
              <p:cNvSpPr/>
              <p:nvPr/>
            </p:nvSpPr>
            <p:spPr>
              <a:xfrm>
                <a:off x="4553772" y="4611092"/>
                <a:ext cx="2004074" cy="898964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92.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𝑀𝑒𝑉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6D2365E-6B8C-483B-9F92-D15590BA6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772" y="4611092"/>
                <a:ext cx="2004074" cy="8989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1B4E89-8A3C-422C-B998-333F26CF46CE}"/>
                  </a:ext>
                </a:extLst>
              </p:cNvPr>
              <p:cNvSpPr/>
              <p:nvPr/>
            </p:nvSpPr>
            <p:spPr>
              <a:xfrm>
                <a:off x="5155250" y="5650118"/>
                <a:ext cx="3780009" cy="52322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7.68 </m:t>
                      </m:r>
                      <m:r>
                        <a:rPr lang="en-US" sz="2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𝑀𝑒𝑉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𝑝𝑒𝑟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𝑁𝑢𝑐𝑙𝑒𝑜𝑛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1B4E89-8A3C-422C-B998-333F26CF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250" y="5650118"/>
                <a:ext cx="378000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584B04C-AD90-4AD1-BAFC-82E81298471D}"/>
              </a:ext>
            </a:extLst>
          </p:cNvPr>
          <p:cNvSpPr txBox="1"/>
          <p:nvPr/>
        </p:nvSpPr>
        <p:spPr>
          <a:xfrm>
            <a:off x="5616331" y="2777606"/>
            <a:ext cx="1535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 protons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6 neutrons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2175B23-C1F2-41F0-B193-ECCC6EBC6A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24" t="26127" r="26399" b="23994"/>
          <a:stretch/>
        </p:blipFill>
        <p:spPr>
          <a:xfrm>
            <a:off x="7427741" y="2724853"/>
            <a:ext cx="958020" cy="93650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DB0E9A5-8490-4385-BFEA-AFD459DE66B5}"/>
              </a:ext>
            </a:extLst>
          </p:cNvPr>
          <p:cNvGrpSpPr/>
          <p:nvPr/>
        </p:nvGrpSpPr>
        <p:grpSpPr>
          <a:xfrm>
            <a:off x="3262242" y="2727617"/>
            <a:ext cx="2354089" cy="880983"/>
            <a:chOff x="3262242" y="2727617"/>
            <a:chExt cx="2354089" cy="880983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FC5383FA-1CDF-46AA-98CD-3C646845E842}"/>
                </a:ext>
              </a:extLst>
            </p:cNvPr>
            <p:cNvSpPr/>
            <p:nvPr/>
          </p:nvSpPr>
          <p:spPr>
            <a:xfrm>
              <a:off x="5307069" y="2727617"/>
              <a:ext cx="309262" cy="880983"/>
            </a:xfrm>
            <a:prstGeom prst="lef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5E1CA3-6094-4AC2-8EDE-DBFA01593CCD}"/>
                </a:ext>
              </a:extLst>
            </p:cNvPr>
            <p:cNvGrpSpPr/>
            <p:nvPr/>
          </p:nvGrpSpPr>
          <p:grpSpPr>
            <a:xfrm>
              <a:off x="3262242" y="3039472"/>
              <a:ext cx="2044827" cy="523220"/>
              <a:chOff x="3262242" y="3039472"/>
              <a:chExt cx="2044827" cy="523220"/>
            </a:xfrm>
          </p:grpSpPr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66A80207-45ED-4C2B-8D07-712AFF0ED5D6}"/>
                  </a:ext>
                </a:extLst>
              </p:cNvPr>
              <p:cNvCxnSpPr>
                <a:cxnSpLocks/>
                <a:endCxn id="2" idx="1"/>
              </p:cNvCxnSpPr>
              <p:nvPr/>
            </p:nvCxnSpPr>
            <p:spPr>
              <a:xfrm flipV="1">
                <a:off x="3836932" y="3168109"/>
                <a:ext cx="1470137" cy="132973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5297E35-E509-491D-8D2F-597D2F9222D2}"/>
                  </a:ext>
                </a:extLst>
              </p:cNvPr>
              <p:cNvSpPr/>
              <p:nvPr/>
            </p:nvSpPr>
            <p:spPr>
              <a:xfrm>
                <a:off x="3262242" y="3039472"/>
                <a:ext cx="63802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67186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Calculate Binding Energy per Nucleon</a:t>
            </a:r>
            <a:endParaRPr lang="en-US" sz="4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456218" y="2649827"/>
          <a:ext cx="2348346" cy="1367991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673213">
                  <a:extLst>
                    <a:ext uri="{9D8B030D-6E8A-4147-A177-3AD203B41FA5}">
                      <a16:colId xmlns:a16="http://schemas.microsoft.com/office/drawing/2014/main" val="2055176691"/>
                    </a:ext>
                  </a:extLst>
                </a:gridCol>
                <a:gridCol w="1675133">
                  <a:extLst>
                    <a:ext uri="{9D8B030D-6E8A-4147-A177-3AD203B41FA5}">
                      <a16:colId xmlns:a16="http://schemas.microsoft.com/office/drawing/2014/main" val="908606879"/>
                    </a:ext>
                  </a:extLst>
                </a:gridCol>
              </a:tblGrid>
              <a:tr h="4559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+mj-lt"/>
                        </a:rPr>
                        <a:t>m</a:t>
                      </a:r>
                      <a:r>
                        <a:rPr lang="en-US" sz="2000" baseline="-25000" dirty="0">
                          <a:latin typeface="+mj-lt"/>
                        </a:rPr>
                        <a:t>e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0.000549u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9978542"/>
                  </a:ext>
                </a:extLst>
              </a:tr>
              <a:tr h="455997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latin typeface="+mj-lt"/>
                        </a:rPr>
                        <a:t>m</a:t>
                      </a:r>
                      <a:r>
                        <a:rPr lang="en-US" sz="2000" baseline="-25000" dirty="0" err="1">
                          <a:latin typeface="+mj-lt"/>
                        </a:rPr>
                        <a:t>p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1.007276u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3542084"/>
                  </a:ext>
                </a:extLst>
              </a:tr>
              <a:tr h="455997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latin typeface="+mj-lt"/>
                        </a:rPr>
                        <a:t>m</a:t>
                      </a:r>
                      <a:r>
                        <a:rPr lang="en-US" sz="2000" baseline="-25000" dirty="0" err="1">
                          <a:latin typeface="+mj-lt"/>
                        </a:rPr>
                        <a:t>n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1.008665u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846380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456218" y="4017818"/>
          <a:ext cx="2348346" cy="52151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74832">
                  <a:extLst>
                    <a:ext uri="{9D8B030D-6E8A-4147-A177-3AD203B41FA5}">
                      <a16:colId xmlns:a16="http://schemas.microsoft.com/office/drawing/2014/main" val="4206181433"/>
                    </a:ext>
                  </a:extLst>
                </a:gridCol>
                <a:gridCol w="1673514">
                  <a:extLst>
                    <a:ext uri="{9D8B030D-6E8A-4147-A177-3AD203B41FA5}">
                      <a16:colId xmlns:a16="http://schemas.microsoft.com/office/drawing/2014/main" val="3838579158"/>
                    </a:ext>
                  </a:extLst>
                </a:gridCol>
              </a:tblGrid>
              <a:tr h="5215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931.5 MeV c</a:t>
                      </a:r>
                      <a:r>
                        <a:rPr lang="en-US" sz="2000" b="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-2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80986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3790199-A08C-4E44-804D-C543E1B3D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14044"/>
              </p:ext>
            </p:extLst>
          </p:nvPr>
        </p:nvGraphicFramePr>
        <p:xfrm>
          <a:off x="339435" y="1531726"/>
          <a:ext cx="8465128" cy="10036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8123">
                  <a:extLst>
                    <a:ext uri="{9D8B030D-6E8A-4147-A177-3AD203B41FA5}">
                      <a16:colId xmlns:a16="http://schemas.microsoft.com/office/drawing/2014/main" val="4275679951"/>
                    </a:ext>
                  </a:extLst>
                </a:gridCol>
                <a:gridCol w="1775486">
                  <a:extLst>
                    <a:ext uri="{9D8B030D-6E8A-4147-A177-3AD203B41FA5}">
                      <a16:colId xmlns:a16="http://schemas.microsoft.com/office/drawing/2014/main" val="3963401088"/>
                    </a:ext>
                  </a:extLst>
                </a:gridCol>
                <a:gridCol w="1775486">
                  <a:extLst>
                    <a:ext uri="{9D8B030D-6E8A-4147-A177-3AD203B41FA5}">
                      <a16:colId xmlns:a16="http://schemas.microsoft.com/office/drawing/2014/main" val="3882312085"/>
                    </a:ext>
                  </a:extLst>
                </a:gridCol>
                <a:gridCol w="2866033">
                  <a:extLst>
                    <a:ext uri="{9D8B030D-6E8A-4147-A177-3AD203B41FA5}">
                      <a16:colId xmlns:a16="http://schemas.microsoft.com/office/drawing/2014/main" val="1741987023"/>
                    </a:ext>
                  </a:extLst>
                </a:gridCol>
              </a:tblGrid>
              <a:tr h="5464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Nuclide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#</a:t>
                      </a:r>
                      <a:r>
                        <a:rPr lang="en-US" sz="2400" baseline="0" dirty="0">
                          <a:latin typeface="+mn-lt"/>
                        </a:rPr>
                        <a:t> of p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# of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Nucleus</a:t>
                      </a:r>
                      <a:r>
                        <a:rPr lang="en-US" sz="2400" baseline="0" dirty="0">
                          <a:latin typeface="+mn-lt"/>
                        </a:rPr>
                        <a:t> Mass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8417825"/>
                  </a:ext>
                </a:extLst>
              </a:tr>
              <a:tr h="4256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Iodine-</a:t>
                      </a:r>
                      <a:r>
                        <a:rPr lang="en-US" sz="2400" b="1" dirty="0">
                          <a:solidFill>
                            <a:srgbClr val="FF66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126.87544u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17821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020AD4-3884-409A-ADC3-CF207632C683}"/>
              </a:ext>
            </a:extLst>
          </p:cNvPr>
          <p:cNvSpPr txBox="1"/>
          <p:nvPr/>
        </p:nvSpPr>
        <p:spPr>
          <a:xfrm>
            <a:off x="310666" y="2896040"/>
            <a:ext cx="201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53 × 1.007276 u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4AAC6C7-F36A-4355-A426-ED39B256CFE4}"/>
              </a:ext>
            </a:extLst>
          </p:cNvPr>
          <p:cNvGrpSpPr/>
          <p:nvPr/>
        </p:nvGrpSpPr>
        <p:grpSpPr>
          <a:xfrm>
            <a:off x="4472949" y="2745208"/>
            <a:ext cx="1842171" cy="936842"/>
            <a:chOff x="4472949" y="2745208"/>
            <a:chExt cx="1842171" cy="93684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E9F746-8D95-4AC1-BBEF-972CE872D378}"/>
                </a:ext>
              </a:extLst>
            </p:cNvPr>
            <p:cNvSpPr txBox="1"/>
            <p:nvPr/>
          </p:nvSpPr>
          <p:spPr>
            <a:xfrm>
              <a:off x="4472949" y="2745208"/>
              <a:ext cx="18421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Mass Defect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896FECC-9387-48A8-B479-1A24818487AF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5394035" y="3206873"/>
              <a:ext cx="0" cy="475177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2D801C-3102-472A-B54B-EB6994B80877}"/>
                  </a:ext>
                </a:extLst>
              </p:cNvPr>
              <p:cNvSpPr txBox="1"/>
              <p:nvPr/>
            </p:nvSpPr>
            <p:spPr>
              <a:xfrm>
                <a:off x="299751" y="4379095"/>
                <a:ext cx="3109376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1.15140 </m:t>
                      </m:r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931.5 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𝑀𝑒𝑉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2D801C-3102-472A-B54B-EB6994B80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51" y="4379095"/>
                <a:ext cx="3109376" cy="6176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1B377F-BC5F-494D-A444-C9D16EB69AF6}"/>
                  </a:ext>
                </a:extLst>
              </p:cNvPr>
              <p:cNvSpPr txBox="1"/>
              <p:nvPr/>
            </p:nvSpPr>
            <p:spPr>
              <a:xfrm>
                <a:off x="2432871" y="3701006"/>
                <a:ext cx="18658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pl-PL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126.87544</m:t>
                      </m:r>
                      <m:r>
                        <m:rPr>
                          <m:sty m:val="p"/>
                        </m:rPr>
                        <a:rPr lang="pl-PL" sz="2400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1B377F-BC5F-494D-A444-C9D16EB69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871" y="3701006"/>
                <a:ext cx="1865895" cy="369332"/>
              </a:xfrm>
              <a:prstGeom prst="rect">
                <a:avLst/>
              </a:prstGeom>
              <a:blipFill>
                <a:blip r:embed="rId3"/>
                <a:stretch>
                  <a:fillRect r="-2288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9B4651-7C93-47EE-BF3C-95143FB6908E}"/>
                  </a:ext>
                </a:extLst>
              </p:cNvPr>
              <p:cNvSpPr txBox="1"/>
              <p:nvPr/>
            </p:nvSpPr>
            <p:spPr>
              <a:xfrm>
                <a:off x="250086" y="5313642"/>
                <a:ext cx="10327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9B4651-7C93-47EE-BF3C-95143FB6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86" y="5313642"/>
                <a:ext cx="1032783" cy="307777"/>
              </a:xfrm>
              <a:prstGeom prst="rect">
                <a:avLst/>
              </a:prstGeom>
              <a:blipFill>
                <a:blip r:embed="rId4"/>
                <a:stretch>
                  <a:fillRect l="-5325" t="-4000" r="-2367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338257F-98A1-4FB2-AD18-3E41699666C9}"/>
                  </a:ext>
                </a:extLst>
              </p:cNvPr>
              <p:cNvSpPr/>
              <p:nvPr/>
            </p:nvSpPr>
            <p:spPr>
              <a:xfrm>
                <a:off x="5461342" y="5771869"/>
                <a:ext cx="3542958" cy="461665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𝟒𝟓</m:t>
                      </m:r>
                      <m:r>
                        <a:rPr lang="en-US" sz="2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𝑴𝒆𝑽</m:t>
                      </m:r>
                      <m:r>
                        <a:rPr lang="en-US" sz="2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𝒑𝒆𝒓</m:t>
                      </m:r>
                      <m:r>
                        <a:rPr lang="en-US" sz="2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𝑵𝒖𝒄𝒍𝒆𝒐𝒏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338257F-98A1-4FB2-AD18-3E4169966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342" y="5771869"/>
                <a:ext cx="3542958" cy="461665"/>
              </a:xfrm>
              <a:prstGeom prst="rect">
                <a:avLst/>
              </a:prstGeom>
              <a:blipFill>
                <a:blip r:embed="rId5"/>
                <a:stretch>
                  <a:fillRect b="-897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6A426BB7-994C-443F-946E-2BFEF6CCEA3B}"/>
              </a:ext>
            </a:extLst>
          </p:cNvPr>
          <p:cNvGrpSpPr/>
          <p:nvPr/>
        </p:nvGrpSpPr>
        <p:grpSpPr>
          <a:xfrm>
            <a:off x="5967192" y="4733164"/>
            <a:ext cx="2270493" cy="584775"/>
            <a:chOff x="5967192" y="4733164"/>
            <a:chExt cx="2270493" cy="5847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BC3293-E45D-482F-80F2-F44650474111}"/>
                </a:ext>
              </a:extLst>
            </p:cNvPr>
            <p:cNvSpPr txBox="1"/>
            <p:nvPr/>
          </p:nvSpPr>
          <p:spPr>
            <a:xfrm>
              <a:off x="6758740" y="4733164"/>
              <a:ext cx="14789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Convert mass to MeV c</a:t>
              </a:r>
              <a:r>
                <a:rPr lang="en-US" sz="16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-2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9ECC67A-23CA-4B15-832E-714A934B32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7192" y="4779328"/>
              <a:ext cx="779887" cy="266305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489F8C-82EC-49A4-9032-361755C19B24}"/>
              </a:ext>
            </a:extLst>
          </p:cNvPr>
          <p:cNvCxnSpPr>
            <a:cxnSpLocks/>
          </p:cNvCxnSpPr>
          <p:nvPr/>
        </p:nvCxnSpPr>
        <p:spPr>
          <a:xfrm flipV="1">
            <a:off x="3202538" y="5342832"/>
            <a:ext cx="364331" cy="24765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2247F9-DE96-4360-96F9-B3CD3603D8E5}"/>
              </a:ext>
            </a:extLst>
          </p:cNvPr>
          <p:cNvCxnSpPr>
            <a:cxnSpLocks/>
          </p:cNvCxnSpPr>
          <p:nvPr/>
        </p:nvCxnSpPr>
        <p:spPr>
          <a:xfrm flipV="1">
            <a:off x="3677989" y="5342832"/>
            <a:ext cx="247650" cy="24289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D402BA7-7B7B-44E5-A25C-8EB51BF73E2F}"/>
                  </a:ext>
                </a:extLst>
              </p:cNvPr>
              <p:cNvSpPr/>
              <p:nvPr/>
            </p:nvSpPr>
            <p:spPr>
              <a:xfrm>
                <a:off x="2485925" y="5797956"/>
                <a:ext cx="30135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4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1072.53 </m:t>
                          </m:r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𝑀𝑒𝑉</m:t>
                          </m:r>
                        </m:num>
                        <m:den>
                          <m:r>
                            <a:rPr lang="en-US" sz="2400" i="1" dirty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127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D402BA7-7B7B-44E5-A25C-8EB51BF73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925" y="5797956"/>
                <a:ext cx="3013517" cy="461665"/>
              </a:xfrm>
              <a:prstGeom prst="rect">
                <a:avLst/>
              </a:prstGeom>
              <a:blipFill>
                <a:blip r:embed="rId6"/>
                <a:stretch>
                  <a:fillRect t="-125000" r="-405" b="-190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392EFAEB-C957-46BE-91A1-17560ADF543F}"/>
              </a:ext>
            </a:extLst>
          </p:cNvPr>
          <p:cNvSpPr/>
          <p:nvPr/>
        </p:nvSpPr>
        <p:spPr>
          <a:xfrm>
            <a:off x="3008230" y="2085617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2EA3FF-CD57-469D-8EFF-6BA3BFA13DCB}"/>
              </a:ext>
            </a:extLst>
          </p:cNvPr>
          <p:cNvSpPr/>
          <p:nvPr/>
        </p:nvSpPr>
        <p:spPr>
          <a:xfrm>
            <a:off x="4782108" y="2085616"/>
            <a:ext cx="537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74</a:t>
            </a:r>
            <a:endParaRPr lang="en-US" b="1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1898F3-9FA1-4302-BF7E-118CDB1CB6A0}"/>
              </a:ext>
            </a:extLst>
          </p:cNvPr>
          <p:cNvSpPr txBox="1"/>
          <p:nvPr/>
        </p:nvSpPr>
        <p:spPr>
          <a:xfrm>
            <a:off x="305470" y="3204352"/>
            <a:ext cx="201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74 × 1.008665 u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CAF13A1-47D7-4B1B-B5F2-80E4EF3C5ABC}"/>
              </a:ext>
            </a:extLst>
          </p:cNvPr>
          <p:cNvGrpSpPr/>
          <p:nvPr/>
        </p:nvGrpSpPr>
        <p:grpSpPr>
          <a:xfrm>
            <a:off x="448525" y="3643951"/>
            <a:ext cx="2010423" cy="423821"/>
            <a:chOff x="448525" y="3643951"/>
            <a:chExt cx="2010423" cy="42382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8D4402A-76AC-431F-9F44-ED90CF76CB43}"/>
                </a:ext>
              </a:extLst>
            </p:cNvPr>
            <p:cNvCxnSpPr/>
            <p:nvPr/>
          </p:nvCxnSpPr>
          <p:spPr>
            <a:xfrm>
              <a:off x="448525" y="3643951"/>
              <a:ext cx="1984665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0C0AF1D-E87F-47FE-A5B1-1109C2936F29}"/>
                    </a:ext>
                  </a:extLst>
                </p:cNvPr>
                <p:cNvSpPr txBox="1"/>
                <p:nvPr/>
              </p:nvSpPr>
              <p:spPr>
                <a:xfrm>
                  <a:off x="628319" y="3698440"/>
                  <a:ext cx="183062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128.026838</m:t>
                        </m:r>
                        <m:r>
                          <m:rPr>
                            <m:sty m:val="p"/>
                          </m:rPr>
                          <a:rPr lang="pl-PL" sz="24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0C0AF1D-E87F-47FE-A5B1-1109C2936F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319" y="3698440"/>
                  <a:ext cx="183062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333" r="-233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84B190-DFEC-4071-8498-C5EB491C3C16}"/>
                  </a:ext>
                </a:extLst>
              </p:cNvPr>
              <p:cNvSpPr txBox="1"/>
              <p:nvPr/>
            </p:nvSpPr>
            <p:spPr>
              <a:xfrm>
                <a:off x="4315309" y="3698811"/>
                <a:ext cx="16355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1.15140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84B190-DFEC-4071-8498-C5EB491C3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09" y="3698811"/>
                <a:ext cx="1635576" cy="369332"/>
              </a:xfrm>
              <a:prstGeom prst="rect">
                <a:avLst/>
              </a:prstGeom>
              <a:blipFill>
                <a:blip r:embed="rId8"/>
                <a:stretch>
                  <a:fillRect l="-1493" r="-22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0FF8CB9-8D69-46E2-BC79-6762617D3803}"/>
                  </a:ext>
                </a:extLst>
              </p:cNvPr>
              <p:cNvSpPr txBox="1"/>
              <p:nvPr/>
            </p:nvSpPr>
            <p:spPr>
              <a:xfrm>
                <a:off x="3402424" y="4565753"/>
                <a:ext cx="224253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1072.53 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𝑀𝑒𝑉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0FF8CB9-8D69-46E2-BC79-6762617D3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424" y="4565753"/>
                <a:ext cx="2242537" cy="307777"/>
              </a:xfrm>
              <a:prstGeom prst="rect">
                <a:avLst/>
              </a:prstGeom>
              <a:blipFill>
                <a:blip r:embed="rId9"/>
                <a:stretch>
                  <a:fillRect l="-815" t="-4000" r="-1087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5B3185D-834A-44ED-83C6-13400A3087D6}"/>
                  </a:ext>
                </a:extLst>
              </p:cNvPr>
              <p:cNvSpPr txBox="1"/>
              <p:nvPr/>
            </p:nvSpPr>
            <p:spPr>
              <a:xfrm>
                <a:off x="1286558" y="5323247"/>
                <a:ext cx="27061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1072.53</m:t>
                          </m:r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𝑀𝑒𝑉</m:t>
                          </m:r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5B3185D-834A-44ED-83C6-13400A308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558" y="5323247"/>
                <a:ext cx="2706189" cy="307777"/>
              </a:xfrm>
              <a:prstGeom prst="rect">
                <a:avLst/>
              </a:prstGeom>
              <a:blipFill>
                <a:blip r:embed="rId10"/>
                <a:stretch>
                  <a:fillRect l="-450" t="-1961" r="-676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62EB2F-2D7F-4F65-888B-F8723CDB57B9}"/>
                  </a:ext>
                </a:extLst>
              </p:cNvPr>
              <p:cNvSpPr txBox="1"/>
              <p:nvPr/>
            </p:nvSpPr>
            <p:spPr>
              <a:xfrm>
                <a:off x="3996241" y="5337992"/>
                <a:ext cx="1648720" cy="30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1072.53 </m:t>
                      </m:r>
                      <m:r>
                        <a:rPr lang="en-US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62EB2F-2D7F-4F65-888B-F8723CDB5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241" y="5337992"/>
                <a:ext cx="1648720" cy="300660"/>
              </a:xfrm>
              <a:prstGeom prst="rect">
                <a:avLst/>
              </a:prstGeom>
              <a:blipFill>
                <a:blip r:embed="rId11"/>
                <a:stretch>
                  <a:fillRect l="-1481" r="-2593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1582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 animBg="1"/>
      <p:bldP spid="3" grpId="0"/>
      <p:bldP spid="2" grpId="0"/>
      <p:bldP spid="4" grpId="0"/>
      <p:bldP spid="22" grpId="0"/>
      <p:bldP spid="25" grpId="0"/>
      <p:bldP spid="28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Calculate Binding Energy per Nucleon</a:t>
            </a:r>
            <a:endParaRPr lang="en-US" sz="4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9FDD45B-FD50-4959-AE76-C8249262FA70}"/>
              </a:ext>
            </a:extLst>
          </p:cNvPr>
          <p:cNvGraphicFramePr>
            <a:graphicFrameLocks noGrp="1"/>
          </p:cNvGraphicFramePr>
          <p:nvPr/>
        </p:nvGraphicFramePr>
        <p:xfrm>
          <a:off x="2671970" y="1381186"/>
          <a:ext cx="3048003" cy="4760784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349524">
                  <a:extLst>
                    <a:ext uri="{9D8B030D-6E8A-4147-A177-3AD203B41FA5}">
                      <a16:colId xmlns:a16="http://schemas.microsoft.com/office/drawing/2014/main" val="2198809528"/>
                    </a:ext>
                  </a:extLst>
                </a:gridCol>
                <a:gridCol w="1245706">
                  <a:extLst>
                    <a:ext uri="{9D8B030D-6E8A-4147-A177-3AD203B41FA5}">
                      <a16:colId xmlns:a16="http://schemas.microsoft.com/office/drawing/2014/main" val="1832856289"/>
                    </a:ext>
                  </a:extLst>
                </a:gridCol>
                <a:gridCol w="1452773">
                  <a:extLst>
                    <a:ext uri="{9D8B030D-6E8A-4147-A177-3AD203B41FA5}">
                      <a16:colId xmlns:a16="http://schemas.microsoft.com/office/drawing/2014/main" val="552392539"/>
                    </a:ext>
                  </a:extLst>
                </a:gridCol>
              </a:tblGrid>
              <a:tr h="297549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Element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Nucleus Mass (u)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6854542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Hydrogen-2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2.013553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1025379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Helium-3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3.014931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3732979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Hydrogen-3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3.015500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9599507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Helium-4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4.001505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1249341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Lithium-6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6.013476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7303906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Lithium-7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7.014356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2827806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Beryllium-9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9.009987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6156215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Carbon-12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11.996706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7344338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Nitrogen-14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13.999231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3009731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Oxygen-16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15.990523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5323753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Fluorine-19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18.993462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7562988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Magnesium-24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23.978454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5887521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Phosphorus-31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30.965527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786739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Sulfur-34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33.959083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7092936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Potassium-39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38.953275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777012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69222A34-97E7-46E6-B761-9D720A29B3C0}"/>
              </a:ext>
            </a:extLst>
          </p:cNvPr>
          <p:cNvGraphicFramePr>
            <a:graphicFrameLocks noGrp="1"/>
          </p:cNvGraphicFramePr>
          <p:nvPr/>
        </p:nvGraphicFramePr>
        <p:xfrm>
          <a:off x="5919858" y="1381186"/>
          <a:ext cx="3048003" cy="4760784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414681">
                  <a:extLst>
                    <a:ext uri="{9D8B030D-6E8A-4147-A177-3AD203B41FA5}">
                      <a16:colId xmlns:a16="http://schemas.microsoft.com/office/drawing/2014/main" val="3465310843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val="1832856289"/>
                    </a:ext>
                  </a:extLst>
                </a:gridCol>
                <a:gridCol w="1480383">
                  <a:extLst>
                    <a:ext uri="{9D8B030D-6E8A-4147-A177-3AD203B41FA5}">
                      <a16:colId xmlns:a16="http://schemas.microsoft.com/office/drawing/2014/main" val="552392539"/>
                    </a:ext>
                  </a:extLst>
                </a:gridCol>
              </a:tblGrid>
              <a:tr h="297549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Element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Nucleus Mass (u)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6854542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Iron-56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55.920662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1025379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Arsenic-75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74.903478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3732979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Krypton-84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83.891734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9599507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Zirconium-90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89.882739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1249341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Silver-107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106.879287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7303906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Tin-120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119.874752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2827806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Iodine-127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126.875373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6156215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Cesium-140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139.873608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7344338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Europium-153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152.886650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3009731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Tungsten-184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183.910307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5323753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Gold-197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196.923199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7562988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Lead-206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205.929447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5887521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Bismuth-209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208.934833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786739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Uranium-235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234.993420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7092936"/>
                  </a:ext>
                </a:extLst>
              </a:tr>
              <a:tr h="297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Uranium-238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238.000282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5764075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E2070912-5724-4EE1-91B4-70A38A6DC782}"/>
              </a:ext>
            </a:extLst>
          </p:cNvPr>
          <p:cNvSpPr txBox="1"/>
          <p:nvPr/>
        </p:nvSpPr>
        <p:spPr>
          <a:xfrm>
            <a:off x="215896" y="1491557"/>
            <a:ext cx="2108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*For your assigned nuclide, calculate the binding energy per Nucleon and record data in shared spreadsheet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20E717A-23C8-4E52-A03C-9644E34C73DC}"/>
              </a:ext>
            </a:extLst>
          </p:cNvPr>
          <p:cNvGraphicFramePr>
            <a:graphicFrameLocks noGrp="1"/>
          </p:cNvGraphicFramePr>
          <p:nvPr/>
        </p:nvGraphicFramePr>
        <p:xfrm>
          <a:off x="182555" y="4337373"/>
          <a:ext cx="2193929" cy="1367991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687257">
                  <a:extLst>
                    <a:ext uri="{9D8B030D-6E8A-4147-A177-3AD203B41FA5}">
                      <a16:colId xmlns:a16="http://schemas.microsoft.com/office/drawing/2014/main" val="2055176691"/>
                    </a:ext>
                  </a:extLst>
                </a:gridCol>
                <a:gridCol w="1506672">
                  <a:extLst>
                    <a:ext uri="{9D8B030D-6E8A-4147-A177-3AD203B41FA5}">
                      <a16:colId xmlns:a16="http://schemas.microsoft.com/office/drawing/2014/main" val="908606879"/>
                    </a:ext>
                  </a:extLst>
                </a:gridCol>
              </a:tblGrid>
              <a:tr h="4559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+mj-lt"/>
                        </a:rPr>
                        <a:t>m</a:t>
                      </a:r>
                      <a:r>
                        <a:rPr lang="en-US" sz="2000" baseline="-25000" dirty="0">
                          <a:latin typeface="+mj-lt"/>
                        </a:rPr>
                        <a:t>e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0.000549u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9978542"/>
                  </a:ext>
                </a:extLst>
              </a:tr>
              <a:tr h="455997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latin typeface="+mj-lt"/>
                        </a:rPr>
                        <a:t>m</a:t>
                      </a:r>
                      <a:r>
                        <a:rPr lang="en-US" sz="2000" baseline="-25000" dirty="0" err="1">
                          <a:latin typeface="+mj-lt"/>
                        </a:rPr>
                        <a:t>p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1.007276u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3542084"/>
                  </a:ext>
                </a:extLst>
              </a:tr>
              <a:tr h="455997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latin typeface="+mj-lt"/>
                        </a:rPr>
                        <a:t>m</a:t>
                      </a:r>
                      <a:r>
                        <a:rPr lang="en-US" sz="2000" baseline="-25000" dirty="0" err="1">
                          <a:latin typeface="+mj-lt"/>
                        </a:rPr>
                        <a:t>n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1.008665u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8463805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9F6F87A-E423-4A15-8DBD-D6A955689EA4}"/>
              </a:ext>
            </a:extLst>
          </p:cNvPr>
          <p:cNvSpPr txBox="1"/>
          <p:nvPr/>
        </p:nvSpPr>
        <p:spPr>
          <a:xfrm>
            <a:off x="215896" y="3321808"/>
            <a:ext cx="2108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Use a periodic table to determine atomic # for your element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AEC6B7-44CC-4B56-8415-DC3271948F8D}"/>
              </a:ext>
            </a:extLst>
          </p:cNvPr>
          <p:cNvGraphicFramePr>
            <a:graphicFrameLocks noGrp="1"/>
          </p:cNvGraphicFramePr>
          <p:nvPr/>
        </p:nvGraphicFramePr>
        <p:xfrm>
          <a:off x="182555" y="5705365"/>
          <a:ext cx="2193929" cy="48003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87259">
                  <a:extLst>
                    <a:ext uri="{9D8B030D-6E8A-4147-A177-3AD203B41FA5}">
                      <a16:colId xmlns:a16="http://schemas.microsoft.com/office/drawing/2014/main" val="4206181433"/>
                    </a:ext>
                  </a:extLst>
                </a:gridCol>
                <a:gridCol w="1506670">
                  <a:extLst>
                    <a:ext uri="{9D8B030D-6E8A-4147-A177-3AD203B41FA5}">
                      <a16:colId xmlns:a16="http://schemas.microsoft.com/office/drawing/2014/main" val="3838579158"/>
                    </a:ext>
                  </a:extLst>
                </a:gridCol>
              </a:tblGrid>
              <a:tr h="480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931.5 MeV c</a:t>
                      </a:r>
                      <a:r>
                        <a:rPr lang="en-US" sz="1800" b="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-2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80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6611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Unified Atomic Mass Unit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742" y="1525566"/>
            <a:ext cx="8606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When measuring and reporting the mass of individual atoms and subatomic particles, kilograms are inconveniently large…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8741" y="2511425"/>
          <a:ext cx="8606515" cy="10033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606515">
                  <a:extLst>
                    <a:ext uri="{9D8B030D-6E8A-4147-A177-3AD203B41FA5}">
                      <a16:colId xmlns:a16="http://schemas.microsoft.com/office/drawing/2014/main" val="1911511487"/>
                    </a:ext>
                  </a:extLst>
                </a:gridCol>
              </a:tblGrid>
              <a:tr h="10033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+mj-lt"/>
                        </a:rPr>
                        <a:t>The </a:t>
                      </a:r>
                      <a:r>
                        <a:rPr lang="en-US" sz="2800" b="1" dirty="0">
                          <a:latin typeface="+mn-lt"/>
                        </a:rPr>
                        <a:t>unified atomic</a:t>
                      </a:r>
                      <a:r>
                        <a:rPr lang="en-US" sz="2800" b="1" baseline="0" dirty="0">
                          <a:latin typeface="+mn-lt"/>
                        </a:rPr>
                        <a:t> mass unit </a:t>
                      </a:r>
                      <a:r>
                        <a:rPr lang="en-US" sz="2800" b="0" baseline="0" dirty="0">
                          <a:latin typeface="+mj-lt"/>
                        </a:rPr>
                        <a:t>is defined as one-twelfth of the mass of an isolated carbon-12 atom</a:t>
                      </a:r>
                      <a:endParaRPr lang="en-US" sz="28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147625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334449"/>
              </p:ext>
            </p:extLst>
          </p:nvPr>
        </p:nvGraphicFramePr>
        <p:xfrm>
          <a:off x="4817047" y="5468505"/>
          <a:ext cx="4105278" cy="65087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05278">
                  <a:extLst>
                    <a:ext uri="{9D8B030D-6E8A-4147-A177-3AD203B41FA5}">
                      <a16:colId xmlns:a16="http://schemas.microsoft.com/office/drawing/2014/main" val="1911511487"/>
                    </a:ext>
                  </a:extLst>
                </a:gridCol>
              </a:tblGrid>
              <a:tr h="650875"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>
                          <a:solidFill>
                            <a:srgbClr val="C00000"/>
                          </a:solidFill>
                          <a:latin typeface="+mj-lt"/>
                        </a:rPr>
                        <a:t>1.661 × 10</a:t>
                      </a:r>
                      <a:r>
                        <a:rPr lang="en-US" sz="3600" b="0" baseline="30000" dirty="0">
                          <a:solidFill>
                            <a:srgbClr val="C00000"/>
                          </a:solidFill>
                          <a:latin typeface="+mj-lt"/>
                        </a:rPr>
                        <a:t>-27</a:t>
                      </a:r>
                      <a:r>
                        <a:rPr lang="en-US" sz="3600" b="0" baseline="0" dirty="0">
                          <a:solidFill>
                            <a:srgbClr val="C00000"/>
                          </a:solidFill>
                          <a:latin typeface="+mj-lt"/>
                        </a:rPr>
                        <a:t> kg </a:t>
                      </a:r>
                      <a:r>
                        <a:rPr lang="en-US" sz="3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sz="3600" b="0" dirty="0">
                          <a:solidFill>
                            <a:srgbClr val="C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3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u </a:t>
                      </a:r>
                      <a:endParaRPr lang="en-US" sz="3600" b="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514762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8741" y="3567222"/>
            <a:ext cx="4548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1 mole of Carbon Atoms = 0.012 kg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E2E755-8E16-42AD-B5BF-E206A39AA385}"/>
                  </a:ext>
                </a:extLst>
              </p:cNvPr>
              <p:cNvSpPr txBox="1"/>
              <p:nvPr/>
            </p:nvSpPr>
            <p:spPr>
              <a:xfrm>
                <a:off x="406602" y="4238253"/>
                <a:ext cx="1609928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0.012 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6.02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E2E755-8E16-42AD-B5BF-E206A39AA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02" y="4238253"/>
                <a:ext cx="1609928" cy="7013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7CB4B0D-6D88-4919-8D69-A415AFAF93FA}"/>
              </a:ext>
            </a:extLst>
          </p:cNvPr>
          <p:cNvGrpSpPr/>
          <p:nvPr/>
        </p:nvGrpSpPr>
        <p:grpSpPr>
          <a:xfrm>
            <a:off x="2347397" y="4876743"/>
            <a:ext cx="2469650" cy="1258400"/>
            <a:chOff x="2347397" y="4876743"/>
            <a:chExt cx="2469650" cy="12584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4FE8EE8-8C25-4C5B-9AC4-E8DC74B59401}"/>
                    </a:ext>
                  </a:extLst>
                </p:cNvPr>
                <p:cNvSpPr txBox="1"/>
                <p:nvPr/>
              </p:nvSpPr>
              <p:spPr>
                <a:xfrm>
                  <a:off x="2347397" y="5396415"/>
                  <a:ext cx="2469650" cy="7387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1.99</m:t>
                            </m:r>
                            <m:r>
                              <a:rPr lang="en-US" sz="24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−26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kg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4FE8EE8-8C25-4C5B-9AC4-E8DC74B594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7397" y="5396415"/>
                  <a:ext cx="2469650" cy="73872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67D7CD55-08DE-4237-A21E-D32E009C7629}"/>
                </a:ext>
              </a:extLst>
            </p:cNvPr>
            <p:cNvSpPr/>
            <p:nvPr/>
          </p:nvSpPr>
          <p:spPr>
            <a:xfrm>
              <a:off x="3144980" y="4876743"/>
              <a:ext cx="581890" cy="461665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62CE44-15A2-44DB-85C2-218CD49EDCE5}"/>
                  </a:ext>
                </a:extLst>
              </p:cNvPr>
              <p:cNvSpPr txBox="1"/>
              <p:nvPr/>
            </p:nvSpPr>
            <p:spPr>
              <a:xfrm>
                <a:off x="2033073" y="4449404"/>
                <a:ext cx="2469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=1.99</m:t>
                      </m:r>
                      <m:r>
                        <a:rPr lang="en-US" sz="24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−26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62CE44-15A2-44DB-85C2-218CD49ED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073" y="4449404"/>
                <a:ext cx="2469650" cy="369332"/>
              </a:xfrm>
              <a:prstGeom prst="rect">
                <a:avLst/>
              </a:prstGeom>
              <a:blipFill>
                <a:blip r:embed="rId4"/>
                <a:stretch>
                  <a:fillRect l="-988" r="-3951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0431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Binding Energy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Nucleon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DCF451-18A4-47CE-8C9A-0C0769C78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23" y="1424871"/>
            <a:ext cx="6657953" cy="483661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CA4F461-3A79-49F8-B758-A898FC16693A}"/>
              </a:ext>
            </a:extLst>
          </p:cNvPr>
          <p:cNvCxnSpPr>
            <a:cxnSpLocks/>
          </p:cNvCxnSpPr>
          <p:nvPr/>
        </p:nvCxnSpPr>
        <p:spPr>
          <a:xfrm flipH="1" flipV="1">
            <a:off x="3125755" y="2295331"/>
            <a:ext cx="569945" cy="146386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52EBA2B-988B-4CD9-903F-AE5C81D2904C}"/>
              </a:ext>
            </a:extLst>
          </p:cNvPr>
          <p:cNvSpPr txBox="1"/>
          <p:nvPr/>
        </p:nvSpPr>
        <p:spPr>
          <a:xfrm>
            <a:off x="3084138" y="3759200"/>
            <a:ext cx="1515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Iron-56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8EA0EC-D024-4476-B0C4-C20D94958B0B}"/>
              </a:ext>
            </a:extLst>
          </p:cNvPr>
          <p:cNvSpPr txBox="1"/>
          <p:nvPr/>
        </p:nvSpPr>
        <p:spPr>
          <a:xfrm>
            <a:off x="2870136" y="4229609"/>
            <a:ext cx="1943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(most stable)</a:t>
            </a:r>
          </a:p>
        </p:txBody>
      </p:sp>
    </p:spTree>
    <p:extLst>
      <p:ext uri="{BB962C8B-B14F-4D97-AF65-F5344CB8AC3E}">
        <p14:creationId xmlns:p14="http://schemas.microsoft.com/office/powerpoint/2010/main" val="34730266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Unified Atomic Mass Unit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0974" y="1531727"/>
          <a:ext cx="5381627" cy="1678197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695927">
                  <a:extLst>
                    <a:ext uri="{9D8B030D-6E8A-4147-A177-3AD203B41FA5}">
                      <a16:colId xmlns:a16="http://schemas.microsoft.com/office/drawing/2014/main" val="4081302962"/>
                    </a:ext>
                  </a:extLst>
                </a:gridCol>
                <a:gridCol w="2056924">
                  <a:extLst>
                    <a:ext uri="{9D8B030D-6E8A-4147-A177-3AD203B41FA5}">
                      <a16:colId xmlns:a16="http://schemas.microsoft.com/office/drawing/2014/main" val="2187235520"/>
                    </a:ext>
                  </a:extLst>
                </a:gridCol>
                <a:gridCol w="1628776">
                  <a:extLst>
                    <a:ext uri="{9D8B030D-6E8A-4147-A177-3AD203B41FA5}">
                      <a16:colId xmlns:a16="http://schemas.microsoft.com/office/drawing/2014/main" val="2648054977"/>
                    </a:ext>
                  </a:extLst>
                </a:gridCol>
              </a:tblGrid>
              <a:tr h="559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Electron (</a:t>
                      </a:r>
                      <a:r>
                        <a:rPr lang="en-US" sz="2000" baseline="0" dirty="0">
                          <a:latin typeface="+mj-lt"/>
                        </a:rPr>
                        <a:t>m</a:t>
                      </a:r>
                      <a:r>
                        <a:rPr lang="en-US" sz="2000" baseline="-25000" dirty="0">
                          <a:latin typeface="+mj-lt"/>
                        </a:rPr>
                        <a:t>e</a:t>
                      </a:r>
                      <a:r>
                        <a:rPr lang="en-US" sz="2000" baseline="0" dirty="0">
                          <a:latin typeface="+mj-lt"/>
                        </a:rPr>
                        <a:t>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9.110 × 10</a:t>
                      </a:r>
                      <a:r>
                        <a:rPr lang="en-US" sz="2000" baseline="30000" dirty="0">
                          <a:latin typeface="+mj-lt"/>
                        </a:rPr>
                        <a:t>-31</a:t>
                      </a:r>
                      <a:r>
                        <a:rPr lang="en-US" sz="2000" baseline="0" dirty="0">
                          <a:latin typeface="+mj-lt"/>
                        </a:rPr>
                        <a:t> kg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0.000549 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262023"/>
                  </a:ext>
                </a:extLst>
              </a:tr>
              <a:tr h="5593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Proton (</a:t>
                      </a:r>
                      <a:r>
                        <a:rPr lang="en-US" sz="2000" baseline="0" dirty="0" err="1">
                          <a:latin typeface="+mj-lt"/>
                        </a:rPr>
                        <a:t>m</a:t>
                      </a:r>
                      <a:r>
                        <a:rPr lang="en-US" sz="2000" baseline="-25000" dirty="0" err="1">
                          <a:latin typeface="+mj-lt"/>
                        </a:rPr>
                        <a:t>p</a:t>
                      </a:r>
                      <a:r>
                        <a:rPr lang="en-US" sz="2000" baseline="0" dirty="0">
                          <a:latin typeface="+mj-lt"/>
                        </a:rPr>
                        <a:t>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1.673 × 10</a:t>
                      </a:r>
                      <a:r>
                        <a:rPr lang="en-US" sz="2000" baseline="30000" dirty="0">
                          <a:latin typeface="+mj-lt"/>
                        </a:rPr>
                        <a:t>-27</a:t>
                      </a:r>
                      <a:r>
                        <a:rPr lang="en-US" sz="2000" baseline="0" dirty="0">
                          <a:latin typeface="+mj-lt"/>
                        </a:rPr>
                        <a:t> kg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1.007276 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2883971"/>
                  </a:ext>
                </a:extLst>
              </a:tr>
              <a:tr h="5593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Neutron (</a:t>
                      </a:r>
                      <a:r>
                        <a:rPr lang="en-US" sz="2000" baseline="0" dirty="0" err="1">
                          <a:latin typeface="+mj-lt"/>
                        </a:rPr>
                        <a:t>m</a:t>
                      </a:r>
                      <a:r>
                        <a:rPr lang="en-US" sz="2000" baseline="-25000" dirty="0" err="1">
                          <a:latin typeface="+mj-lt"/>
                        </a:rPr>
                        <a:t>n</a:t>
                      </a:r>
                      <a:r>
                        <a:rPr lang="en-US" sz="2000" baseline="0" dirty="0">
                          <a:latin typeface="+mj-lt"/>
                        </a:rPr>
                        <a:t>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1.675 × 10</a:t>
                      </a:r>
                      <a:r>
                        <a:rPr lang="en-US" sz="2000" baseline="30000" dirty="0">
                          <a:latin typeface="+mj-lt"/>
                        </a:rPr>
                        <a:t>-27</a:t>
                      </a:r>
                      <a:r>
                        <a:rPr lang="en-US" sz="2000" baseline="0" dirty="0">
                          <a:latin typeface="+mj-lt"/>
                        </a:rPr>
                        <a:t> kg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1.008665 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249677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0973" y="3298012"/>
          <a:ext cx="5381628" cy="52151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81353">
                  <a:extLst>
                    <a:ext uri="{9D8B030D-6E8A-4147-A177-3AD203B41FA5}">
                      <a16:colId xmlns:a16="http://schemas.microsoft.com/office/drawing/2014/main" val="1911511487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2012168487"/>
                    </a:ext>
                  </a:extLst>
                </a:gridCol>
              </a:tblGrid>
              <a:tr h="521513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latin typeface="+mj-lt"/>
                        </a:rPr>
                        <a:t>Unified atomic mass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1.661 × 10</a:t>
                      </a:r>
                      <a:r>
                        <a:rPr lang="en-US" sz="2000" b="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-27</a:t>
                      </a:r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kg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514762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53100" y="1531726"/>
            <a:ext cx="3171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+mj-lt"/>
              </a:rPr>
              <a:t>This is the only time that we will ever use 7 sig figs. In this case, rounding to 1.01 u just wouldn’t cut it…</a:t>
            </a:r>
          </a:p>
        </p:txBody>
      </p:sp>
      <p:sp>
        <p:nvSpPr>
          <p:cNvPr id="12" name="Oval 11"/>
          <p:cNvSpPr/>
          <p:nvPr/>
        </p:nvSpPr>
        <p:spPr>
          <a:xfrm>
            <a:off x="6788144" y="4384210"/>
            <a:ext cx="1554480" cy="15544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09357" y="4384210"/>
            <a:ext cx="1554480" cy="15544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88095" y="5070010"/>
            <a:ext cx="182880" cy="1828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346916" y="4899840"/>
                <a:ext cx="4793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916" y="4899840"/>
                <a:ext cx="47936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325703" y="4899840"/>
                <a:ext cx="4793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703" y="4899840"/>
                <a:ext cx="47936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88095" y="5161450"/>
                <a:ext cx="6692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095" y="5161450"/>
                <a:ext cx="66928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2714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2799609"/>
            <a:ext cx="8008335" cy="3441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75" y="1459516"/>
            <a:ext cx="7961088" cy="13859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5B5FFC-5849-4610-B345-9B25FB1B1B7B}"/>
              </a:ext>
            </a:extLst>
          </p:cNvPr>
          <p:cNvSpPr/>
          <p:nvPr/>
        </p:nvSpPr>
        <p:spPr>
          <a:xfrm>
            <a:off x="775855" y="3893127"/>
            <a:ext cx="7315200" cy="1505357"/>
          </a:xfrm>
          <a:prstGeom prst="rect">
            <a:avLst/>
          </a:prstGeom>
          <a:solidFill>
            <a:srgbClr val="FFFF00">
              <a:alpha val="25098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314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Einstein’s Famous Equation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3525" y="1531726"/>
            <a:ext cx="3690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According to Albert Einstein, </a:t>
            </a:r>
            <a:r>
              <a:rPr lang="en-US" sz="2400" i="1" dirty="0">
                <a:latin typeface="+mj-lt"/>
              </a:rPr>
              <a:t>“mass and energy are different manifestations of the same things” </a:t>
            </a:r>
          </a:p>
        </p:txBody>
      </p:sp>
      <p:pic>
        <p:nvPicPr>
          <p:cNvPr id="3" name="Einstein Explains Equations">
            <a:hlinkClick r:id="" action="ppaction://media"/>
            <a:extLst>
              <a:ext uri="{FF2B5EF4-FFF2-40B4-BE49-F238E27FC236}">
                <a16:creationId xmlns:a16="http://schemas.microsoft.com/office/drawing/2014/main" id="{543C1BAF-4766-437B-A630-0937B809318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980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328" y="1429556"/>
            <a:ext cx="4790940" cy="4790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DEE77C-FB4D-4371-BB52-75B85D221481}"/>
              </a:ext>
            </a:extLst>
          </p:cNvPr>
          <p:cNvSpPr txBox="1"/>
          <p:nvPr/>
        </p:nvSpPr>
        <p:spPr>
          <a:xfrm>
            <a:off x="5285637" y="3332346"/>
            <a:ext cx="3690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B050"/>
                </a:solidFill>
                <a:latin typeface="+mj-lt"/>
              </a:rPr>
              <a:t>E </a:t>
            </a:r>
            <a:r>
              <a:rPr lang="en-US" sz="7200" dirty="0">
                <a:latin typeface="+mj-lt"/>
              </a:rPr>
              <a:t>= </a:t>
            </a:r>
            <a:r>
              <a:rPr lang="en-US" sz="7200" dirty="0">
                <a:solidFill>
                  <a:srgbClr val="C00000"/>
                </a:solidFill>
                <a:latin typeface="+mj-lt"/>
              </a:rPr>
              <a:t>m</a:t>
            </a:r>
            <a:r>
              <a:rPr lang="en-US" sz="7200" dirty="0">
                <a:solidFill>
                  <a:srgbClr val="0070C0"/>
                </a:solidFill>
                <a:latin typeface="+mj-lt"/>
              </a:rPr>
              <a:t>c</a:t>
            </a:r>
            <a:r>
              <a:rPr lang="en-US" sz="7200" baseline="30000" dirty="0">
                <a:latin typeface="+mj-lt"/>
              </a:rPr>
              <a:t>2</a:t>
            </a:r>
            <a:endParaRPr lang="en-US" sz="7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57479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Einstein’s Famous Equation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6531" y="1300766"/>
            <a:ext cx="3690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B050"/>
                </a:solidFill>
                <a:latin typeface="+mj-lt"/>
              </a:rPr>
              <a:t>E </a:t>
            </a:r>
            <a:r>
              <a:rPr lang="en-US" sz="7200" dirty="0">
                <a:latin typeface="+mj-lt"/>
              </a:rPr>
              <a:t>= </a:t>
            </a:r>
            <a:r>
              <a:rPr lang="en-US" sz="7200" dirty="0">
                <a:solidFill>
                  <a:srgbClr val="C00000"/>
                </a:solidFill>
                <a:latin typeface="+mj-lt"/>
              </a:rPr>
              <a:t>m</a:t>
            </a:r>
            <a:r>
              <a:rPr lang="en-US" sz="7200" dirty="0">
                <a:solidFill>
                  <a:srgbClr val="0070C0"/>
                </a:solidFill>
                <a:latin typeface="+mj-lt"/>
              </a:rPr>
              <a:t>c</a:t>
            </a:r>
            <a:r>
              <a:rPr lang="en-US" sz="7200" baseline="30000" dirty="0">
                <a:latin typeface="+mj-lt"/>
              </a:rPr>
              <a:t>2</a:t>
            </a:r>
            <a:endParaRPr lang="en-US" sz="7200" i="1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-1" y="46386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300" y="4800600"/>
            <a:ext cx="475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What is the energy equivalence of 1 g of matter?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39B98A-ED04-4946-A1B4-F905A6792D8E}"/>
              </a:ext>
            </a:extLst>
          </p:cNvPr>
          <p:cNvGrpSpPr/>
          <p:nvPr/>
        </p:nvGrpSpPr>
        <p:grpSpPr>
          <a:xfrm>
            <a:off x="1822051" y="2300115"/>
            <a:ext cx="1577676" cy="1963886"/>
            <a:chOff x="1822051" y="2300115"/>
            <a:chExt cx="1577676" cy="19638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0659D41-AE9F-463E-8AB7-7CB20139E1E3}"/>
                </a:ext>
              </a:extLst>
            </p:cNvPr>
            <p:cNvSpPr txBox="1"/>
            <p:nvPr/>
          </p:nvSpPr>
          <p:spPr>
            <a:xfrm>
              <a:off x="1822051" y="3063672"/>
              <a:ext cx="157767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Energy</a:t>
              </a:r>
            </a:p>
            <a:p>
              <a:pPr algn="ctr"/>
              <a:r>
                <a:rPr lang="en-US" sz="3600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[J]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3A4789A-1E2A-4250-A076-253F1F1A69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1072" y="2300115"/>
              <a:ext cx="485813" cy="88375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1D750-6C63-4153-826E-1231159267AE}"/>
              </a:ext>
            </a:extLst>
          </p:cNvPr>
          <p:cNvGrpSpPr/>
          <p:nvPr/>
        </p:nvGrpSpPr>
        <p:grpSpPr>
          <a:xfrm>
            <a:off x="3958691" y="2303569"/>
            <a:ext cx="1226618" cy="1960433"/>
            <a:chOff x="3958691" y="2303569"/>
            <a:chExt cx="1226618" cy="196043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0B50E54-CB17-4FD5-8A26-D1254FC8AC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6771" y="2303569"/>
              <a:ext cx="221844" cy="880296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EBABED-B2B4-4894-8A6F-026DDFE5421A}"/>
                </a:ext>
              </a:extLst>
            </p:cNvPr>
            <p:cNvSpPr txBox="1"/>
            <p:nvPr/>
          </p:nvSpPr>
          <p:spPr>
            <a:xfrm>
              <a:off x="3958691" y="3063673"/>
              <a:ext cx="122661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Mass</a:t>
              </a:r>
            </a:p>
            <a:p>
              <a:pPr algn="ctr"/>
              <a:r>
                <a:rPr lang="en-US" sz="36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[kg]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8C1E07-3C2C-4C3A-B2D1-2515238E40D0}"/>
              </a:ext>
            </a:extLst>
          </p:cNvPr>
          <p:cNvGrpSpPr/>
          <p:nvPr/>
        </p:nvGrpSpPr>
        <p:grpSpPr>
          <a:xfrm>
            <a:off x="5556695" y="2313946"/>
            <a:ext cx="3352829" cy="1949300"/>
            <a:chOff x="5556695" y="2313946"/>
            <a:chExt cx="3352829" cy="19493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087F9D-D17C-49F1-BAA6-CA6A268B82D9}"/>
                </a:ext>
              </a:extLst>
            </p:cNvPr>
            <p:cNvSpPr txBox="1"/>
            <p:nvPr/>
          </p:nvSpPr>
          <p:spPr>
            <a:xfrm>
              <a:off x="5762509" y="3124473"/>
              <a:ext cx="3147015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Speed of Light</a:t>
              </a:r>
            </a:p>
            <a:p>
              <a:pPr algn="ctr"/>
              <a:r>
                <a:rPr lang="en-US" sz="32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3.00 × 10</a:t>
              </a:r>
              <a:r>
                <a:rPr lang="en-US" sz="3200" baseline="300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8</a:t>
              </a:r>
              <a:r>
                <a:rPr lang="en-US" sz="32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m</a:t>
              </a:r>
              <a:r>
                <a:rPr lang="en-US" sz="20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</a:t>
              </a:r>
              <a:r>
                <a:rPr lang="en-US" sz="32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</a:t>
              </a:r>
              <a:r>
                <a:rPr lang="en-US" sz="3200" baseline="300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-1</a:t>
              </a:r>
              <a:endParaRPr lang="en-US" sz="32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CF6F765-7D90-42BE-BA1C-E74B1B254A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56695" y="2313946"/>
              <a:ext cx="411629" cy="810527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01DB8D9-6334-4A08-BF5C-0EB4035A2E72}"/>
              </a:ext>
            </a:extLst>
          </p:cNvPr>
          <p:cNvSpPr txBox="1"/>
          <p:nvPr/>
        </p:nvSpPr>
        <p:spPr>
          <a:xfrm>
            <a:off x="449887" y="5331856"/>
            <a:ext cx="5888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(</a:t>
            </a:r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0.001 kg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)(</a:t>
            </a:r>
            <a:r>
              <a:rPr lang="en-US" sz="32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3.00 × 10</a:t>
            </a:r>
            <a:r>
              <a:rPr lang="en-US" sz="3200" baseline="30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</a:t>
            </a:r>
            <a:r>
              <a:rPr lang="en-US" sz="32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</a:t>
            </a:r>
            <a:r>
              <a:rPr lang="en-US" sz="2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</a:t>
            </a:r>
            <a:r>
              <a:rPr lang="en-US" sz="3200" baseline="30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en-US" sz="32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US" sz="32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C9E26A-C4A3-4692-B8C3-FA92187353B4}"/>
              </a:ext>
            </a:extLst>
          </p:cNvPr>
          <p:cNvSpPr/>
          <p:nvPr/>
        </p:nvSpPr>
        <p:spPr>
          <a:xfrm>
            <a:off x="6226418" y="5331856"/>
            <a:ext cx="2411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</a:t>
            </a:r>
            <a:r>
              <a:rPr lang="en-US" sz="32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 × 10</a:t>
            </a:r>
            <a:r>
              <a:rPr lang="en-US" sz="3200" baseline="30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13</a:t>
            </a:r>
            <a:r>
              <a:rPr lang="en-US" sz="32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J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6628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59" y="1428750"/>
            <a:ext cx="7717027" cy="4838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C5C184-591E-4EB2-BF84-B96EE5B13159}"/>
              </a:ext>
            </a:extLst>
          </p:cNvPr>
          <p:cNvSpPr/>
          <p:nvPr/>
        </p:nvSpPr>
        <p:spPr>
          <a:xfrm>
            <a:off x="4494067" y="1680906"/>
            <a:ext cx="973283" cy="272585"/>
          </a:xfrm>
          <a:prstGeom prst="rect">
            <a:avLst/>
          </a:prstGeom>
          <a:solidFill>
            <a:srgbClr val="FFFF00">
              <a:alpha val="25098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311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= mc</a:t>
            </a:r>
            <a:r>
              <a:rPr lang="en-US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597" y="1531726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153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41299" y="2238710"/>
          <a:ext cx="2968625" cy="55781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1273196963"/>
                    </a:ext>
                  </a:extLst>
                </a:gridCol>
              </a:tblGrid>
              <a:tr h="55781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j-lt"/>
                        </a:rPr>
                        <a:t>1 MeV</a:t>
                      </a:r>
                      <a:r>
                        <a:rPr lang="en-US" sz="2400" b="0" baseline="0" dirty="0">
                          <a:latin typeface="+mj-lt"/>
                        </a:rPr>
                        <a:t> = 10</a:t>
                      </a:r>
                      <a:r>
                        <a:rPr lang="en-US" sz="2400" b="0" baseline="30000" dirty="0">
                          <a:latin typeface="+mj-lt"/>
                        </a:rPr>
                        <a:t>6</a:t>
                      </a:r>
                      <a:r>
                        <a:rPr lang="en-US" sz="2400" b="0" baseline="0" dirty="0">
                          <a:latin typeface="+mj-lt"/>
                        </a:rPr>
                        <a:t> eV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4757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Unit for Energy!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5" y="3334358"/>
            <a:ext cx="874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What is the energy equivalence of 1 proton (1.673 × 10</a:t>
            </a:r>
            <a:r>
              <a:rPr lang="en-US" sz="2000" baseline="30000" dirty="0">
                <a:latin typeface="+mj-lt"/>
              </a:rPr>
              <a:t>-27</a:t>
            </a:r>
            <a:r>
              <a:rPr lang="en-US" sz="2000" dirty="0">
                <a:latin typeface="+mj-lt"/>
              </a:rPr>
              <a:t> kg)?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1300" y="1591220"/>
          <a:ext cx="2968625" cy="55781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73275">
                  <a:extLst>
                    <a:ext uri="{9D8B030D-6E8A-4147-A177-3AD203B41FA5}">
                      <a16:colId xmlns:a16="http://schemas.microsoft.com/office/drawing/2014/main" val="1273196963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381764291"/>
                    </a:ext>
                  </a:extLst>
                </a:gridCol>
              </a:tblGrid>
              <a:tr h="55781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j-lt"/>
                        </a:rPr>
                        <a:t>Electron-Volt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4757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76650" y="1730489"/>
                <a:ext cx="5044971" cy="837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𝐸𝑛𝑒𝑟𝑔𝑦</m:t>
                          </m:r>
                          <m:r>
                            <a:rPr lang="en-US" sz="2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𝑒𝑉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𝐸𝑛𝑒𝑟𝑔𝑦</m:t>
                              </m:r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1.60</m:t>
                          </m:r>
                          <m:r>
                            <a:rPr lang="en-US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−19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650" y="1730489"/>
                <a:ext cx="5044971" cy="8370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0" y="3143250"/>
            <a:ext cx="9144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B74537-F32F-46A4-9109-6E4683A1AD42}"/>
                  </a:ext>
                </a:extLst>
              </p:cNvPr>
              <p:cNvSpPr txBox="1"/>
              <p:nvPr/>
            </p:nvSpPr>
            <p:spPr>
              <a:xfrm>
                <a:off x="485174" y="3970925"/>
                <a:ext cx="5111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1.673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−27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b="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B74537-F32F-46A4-9109-6E4683A1A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74" y="3970925"/>
                <a:ext cx="511191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FFBD0E-DA85-4858-A3FC-CF069F7065CE}"/>
                  </a:ext>
                </a:extLst>
              </p:cNvPr>
              <p:cNvSpPr txBox="1"/>
              <p:nvPr/>
            </p:nvSpPr>
            <p:spPr>
              <a:xfrm>
                <a:off x="869113" y="4834482"/>
                <a:ext cx="2662267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1.5057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</m:t>
                          </m:r>
                          <m:r>
                            <a:rPr lang="en-US" sz="28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sz="28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FFBD0E-DA85-4858-A3FC-CF069F706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13" y="4834482"/>
                <a:ext cx="2662267" cy="864596"/>
              </a:xfrm>
              <a:prstGeom prst="rect">
                <a:avLst/>
              </a:prstGeom>
              <a:blipFill>
                <a:blip r:embed="rId4"/>
                <a:stretch>
                  <a:fillRect l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54D253-320B-4827-9327-A1346FF372A3}"/>
                  </a:ext>
                </a:extLst>
              </p:cNvPr>
              <p:cNvSpPr txBox="1"/>
              <p:nvPr/>
            </p:nvSpPr>
            <p:spPr>
              <a:xfrm>
                <a:off x="5512921" y="3970925"/>
                <a:ext cx="30297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1.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5057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US" sz="2800" b="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54D253-320B-4827-9327-A1346FF37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921" y="3970925"/>
                <a:ext cx="302974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3770C3-2F07-4791-AD18-01EC8B37E3E1}"/>
                  </a:ext>
                </a:extLst>
              </p:cNvPr>
              <p:cNvSpPr txBox="1"/>
              <p:nvPr/>
            </p:nvSpPr>
            <p:spPr>
              <a:xfrm>
                <a:off x="3468498" y="5110150"/>
                <a:ext cx="28779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941,062,500 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3770C3-2F07-4791-AD18-01EC8B37E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498" y="5110150"/>
                <a:ext cx="287796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F128DD-7263-4635-85BB-8B80856B7B0D}"/>
                  </a:ext>
                </a:extLst>
              </p:cNvPr>
              <p:cNvSpPr txBox="1"/>
              <p:nvPr/>
            </p:nvSpPr>
            <p:spPr>
              <a:xfrm>
                <a:off x="6346465" y="5118889"/>
                <a:ext cx="19271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𝟗𝟒𝟏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𝑴𝒆𝑽</m:t>
                      </m:r>
                    </m:oMath>
                  </m:oMathPara>
                </a14:m>
                <a:endPara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EF128DD-7263-4635-85BB-8B80856B7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465" y="5118889"/>
                <a:ext cx="192719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372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42979</TotalTime>
  <Words>904</Words>
  <Application>Microsoft Office PowerPoint</Application>
  <PresentationFormat>On-screen Show (4:3)</PresentationFormat>
  <Paragraphs>293</Paragraphs>
  <Slides>20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Cambria Math</vt:lpstr>
      <vt:lpstr>Ebrima</vt:lpstr>
      <vt:lpstr>Retrospect</vt:lpstr>
      <vt:lpstr>Energy and Mass Defects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- 11.3 - Energy and Mass Defects</dc:title>
  <dc:creator>Joe Cossette</dc:creator>
  <cp:lastModifiedBy>Joe Cossette</cp:lastModifiedBy>
  <cp:revision>432</cp:revision>
  <dcterms:created xsi:type="dcterms:W3CDTF">2014-08-31T00:23:19Z</dcterms:created>
  <dcterms:modified xsi:type="dcterms:W3CDTF">2021-03-17T02:02:20Z</dcterms:modified>
</cp:coreProperties>
</file>