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78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74" r:id="rId10"/>
    <p:sldId id="275" r:id="rId11"/>
    <p:sldId id="276" r:id="rId12"/>
    <p:sldId id="272" r:id="rId13"/>
    <p:sldId id="277" r:id="rId14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0443" autoAdjust="0"/>
  </p:normalViewPr>
  <p:slideViewPr>
    <p:cSldViewPr snapToGrid="0">
      <p:cViewPr varScale="1">
        <p:scale>
          <a:sx n="48" d="100"/>
          <a:sy n="48" d="100"/>
        </p:scale>
        <p:origin x="18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0D710-00BE-440F-9ACA-2A12949BAF56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D8C20-D5EB-42C6-BEAB-9833B9D40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9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29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492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Ba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003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Zn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625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60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87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26.98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81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19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Sn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31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isotope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28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19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65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66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98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2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1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0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8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6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74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28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9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7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7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F355A-A318-47F4-B9CA-3FB86FAB0E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41070"/>
            <a:ext cx="10058400" cy="2381020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Atomic Structure</a:t>
            </a:r>
            <a:b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Walk Around</a:t>
            </a:r>
          </a:p>
        </p:txBody>
      </p:sp>
      <p:pic>
        <p:nvPicPr>
          <p:cNvPr id="1026" name="Picture 2" descr="Image result for atomic structure">
            <a:extLst>
              <a:ext uri="{FF2B5EF4-FFF2-40B4-BE49-F238E27FC236}">
                <a16:creationId xmlns:a16="http://schemas.microsoft.com/office/drawing/2014/main" id="{A3AE6B14-EDFF-408E-8833-B145FBCB7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843" y="4611757"/>
            <a:ext cx="4274714" cy="2137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311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347" y="3363946"/>
            <a:ext cx="8464092" cy="1074148"/>
          </a:xfrm>
        </p:spPr>
        <p:txBody>
          <a:bodyPr anchor="ctr">
            <a:noAutofit/>
          </a:bodyPr>
          <a:lstStyle/>
          <a:p>
            <a:pPr algn="ctr"/>
            <a:r>
              <a:rPr lang="en-US" sz="4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</a:t>
            </a:r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mass number</a:t>
            </a:r>
            <a:r>
              <a:rPr lang="en-US" sz="4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?</a:t>
            </a:r>
            <a:endParaRPr lang="en-US" sz="4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156762"/>
              </p:ext>
            </p:extLst>
          </p:nvPr>
        </p:nvGraphicFramePr>
        <p:xfrm>
          <a:off x="825347" y="4438095"/>
          <a:ext cx="8464092" cy="26682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36530">
                  <a:extLst>
                    <a:ext uri="{9D8B030D-6E8A-4147-A177-3AD203B41FA5}">
                      <a16:colId xmlns:a16="http://schemas.microsoft.com/office/drawing/2014/main" val="219480498"/>
                    </a:ext>
                  </a:extLst>
                </a:gridCol>
                <a:gridCol w="3527562">
                  <a:extLst>
                    <a:ext uri="{9D8B030D-6E8A-4147-A177-3AD203B41FA5}">
                      <a16:colId xmlns:a16="http://schemas.microsoft.com/office/drawing/2014/main" val="1471879292"/>
                    </a:ext>
                  </a:extLst>
                </a:gridCol>
              </a:tblGrid>
              <a:tr h="982218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Isotope: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0" kern="1200" dirty="0">
                          <a:solidFill>
                            <a:schemeClr val="lt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Zn-</a:t>
                      </a:r>
                      <a:r>
                        <a:rPr lang="en-US" sz="4000" b="1" u="sng" kern="1200" dirty="0">
                          <a:solidFill>
                            <a:schemeClr val="lt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??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2844495"/>
                  </a:ext>
                </a:extLst>
              </a:tr>
              <a:tr h="84299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#</a:t>
                      </a:r>
                      <a:r>
                        <a:rPr lang="en-US" sz="4000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of Protons</a:t>
                      </a:r>
                      <a:endParaRPr lang="en-US" sz="4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3964707"/>
                  </a:ext>
                </a:extLst>
              </a:tr>
              <a:tr h="84299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# of Neutrons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6547347"/>
                  </a:ext>
                </a:extLst>
              </a:tr>
            </a:tbl>
          </a:graphicData>
        </a:graphic>
      </p:graphicFrame>
      <p:sp>
        <p:nvSpPr>
          <p:cNvPr id="5" name="Title 3">
            <a:extLst>
              <a:ext uri="{FF2B5EF4-FFF2-40B4-BE49-F238E27FC236}">
                <a16:creationId xmlns:a16="http://schemas.microsoft.com/office/drawing/2014/main" id="{BAC7F1D3-9B4A-45D2-8C31-64ACB3C3A8DA}"/>
              </a:ext>
            </a:extLst>
          </p:cNvPr>
          <p:cNvSpPr txBox="1">
            <a:spLocks/>
          </p:cNvSpPr>
          <p:nvPr/>
        </p:nvSpPr>
        <p:spPr>
          <a:xfrm>
            <a:off x="0" y="695740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728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347" y="3363946"/>
            <a:ext cx="8464092" cy="1074148"/>
          </a:xfrm>
        </p:spPr>
        <p:txBody>
          <a:bodyPr anchor="ctr">
            <a:noAutofit/>
          </a:bodyPr>
          <a:lstStyle/>
          <a:p>
            <a:pPr algn="ctr"/>
            <a:r>
              <a:rPr lang="en-US" sz="4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</a:t>
            </a:r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element symbol</a:t>
            </a:r>
            <a:r>
              <a:rPr lang="en-US" sz="4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?</a:t>
            </a:r>
            <a:endParaRPr lang="en-US" sz="4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92697"/>
              </p:ext>
            </p:extLst>
          </p:nvPr>
        </p:nvGraphicFramePr>
        <p:xfrm>
          <a:off x="825347" y="4438095"/>
          <a:ext cx="8464092" cy="26682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36530">
                  <a:extLst>
                    <a:ext uri="{9D8B030D-6E8A-4147-A177-3AD203B41FA5}">
                      <a16:colId xmlns:a16="http://schemas.microsoft.com/office/drawing/2014/main" val="219480498"/>
                    </a:ext>
                  </a:extLst>
                </a:gridCol>
                <a:gridCol w="3527562">
                  <a:extLst>
                    <a:ext uri="{9D8B030D-6E8A-4147-A177-3AD203B41FA5}">
                      <a16:colId xmlns:a16="http://schemas.microsoft.com/office/drawing/2014/main" val="1471879292"/>
                    </a:ext>
                  </a:extLst>
                </a:gridCol>
              </a:tblGrid>
              <a:tr h="982218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Isotope: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u="sng" kern="1200" dirty="0">
                          <a:solidFill>
                            <a:schemeClr val="lt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??</a:t>
                      </a:r>
                      <a:r>
                        <a:rPr lang="en-US" sz="4000" b="0" kern="1200" dirty="0">
                          <a:solidFill>
                            <a:schemeClr val="lt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-137</a:t>
                      </a:r>
                      <a:endParaRPr lang="en-US" sz="4000" b="1" u="sng" kern="1200" dirty="0">
                        <a:solidFill>
                          <a:schemeClr val="lt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2844495"/>
                  </a:ext>
                </a:extLst>
              </a:tr>
              <a:tr h="84299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#</a:t>
                      </a:r>
                      <a:r>
                        <a:rPr lang="en-US" sz="4000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of Protons</a:t>
                      </a:r>
                      <a:endParaRPr lang="en-US" sz="4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3964707"/>
                  </a:ext>
                </a:extLst>
              </a:tr>
              <a:tr h="84299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# of Neutrons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6547347"/>
                  </a:ext>
                </a:extLst>
              </a:tr>
            </a:tbl>
          </a:graphicData>
        </a:graphic>
      </p:graphicFrame>
      <p:sp>
        <p:nvSpPr>
          <p:cNvPr id="5" name="Title 3">
            <a:extLst>
              <a:ext uri="{FF2B5EF4-FFF2-40B4-BE49-F238E27FC236}">
                <a16:creationId xmlns:a16="http://schemas.microsoft.com/office/drawing/2014/main" id="{BAC7F1D3-9B4A-45D2-8C31-64ACB3C3A8DA}"/>
              </a:ext>
            </a:extLst>
          </p:cNvPr>
          <p:cNvSpPr txBox="1">
            <a:spLocks/>
          </p:cNvSpPr>
          <p:nvPr/>
        </p:nvSpPr>
        <p:spPr>
          <a:xfrm>
            <a:off x="0" y="695740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075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522" y="4333460"/>
            <a:ext cx="8388626" cy="2902225"/>
          </a:xfrm>
        </p:spPr>
        <p:txBody>
          <a:bodyPr anchor="t">
            <a:noAutofit/>
          </a:bodyPr>
          <a:lstStyle/>
          <a:p>
            <a:pPr algn="ctr"/>
            <a:r>
              <a:rPr lang="en-US" sz="5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element symbol has the same # of protons as Fe-56 has neutrons?</a:t>
            </a:r>
            <a:endParaRPr lang="en-US" sz="4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20891" y="2938790"/>
            <a:ext cx="2028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Challenge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964A9C2-B0AE-4B82-9C7B-BE01558F51F7}"/>
              </a:ext>
            </a:extLst>
          </p:cNvPr>
          <p:cNvSpPr txBox="1">
            <a:spLocks/>
          </p:cNvSpPr>
          <p:nvPr/>
        </p:nvSpPr>
        <p:spPr>
          <a:xfrm>
            <a:off x="0" y="695740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11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108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157" y="4333460"/>
            <a:ext cx="8229600" cy="2902225"/>
          </a:xfrm>
        </p:spPr>
        <p:txBody>
          <a:bodyPr anchor="t">
            <a:noAutofit/>
          </a:bodyPr>
          <a:lstStyle/>
          <a:p>
            <a:pPr algn="ctr"/>
            <a:r>
              <a:rPr lang="en-US" sz="6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How many protons does a molecule of pure water contain?</a:t>
            </a:r>
            <a:endParaRPr lang="en-US" sz="5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20891" y="2938790"/>
            <a:ext cx="2028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Challenge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964A9C2-B0AE-4B82-9C7B-BE01558F51F7}"/>
              </a:ext>
            </a:extLst>
          </p:cNvPr>
          <p:cNvSpPr txBox="1">
            <a:spLocks/>
          </p:cNvSpPr>
          <p:nvPr/>
        </p:nvSpPr>
        <p:spPr>
          <a:xfrm>
            <a:off x="0" y="695740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080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3896138"/>
            <a:ext cx="8364697" cy="2802835"/>
          </a:xfrm>
        </p:spPr>
        <p:txBody>
          <a:bodyPr anchor="t">
            <a:noAutofit/>
          </a:bodyPr>
          <a:lstStyle/>
          <a:p>
            <a:pPr algn="ctr"/>
            <a:r>
              <a:rPr lang="en-US" sz="6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How many </a:t>
            </a:r>
            <a:r>
              <a:rPr lang="en-US" sz="6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protons</a:t>
            </a:r>
            <a:r>
              <a:rPr lang="en-US" sz="6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does a neutral atom of Copper contain?</a:t>
            </a:r>
            <a:endParaRPr lang="en-US" sz="5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0" y="695740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720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389" y="3856383"/>
            <a:ext cx="8771806" cy="2941981"/>
          </a:xfrm>
        </p:spPr>
        <p:txBody>
          <a:bodyPr anchor="t">
            <a:noAutofit/>
          </a:bodyPr>
          <a:lstStyle/>
          <a:p>
            <a:pPr algn="ctr"/>
            <a:r>
              <a:rPr lang="en-US" sz="6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How many </a:t>
            </a:r>
            <a:r>
              <a:rPr lang="en-US" sz="6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electrons</a:t>
            </a:r>
            <a:r>
              <a:rPr lang="en-US" sz="6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does a neutral atom of Neon contain?</a:t>
            </a:r>
            <a:endParaRPr lang="en-US" sz="5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E003CA03-BC58-4972-8C61-0F83776C32F3}"/>
              </a:ext>
            </a:extLst>
          </p:cNvPr>
          <p:cNvSpPr txBox="1">
            <a:spLocks/>
          </p:cNvSpPr>
          <p:nvPr/>
        </p:nvSpPr>
        <p:spPr>
          <a:xfrm>
            <a:off x="0" y="854765"/>
            <a:ext cx="10058399" cy="23978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978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389" y="3856383"/>
            <a:ext cx="9004054" cy="3240156"/>
          </a:xfrm>
        </p:spPr>
        <p:txBody>
          <a:bodyPr anchor="t">
            <a:noAutofit/>
          </a:bodyPr>
          <a:lstStyle/>
          <a:p>
            <a:pPr algn="ctr"/>
            <a:r>
              <a:rPr lang="en-US" sz="6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</a:t>
            </a:r>
            <a:br>
              <a:rPr lang="en-US" sz="6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6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average atomic mass</a:t>
            </a:r>
            <a:r>
              <a:rPr lang="en-US" sz="6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br>
              <a:rPr lang="en-US" sz="6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6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of Aluminum?</a:t>
            </a:r>
            <a:endParaRPr lang="en-US" sz="5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36C33ABD-3316-4A6D-A35C-89B43FB486BD}"/>
              </a:ext>
            </a:extLst>
          </p:cNvPr>
          <p:cNvSpPr txBox="1">
            <a:spLocks/>
          </p:cNvSpPr>
          <p:nvPr/>
        </p:nvSpPr>
        <p:spPr>
          <a:xfrm>
            <a:off x="0" y="695740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385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035" y="3876260"/>
            <a:ext cx="8150087" cy="3101010"/>
          </a:xfrm>
        </p:spPr>
        <p:txBody>
          <a:bodyPr anchor="t">
            <a:noAutofit/>
          </a:bodyPr>
          <a:lstStyle/>
          <a:p>
            <a:pPr algn="ctr"/>
            <a:r>
              <a:rPr lang="en-US" sz="6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How many </a:t>
            </a:r>
            <a:r>
              <a:rPr lang="en-US" sz="6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protons </a:t>
            </a:r>
            <a:r>
              <a:rPr lang="en-US" sz="6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does a neutral atom of Potassium have?</a:t>
            </a:r>
            <a:endParaRPr lang="en-US" sz="5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6F94F6B2-26DB-4563-AEBA-B619D168E7FD}"/>
              </a:ext>
            </a:extLst>
          </p:cNvPr>
          <p:cNvSpPr txBox="1">
            <a:spLocks/>
          </p:cNvSpPr>
          <p:nvPr/>
        </p:nvSpPr>
        <p:spPr>
          <a:xfrm>
            <a:off x="0" y="695740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43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390" y="3856382"/>
            <a:ext cx="8944420" cy="3319669"/>
          </a:xfrm>
        </p:spPr>
        <p:txBody>
          <a:bodyPr anchor="t">
            <a:noAutofit/>
          </a:bodyPr>
          <a:lstStyle/>
          <a:p>
            <a:pPr algn="ctr"/>
            <a:r>
              <a:rPr lang="en-US" sz="6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</a:t>
            </a:r>
            <a:r>
              <a:rPr lang="en-US" sz="6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element symbol</a:t>
            </a:r>
            <a:r>
              <a:rPr lang="en-US" sz="6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for an atom that contains 50 protons?</a:t>
            </a:r>
            <a:endParaRPr lang="en-US" sz="5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531E7421-3052-4088-B339-7D919E3A3262}"/>
              </a:ext>
            </a:extLst>
          </p:cNvPr>
          <p:cNvSpPr txBox="1">
            <a:spLocks/>
          </p:cNvSpPr>
          <p:nvPr/>
        </p:nvSpPr>
        <p:spPr>
          <a:xfrm>
            <a:off x="0" y="695740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853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389" y="3876260"/>
            <a:ext cx="8813371" cy="1821825"/>
          </a:xfrm>
        </p:spPr>
        <p:txBody>
          <a:bodyPr anchor="t">
            <a:noAutofit/>
          </a:bodyPr>
          <a:lstStyle/>
          <a:p>
            <a:pPr algn="ctr"/>
            <a:r>
              <a:rPr lang="en-US" sz="6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term for carbon atoms that have different #’s of neutrons?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472E58EF-6A5E-402A-91F0-BD656B4BCFA0}"/>
              </a:ext>
            </a:extLst>
          </p:cNvPr>
          <p:cNvSpPr txBox="1">
            <a:spLocks/>
          </p:cNvSpPr>
          <p:nvPr/>
        </p:nvSpPr>
        <p:spPr>
          <a:xfrm>
            <a:off x="0" y="695740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274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0719" y="3363946"/>
            <a:ext cx="6896959" cy="1074148"/>
          </a:xfrm>
        </p:spPr>
        <p:txBody>
          <a:bodyPr anchor="ctr">
            <a:noAutofit/>
          </a:bodyPr>
          <a:lstStyle/>
          <a:p>
            <a:pPr algn="ctr"/>
            <a:r>
              <a:rPr lang="en-US" sz="4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How many </a:t>
            </a:r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protons</a:t>
            </a:r>
            <a:r>
              <a:rPr lang="en-US" sz="4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?</a:t>
            </a:r>
            <a:endParaRPr lang="en-US" sz="4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633818"/>
              </p:ext>
            </p:extLst>
          </p:nvPr>
        </p:nvGraphicFramePr>
        <p:xfrm>
          <a:off x="825347" y="4438095"/>
          <a:ext cx="8464092" cy="26682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36530">
                  <a:extLst>
                    <a:ext uri="{9D8B030D-6E8A-4147-A177-3AD203B41FA5}">
                      <a16:colId xmlns:a16="http://schemas.microsoft.com/office/drawing/2014/main" val="219480498"/>
                    </a:ext>
                  </a:extLst>
                </a:gridCol>
                <a:gridCol w="3527562">
                  <a:extLst>
                    <a:ext uri="{9D8B030D-6E8A-4147-A177-3AD203B41FA5}">
                      <a16:colId xmlns:a16="http://schemas.microsoft.com/office/drawing/2014/main" val="1471879292"/>
                    </a:ext>
                  </a:extLst>
                </a:gridCol>
              </a:tblGrid>
              <a:tr h="982218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Isotope: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0" kern="1200" dirty="0">
                          <a:solidFill>
                            <a:schemeClr val="lt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Be-9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2844495"/>
                  </a:ext>
                </a:extLst>
              </a:tr>
              <a:tr h="84299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#</a:t>
                      </a:r>
                      <a:r>
                        <a:rPr lang="en-US" sz="4000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of Protons</a:t>
                      </a:r>
                      <a:endParaRPr lang="en-US" sz="4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3964707"/>
                  </a:ext>
                </a:extLst>
              </a:tr>
              <a:tr h="84299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# of Neutrons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6547347"/>
                  </a:ext>
                </a:extLst>
              </a:tr>
            </a:tbl>
          </a:graphicData>
        </a:graphic>
      </p:graphicFrame>
      <p:sp>
        <p:nvSpPr>
          <p:cNvPr id="5" name="Title 3">
            <a:extLst>
              <a:ext uri="{FF2B5EF4-FFF2-40B4-BE49-F238E27FC236}">
                <a16:creationId xmlns:a16="http://schemas.microsoft.com/office/drawing/2014/main" id="{BAC7F1D3-9B4A-45D2-8C31-64ACB3C3A8DA}"/>
              </a:ext>
            </a:extLst>
          </p:cNvPr>
          <p:cNvSpPr txBox="1">
            <a:spLocks/>
          </p:cNvSpPr>
          <p:nvPr/>
        </p:nvSpPr>
        <p:spPr>
          <a:xfrm>
            <a:off x="0" y="695740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122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0719" y="3363946"/>
            <a:ext cx="6896959" cy="1074148"/>
          </a:xfrm>
        </p:spPr>
        <p:txBody>
          <a:bodyPr anchor="ctr">
            <a:noAutofit/>
          </a:bodyPr>
          <a:lstStyle/>
          <a:p>
            <a:pPr algn="ctr"/>
            <a:r>
              <a:rPr lang="en-US" sz="4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How many </a:t>
            </a:r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neutrons</a:t>
            </a:r>
            <a:r>
              <a:rPr lang="en-US" sz="4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?</a:t>
            </a:r>
            <a:endParaRPr lang="en-US" sz="4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239511"/>
              </p:ext>
            </p:extLst>
          </p:nvPr>
        </p:nvGraphicFramePr>
        <p:xfrm>
          <a:off x="825347" y="4438095"/>
          <a:ext cx="8464092" cy="26682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36530">
                  <a:extLst>
                    <a:ext uri="{9D8B030D-6E8A-4147-A177-3AD203B41FA5}">
                      <a16:colId xmlns:a16="http://schemas.microsoft.com/office/drawing/2014/main" val="219480498"/>
                    </a:ext>
                  </a:extLst>
                </a:gridCol>
                <a:gridCol w="3527562">
                  <a:extLst>
                    <a:ext uri="{9D8B030D-6E8A-4147-A177-3AD203B41FA5}">
                      <a16:colId xmlns:a16="http://schemas.microsoft.com/office/drawing/2014/main" val="1471879292"/>
                    </a:ext>
                  </a:extLst>
                </a:gridCol>
              </a:tblGrid>
              <a:tr h="982218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Isotope: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0" kern="1200" dirty="0">
                          <a:solidFill>
                            <a:schemeClr val="lt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Be-9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2844495"/>
                  </a:ext>
                </a:extLst>
              </a:tr>
              <a:tr h="84299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#</a:t>
                      </a:r>
                      <a:r>
                        <a:rPr lang="en-US" sz="4000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of Protons</a:t>
                      </a:r>
                      <a:endParaRPr lang="en-US" sz="4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3964707"/>
                  </a:ext>
                </a:extLst>
              </a:tr>
              <a:tr h="84299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# of Neutrons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6547347"/>
                  </a:ext>
                </a:extLst>
              </a:tr>
            </a:tbl>
          </a:graphicData>
        </a:graphic>
      </p:graphicFrame>
      <p:sp>
        <p:nvSpPr>
          <p:cNvPr id="5" name="Title 3">
            <a:extLst>
              <a:ext uri="{FF2B5EF4-FFF2-40B4-BE49-F238E27FC236}">
                <a16:creationId xmlns:a16="http://schemas.microsoft.com/office/drawing/2014/main" id="{BAC7F1D3-9B4A-45D2-8C31-64ACB3C3A8DA}"/>
              </a:ext>
            </a:extLst>
          </p:cNvPr>
          <p:cNvSpPr txBox="1">
            <a:spLocks/>
          </p:cNvSpPr>
          <p:nvPr/>
        </p:nvSpPr>
        <p:spPr>
          <a:xfrm>
            <a:off x="0" y="695740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449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193</Words>
  <Application>Microsoft Office PowerPoint</Application>
  <PresentationFormat>Custom</PresentationFormat>
  <Paragraphs>73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Ebrima</vt:lpstr>
      <vt:lpstr>Office Theme</vt:lpstr>
      <vt:lpstr>Atomic Structure Walk Around</vt:lpstr>
      <vt:lpstr>How many protons does a neutral atom of Copper contain?</vt:lpstr>
      <vt:lpstr>How many electrons does a neutral atom of Neon contain?</vt:lpstr>
      <vt:lpstr>What is the  average atomic mass  of Aluminum?</vt:lpstr>
      <vt:lpstr>How many protons does a neutral atom of Potassium have?</vt:lpstr>
      <vt:lpstr>What is the element symbol for an atom that contains 50 protons?</vt:lpstr>
      <vt:lpstr>What is the term for carbon atoms that have different #’s of neutrons?</vt:lpstr>
      <vt:lpstr>How many protons?</vt:lpstr>
      <vt:lpstr>How many neutrons?</vt:lpstr>
      <vt:lpstr>What is the mass number?</vt:lpstr>
      <vt:lpstr>What is the element symbol?</vt:lpstr>
      <vt:lpstr>What element symbol has the same # of protons as Fe-56 has neutrons?</vt:lpstr>
      <vt:lpstr>How many protons does a molecule of pure water contain?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Motion Walk Around</dc:title>
  <dc:creator>Joe Cossette</dc:creator>
  <cp:lastModifiedBy>Joe Cossette</cp:lastModifiedBy>
  <cp:revision>13</cp:revision>
  <dcterms:created xsi:type="dcterms:W3CDTF">2016-10-25T00:13:33Z</dcterms:created>
  <dcterms:modified xsi:type="dcterms:W3CDTF">2018-05-15T14:56:13Z</dcterms:modified>
</cp:coreProperties>
</file>