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52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6600"/>
    <a:srgbClr val="FFFF00"/>
    <a:srgbClr val="FFFFFF"/>
    <a:srgbClr val="FF00FF"/>
    <a:srgbClr val="EEBCBC"/>
    <a:srgbClr val="FDE5E5"/>
    <a:srgbClr val="EAACAC"/>
    <a:srgbClr val="FF7D7D"/>
    <a:srgbClr val="FEC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 Binding Energy per Nucleon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9FDD45B-FD50-4959-AE76-C8249262F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83214"/>
              </p:ext>
            </p:extLst>
          </p:nvPr>
        </p:nvGraphicFramePr>
        <p:xfrm>
          <a:off x="2671970" y="1381186"/>
          <a:ext cx="3048003" cy="4760784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349524">
                  <a:extLst>
                    <a:ext uri="{9D8B030D-6E8A-4147-A177-3AD203B41FA5}">
                      <a16:colId xmlns:a16="http://schemas.microsoft.com/office/drawing/2014/main" val="2198809528"/>
                    </a:ext>
                  </a:extLst>
                </a:gridCol>
                <a:gridCol w="1245706">
                  <a:extLst>
                    <a:ext uri="{9D8B030D-6E8A-4147-A177-3AD203B41FA5}">
                      <a16:colId xmlns:a16="http://schemas.microsoft.com/office/drawing/2014/main" val="1832856289"/>
                    </a:ext>
                  </a:extLst>
                </a:gridCol>
                <a:gridCol w="1452773">
                  <a:extLst>
                    <a:ext uri="{9D8B030D-6E8A-4147-A177-3AD203B41FA5}">
                      <a16:colId xmlns:a16="http://schemas.microsoft.com/office/drawing/2014/main" val="552392539"/>
                    </a:ext>
                  </a:extLst>
                </a:gridCol>
              </a:tblGrid>
              <a:tr h="29754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Element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Nucleus Mass (u)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854542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Hydrogen-2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2.013553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1025379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Helium-3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3.014931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3732979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Hydrogen-3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3.015500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9599507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Helium-4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4.001505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1249341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Lithium-6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6.013476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7303906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Lithium-7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7.014356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2827806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Beryllium-9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9.009987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6156215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Carbon-12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11.996706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7344338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Nitrogen-14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13.999231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3009731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Oxygen-16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15.990523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5323753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Fluorine-19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18.993462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7562988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Magnesium-24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23.978454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5887521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Phosphorus-31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30.965527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786739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Sulfur-34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33.959083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7092936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Potassium-39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38.953275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777012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69222A34-97E7-46E6-B761-9D720A29B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768797"/>
              </p:ext>
            </p:extLst>
          </p:nvPr>
        </p:nvGraphicFramePr>
        <p:xfrm>
          <a:off x="5919858" y="1381186"/>
          <a:ext cx="3048003" cy="4760784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414681">
                  <a:extLst>
                    <a:ext uri="{9D8B030D-6E8A-4147-A177-3AD203B41FA5}">
                      <a16:colId xmlns:a16="http://schemas.microsoft.com/office/drawing/2014/main" val="3465310843"/>
                    </a:ext>
                  </a:extLst>
                </a:gridCol>
                <a:gridCol w="1152939">
                  <a:extLst>
                    <a:ext uri="{9D8B030D-6E8A-4147-A177-3AD203B41FA5}">
                      <a16:colId xmlns:a16="http://schemas.microsoft.com/office/drawing/2014/main" val="1832856289"/>
                    </a:ext>
                  </a:extLst>
                </a:gridCol>
                <a:gridCol w="1480383">
                  <a:extLst>
                    <a:ext uri="{9D8B030D-6E8A-4147-A177-3AD203B41FA5}">
                      <a16:colId xmlns:a16="http://schemas.microsoft.com/office/drawing/2014/main" val="552392539"/>
                    </a:ext>
                  </a:extLst>
                </a:gridCol>
              </a:tblGrid>
              <a:tr h="297549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Element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Nucleus Mass (u)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854542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Iron-56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55.920662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1025379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Arsenic-75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74.903478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3732979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Krypton-84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83.891734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9599507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Zirconium-90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89.882739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1249341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Silver-107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106.879287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7303906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Tin-120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119.874752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2827806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Iodine-127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126.875373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6156215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Cesium-140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139.873608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7344338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Europium-153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152.886650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3009731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Tungsten-184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183.910307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5323753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Gold-197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196.923199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7562988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Lead-206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205.929447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5887521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Bismuth-209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208.934833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786739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Uranium-235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234.993420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7092936"/>
                  </a:ext>
                </a:extLst>
              </a:tr>
              <a:tr h="297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Uranium-238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238.000282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576407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E2070912-5724-4EE1-91B4-70A38A6DC782}"/>
              </a:ext>
            </a:extLst>
          </p:cNvPr>
          <p:cNvSpPr txBox="1"/>
          <p:nvPr/>
        </p:nvSpPr>
        <p:spPr>
          <a:xfrm>
            <a:off x="215896" y="1491557"/>
            <a:ext cx="21081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*For your assigned nuclide, calculate the binding energy per Nucleon and record data in shared spreadsheet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920E717A-23C8-4E52-A03C-9644E34C73DC}"/>
              </a:ext>
            </a:extLst>
          </p:cNvPr>
          <p:cNvGraphicFramePr>
            <a:graphicFrameLocks noGrp="1"/>
          </p:cNvGraphicFramePr>
          <p:nvPr/>
        </p:nvGraphicFramePr>
        <p:xfrm>
          <a:off x="182555" y="4337373"/>
          <a:ext cx="2193929" cy="1367991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687257">
                  <a:extLst>
                    <a:ext uri="{9D8B030D-6E8A-4147-A177-3AD203B41FA5}">
                      <a16:colId xmlns:a16="http://schemas.microsoft.com/office/drawing/2014/main" val="2055176691"/>
                    </a:ext>
                  </a:extLst>
                </a:gridCol>
                <a:gridCol w="1506672">
                  <a:extLst>
                    <a:ext uri="{9D8B030D-6E8A-4147-A177-3AD203B41FA5}">
                      <a16:colId xmlns:a16="http://schemas.microsoft.com/office/drawing/2014/main" val="908606879"/>
                    </a:ext>
                  </a:extLst>
                </a:gridCol>
              </a:tblGrid>
              <a:tr h="4559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latin typeface="+mj-lt"/>
                        </a:rPr>
                        <a:t>m</a:t>
                      </a:r>
                      <a:r>
                        <a:rPr lang="en-US" sz="2000" baseline="-25000" dirty="0">
                          <a:latin typeface="+mj-lt"/>
                        </a:rPr>
                        <a:t>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0.000549u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9978542"/>
                  </a:ext>
                </a:extLst>
              </a:tr>
              <a:tr h="455997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>
                          <a:latin typeface="+mj-lt"/>
                        </a:rPr>
                        <a:t>m</a:t>
                      </a:r>
                      <a:r>
                        <a:rPr lang="en-US" sz="2000" baseline="-25000" dirty="0" err="1">
                          <a:latin typeface="+mj-lt"/>
                        </a:rPr>
                        <a:t>p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1.007276u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3542084"/>
                  </a:ext>
                </a:extLst>
              </a:tr>
              <a:tr h="455997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>
                          <a:latin typeface="+mj-lt"/>
                        </a:rPr>
                        <a:t>m</a:t>
                      </a:r>
                      <a:r>
                        <a:rPr lang="en-US" sz="2000" baseline="-25000" dirty="0" err="1">
                          <a:latin typeface="+mj-lt"/>
                        </a:rPr>
                        <a:t>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1.008665u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8463805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B9F6F87A-E423-4A15-8DBD-D6A955689EA4}"/>
              </a:ext>
            </a:extLst>
          </p:cNvPr>
          <p:cNvSpPr txBox="1"/>
          <p:nvPr/>
        </p:nvSpPr>
        <p:spPr>
          <a:xfrm>
            <a:off x="215896" y="3321808"/>
            <a:ext cx="2108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</a:rPr>
              <a:t>Use a periodic table to determine atomic # for your element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AEC6B7-44CC-4B56-8415-DC3271948F8D}"/>
              </a:ext>
            </a:extLst>
          </p:cNvPr>
          <p:cNvGraphicFramePr>
            <a:graphicFrameLocks noGrp="1"/>
          </p:cNvGraphicFramePr>
          <p:nvPr/>
        </p:nvGraphicFramePr>
        <p:xfrm>
          <a:off x="182555" y="5705365"/>
          <a:ext cx="2193929" cy="48003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87259">
                  <a:extLst>
                    <a:ext uri="{9D8B030D-6E8A-4147-A177-3AD203B41FA5}">
                      <a16:colId xmlns:a16="http://schemas.microsoft.com/office/drawing/2014/main" val="4206181433"/>
                    </a:ext>
                  </a:extLst>
                </a:gridCol>
                <a:gridCol w="1506670">
                  <a:extLst>
                    <a:ext uri="{9D8B030D-6E8A-4147-A177-3AD203B41FA5}">
                      <a16:colId xmlns:a16="http://schemas.microsoft.com/office/drawing/2014/main" val="3838579158"/>
                    </a:ext>
                  </a:extLst>
                </a:gridCol>
              </a:tblGrid>
              <a:tr h="480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931.5 MeV c</a:t>
                      </a:r>
                      <a:r>
                        <a:rPr lang="en-US" sz="1800" b="0" kern="1200" baseline="30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-2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809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2266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41488</TotalTime>
  <Words>146</Words>
  <Application>Microsoft Office PowerPoint</Application>
  <PresentationFormat>On-screen Show (4:3)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Ebrima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- 11.3 - Energy and Mass Defects</dc:title>
  <dc:creator>Joe Cossette</dc:creator>
  <cp:lastModifiedBy>Joe Cossette</cp:lastModifiedBy>
  <cp:revision>424</cp:revision>
  <dcterms:created xsi:type="dcterms:W3CDTF">2014-08-31T00:23:19Z</dcterms:created>
  <dcterms:modified xsi:type="dcterms:W3CDTF">2021-03-17T21:14:16Z</dcterms:modified>
</cp:coreProperties>
</file>