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81" r:id="rId2"/>
  </p:sldIdLst>
  <p:sldSz cx="10058400" cy="77724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73E"/>
    <a:srgbClr val="717EF7"/>
    <a:srgbClr val="FF7171"/>
    <a:srgbClr val="FFFFFF"/>
    <a:srgbClr val="9FFFCA"/>
    <a:srgbClr val="FF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15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1" tIns="48326" rIns="96651" bIns="48326" rtlCol="0"/>
          <a:lstStyle>
            <a:lvl1pPr algn="r">
              <a:defRPr sz="1200"/>
            </a:lvl1pPr>
          </a:lstStyle>
          <a:p>
            <a:fld id="{1DCD7668-A5D7-439B-9D58-CE446FCFEA7C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60513" y="1200150"/>
            <a:ext cx="4194175" cy="3241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1" tIns="48326" rIns="96651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8"/>
            <a:ext cx="5852160" cy="3780472"/>
          </a:xfrm>
          <a:prstGeom prst="rect">
            <a:avLst/>
          </a:prstGeom>
        </p:spPr>
        <p:txBody>
          <a:bodyPr vert="horz" lIns="96651" tIns="48326" rIns="96651" bIns="4832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1" tIns="48326" rIns="96651" bIns="48326" rtlCol="0" anchor="b"/>
          <a:lstStyle>
            <a:lvl1pPr algn="r">
              <a:defRPr sz="1200"/>
            </a:lvl1pPr>
          </a:lstStyle>
          <a:p>
            <a:fld id="{C0B2A319-8867-44AD-9B68-7C3D325A4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37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60513" y="1200150"/>
            <a:ext cx="4194175" cy="3241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2A319-8867-44AD-9B68-7C3D325A4E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07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625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80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62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866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03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38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99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28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80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68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819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A1578-AC89-41D8-AE60-CA14790C35B2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ABDD1-D79A-4DAF-A710-63F747EE1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741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16DAAF7E-2277-4D28-BCBE-EC0413DD18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759550"/>
              </p:ext>
            </p:extLst>
          </p:nvPr>
        </p:nvGraphicFramePr>
        <p:xfrm>
          <a:off x="190080" y="876356"/>
          <a:ext cx="9573464" cy="28785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3432">
                  <a:extLst>
                    <a:ext uri="{9D8B030D-6E8A-4147-A177-3AD203B41FA5}">
                      <a16:colId xmlns:a16="http://schemas.microsoft.com/office/drawing/2014/main" val="4276152233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3488307601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1907095156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982297696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465609279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304834979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4062628720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957026472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730376008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645803491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199044349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886946818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919317616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106900248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1861774573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1958749718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070518471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396277760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1533897343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3788805397"/>
                    </a:ext>
                  </a:extLst>
                </a:gridCol>
              </a:tblGrid>
              <a:tr h="202427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7030A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</a:p>
                  </a:txBody>
                  <a:tcPr marL="45720" marR="45720" marT="1828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7030A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marL="45720" marR="45720" marT="18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446962"/>
                  </a:ext>
                </a:extLst>
              </a:tr>
              <a:tr h="66751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marL="45720" marR="45720" marT="18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  <a:p>
                      <a:r>
                        <a:rPr lang="en-US" sz="10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</a:t>
                      </a:r>
                    </a:p>
                    <a:p>
                      <a:r>
                        <a:rPr lang="en-US" sz="5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Hydrogen</a:t>
                      </a:r>
                    </a:p>
                    <a:p>
                      <a:r>
                        <a:rPr lang="en-US" sz="10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1.01</a:t>
                      </a:r>
                      <a:endParaRPr lang="en-US" sz="11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</a:t>
                      </a:r>
                    </a:p>
                  </a:txBody>
                  <a:tcPr marL="45720" marR="45720" marT="182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Key</a:t>
                      </a:r>
                    </a:p>
                  </a:txBody>
                  <a:tcPr marL="45720" marR="45720" marT="1828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</a:p>
                  </a:txBody>
                  <a:tcPr marL="45720" marR="45720" marT="1828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+/- 4</a:t>
                      </a:r>
                    </a:p>
                  </a:txBody>
                  <a:tcPr marL="45720" marR="45720" marT="1828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</a:p>
                  </a:txBody>
                  <a:tcPr marL="45720" marR="45720" marT="1828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</a:p>
                  </a:txBody>
                  <a:tcPr marL="45720" marR="45720" marT="1828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marL="45720" marR="45720" marT="18288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Helium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4.00</a:t>
                      </a:r>
                      <a:endParaRPr lang="en-US" sz="14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8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751627"/>
                  </a:ext>
                </a:extLst>
              </a:tr>
              <a:tr h="66751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marL="45720" marR="45720" marT="18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Li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Lithium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6.94</a:t>
                      </a:r>
                      <a:endParaRPr lang="en-US" sz="24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Beryllium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9.01</a:t>
                      </a:r>
                      <a:endParaRPr lang="en-US" sz="14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Atomic Number</a:t>
                      </a: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Symbol</a:t>
                      </a: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Name of Element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Atomic Weight</a:t>
                      </a: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Potassium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39.10</a:t>
                      </a: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  <a:endParaRPr lang="en-US" sz="9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Charge on Ion</a:t>
                      </a:r>
                      <a:endParaRPr lang="en-US" sz="7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Boron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10.81</a:t>
                      </a:r>
                      <a:endParaRPr lang="en-US" sz="14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</a:p>
                  </a:txBody>
                  <a:tcPr marL="45720" marR="45720" marT="18288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Carbon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12.01</a:t>
                      </a:r>
                      <a:endParaRPr lang="en-US" sz="14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+/-4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Nitrogen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14.01</a:t>
                      </a:r>
                      <a:endParaRPr lang="en-US" sz="14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Oxygen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16.00</a:t>
                      </a:r>
                      <a:endParaRPr lang="en-US" sz="14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Fluorine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19.00</a:t>
                      </a:r>
                      <a:endParaRPr lang="en-US" sz="14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Neon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20.18</a:t>
                      </a:r>
                      <a:endParaRPr lang="en-US" sz="14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797242"/>
                  </a:ext>
                </a:extLst>
              </a:tr>
              <a:tr h="66751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marL="45720" marR="45720" marT="18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Na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Sodium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22.99</a:t>
                      </a:r>
                      <a:endParaRPr lang="en-US" sz="14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Mg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Magnesium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24.31</a:t>
                      </a:r>
                      <a:endParaRPr lang="en-US" sz="14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Al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Aluminum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26.98</a:t>
                      </a:r>
                      <a:endParaRPr lang="en-US" sz="14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Si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Silicon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28.09</a:t>
                      </a:r>
                      <a:endParaRPr lang="en-US" sz="14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+4</a:t>
                      </a:r>
                    </a:p>
                  </a:txBody>
                  <a:tcPr marL="45720" marR="45720" marT="18288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Phosphorus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30.97</a:t>
                      </a:r>
                      <a:endParaRPr lang="en-US" sz="14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Sulfur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32.07</a:t>
                      </a:r>
                      <a:endParaRPr lang="en-US" sz="14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Cl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Chlorine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35.45</a:t>
                      </a:r>
                      <a:endParaRPr lang="en-US" sz="14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Ar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Argon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39.95</a:t>
                      </a:r>
                      <a:endParaRPr lang="en-US" sz="14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871910"/>
                  </a:ext>
                </a:extLst>
              </a:tr>
              <a:tr h="667512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marL="45720" marR="45720" marT="18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Potassium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39.10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Ca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Calcium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40.08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Sc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Scandium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44.96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Ti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Titanium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47.87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+4,3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Vanadium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50.94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+5,4,3,2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Cr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Chromium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52.00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+6,3,2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Manganese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54.94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+7,6,4,2,3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Iron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55.85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+2,3,6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Cobalt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58.93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Ni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Nickel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58.69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Cu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Copper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63.55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+2,1</a:t>
                      </a: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Zn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Zinc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65.39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Ga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Gallium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69.72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Germanium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72.61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+4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As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Arsenic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74.92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</a:p>
                  </a:txBody>
                  <a:tcPr marL="45720" marR="45720" marT="18288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Selenium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78.96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Br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Bromine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79.90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Kr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Krypton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83.80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288437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416985BB-8341-490F-AEC6-9D7C4ADF8A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049663"/>
              </p:ext>
            </p:extLst>
          </p:nvPr>
        </p:nvGraphicFramePr>
        <p:xfrm>
          <a:off x="372960" y="672330"/>
          <a:ext cx="9400032" cy="2036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064">
                  <a:extLst>
                    <a:ext uri="{9D8B030D-6E8A-4147-A177-3AD203B41FA5}">
                      <a16:colId xmlns:a16="http://schemas.microsoft.com/office/drawing/2014/main" val="4232063759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855571794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1962033248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258865189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832152459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3579744132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302304893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821950267"/>
                    </a:ext>
                  </a:extLst>
                </a:gridCol>
                <a:gridCol w="1536192">
                  <a:extLst>
                    <a:ext uri="{9D8B030D-6E8A-4147-A177-3AD203B41FA5}">
                      <a16:colId xmlns:a16="http://schemas.microsoft.com/office/drawing/2014/main" val="2577932311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4148452873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1771110721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197654132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287401973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125480635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110891741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209765022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4215311468"/>
                    </a:ext>
                  </a:extLst>
                </a:gridCol>
              </a:tblGrid>
              <a:tr h="203611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IA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IIA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IIIB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IVB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VB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VIB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VIIB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VIIIB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IB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IIB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IIIA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IVA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VA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VIA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VIIA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VIIIA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69664"/>
                  </a:ext>
                </a:extLst>
              </a:tr>
            </a:tbl>
          </a:graphicData>
        </a:graphic>
      </p:graphicFrame>
      <p:sp>
        <p:nvSpPr>
          <p:cNvPr id="30" name="TextBox 29">
            <a:extLst>
              <a:ext uri="{FF2B5EF4-FFF2-40B4-BE49-F238E27FC236}">
                <a16:creationId xmlns:a16="http://schemas.microsoft.com/office/drawing/2014/main" id="{587B27DD-F762-46AB-8E12-602E6D5E34C1}"/>
              </a:ext>
            </a:extLst>
          </p:cNvPr>
          <p:cNvSpPr txBox="1"/>
          <p:nvPr/>
        </p:nvSpPr>
        <p:spPr>
          <a:xfrm>
            <a:off x="0" y="210665"/>
            <a:ext cx="1005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Periodic Table of Elements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133E6B0-7AA2-4321-94C7-7C4B0B6F6ECE}"/>
              </a:ext>
            </a:extLst>
          </p:cNvPr>
          <p:cNvSpPr/>
          <p:nvPr/>
        </p:nvSpPr>
        <p:spPr>
          <a:xfrm>
            <a:off x="728438" y="1819228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E493AA5-AD40-4B0E-9174-2D074A752056}"/>
              </a:ext>
            </a:extLst>
          </p:cNvPr>
          <p:cNvSpPr/>
          <p:nvPr/>
        </p:nvSpPr>
        <p:spPr>
          <a:xfrm>
            <a:off x="1242022" y="1819228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675C3E6-D3F7-47C3-AD22-BD69802C1459}"/>
              </a:ext>
            </a:extLst>
          </p:cNvPr>
          <p:cNvSpPr/>
          <p:nvPr/>
        </p:nvSpPr>
        <p:spPr>
          <a:xfrm>
            <a:off x="728438" y="2485977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4AA8382-E9BD-4E35-B7C8-C897B0A3E74F}"/>
              </a:ext>
            </a:extLst>
          </p:cNvPr>
          <p:cNvSpPr/>
          <p:nvPr/>
        </p:nvSpPr>
        <p:spPr>
          <a:xfrm>
            <a:off x="1242022" y="2485977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A4C40A6-C316-4929-A54D-926E171F497A}"/>
              </a:ext>
            </a:extLst>
          </p:cNvPr>
          <p:cNvSpPr/>
          <p:nvPr/>
        </p:nvSpPr>
        <p:spPr>
          <a:xfrm>
            <a:off x="7035506" y="1819228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2B8B3C2-6CDF-44CF-98E0-410C09FA4508}"/>
              </a:ext>
            </a:extLst>
          </p:cNvPr>
          <p:cNvSpPr/>
          <p:nvPr/>
        </p:nvSpPr>
        <p:spPr>
          <a:xfrm>
            <a:off x="7549090" y="1819228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A88C74F-D001-4119-9F13-895953098B02}"/>
              </a:ext>
            </a:extLst>
          </p:cNvPr>
          <p:cNvSpPr/>
          <p:nvPr/>
        </p:nvSpPr>
        <p:spPr>
          <a:xfrm>
            <a:off x="7035506" y="2485977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BD6DC5B-6DA4-4314-9E3B-4BF117C95C6F}"/>
              </a:ext>
            </a:extLst>
          </p:cNvPr>
          <p:cNvSpPr/>
          <p:nvPr/>
        </p:nvSpPr>
        <p:spPr>
          <a:xfrm>
            <a:off x="7558616" y="2485977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3A14C3F-17D9-4C83-AE0E-A749BFE35475}"/>
              </a:ext>
            </a:extLst>
          </p:cNvPr>
          <p:cNvSpPr/>
          <p:nvPr/>
        </p:nvSpPr>
        <p:spPr>
          <a:xfrm>
            <a:off x="8582746" y="2485977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8CF4DD8-0AE5-4FD2-B034-452DF539165D}"/>
              </a:ext>
            </a:extLst>
          </p:cNvPr>
          <p:cNvSpPr/>
          <p:nvPr/>
        </p:nvSpPr>
        <p:spPr>
          <a:xfrm>
            <a:off x="8059636" y="2485977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Cloud 40">
            <a:extLst>
              <a:ext uri="{FF2B5EF4-FFF2-40B4-BE49-F238E27FC236}">
                <a16:creationId xmlns:a16="http://schemas.microsoft.com/office/drawing/2014/main" id="{55D7CC61-9807-4F92-8BE8-4966CC6BC05D}"/>
              </a:ext>
            </a:extLst>
          </p:cNvPr>
          <p:cNvSpPr/>
          <p:nvPr/>
        </p:nvSpPr>
        <p:spPr>
          <a:xfrm>
            <a:off x="7997532" y="1797290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Cloud 41">
            <a:extLst>
              <a:ext uri="{FF2B5EF4-FFF2-40B4-BE49-F238E27FC236}">
                <a16:creationId xmlns:a16="http://schemas.microsoft.com/office/drawing/2014/main" id="{72FE9418-6F34-484D-BD6E-A8A81D18F66B}"/>
              </a:ext>
            </a:extLst>
          </p:cNvPr>
          <p:cNvSpPr/>
          <p:nvPr/>
        </p:nvSpPr>
        <p:spPr>
          <a:xfrm>
            <a:off x="8509595" y="1797290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Cloud 42">
            <a:extLst>
              <a:ext uri="{FF2B5EF4-FFF2-40B4-BE49-F238E27FC236}">
                <a16:creationId xmlns:a16="http://schemas.microsoft.com/office/drawing/2014/main" id="{BF3FCEE6-B822-415A-9430-1D5E4276C6AC}"/>
              </a:ext>
            </a:extLst>
          </p:cNvPr>
          <p:cNvSpPr/>
          <p:nvPr/>
        </p:nvSpPr>
        <p:spPr>
          <a:xfrm>
            <a:off x="9021658" y="1797290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Cloud 43">
            <a:extLst>
              <a:ext uri="{FF2B5EF4-FFF2-40B4-BE49-F238E27FC236}">
                <a16:creationId xmlns:a16="http://schemas.microsoft.com/office/drawing/2014/main" id="{16E1CF0F-5E27-4D96-91C8-0809A7EF7B5D}"/>
              </a:ext>
            </a:extLst>
          </p:cNvPr>
          <p:cNvSpPr/>
          <p:nvPr/>
        </p:nvSpPr>
        <p:spPr>
          <a:xfrm>
            <a:off x="9533722" y="1797290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" name="Cloud 44">
            <a:extLst>
              <a:ext uri="{FF2B5EF4-FFF2-40B4-BE49-F238E27FC236}">
                <a16:creationId xmlns:a16="http://schemas.microsoft.com/office/drawing/2014/main" id="{40D7136F-3B35-40E4-B2F1-B37801138D1F}"/>
              </a:ext>
            </a:extLst>
          </p:cNvPr>
          <p:cNvSpPr/>
          <p:nvPr/>
        </p:nvSpPr>
        <p:spPr>
          <a:xfrm>
            <a:off x="9026421" y="2465520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Cloud 45">
            <a:extLst>
              <a:ext uri="{FF2B5EF4-FFF2-40B4-BE49-F238E27FC236}">
                <a16:creationId xmlns:a16="http://schemas.microsoft.com/office/drawing/2014/main" id="{01AEA76A-8856-4E22-8560-EB6CBFB0E504}"/>
              </a:ext>
            </a:extLst>
          </p:cNvPr>
          <p:cNvSpPr/>
          <p:nvPr/>
        </p:nvSpPr>
        <p:spPr>
          <a:xfrm>
            <a:off x="9538485" y="2465520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Cloud 46">
            <a:extLst>
              <a:ext uri="{FF2B5EF4-FFF2-40B4-BE49-F238E27FC236}">
                <a16:creationId xmlns:a16="http://schemas.microsoft.com/office/drawing/2014/main" id="{5A64B9FD-4F38-416B-8807-01086528A8AE}"/>
              </a:ext>
            </a:extLst>
          </p:cNvPr>
          <p:cNvSpPr/>
          <p:nvPr/>
        </p:nvSpPr>
        <p:spPr>
          <a:xfrm>
            <a:off x="9543248" y="1120039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Cloud 47">
            <a:extLst>
              <a:ext uri="{FF2B5EF4-FFF2-40B4-BE49-F238E27FC236}">
                <a16:creationId xmlns:a16="http://schemas.microsoft.com/office/drawing/2014/main" id="{765202AE-2CE3-480F-9A97-6975021652E9}"/>
              </a:ext>
            </a:extLst>
          </p:cNvPr>
          <p:cNvSpPr/>
          <p:nvPr/>
        </p:nvSpPr>
        <p:spPr>
          <a:xfrm>
            <a:off x="663996" y="1117628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Left Brace 48">
            <a:extLst>
              <a:ext uri="{FF2B5EF4-FFF2-40B4-BE49-F238E27FC236}">
                <a16:creationId xmlns:a16="http://schemas.microsoft.com/office/drawing/2014/main" id="{C4CA3739-DA42-4DD2-889B-ADFF407FEB72}"/>
              </a:ext>
            </a:extLst>
          </p:cNvPr>
          <p:cNvSpPr/>
          <p:nvPr/>
        </p:nvSpPr>
        <p:spPr>
          <a:xfrm>
            <a:off x="4093410" y="1496076"/>
            <a:ext cx="156416" cy="688964"/>
          </a:xfrm>
          <a:prstGeom prst="leftBrac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85E184EE-09C0-4E03-83E4-D34B6C956F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551587"/>
              </p:ext>
            </p:extLst>
          </p:nvPr>
        </p:nvGraphicFramePr>
        <p:xfrm>
          <a:off x="4175574" y="1495805"/>
          <a:ext cx="803493" cy="6889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5559">
                  <a:extLst>
                    <a:ext uri="{9D8B030D-6E8A-4147-A177-3AD203B41FA5}">
                      <a16:colId xmlns:a16="http://schemas.microsoft.com/office/drawing/2014/main" val="551458812"/>
                    </a:ext>
                  </a:extLst>
                </a:gridCol>
                <a:gridCol w="527934">
                  <a:extLst>
                    <a:ext uri="{9D8B030D-6E8A-4147-A177-3AD203B41FA5}">
                      <a16:colId xmlns:a16="http://schemas.microsoft.com/office/drawing/2014/main" val="2407263913"/>
                    </a:ext>
                  </a:extLst>
                </a:gridCol>
              </a:tblGrid>
              <a:tr h="172241">
                <a:tc>
                  <a:txBody>
                    <a:bodyPr/>
                    <a:lstStyle/>
                    <a:p>
                      <a:endParaRPr lang="en-US" sz="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Solid</a:t>
                      </a: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1602511"/>
                  </a:ext>
                </a:extLst>
              </a:tr>
              <a:tr h="172241">
                <a:tc>
                  <a:txBody>
                    <a:bodyPr/>
                    <a:lstStyle/>
                    <a:p>
                      <a:endParaRPr lang="en-US" sz="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Liquid</a:t>
                      </a: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5461458"/>
                  </a:ext>
                </a:extLst>
              </a:tr>
              <a:tr h="172241">
                <a:tc>
                  <a:txBody>
                    <a:bodyPr/>
                    <a:lstStyle/>
                    <a:p>
                      <a:endParaRPr lang="en-US" sz="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Gas</a:t>
                      </a: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1096212"/>
                  </a:ext>
                </a:extLst>
              </a:tr>
              <a:tr h="172241">
                <a:tc>
                  <a:txBody>
                    <a:bodyPr/>
                    <a:lstStyle/>
                    <a:p>
                      <a:endParaRPr lang="en-US" sz="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Synthetic</a:t>
                      </a: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33283023"/>
                  </a:ext>
                </a:extLst>
              </a:tr>
            </a:tbl>
          </a:graphicData>
        </a:graphic>
      </p:graphicFrame>
      <p:sp>
        <p:nvSpPr>
          <p:cNvPr id="51" name="Rectangle 50">
            <a:extLst>
              <a:ext uri="{FF2B5EF4-FFF2-40B4-BE49-F238E27FC236}">
                <a16:creationId xmlns:a16="http://schemas.microsoft.com/office/drawing/2014/main" id="{16835B9F-0B03-4B93-839D-2E66DF692C58}"/>
              </a:ext>
            </a:extLst>
          </p:cNvPr>
          <p:cNvSpPr/>
          <p:nvPr/>
        </p:nvSpPr>
        <p:spPr>
          <a:xfrm>
            <a:off x="4264418" y="1551324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2" name="Graphic 51" descr="Atom">
            <a:extLst>
              <a:ext uri="{FF2B5EF4-FFF2-40B4-BE49-F238E27FC236}">
                <a16:creationId xmlns:a16="http://schemas.microsoft.com/office/drawing/2014/main" id="{F55F7669-8793-455F-ACDC-DC4DDBDF90C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39800" y="2017070"/>
            <a:ext cx="164592" cy="164592"/>
          </a:xfrm>
          <a:prstGeom prst="rect">
            <a:avLst/>
          </a:prstGeom>
        </p:spPr>
      </p:pic>
      <p:sp>
        <p:nvSpPr>
          <p:cNvPr id="53" name="Cloud 52">
            <a:extLst>
              <a:ext uri="{FF2B5EF4-FFF2-40B4-BE49-F238E27FC236}">
                <a16:creationId xmlns:a16="http://schemas.microsoft.com/office/drawing/2014/main" id="{6459298F-D616-40F2-AD5A-600331B63BE0}"/>
              </a:ext>
            </a:extLst>
          </p:cNvPr>
          <p:cNvSpPr/>
          <p:nvPr/>
        </p:nvSpPr>
        <p:spPr>
          <a:xfrm>
            <a:off x="4246402" y="1873350"/>
            <a:ext cx="155448" cy="109728"/>
          </a:xfrm>
          <a:prstGeom prst="cloud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A7488C6A-27F4-474A-8062-8159C0653934}"/>
              </a:ext>
            </a:extLst>
          </p:cNvPr>
          <p:cNvCxnSpPr>
            <a:cxnSpLocks/>
            <a:stCxn id="55" idx="3"/>
          </p:cNvCxnSpPr>
          <p:nvPr/>
        </p:nvCxnSpPr>
        <p:spPr>
          <a:xfrm flipV="1">
            <a:off x="3488371" y="2339109"/>
            <a:ext cx="215221" cy="179144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Table 54">
            <a:extLst>
              <a:ext uri="{FF2B5EF4-FFF2-40B4-BE49-F238E27FC236}">
                <a16:creationId xmlns:a16="http://schemas.microsoft.com/office/drawing/2014/main" id="{576B7A86-B9BF-4E7E-A8B9-2AA0FA49D1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197196"/>
              </p:ext>
            </p:extLst>
          </p:nvPr>
        </p:nvGraphicFramePr>
        <p:xfrm>
          <a:off x="2727627" y="2432133"/>
          <a:ext cx="760744" cy="1722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7008">
                  <a:extLst>
                    <a:ext uri="{9D8B030D-6E8A-4147-A177-3AD203B41FA5}">
                      <a16:colId xmlns:a16="http://schemas.microsoft.com/office/drawing/2014/main" val="3660980371"/>
                    </a:ext>
                  </a:extLst>
                </a:gridCol>
                <a:gridCol w="173736">
                  <a:extLst>
                    <a:ext uri="{9D8B030D-6E8A-4147-A177-3AD203B41FA5}">
                      <a16:colId xmlns:a16="http://schemas.microsoft.com/office/drawing/2014/main" val="1395286952"/>
                    </a:ext>
                  </a:extLst>
                </a:gridCol>
              </a:tblGrid>
              <a:tr h="172241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Radioactive</a:t>
                      </a: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0870159"/>
                  </a:ext>
                </a:extLst>
              </a:tr>
            </a:tbl>
          </a:graphicData>
        </a:graphic>
      </p:graphicFrame>
      <p:pic>
        <p:nvPicPr>
          <p:cNvPr id="56" name="Graphic 55" descr="Radioactive">
            <a:extLst>
              <a:ext uri="{FF2B5EF4-FFF2-40B4-BE49-F238E27FC236}">
                <a16:creationId xmlns:a16="http://schemas.microsoft.com/office/drawing/2014/main" id="{9ACE594F-DEEB-44ED-A194-B9507582FEE2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40662" y="2459629"/>
            <a:ext cx="118872" cy="118872"/>
          </a:xfrm>
          <a:prstGeom prst="rect">
            <a:avLst/>
          </a:prstGeom>
        </p:spPr>
      </p:pic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6471F48D-ACE8-4EB9-91B0-B4F1513460BE}"/>
              </a:ext>
            </a:extLst>
          </p:cNvPr>
          <p:cNvCxnSpPr>
            <a:cxnSpLocks/>
          </p:cNvCxnSpPr>
          <p:nvPr/>
        </p:nvCxnSpPr>
        <p:spPr>
          <a:xfrm flipV="1">
            <a:off x="3830084" y="2369603"/>
            <a:ext cx="0" cy="278832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8" name="Table 57">
            <a:extLst>
              <a:ext uri="{FF2B5EF4-FFF2-40B4-BE49-F238E27FC236}">
                <a16:creationId xmlns:a16="http://schemas.microsoft.com/office/drawing/2014/main" id="{392032EB-5B4D-49C0-9AFF-553446D0F4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42034"/>
              </p:ext>
            </p:extLst>
          </p:nvPr>
        </p:nvGraphicFramePr>
        <p:xfrm>
          <a:off x="3254935" y="2649427"/>
          <a:ext cx="688756" cy="1737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007">
                  <a:extLst>
                    <a:ext uri="{9D8B030D-6E8A-4147-A177-3AD203B41FA5}">
                      <a16:colId xmlns:a16="http://schemas.microsoft.com/office/drawing/2014/main" val="3660980371"/>
                    </a:ext>
                  </a:extLst>
                </a:gridCol>
                <a:gridCol w="224749">
                  <a:extLst>
                    <a:ext uri="{9D8B030D-6E8A-4147-A177-3AD203B41FA5}">
                      <a16:colId xmlns:a16="http://schemas.microsoft.com/office/drawing/2014/main" val="1395286952"/>
                    </a:ext>
                  </a:extLst>
                </a:gridCol>
              </a:tblGrid>
              <a:tr h="172241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Diatomic</a:t>
                      </a: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0870159"/>
                  </a:ext>
                </a:extLst>
              </a:tr>
            </a:tbl>
          </a:graphicData>
        </a:graphic>
      </p:graphicFrame>
      <p:pic>
        <p:nvPicPr>
          <p:cNvPr id="59" name="Graphic 58" descr="Water">
            <a:extLst>
              <a:ext uri="{FF2B5EF4-FFF2-40B4-BE49-F238E27FC236}">
                <a16:creationId xmlns:a16="http://schemas.microsoft.com/office/drawing/2014/main" id="{B4FFCB91-E075-4021-911C-75815709C80A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41938" y="1681767"/>
            <a:ext cx="150066" cy="150066"/>
          </a:xfrm>
          <a:prstGeom prst="rect">
            <a:avLst/>
          </a:prstGeom>
        </p:spPr>
      </p:pic>
      <p:grpSp>
        <p:nvGrpSpPr>
          <p:cNvPr id="60" name="Group 59">
            <a:extLst>
              <a:ext uri="{FF2B5EF4-FFF2-40B4-BE49-F238E27FC236}">
                <a16:creationId xmlns:a16="http://schemas.microsoft.com/office/drawing/2014/main" id="{2E82B2BF-32D7-476F-A5E3-E5A0F0112AEF}"/>
              </a:ext>
            </a:extLst>
          </p:cNvPr>
          <p:cNvGrpSpPr/>
          <p:nvPr/>
        </p:nvGrpSpPr>
        <p:grpSpPr>
          <a:xfrm>
            <a:off x="7890992" y="2313720"/>
            <a:ext cx="146304" cy="73152"/>
            <a:chOff x="7855824" y="2570707"/>
            <a:chExt cx="146304" cy="73152"/>
          </a:xfrm>
          <a:solidFill>
            <a:schemeClr val="bg1"/>
          </a:solidFill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EC17228A-50B0-4716-951D-8174B5C2D899}"/>
                </a:ext>
              </a:extLst>
            </p:cNvPr>
            <p:cNvSpPr/>
            <p:nvPr/>
          </p:nvSpPr>
          <p:spPr>
            <a:xfrm>
              <a:off x="7855824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79529479-D19E-4578-9539-1455A22AFF36}"/>
                </a:ext>
              </a:extLst>
            </p:cNvPr>
            <p:cNvSpPr/>
            <p:nvPr/>
          </p:nvSpPr>
          <p:spPr>
            <a:xfrm>
              <a:off x="7928976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666F8CB4-3BCE-44D6-86AF-A9CCD927591F}"/>
              </a:ext>
            </a:extLst>
          </p:cNvPr>
          <p:cNvGrpSpPr/>
          <p:nvPr/>
        </p:nvGrpSpPr>
        <p:grpSpPr>
          <a:xfrm>
            <a:off x="8390482" y="2313720"/>
            <a:ext cx="146304" cy="73152"/>
            <a:chOff x="7855824" y="2570707"/>
            <a:chExt cx="146304" cy="73152"/>
          </a:xfrm>
          <a:solidFill>
            <a:schemeClr val="bg1"/>
          </a:solidFill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DC64DEA0-F862-4EC3-9316-0506A53197F3}"/>
                </a:ext>
              </a:extLst>
            </p:cNvPr>
            <p:cNvSpPr/>
            <p:nvPr/>
          </p:nvSpPr>
          <p:spPr>
            <a:xfrm>
              <a:off x="7855824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FB4F9163-28C4-4B42-A52B-EB2506FA78C1}"/>
                </a:ext>
              </a:extLst>
            </p:cNvPr>
            <p:cNvSpPr/>
            <p:nvPr/>
          </p:nvSpPr>
          <p:spPr>
            <a:xfrm>
              <a:off x="7928976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BA31C99B-10A1-4F21-978E-D853EA9F59E4}"/>
              </a:ext>
            </a:extLst>
          </p:cNvPr>
          <p:cNvGrpSpPr/>
          <p:nvPr/>
        </p:nvGrpSpPr>
        <p:grpSpPr>
          <a:xfrm>
            <a:off x="8924698" y="2313720"/>
            <a:ext cx="146304" cy="73152"/>
            <a:chOff x="7855824" y="2570707"/>
            <a:chExt cx="146304" cy="73152"/>
          </a:xfrm>
          <a:solidFill>
            <a:schemeClr val="bg1"/>
          </a:solidFill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EFFBA5AB-8BB5-448A-801E-BD6BBF113887}"/>
                </a:ext>
              </a:extLst>
            </p:cNvPr>
            <p:cNvSpPr/>
            <p:nvPr/>
          </p:nvSpPr>
          <p:spPr>
            <a:xfrm>
              <a:off x="7855824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1ED7E4CC-4AB4-458C-8879-5784886C1EC8}"/>
                </a:ext>
              </a:extLst>
            </p:cNvPr>
            <p:cNvSpPr/>
            <p:nvPr/>
          </p:nvSpPr>
          <p:spPr>
            <a:xfrm>
              <a:off x="7928976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0CA0F041-D627-4CD2-8820-B3AAAA82CFE1}"/>
              </a:ext>
            </a:extLst>
          </p:cNvPr>
          <p:cNvGrpSpPr/>
          <p:nvPr/>
        </p:nvGrpSpPr>
        <p:grpSpPr>
          <a:xfrm>
            <a:off x="8924698" y="2982595"/>
            <a:ext cx="146304" cy="73152"/>
            <a:chOff x="7855824" y="2570707"/>
            <a:chExt cx="146304" cy="73152"/>
          </a:xfrm>
          <a:solidFill>
            <a:schemeClr val="bg1"/>
          </a:solidFill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CF6C97C7-E661-4172-A28A-9E8FCEAF67E3}"/>
                </a:ext>
              </a:extLst>
            </p:cNvPr>
            <p:cNvSpPr/>
            <p:nvPr/>
          </p:nvSpPr>
          <p:spPr>
            <a:xfrm>
              <a:off x="7855824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75FB71AC-3CA6-4171-9DEA-120A49841939}"/>
                </a:ext>
              </a:extLst>
            </p:cNvPr>
            <p:cNvSpPr/>
            <p:nvPr/>
          </p:nvSpPr>
          <p:spPr>
            <a:xfrm>
              <a:off x="7928976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335328C6-24F5-4461-9DEC-AFF10736F0B5}"/>
              </a:ext>
            </a:extLst>
          </p:cNvPr>
          <p:cNvGrpSpPr/>
          <p:nvPr/>
        </p:nvGrpSpPr>
        <p:grpSpPr>
          <a:xfrm>
            <a:off x="3758606" y="2699719"/>
            <a:ext cx="146304" cy="73152"/>
            <a:chOff x="7855824" y="2570707"/>
            <a:chExt cx="146304" cy="73152"/>
          </a:xfrm>
        </p:grpSpPr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6386D1AA-A145-47AB-9DB9-EB548672FF7A}"/>
                </a:ext>
              </a:extLst>
            </p:cNvPr>
            <p:cNvSpPr/>
            <p:nvPr/>
          </p:nvSpPr>
          <p:spPr>
            <a:xfrm>
              <a:off x="7855824" y="2570707"/>
              <a:ext cx="73152" cy="73152"/>
            </a:xfrm>
            <a:prstGeom prst="ellips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7FD7763-F3EA-4DEA-BF12-ADADA0FD0165}"/>
                </a:ext>
              </a:extLst>
            </p:cNvPr>
            <p:cNvSpPr/>
            <p:nvPr/>
          </p:nvSpPr>
          <p:spPr>
            <a:xfrm>
              <a:off x="7928976" y="2570707"/>
              <a:ext cx="73152" cy="73152"/>
            </a:xfrm>
            <a:prstGeom prst="ellips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5E15986B-BD64-4315-BEEC-9829E43943F0}"/>
              </a:ext>
            </a:extLst>
          </p:cNvPr>
          <p:cNvGrpSpPr/>
          <p:nvPr/>
        </p:nvGrpSpPr>
        <p:grpSpPr>
          <a:xfrm>
            <a:off x="534059" y="1642369"/>
            <a:ext cx="146304" cy="73152"/>
            <a:chOff x="7855824" y="2570707"/>
            <a:chExt cx="146304" cy="73152"/>
          </a:xfrm>
          <a:solidFill>
            <a:schemeClr val="bg1"/>
          </a:solidFill>
        </p:grpSpPr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87D6FB00-2C80-4B26-9DC6-7B6361E538F3}"/>
                </a:ext>
              </a:extLst>
            </p:cNvPr>
            <p:cNvSpPr/>
            <p:nvPr/>
          </p:nvSpPr>
          <p:spPr>
            <a:xfrm>
              <a:off x="7855824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597332E7-AECD-4520-8033-95E291CD3F29}"/>
                </a:ext>
              </a:extLst>
            </p:cNvPr>
            <p:cNvSpPr/>
            <p:nvPr/>
          </p:nvSpPr>
          <p:spPr>
            <a:xfrm>
              <a:off x="7928976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78" name="Rectangle 77">
            <a:extLst>
              <a:ext uri="{FF2B5EF4-FFF2-40B4-BE49-F238E27FC236}">
                <a16:creationId xmlns:a16="http://schemas.microsoft.com/office/drawing/2014/main" id="{98AF8A1D-7582-4EF1-96CD-48FCA0E80A03}"/>
              </a:ext>
            </a:extLst>
          </p:cNvPr>
          <p:cNvSpPr/>
          <p:nvPr/>
        </p:nvSpPr>
        <p:spPr>
          <a:xfrm>
            <a:off x="728438" y="3152726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9E23CF90-97E8-4179-844D-CE0DAC2C1FC7}"/>
              </a:ext>
            </a:extLst>
          </p:cNvPr>
          <p:cNvSpPr/>
          <p:nvPr/>
        </p:nvSpPr>
        <p:spPr>
          <a:xfrm>
            <a:off x="1242022" y="3152726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ECC30568-9E50-4330-BA58-DF915CF6CB53}"/>
              </a:ext>
            </a:extLst>
          </p:cNvPr>
          <p:cNvSpPr/>
          <p:nvPr/>
        </p:nvSpPr>
        <p:spPr>
          <a:xfrm>
            <a:off x="1924018" y="3152726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D570695A-32C5-4C2C-8F6C-6C7590484B86}"/>
              </a:ext>
            </a:extLst>
          </p:cNvPr>
          <p:cNvSpPr/>
          <p:nvPr/>
        </p:nvSpPr>
        <p:spPr>
          <a:xfrm>
            <a:off x="2437602" y="3152726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7FE48417-4F11-43C2-9978-C2520DDC159F}"/>
              </a:ext>
            </a:extLst>
          </p:cNvPr>
          <p:cNvSpPr/>
          <p:nvPr/>
        </p:nvSpPr>
        <p:spPr>
          <a:xfrm>
            <a:off x="2946424" y="3152726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B62B4D70-5FC5-40AB-A4A0-0FAB78A73FC6}"/>
              </a:ext>
            </a:extLst>
          </p:cNvPr>
          <p:cNvSpPr/>
          <p:nvPr/>
        </p:nvSpPr>
        <p:spPr>
          <a:xfrm>
            <a:off x="3460008" y="3152726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FF37F16A-0849-4EF9-8099-30C96EF5B2A7}"/>
              </a:ext>
            </a:extLst>
          </p:cNvPr>
          <p:cNvSpPr/>
          <p:nvPr/>
        </p:nvSpPr>
        <p:spPr>
          <a:xfrm>
            <a:off x="3970554" y="3152726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0CCBB4B1-F2C2-46FD-A5DD-1508FA22C682}"/>
              </a:ext>
            </a:extLst>
          </p:cNvPr>
          <p:cNvSpPr/>
          <p:nvPr/>
        </p:nvSpPr>
        <p:spPr>
          <a:xfrm>
            <a:off x="4484138" y="3152726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F2ED35EE-E5EA-42B2-A6E0-5A079AA9D2E4}"/>
              </a:ext>
            </a:extLst>
          </p:cNvPr>
          <p:cNvSpPr/>
          <p:nvPr/>
        </p:nvSpPr>
        <p:spPr>
          <a:xfrm>
            <a:off x="4993346" y="3152726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AD7F8E1E-9A07-45D0-80FD-95D8E9638E28}"/>
              </a:ext>
            </a:extLst>
          </p:cNvPr>
          <p:cNvSpPr/>
          <p:nvPr/>
        </p:nvSpPr>
        <p:spPr>
          <a:xfrm>
            <a:off x="5506930" y="3152726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1784BCCC-A72E-466A-8BFB-686588F7075F}"/>
              </a:ext>
            </a:extLst>
          </p:cNvPr>
          <p:cNvSpPr/>
          <p:nvPr/>
        </p:nvSpPr>
        <p:spPr>
          <a:xfrm>
            <a:off x="6017476" y="3152726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0D50BC7D-6BF2-4AB4-BCF4-F14747C633E1}"/>
              </a:ext>
            </a:extLst>
          </p:cNvPr>
          <p:cNvSpPr/>
          <p:nvPr/>
        </p:nvSpPr>
        <p:spPr>
          <a:xfrm>
            <a:off x="6531060" y="3152726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C5165A69-724F-404E-9987-D5AB72E76AD8}"/>
              </a:ext>
            </a:extLst>
          </p:cNvPr>
          <p:cNvSpPr/>
          <p:nvPr/>
        </p:nvSpPr>
        <p:spPr>
          <a:xfrm>
            <a:off x="7040269" y="3152726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94E40BD6-F0A5-4A62-8DD9-A87AB11F9071}"/>
              </a:ext>
            </a:extLst>
          </p:cNvPr>
          <p:cNvSpPr/>
          <p:nvPr/>
        </p:nvSpPr>
        <p:spPr>
          <a:xfrm>
            <a:off x="7558616" y="3152726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2FD84FBF-29EF-4411-8C57-146170B2D845}"/>
              </a:ext>
            </a:extLst>
          </p:cNvPr>
          <p:cNvSpPr/>
          <p:nvPr/>
        </p:nvSpPr>
        <p:spPr>
          <a:xfrm>
            <a:off x="8059636" y="3152726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D785B41B-249E-4723-A1CE-32D099F23376}"/>
              </a:ext>
            </a:extLst>
          </p:cNvPr>
          <p:cNvSpPr/>
          <p:nvPr/>
        </p:nvSpPr>
        <p:spPr>
          <a:xfrm>
            <a:off x="8582746" y="3152726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4" name="Cloud 93">
            <a:extLst>
              <a:ext uri="{FF2B5EF4-FFF2-40B4-BE49-F238E27FC236}">
                <a16:creationId xmlns:a16="http://schemas.microsoft.com/office/drawing/2014/main" id="{E8CA2ECD-A620-4E2D-A1C2-2ECB165055C0}"/>
              </a:ext>
            </a:extLst>
          </p:cNvPr>
          <p:cNvSpPr/>
          <p:nvPr/>
        </p:nvSpPr>
        <p:spPr>
          <a:xfrm>
            <a:off x="9538485" y="3137010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95" name="Graphic 94" descr="Water">
            <a:extLst>
              <a:ext uri="{FF2B5EF4-FFF2-40B4-BE49-F238E27FC236}">
                <a16:creationId xmlns:a16="http://schemas.microsoft.com/office/drawing/2014/main" id="{482EF4CD-56D5-4813-95BE-D2AA8F808465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085528" y="3121123"/>
            <a:ext cx="150066" cy="150066"/>
          </a:xfrm>
          <a:prstGeom prst="rect">
            <a:avLst/>
          </a:prstGeom>
        </p:spPr>
      </p:pic>
      <p:grpSp>
        <p:nvGrpSpPr>
          <p:cNvPr id="96" name="Group 95">
            <a:extLst>
              <a:ext uri="{FF2B5EF4-FFF2-40B4-BE49-F238E27FC236}">
                <a16:creationId xmlns:a16="http://schemas.microsoft.com/office/drawing/2014/main" id="{B7F7E300-7B5C-4FC9-96B6-F89B807B09A5}"/>
              </a:ext>
            </a:extLst>
          </p:cNvPr>
          <p:cNvGrpSpPr/>
          <p:nvPr/>
        </p:nvGrpSpPr>
        <p:grpSpPr>
          <a:xfrm>
            <a:off x="8924698" y="3651470"/>
            <a:ext cx="146304" cy="73152"/>
            <a:chOff x="7855824" y="2570707"/>
            <a:chExt cx="146304" cy="73152"/>
          </a:xfrm>
          <a:solidFill>
            <a:schemeClr val="bg1"/>
          </a:solidFill>
        </p:grpSpPr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A8B3070C-1324-4A4F-946D-B670AB9400AF}"/>
                </a:ext>
              </a:extLst>
            </p:cNvPr>
            <p:cNvSpPr/>
            <p:nvPr/>
          </p:nvSpPr>
          <p:spPr>
            <a:xfrm>
              <a:off x="7855824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C8E5432D-C247-42F2-94B4-FD3B809C57BF}"/>
                </a:ext>
              </a:extLst>
            </p:cNvPr>
            <p:cNvSpPr/>
            <p:nvPr/>
          </p:nvSpPr>
          <p:spPr>
            <a:xfrm>
              <a:off x="7928976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170" name="Table 169">
            <a:extLst>
              <a:ext uri="{FF2B5EF4-FFF2-40B4-BE49-F238E27FC236}">
                <a16:creationId xmlns:a16="http://schemas.microsoft.com/office/drawing/2014/main" id="{B4E61C0E-E3C5-40CC-9B8E-2AF6DD27AF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554239"/>
              </p:ext>
            </p:extLst>
          </p:nvPr>
        </p:nvGraphicFramePr>
        <p:xfrm>
          <a:off x="180632" y="4641598"/>
          <a:ext cx="9573464" cy="28785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3432">
                  <a:extLst>
                    <a:ext uri="{9D8B030D-6E8A-4147-A177-3AD203B41FA5}">
                      <a16:colId xmlns:a16="http://schemas.microsoft.com/office/drawing/2014/main" val="4276152233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3488307601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1907095156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982297696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465609279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304834979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4062628720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957026472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730376008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645803491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199044349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886946818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919317616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106900248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1861774573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1958749718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070518471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396277760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1533897343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3788805397"/>
                    </a:ext>
                  </a:extLst>
                </a:gridCol>
              </a:tblGrid>
              <a:tr h="202427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7030A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</a:p>
                  </a:txBody>
                  <a:tcPr marL="45720" marR="45720" marT="18288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rgbClr val="7030A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marL="45720" marR="45720" marT="18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446962"/>
                  </a:ext>
                </a:extLst>
              </a:tr>
              <a:tr h="66751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</a:txBody>
                  <a:tcPr marL="45720" marR="45720" marT="18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</a:t>
                      </a:r>
                    </a:p>
                    <a:p>
                      <a:r>
                        <a:rPr lang="en-US" sz="10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</a:t>
                      </a:r>
                    </a:p>
                    <a:p>
                      <a:r>
                        <a:rPr lang="en-US" sz="5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Hydrogen</a:t>
                      </a:r>
                    </a:p>
                    <a:p>
                      <a:r>
                        <a:rPr lang="en-US" sz="10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1.01</a:t>
                      </a:r>
                      <a:endParaRPr lang="en-US" sz="11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</a:t>
                      </a:r>
                    </a:p>
                  </a:txBody>
                  <a:tcPr marL="45720" marR="45720" marT="182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Key</a:t>
                      </a:r>
                    </a:p>
                  </a:txBody>
                  <a:tcPr marL="45720" marR="45720" marT="1828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</a:p>
                  </a:txBody>
                  <a:tcPr marL="45720" marR="45720" marT="1828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+/- 4</a:t>
                      </a:r>
                    </a:p>
                  </a:txBody>
                  <a:tcPr marL="45720" marR="45720" marT="1828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</a:p>
                  </a:txBody>
                  <a:tcPr marL="45720" marR="45720" marT="1828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</a:p>
                  </a:txBody>
                  <a:tcPr marL="45720" marR="45720" marT="18288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marL="45720" marR="45720" marT="18288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Helium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4.00</a:t>
                      </a:r>
                      <a:endParaRPr lang="en-US" sz="14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8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751627"/>
                  </a:ext>
                </a:extLst>
              </a:tr>
              <a:tr h="66751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</a:t>
                      </a:r>
                    </a:p>
                  </a:txBody>
                  <a:tcPr marL="45720" marR="45720" marT="18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Li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Lithium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6.94</a:t>
                      </a:r>
                      <a:endParaRPr lang="en-US" sz="24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Beryllium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9.01</a:t>
                      </a:r>
                      <a:endParaRPr lang="en-US" sz="14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Atomic Number</a:t>
                      </a: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Symbol</a:t>
                      </a: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Name of Element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Atomic Weight</a:t>
                      </a: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Potassium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39.10</a:t>
                      </a: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  <a:endParaRPr lang="en-US" sz="9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Charge on Ion</a:t>
                      </a:r>
                      <a:endParaRPr lang="en-US" sz="7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Boron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10.81</a:t>
                      </a:r>
                      <a:endParaRPr lang="en-US" sz="14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</a:p>
                  </a:txBody>
                  <a:tcPr marL="45720" marR="45720" marT="18288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Carbon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12.01</a:t>
                      </a:r>
                      <a:endParaRPr lang="en-US" sz="14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+/-4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Nitrogen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14.01</a:t>
                      </a:r>
                      <a:endParaRPr lang="en-US" sz="14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Oxygen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16.00</a:t>
                      </a:r>
                      <a:endParaRPr lang="en-US" sz="14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Fluorine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19.00</a:t>
                      </a:r>
                      <a:endParaRPr lang="en-US" sz="14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Neon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20.18</a:t>
                      </a:r>
                      <a:endParaRPr lang="en-US" sz="14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797242"/>
                  </a:ext>
                </a:extLst>
              </a:tr>
              <a:tr h="66751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</a:t>
                      </a:r>
                    </a:p>
                  </a:txBody>
                  <a:tcPr marL="45720" marR="45720" marT="18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Na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Sodium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22.99</a:t>
                      </a:r>
                      <a:endParaRPr lang="en-US" sz="14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Mg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Magnesium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24.31</a:t>
                      </a:r>
                      <a:endParaRPr lang="en-US" sz="14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Al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Aluminum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26.98</a:t>
                      </a:r>
                      <a:endParaRPr lang="en-US" sz="14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Si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Silicon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28.09</a:t>
                      </a:r>
                      <a:endParaRPr lang="en-US" sz="14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+4</a:t>
                      </a:r>
                    </a:p>
                  </a:txBody>
                  <a:tcPr marL="45720" marR="45720" marT="18288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Phosphorus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30.97</a:t>
                      </a:r>
                      <a:endParaRPr lang="en-US" sz="14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Sulfur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32.07</a:t>
                      </a:r>
                      <a:endParaRPr lang="en-US" sz="14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Cl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Chlorine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35.45</a:t>
                      </a:r>
                      <a:endParaRPr lang="en-US" sz="14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Ar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Argon</a:t>
                      </a:r>
                    </a:p>
                    <a:p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39.95</a:t>
                      </a:r>
                      <a:endParaRPr lang="en-US" sz="1400" dirty="0">
                        <a:solidFill>
                          <a:schemeClr val="tx1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algn="r"/>
                      <a:r>
                        <a:rPr lang="en-US" sz="700" dirty="0">
                          <a:solidFill>
                            <a:schemeClr val="tx1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871910"/>
                  </a:ext>
                </a:extLst>
              </a:tr>
              <a:tr h="667512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</a:t>
                      </a:r>
                    </a:p>
                  </a:txBody>
                  <a:tcPr marL="45720" marR="45720" marT="1828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Potassium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39.10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Ca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Calcium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40.08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Sc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Scandium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44.96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Ti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Titanium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47.87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+4,3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Vanadium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50.94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+5,4,3,2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Cr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Chromium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52.00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+6,3,2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Manganese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54.94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+7,6,4,2,3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Fe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Iron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55.85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+2,3,6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27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Cobalt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58.93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28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Ni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Nickel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58.69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29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Cu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Copper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63.55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+2,1</a:t>
                      </a:r>
                      <a:endParaRPr kumimoji="0" lang="en-US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30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Zn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Zinc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65.39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31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Ga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Gallium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69.72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+3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32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Germanium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72.61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+4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33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As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Arsenic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74.92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-3</a:t>
                      </a:r>
                    </a:p>
                  </a:txBody>
                  <a:tcPr marL="45720" marR="45720" marT="18288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34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Selenium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78.96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-2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35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Br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Bromine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79.90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-1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36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Kr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5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Krypton</a:t>
                      </a:r>
                    </a:p>
                    <a:p>
                      <a:pPr marL="0" marR="0" lvl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83.80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  <a:p>
                      <a:pPr marL="0" marR="0" lvl="0" indent="0" algn="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0</a:t>
                      </a:r>
                    </a:p>
                  </a:txBody>
                  <a:tcPr marL="45720" marR="45720" marT="1828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288437"/>
                  </a:ext>
                </a:extLst>
              </a:tr>
            </a:tbl>
          </a:graphicData>
        </a:graphic>
      </p:graphicFrame>
      <p:graphicFrame>
        <p:nvGraphicFramePr>
          <p:cNvPr id="171" name="Table 170">
            <a:extLst>
              <a:ext uri="{FF2B5EF4-FFF2-40B4-BE49-F238E27FC236}">
                <a16:creationId xmlns:a16="http://schemas.microsoft.com/office/drawing/2014/main" id="{0820D6FC-5EED-46E7-8E2A-00B63E2484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33729"/>
              </p:ext>
            </p:extLst>
          </p:nvPr>
        </p:nvGraphicFramePr>
        <p:xfrm>
          <a:off x="363512" y="4437572"/>
          <a:ext cx="9400032" cy="2036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2064">
                  <a:extLst>
                    <a:ext uri="{9D8B030D-6E8A-4147-A177-3AD203B41FA5}">
                      <a16:colId xmlns:a16="http://schemas.microsoft.com/office/drawing/2014/main" val="4232063759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855571794"/>
                    </a:ext>
                  </a:extLst>
                </a:gridCol>
                <a:gridCol w="182880">
                  <a:extLst>
                    <a:ext uri="{9D8B030D-6E8A-4147-A177-3AD203B41FA5}">
                      <a16:colId xmlns:a16="http://schemas.microsoft.com/office/drawing/2014/main" val="1962033248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258865189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832152459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3579744132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302304893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821950267"/>
                    </a:ext>
                  </a:extLst>
                </a:gridCol>
                <a:gridCol w="1536192">
                  <a:extLst>
                    <a:ext uri="{9D8B030D-6E8A-4147-A177-3AD203B41FA5}">
                      <a16:colId xmlns:a16="http://schemas.microsoft.com/office/drawing/2014/main" val="2577932311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4148452873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1771110721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197654132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287401973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125480635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110891741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209765022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4215311468"/>
                    </a:ext>
                  </a:extLst>
                </a:gridCol>
              </a:tblGrid>
              <a:tr h="203611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IA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IIA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IIIB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IVB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VB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VIB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VIIB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VIIIB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IB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IIB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IIIA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IVA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VA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VIA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VIIA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VIIIA</a:t>
                      </a:r>
                    </a:p>
                  </a:txBody>
                  <a:tcPr marL="45720" marR="45720" marT="1828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69664"/>
                  </a:ext>
                </a:extLst>
              </a:tr>
            </a:tbl>
          </a:graphicData>
        </a:graphic>
      </p:graphicFrame>
      <p:sp>
        <p:nvSpPr>
          <p:cNvPr id="172" name="TextBox 171">
            <a:extLst>
              <a:ext uri="{FF2B5EF4-FFF2-40B4-BE49-F238E27FC236}">
                <a16:creationId xmlns:a16="http://schemas.microsoft.com/office/drawing/2014/main" id="{351327EB-85AB-42AD-B72E-DAF5B83699D0}"/>
              </a:ext>
            </a:extLst>
          </p:cNvPr>
          <p:cNvSpPr txBox="1"/>
          <p:nvPr/>
        </p:nvSpPr>
        <p:spPr>
          <a:xfrm>
            <a:off x="-9448" y="3975907"/>
            <a:ext cx="1005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Periodic Table of Elements</a:t>
            </a: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2BF68E6C-4F98-4641-9CDC-0746896284C6}"/>
              </a:ext>
            </a:extLst>
          </p:cNvPr>
          <p:cNvSpPr/>
          <p:nvPr/>
        </p:nvSpPr>
        <p:spPr>
          <a:xfrm>
            <a:off x="718990" y="5584470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C558B5FC-B64B-424C-8875-FA551ECA0320}"/>
              </a:ext>
            </a:extLst>
          </p:cNvPr>
          <p:cNvSpPr/>
          <p:nvPr/>
        </p:nvSpPr>
        <p:spPr>
          <a:xfrm>
            <a:off x="1232574" y="5584470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30E5D281-3575-44BF-9912-F703B3B09456}"/>
              </a:ext>
            </a:extLst>
          </p:cNvPr>
          <p:cNvSpPr/>
          <p:nvPr/>
        </p:nvSpPr>
        <p:spPr>
          <a:xfrm>
            <a:off x="718990" y="6251219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DB2B875E-4177-4D20-9AE6-E3D31EF497C3}"/>
              </a:ext>
            </a:extLst>
          </p:cNvPr>
          <p:cNvSpPr/>
          <p:nvPr/>
        </p:nvSpPr>
        <p:spPr>
          <a:xfrm>
            <a:off x="1232574" y="6251219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43E3AD5A-5401-47E0-9C4D-73FB5D2DB45D}"/>
              </a:ext>
            </a:extLst>
          </p:cNvPr>
          <p:cNvSpPr/>
          <p:nvPr/>
        </p:nvSpPr>
        <p:spPr>
          <a:xfrm>
            <a:off x="7026058" y="5584470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6C3140DF-728D-4911-8532-B34F80D7BFCC}"/>
              </a:ext>
            </a:extLst>
          </p:cNvPr>
          <p:cNvSpPr/>
          <p:nvPr/>
        </p:nvSpPr>
        <p:spPr>
          <a:xfrm>
            <a:off x="7539642" y="5584470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B0A4672B-0859-4B19-9A3D-F204FC446FC3}"/>
              </a:ext>
            </a:extLst>
          </p:cNvPr>
          <p:cNvSpPr/>
          <p:nvPr/>
        </p:nvSpPr>
        <p:spPr>
          <a:xfrm>
            <a:off x="7026058" y="6251219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E098FEA8-50D0-4259-BC36-16FC479D2832}"/>
              </a:ext>
            </a:extLst>
          </p:cNvPr>
          <p:cNvSpPr/>
          <p:nvPr/>
        </p:nvSpPr>
        <p:spPr>
          <a:xfrm>
            <a:off x="7549168" y="6251219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99F99E81-DA46-4B53-A777-BD922808304A}"/>
              </a:ext>
            </a:extLst>
          </p:cNvPr>
          <p:cNvSpPr/>
          <p:nvPr/>
        </p:nvSpPr>
        <p:spPr>
          <a:xfrm>
            <a:off x="8573298" y="6251219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571E627A-FAC8-4633-ADA9-69DCEDEF3EA0}"/>
              </a:ext>
            </a:extLst>
          </p:cNvPr>
          <p:cNvSpPr/>
          <p:nvPr/>
        </p:nvSpPr>
        <p:spPr>
          <a:xfrm>
            <a:off x="8050188" y="6251219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3" name="Cloud 182">
            <a:extLst>
              <a:ext uri="{FF2B5EF4-FFF2-40B4-BE49-F238E27FC236}">
                <a16:creationId xmlns:a16="http://schemas.microsoft.com/office/drawing/2014/main" id="{70377537-FCC0-4D86-9BA1-0CFC224590ED}"/>
              </a:ext>
            </a:extLst>
          </p:cNvPr>
          <p:cNvSpPr/>
          <p:nvPr/>
        </p:nvSpPr>
        <p:spPr>
          <a:xfrm>
            <a:off x="7988084" y="5562532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4" name="Cloud 183">
            <a:extLst>
              <a:ext uri="{FF2B5EF4-FFF2-40B4-BE49-F238E27FC236}">
                <a16:creationId xmlns:a16="http://schemas.microsoft.com/office/drawing/2014/main" id="{B555D2B2-68E3-47CD-AAE4-C84BA02B1ABB}"/>
              </a:ext>
            </a:extLst>
          </p:cNvPr>
          <p:cNvSpPr/>
          <p:nvPr/>
        </p:nvSpPr>
        <p:spPr>
          <a:xfrm>
            <a:off x="8500147" y="5562532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5" name="Cloud 184">
            <a:extLst>
              <a:ext uri="{FF2B5EF4-FFF2-40B4-BE49-F238E27FC236}">
                <a16:creationId xmlns:a16="http://schemas.microsoft.com/office/drawing/2014/main" id="{260BAA0F-1AAE-489A-B572-F57BED922D10}"/>
              </a:ext>
            </a:extLst>
          </p:cNvPr>
          <p:cNvSpPr/>
          <p:nvPr/>
        </p:nvSpPr>
        <p:spPr>
          <a:xfrm>
            <a:off x="9012210" y="5562532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6" name="Cloud 185">
            <a:extLst>
              <a:ext uri="{FF2B5EF4-FFF2-40B4-BE49-F238E27FC236}">
                <a16:creationId xmlns:a16="http://schemas.microsoft.com/office/drawing/2014/main" id="{0CB87341-A71F-4332-9F54-C828ACBDC5E6}"/>
              </a:ext>
            </a:extLst>
          </p:cNvPr>
          <p:cNvSpPr/>
          <p:nvPr/>
        </p:nvSpPr>
        <p:spPr>
          <a:xfrm>
            <a:off x="9524274" y="5562532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7" name="Cloud 186">
            <a:extLst>
              <a:ext uri="{FF2B5EF4-FFF2-40B4-BE49-F238E27FC236}">
                <a16:creationId xmlns:a16="http://schemas.microsoft.com/office/drawing/2014/main" id="{25AD9167-A8BD-4316-9DDC-A37E52BC01DC}"/>
              </a:ext>
            </a:extLst>
          </p:cNvPr>
          <p:cNvSpPr/>
          <p:nvPr/>
        </p:nvSpPr>
        <p:spPr>
          <a:xfrm>
            <a:off x="9016973" y="6230762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8" name="Cloud 187">
            <a:extLst>
              <a:ext uri="{FF2B5EF4-FFF2-40B4-BE49-F238E27FC236}">
                <a16:creationId xmlns:a16="http://schemas.microsoft.com/office/drawing/2014/main" id="{8C85D8F4-329A-4735-869F-DE47516927F9}"/>
              </a:ext>
            </a:extLst>
          </p:cNvPr>
          <p:cNvSpPr/>
          <p:nvPr/>
        </p:nvSpPr>
        <p:spPr>
          <a:xfrm>
            <a:off x="9529037" y="6230762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9" name="Cloud 188">
            <a:extLst>
              <a:ext uri="{FF2B5EF4-FFF2-40B4-BE49-F238E27FC236}">
                <a16:creationId xmlns:a16="http://schemas.microsoft.com/office/drawing/2014/main" id="{10C94E5E-FB4C-4795-9CBF-42093BB6AACC}"/>
              </a:ext>
            </a:extLst>
          </p:cNvPr>
          <p:cNvSpPr/>
          <p:nvPr/>
        </p:nvSpPr>
        <p:spPr>
          <a:xfrm>
            <a:off x="9533800" y="4885281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0" name="Cloud 189">
            <a:extLst>
              <a:ext uri="{FF2B5EF4-FFF2-40B4-BE49-F238E27FC236}">
                <a16:creationId xmlns:a16="http://schemas.microsoft.com/office/drawing/2014/main" id="{207949C2-3039-45BB-A4D6-17BB91D602AA}"/>
              </a:ext>
            </a:extLst>
          </p:cNvPr>
          <p:cNvSpPr/>
          <p:nvPr/>
        </p:nvSpPr>
        <p:spPr>
          <a:xfrm>
            <a:off x="654548" y="4882870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1" name="Left Brace 190">
            <a:extLst>
              <a:ext uri="{FF2B5EF4-FFF2-40B4-BE49-F238E27FC236}">
                <a16:creationId xmlns:a16="http://schemas.microsoft.com/office/drawing/2014/main" id="{2F630BD1-1E64-4548-8512-40CF2D47F4EA}"/>
              </a:ext>
            </a:extLst>
          </p:cNvPr>
          <p:cNvSpPr/>
          <p:nvPr/>
        </p:nvSpPr>
        <p:spPr>
          <a:xfrm>
            <a:off x="4083962" y="5261318"/>
            <a:ext cx="156416" cy="688964"/>
          </a:xfrm>
          <a:prstGeom prst="leftBrace">
            <a:avLst/>
          </a:prstGeom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2" name="Table 191">
            <a:extLst>
              <a:ext uri="{FF2B5EF4-FFF2-40B4-BE49-F238E27FC236}">
                <a16:creationId xmlns:a16="http://schemas.microsoft.com/office/drawing/2014/main" id="{CE895609-DE12-47D6-B606-C6B56CF8F0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843504"/>
              </p:ext>
            </p:extLst>
          </p:nvPr>
        </p:nvGraphicFramePr>
        <p:xfrm>
          <a:off x="4166126" y="5261047"/>
          <a:ext cx="803493" cy="6889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5559">
                  <a:extLst>
                    <a:ext uri="{9D8B030D-6E8A-4147-A177-3AD203B41FA5}">
                      <a16:colId xmlns:a16="http://schemas.microsoft.com/office/drawing/2014/main" val="551458812"/>
                    </a:ext>
                  </a:extLst>
                </a:gridCol>
                <a:gridCol w="527934">
                  <a:extLst>
                    <a:ext uri="{9D8B030D-6E8A-4147-A177-3AD203B41FA5}">
                      <a16:colId xmlns:a16="http://schemas.microsoft.com/office/drawing/2014/main" val="2407263913"/>
                    </a:ext>
                  </a:extLst>
                </a:gridCol>
              </a:tblGrid>
              <a:tr h="172241">
                <a:tc>
                  <a:txBody>
                    <a:bodyPr/>
                    <a:lstStyle/>
                    <a:p>
                      <a:endParaRPr lang="en-US" sz="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Solid</a:t>
                      </a: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1602511"/>
                  </a:ext>
                </a:extLst>
              </a:tr>
              <a:tr h="172241">
                <a:tc>
                  <a:txBody>
                    <a:bodyPr/>
                    <a:lstStyle/>
                    <a:p>
                      <a:endParaRPr lang="en-US" sz="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Liquid</a:t>
                      </a: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5461458"/>
                  </a:ext>
                </a:extLst>
              </a:tr>
              <a:tr h="172241">
                <a:tc>
                  <a:txBody>
                    <a:bodyPr/>
                    <a:lstStyle/>
                    <a:p>
                      <a:endParaRPr lang="en-US" sz="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Gas</a:t>
                      </a: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1096212"/>
                  </a:ext>
                </a:extLst>
              </a:tr>
              <a:tr h="172241">
                <a:tc>
                  <a:txBody>
                    <a:bodyPr/>
                    <a:lstStyle/>
                    <a:p>
                      <a:endParaRPr lang="en-US" sz="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Synthetic</a:t>
                      </a: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33283023"/>
                  </a:ext>
                </a:extLst>
              </a:tr>
            </a:tbl>
          </a:graphicData>
        </a:graphic>
      </p:graphicFrame>
      <p:sp>
        <p:nvSpPr>
          <p:cNvPr id="193" name="Rectangle 192">
            <a:extLst>
              <a:ext uri="{FF2B5EF4-FFF2-40B4-BE49-F238E27FC236}">
                <a16:creationId xmlns:a16="http://schemas.microsoft.com/office/drawing/2014/main" id="{6F86FA9F-656A-4C4C-85B6-9A974A6C1DB9}"/>
              </a:ext>
            </a:extLst>
          </p:cNvPr>
          <p:cNvSpPr/>
          <p:nvPr/>
        </p:nvSpPr>
        <p:spPr>
          <a:xfrm>
            <a:off x="4254970" y="5316566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94" name="Graphic 193" descr="Atom">
            <a:extLst>
              <a:ext uri="{FF2B5EF4-FFF2-40B4-BE49-F238E27FC236}">
                <a16:creationId xmlns:a16="http://schemas.microsoft.com/office/drawing/2014/main" id="{FB6491BB-626C-492C-82CE-F04CF7FA6465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30352" y="5782312"/>
            <a:ext cx="164592" cy="164592"/>
          </a:xfrm>
          <a:prstGeom prst="rect">
            <a:avLst/>
          </a:prstGeom>
        </p:spPr>
      </p:pic>
      <p:sp>
        <p:nvSpPr>
          <p:cNvPr id="195" name="Cloud 194">
            <a:extLst>
              <a:ext uri="{FF2B5EF4-FFF2-40B4-BE49-F238E27FC236}">
                <a16:creationId xmlns:a16="http://schemas.microsoft.com/office/drawing/2014/main" id="{9BFFCCD3-F717-467D-81DC-36874E605C42}"/>
              </a:ext>
            </a:extLst>
          </p:cNvPr>
          <p:cNvSpPr/>
          <p:nvPr/>
        </p:nvSpPr>
        <p:spPr>
          <a:xfrm>
            <a:off x="4236954" y="5638592"/>
            <a:ext cx="155448" cy="109728"/>
          </a:xfrm>
          <a:prstGeom prst="cloud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96" name="Straight Arrow Connector 195">
            <a:extLst>
              <a:ext uri="{FF2B5EF4-FFF2-40B4-BE49-F238E27FC236}">
                <a16:creationId xmlns:a16="http://schemas.microsoft.com/office/drawing/2014/main" id="{BCFD68B8-2AC9-4721-94FB-59795619665A}"/>
              </a:ext>
            </a:extLst>
          </p:cNvPr>
          <p:cNvCxnSpPr>
            <a:cxnSpLocks/>
            <a:stCxn id="197" idx="3"/>
          </p:cNvCxnSpPr>
          <p:nvPr/>
        </p:nvCxnSpPr>
        <p:spPr>
          <a:xfrm flipV="1">
            <a:off x="3478923" y="6104351"/>
            <a:ext cx="215221" cy="179144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7" name="Table 196">
            <a:extLst>
              <a:ext uri="{FF2B5EF4-FFF2-40B4-BE49-F238E27FC236}">
                <a16:creationId xmlns:a16="http://schemas.microsoft.com/office/drawing/2014/main" id="{14AC4866-F64F-4AA8-8E2B-74C96BB5D3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05513"/>
              </p:ext>
            </p:extLst>
          </p:nvPr>
        </p:nvGraphicFramePr>
        <p:xfrm>
          <a:off x="2718179" y="6197375"/>
          <a:ext cx="760744" cy="1722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7008">
                  <a:extLst>
                    <a:ext uri="{9D8B030D-6E8A-4147-A177-3AD203B41FA5}">
                      <a16:colId xmlns:a16="http://schemas.microsoft.com/office/drawing/2014/main" val="3660980371"/>
                    </a:ext>
                  </a:extLst>
                </a:gridCol>
                <a:gridCol w="173736">
                  <a:extLst>
                    <a:ext uri="{9D8B030D-6E8A-4147-A177-3AD203B41FA5}">
                      <a16:colId xmlns:a16="http://schemas.microsoft.com/office/drawing/2014/main" val="1395286952"/>
                    </a:ext>
                  </a:extLst>
                </a:gridCol>
              </a:tblGrid>
              <a:tr h="172241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Radioactive</a:t>
                      </a: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0870159"/>
                  </a:ext>
                </a:extLst>
              </a:tr>
            </a:tbl>
          </a:graphicData>
        </a:graphic>
      </p:graphicFrame>
      <p:pic>
        <p:nvPicPr>
          <p:cNvPr id="198" name="Graphic 197" descr="Radioactive">
            <a:extLst>
              <a:ext uri="{FF2B5EF4-FFF2-40B4-BE49-F238E27FC236}">
                <a16:creationId xmlns:a16="http://schemas.microsoft.com/office/drawing/2014/main" id="{A80FA6A2-343E-4AF1-BE3A-585423494BAB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31214" y="6224871"/>
            <a:ext cx="118872" cy="118872"/>
          </a:xfrm>
          <a:prstGeom prst="rect">
            <a:avLst/>
          </a:prstGeom>
        </p:spPr>
      </p:pic>
      <p:cxnSp>
        <p:nvCxnSpPr>
          <p:cNvPr id="199" name="Straight Arrow Connector 198">
            <a:extLst>
              <a:ext uri="{FF2B5EF4-FFF2-40B4-BE49-F238E27FC236}">
                <a16:creationId xmlns:a16="http://schemas.microsoft.com/office/drawing/2014/main" id="{8A44A01A-4E3B-428E-AB07-9C7F5A6625BE}"/>
              </a:ext>
            </a:extLst>
          </p:cNvPr>
          <p:cNvCxnSpPr>
            <a:cxnSpLocks/>
          </p:cNvCxnSpPr>
          <p:nvPr/>
        </p:nvCxnSpPr>
        <p:spPr>
          <a:xfrm flipV="1">
            <a:off x="3820636" y="6134845"/>
            <a:ext cx="0" cy="278832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0" name="Table 199">
            <a:extLst>
              <a:ext uri="{FF2B5EF4-FFF2-40B4-BE49-F238E27FC236}">
                <a16:creationId xmlns:a16="http://schemas.microsoft.com/office/drawing/2014/main" id="{70F0842B-D3F0-45D9-A370-5E234C609F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300066"/>
              </p:ext>
            </p:extLst>
          </p:nvPr>
        </p:nvGraphicFramePr>
        <p:xfrm>
          <a:off x="3245487" y="6414669"/>
          <a:ext cx="688756" cy="1737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007">
                  <a:extLst>
                    <a:ext uri="{9D8B030D-6E8A-4147-A177-3AD203B41FA5}">
                      <a16:colId xmlns:a16="http://schemas.microsoft.com/office/drawing/2014/main" val="3660980371"/>
                    </a:ext>
                  </a:extLst>
                </a:gridCol>
                <a:gridCol w="224749">
                  <a:extLst>
                    <a:ext uri="{9D8B030D-6E8A-4147-A177-3AD203B41FA5}">
                      <a16:colId xmlns:a16="http://schemas.microsoft.com/office/drawing/2014/main" val="1395286952"/>
                    </a:ext>
                  </a:extLst>
                </a:gridCol>
              </a:tblGrid>
              <a:tr h="172241">
                <a:tc>
                  <a:txBody>
                    <a:bodyPr/>
                    <a:lstStyle/>
                    <a:p>
                      <a:pPr marL="0" marR="0" lvl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Diatomic</a:t>
                      </a: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18288" marR="18288" marT="18288" marB="18288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0870159"/>
                  </a:ext>
                </a:extLst>
              </a:tr>
            </a:tbl>
          </a:graphicData>
        </a:graphic>
      </p:graphicFrame>
      <p:pic>
        <p:nvPicPr>
          <p:cNvPr id="201" name="Graphic 200" descr="Water">
            <a:extLst>
              <a:ext uri="{FF2B5EF4-FFF2-40B4-BE49-F238E27FC236}">
                <a16:creationId xmlns:a16="http://schemas.microsoft.com/office/drawing/2014/main" id="{5F060984-BC16-438F-82B3-20BA436B6031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32490" y="5447009"/>
            <a:ext cx="150066" cy="150066"/>
          </a:xfrm>
          <a:prstGeom prst="rect">
            <a:avLst/>
          </a:prstGeom>
        </p:spPr>
      </p:pic>
      <p:grpSp>
        <p:nvGrpSpPr>
          <p:cNvPr id="202" name="Group 201">
            <a:extLst>
              <a:ext uri="{FF2B5EF4-FFF2-40B4-BE49-F238E27FC236}">
                <a16:creationId xmlns:a16="http://schemas.microsoft.com/office/drawing/2014/main" id="{F0DA7C42-394E-41AA-B531-0E7935435AAD}"/>
              </a:ext>
            </a:extLst>
          </p:cNvPr>
          <p:cNvGrpSpPr/>
          <p:nvPr/>
        </p:nvGrpSpPr>
        <p:grpSpPr>
          <a:xfrm>
            <a:off x="7881544" y="6078962"/>
            <a:ext cx="146304" cy="73152"/>
            <a:chOff x="7855824" y="2570707"/>
            <a:chExt cx="146304" cy="73152"/>
          </a:xfrm>
          <a:solidFill>
            <a:schemeClr val="bg1"/>
          </a:solidFill>
        </p:grpSpPr>
        <p:sp>
          <p:nvSpPr>
            <p:cNvPr id="203" name="Oval 202">
              <a:extLst>
                <a:ext uri="{FF2B5EF4-FFF2-40B4-BE49-F238E27FC236}">
                  <a16:creationId xmlns:a16="http://schemas.microsoft.com/office/drawing/2014/main" id="{72CB12A7-1339-4A20-8028-37ABE5F6B7DA}"/>
                </a:ext>
              </a:extLst>
            </p:cNvPr>
            <p:cNvSpPr/>
            <p:nvPr/>
          </p:nvSpPr>
          <p:spPr>
            <a:xfrm>
              <a:off x="7855824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4" name="Oval 203">
              <a:extLst>
                <a:ext uri="{FF2B5EF4-FFF2-40B4-BE49-F238E27FC236}">
                  <a16:creationId xmlns:a16="http://schemas.microsoft.com/office/drawing/2014/main" id="{BA885CE3-AD58-44ED-86D3-9769910C9FAB}"/>
                </a:ext>
              </a:extLst>
            </p:cNvPr>
            <p:cNvSpPr/>
            <p:nvPr/>
          </p:nvSpPr>
          <p:spPr>
            <a:xfrm>
              <a:off x="7928976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05" name="Group 204">
            <a:extLst>
              <a:ext uri="{FF2B5EF4-FFF2-40B4-BE49-F238E27FC236}">
                <a16:creationId xmlns:a16="http://schemas.microsoft.com/office/drawing/2014/main" id="{E0B53E81-1342-4A0D-82DD-24396320D1C1}"/>
              </a:ext>
            </a:extLst>
          </p:cNvPr>
          <p:cNvGrpSpPr/>
          <p:nvPr/>
        </p:nvGrpSpPr>
        <p:grpSpPr>
          <a:xfrm>
            <a:off x="8381034" y="6078962"/>
            <a:ext cx="146304" cy="73152"/>
            <a:chOff x="7855824" y="2570707"/>
            <a:chExt cx="146304" cy="73152"/>
          </a:xfrm>
          <a:solidFill>
            <a:schemeClr val="bg1"/>
          </a:solidFill>
        </p:grpSpPr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E88DE5C3-E7E1-4694-9C07-3EBF5C31A820}"/>
                </a:ext>
              </a:extLst>
            </p:cNvPr>
            <p:cNvSpPr/>
            <p:nvPr/>
          </p:nvSpPr>
          <p:spPr>
            <a:xfrm>
              <a:off x="7855824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7" name="Oval 206">
              <a:extLst>
                <a:ext uri="{FF2B5EF4-FFF2-40B4-BE49-F238E27FC236}">
                  <a16:creationId xmlns:a16="http://schemas.microsoft.com/office/drawing/2014/main" id="{84DA0FA8-34F3-46F3-9D56-536151074574}"/>
                </a:ext>
              </a:extLst>
            </p:cNvPr>
            <p:cNvSpPr/>
            <p:nvPr/>
          </p:nvSpPr>
          <p:spPr>
            <a:xfrm>
              <a:off x="7928976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697D9C3D-D4D2-479A-963C-ADFC714687BD}"/>
              </a:ext>
            </a:extLst>
          </p:cNvPr>
          <p:cNvGrpSpPr/>
          <p:nvPr/>
        </p:nvGrpSpPr>
        <p:grpSpPr>
          <a:xfrm>
            <a:off x="8915250" y="6078962"/>
            <a:ext cx="146304" cy="73152"/>
            <a:chOff x="7855824" y="2570707"/>
            <a:chExt cx="146304" cy="73152"/>
          </a:xfrm>
          <a:solidFill>
            <a:schemeClr val="bg1"/>
          </a:solidFill>
        </p:grpSpPr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0F74F773-AEE9-47B0-9449-5741A38A0445}"/>
                </a:ext>
              </a:extLst>
            </p:cNvPr>
            <p:cNvSpPr/>
            <p:nvPr/>
          </p:nvSpPr>
          <p:spPr>
            <a:xfrm>
              <a:off x="7855824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CC8B8C71-46A5-458C-A92C-B819E47F4F84}"/>
                </a:ext>
              </a:extLst>
            </p:cNvPr>
            <p:cNvSpPr/>
            <p:nvPr/>
          </p:nvSpPr>
          <p:spPr>
            <a:xfrm>
              <a:off x="7928976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BEEBB5B1-D932-440F-B893-55318C38D931}"/>
              </a:ext>
            </a:extLst>
          </p:cNvPr>
          <p:cNvGrpSpPr/>
          <p:nvPr/>
        </p:nvGrpSpPr>
        <p:grpSpPr>
          <a:xfrm>
            <a:off x="8915250" y="6747837"/>
            <a:ext cx="146304" cy="73152"/>
            <a:chOff x="7855824" y="2570707"/>
            <a:chExt cx="146304" cy="73152"/>
          </a:xfrm>
          <a:solidFill>
            <a:schemeClr val="bg1"/>
          </a:solidFill>
        </p:grpSpPr>
        <p:sp>
          <p:nvSpPr>
            <p:cNvPr id="212" name="Oval 211">
              <a:extLst>
                <a:ext uri="{FF2B5EF4-FFF2-40B4-BE49-F238E27FC236}">
                  <a16:creationId xmlns:a16="http://schemas.microsoft.com/office/drawing/2014/main" id="{5671E2F9-4C07-45F0-B179-E2053DBEC247}"/>
                </a:ext>
              </a:extLst>
            </p:cNvPr>
            <p:cNvSpPr/>
            <p:nvPr/>
          </p:nvSpPr>
          <p:spPr>
            <a:xfrm>
              <a:off x="7855824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3" name="Oval 212">
              <a:extLst>
                <a:ext uri="{FF2B5EF4-FFF2-40B4-BE49-F238E27FC236}">
                  <a16:creationId xmlns:a16="http://schemas.microsoft.com/office/drawing/2014/main" id="{F44F08BF-3710-49F3-B202-12DD683443C7}"/>
                </a:ext>
              </a:extLst>
            </p:cNvPr>
            <p:cNvSpPr/>
            <p:nvPr/>
          </p:nvSpPr>
          <p:spPr>
            <a:xfrm>
              <a:off x="7928976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14" name="Group 213">
            <a:extLst>
              <a:ext uri="{FF2B5EF4-FFF2-40B4-BE49-F238E27FC236}">
                <a16:creationId xmlns:a16="http://schemas.microsoft.com/office/drawing/2014/main" id="{FE3FEAE5-36B6-484E-B9F4-5C7D5511C0A4}"/>
              </a:ext>
            </a:extLst>
          </p:cNvPr>
          <p:cNvGrpSpPr/>
          <p:nvPr/>
        </p:nvGrpSpPr>
        <p:grpSpPr>
          <a:xfrm>
            <a:off x="3749158" y="6464961"/>
            <a:ext cx="146304" cy="73152"/>
            <a:chOff x="7855824" y="2570707"/>
            <a:chExt cx="146304" cy="73152"/>
          </a:xfrm>
        </p:grpSpPr>
        <p:sp>
          <p:nvSpPr>
            <p:cNvPr id="215" name="Oval 214">
              <a:extLst>
                <a:ext uri="{FF2B5EF4-FFF2-40B4-BE49-F238E27FC236}">
                  <a16:creationId xmlns:a16="http://schemas.microsoft.com/office/drawing/2014/main" id="{9B64B012-80CA-462A-9180-0D28AB1086D6}"/>
                </a:ext>
              </a:extLst>
            </p:cNvPr>
            <p:cNvSpPr/>
            <p:nvPr/>
          </p:nvSpPr>
          <p:spPr>
            <a:xfrm>
              <a:off x="7855824" y="2570707"/>
              <a:ext cx="73152" cy="73152"/>
            </a:xfrm>
            <a:prstGeom prst="ellips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6" name="Oval 215">
              <a:extLst>
                <a:ext uri="{FF2B5EF4-FFF2-40B4-BE49-F238E27FC236}">
                  <a16:creationId xmlns:a16="http://schemas.microsoft.com/office/drawing/2014/main" id="{E4D24829-A450-4294-9E90-F98095E5168D}"/>
                </a:ext>
              </a:extLst>
            </p:cNvPr>
            <p:cNvSpPr/>
            <p:nvPr/>
          </p:nvSpPr>
          <p:spPr>
            <a:xfrm>
              <a:off x="7928976" y="2570707"/>
              <a:ext cx="73152" cy="73152"/>
            </a:xfrm>
            <a:prstGeom prst="ellipse">
              <a:avLst/>
            </a:prstGeom>
            <a:no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C5694B24-2A7F-4F41-9655-C7B09F480426}"/>
              </a:ext>
            </a:extLst>
          </p:cNvPr>
          <p:cNvGrpSpPr/>
          <p:nvPr/>
        </p:nvGrpSpPr>
        <p:grpSpPr>
          <a:xfrm>
            <a:off x="524611" y="5407611"/>
            <a:ext cx="146304" cy="73152"/>
            <a:chOff x="7855824" y="2570707"/>
            <a:chExt cx="146304" cy="73152"/>
          </a:xfrm>
          <a:solidFill>
            <a:schemeClr val="bg1"/>
          </a:solidFill>
        </p:grpSpPr>
        <p:sp>
          <p:nvSpPr>
            <p:cNvPr id="218" name="Oval 217">
              <a:extLst>
                <a:ext uri="{FF2B5EF4-FFF2-40B4-BE49-F238E27FC236}">
                  <a16:creationId xmlns:a16="http://schemas.microsoft.com/office/drawing/2014/main" id="{AE027A42-573E-4941-8E7A-62DDBCE32A6B}"/>
                </a:ext>
              </a:extLst>
            </p:cNvPr>
            <p:cNvSpPr/>
            <p:nvPr/>
          </p:nvSpPr>
          <p:spPr>
            <a:xfrm>
              <a:off x="7855824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34C40530-6263-40A3-A030-789EC004B2FA}"/>
                </a:ext>
              </a:extLst>
            </p:cNvPr>
            <p:cNvSpPr/>
            <p:nvPr/>
          </p:nvSpPr>
          <p:spPr>
            <a:xfrm>
              <a:off x="7928976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20" name="Rectangle 219">
            <a:extLst>
              <a:ext uri="{FF2B5EF4-FFF2-40B4-BE49-F238E27FC236}">
                <a16:creationId xmlns:a16="http://schemas.microsoft.com/office/drawing/2014/main" id="{45E3CCBB-A161-45F0-9495-34B030D8D9E6}"/>
              </a:ext>
            </a:extLst>
          </p:cNvPr>
          <p:cNvSpPr/>
          <p:nvPr/>
        </p:nvSpPr>
        <p:spPr>
          <a:xfrm>
            <a:off x="718990" y="6917968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6D5E8A92-9393-4DFE-A62B-3FFD54501A40}"/>
              </a:ext>
            </a:extLst>
          </p:cNvPr>
          <p:cNvSpPr/>
          <p:nvPr/>
        </p:nvSpPr>
        <p:spPr>
          <a:xfrm>
            <a:off x="1232574" y="6917968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4B10809F-93F1-4B96-9D9E-92020DA5A53F}"/>
              </a:ext>
            </a:extLst>
          </p:cNvPr>
          <p:cNvSpPr/>
          <p:nvPr/>
        </p:nvSpPr>
        <p:spPr>
          <a:xfrm>
            <a:off x="1914570" y="6917968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1A9805A5-20D0-4287-9655-1647201CD880}"/>
              </a:ext>
            </a:extLst>
          </p:cNvPr>
          <p:cNvSpPr/>
          <p:nvPr/>
        </p:nvSpPr>
        <p:spPr>
          <a:xfrm>
            <a:off x="2428154" y="6917968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D32A66C6-751E-41FB-BA70-1E9548588E92}"/>
              </a:ext>
            </a:extLst>
          </p:cNvPr>
          <p:cNvSpPr/>
          <p:nvPr/>
        </p:nvSpPr>
        <p:spPr>
          <a:xfrm>
            <a:off x="2936976" y="6917968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7210FD4A-A451-4430-968C-40A08CE5659F}"/>
              </a:ext>
            </a:extLst>
          </p:cNvPr>
          <p:cNvSpPr/>
          <p:nvPr/>
        </p:nvSpPr>
        <p:spPr>
          <a:xfrm>
            <a:off x="3450560" y="6917968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745A799D-7529-4A6B-82D7-4A605397D39B}"/>
              </a:ext>
            </a:extLst>
          </p:cNvPr>
          <p:cNvSpPr/>
          <p:nvPr/>
        </p:nvSpPr>
        <p:spPr>
          <a:xfrm>
            <a:off x="3961106" y="6917968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E7195C96-789E-4300-87A8-7DA949FD9AA4}"/>
              </a:ext>
            </a:extLst>
          </p:cNvPr>
          <p:cNvSpPr/>
          <p:nvPr/>
        </p:nvSpPr>
        <p:spPr>
          <a:xfrm>
            <a:off x="4474690" y="6917968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D4637928-FA7A-41F0-AD94-3C25D7A38A00}"/>
              </a:ext>
            </a:extLst>
          </p:cNvPr>
          <p:cNvSpPr/>
          <p:nvPr/>
        </p:nvSpPr>
        <p:spPr>
          <a:xfrm>
            <a:off x="4983898" y="6917968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CB4FCE68-953C-4461-9E7C-B837D1B11F20}"/>
              </a:ext>
            </a:extLst>
          </p:cNvPr>
          <p:cNvSpPr/>
          <p:nvPr/>
        </p:nvSpPr>
        <p:spPr>
          <a:xfrm>
            <a:off x="5497482" y="6917968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3BB664F4-1B57-49CF-93D8-7BA84EA4586D}"/>
              </a:ext>
            </a:extLst>
          </p:cNvPr>
          <p:cNvSpPr/>
          <p:nvPr/>
        </p:nvSpPr>
        <p:spPr>
          <a:xfrm>
            <a:off x="6008028" y="6917968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0A1E4983-4F92-4D3E-A0F0-EC4F95EA033A}"/>
              </a:ext>
            </a:extLst>
          </p:cNvPr>
          <p:cNvSpPr/>
          <p:nvPr/>
        </p:nvSpPr>
        <p:spPr>
          <a:xfrm>
            <a:off x="6521612" y="6917968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859BD4EB-8AEC-4EC3-B5B6-354FAE551CFA}"/>
              </a:ext>
            </a:extLst>
          </p:cNvPr>
          <p:cNvSpPr/>
          <p:nvPr/>
        </p:nvSpPr>
        <p:spPr>
          <a:xfrm>
            <a:off x="7030821" y="6917968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69D1C733-F149-4ABD-A9BE-11D763F1652E}"/>
              </a:ext>
            </a:extLst>
          </p:cNvPr>
          <p:cNvSpPr/>
          <p:nvPr/>
        </p:nvSpPr>
        <p:spPr>
          <a:xfrm>
            <a:off x="7549168" y="6917968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438C9485-6DA2-457C-BC61-9A547CF97B3C}"/>
              </a:ext>
            </a:extLst>
          </p:cNvPr>
          <p:cNvSpPr/>
          <p:nvPr/>
        </p:nvSpPr>
        <p:spPr>
          <a:xfrm>
            <a:off x="8050188" y="6917968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94AB224D-9DD3-45B9-BE39-B9AAA3D03013}"/>
              </a:ext>
            </a:extLst>
          </p:cNvPr>
          <p:cNvSpPr/>
          <p:nvPr/>
        </p:nvSpPr>
        <p:spPr>
          <a:xfrm>
            <a:off x="8573298" y="6917968"/>
            <a:ext cx="91440" cy="91440"/>
          </a:xfrm>
          <a:prstGeom prst="rect">
            <a:avLst/>
          </a:prstGeom>
          <a:solidFill>
            <a:schemeClr val="bg1"/>
          </a:solidFill>
          <a:ln w="6350">
            <a:noFill/>
          </a:ln>
          <a:scene3d>
            <a:camera prst="obliqueTopRight"/>
            <a:lightRig rig="soft" dir="t"/>
          </a:scene3d>
          <a:sp3d extrusionH="127000" contourW="6350">
            <a:extrusionClr>
              <a:schemeClr val="bg1"/>
            </a:extrusionClr>
            <a:contourClr>
              <a:schemeClr val="tx1">
                <a:lumMod val="85000"/>
                <a:lumOff val="1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6" name="Cloud 235">
            <a:extLst>
              <a:ext uri="{FF2B5EF4-FFF2-40B4-BE49-F238E27FC236}">
                <a16:creationId xmlns:a16="http://schemas.microsoft.com/office/drawing/2014/main" id="{9136662A-8BE1-456E-8F93-B6829BA84194}"/>
              </a:ext>
            </a:extLst>
          </p:cNvPr>
          <p:cNvSpPr/>
          <p:nvPr/>
        </p:nvSpPr>
        <p:spPr>
          <a:xfrm>
            <a:off x="9529037" y="6902252"/>
            <a:ext cx="182880" cy="138854"/>
          </a:xfrm>
          <a:prstGeom prst="cloud">
            <a:avLst/>
          </a:prstGeom>
          <a:solidFill>
            <a:schemeClr val="bg1"/>
          </a:solidFill>
          <a:ln w="95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37" name="Graphic 236" descr="Water">
            <a:extLst>
              <a:ext uri="{FF2B5EF4-FFF2-40B4-BE49-F238E27FC236}">
                <a16:creationId xmlns:a16="http://schemas.microsoft.com/office/drawing/2014/main" id="{9D0848A4-CA4E-4974-A20F-168247D5C6E6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076080" y="6886365"/>
            <a:ext cx="150066" cy="150066"/>
          </a:xfrm>
          <a:prstGeom prst="rect">
            <a:avLst/>
          </a:prstGeom>
        </p:spPr>
      </p:pic>
      <p:grpSp>
        <p:nvGrpSpPr>
          <p:cNvPr id="238" name="Group 237">
            <a:extLst>
              <a:ext uri="{FF2B5EF4-FFF2-40B4-BE49-F238E27FC236}">
                <a16:creationId xmlns:a16="http://schemas.microsoft.com/office/drawing/2014/main" id="{8A81D901-0592-4F31-9657-CFB838AB4D25}"/>
              </a:ext>
            </a:extLst>
          </p:cNvPr>
          <p:cNvGrpSpPr/>
          <p:nvPr/>
        </p:nvGrpSpPr>
        <p:grpSpPr>
          <a:xfrm>
            <a:off x="8915250" y="7416712"/>
            <a:ext cx="146304" cy="73152"/>
            <a:chOff x="7855824" y="2570707"/>
            <a:chExt cx="146304" cy="73152"/>
          </a:xfrm>
          <a:solidFill>
            <a:schemeClr val="bg1"/>
          </a:solidFill>
        </p:grpSpPr>
        <p:sp>
          <p:nvSpPr>
            <p:cNvPr id="239" name="Oval 238">
              <a:extLst>
                <a:ext uri="{FF2B5EF4-FFF2-40B4-BE49-F238E27FC236}">
                  <a16:creationId xmlns:a16="http://schemas.microsoft.com/office/drawing/2014/main" id="{814F143D-C829-474E-85F0-590784E400B0}"/>
                </a:ext>
              </a:extLst>
            </p:cNvPr>
            <p:cNvSpPr/>
            <p:nvPr/>
          </p:nvSpPr>
          <p:spPr>
            <a:xfrm>
              <a:off x="7855824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0" name="Oval 239">
              <a:extLst>
                <a:ext uri="{FF2B5EF4-FFF2-40B4-BE49-F238E27FC236}">
                  <a16:creationId xmlns:a16="http://schemas.microsoft.com/office/drawing/2014/main" id="{F87DB30C-2D75-4124-9451-81B43A8A7945}"/>
                </a:ext>
              </a:extLst>
            </p:cNvPr>
            <p:cNvSpPr/>
            <p:nvPr/>
          </p:nvSpPr>
          <p:spPr>
            <a:xfrm>
              <a:off x="7928976" y="2570707"/>
              <a:ext cx="73152" cy="73152"/>
            </a:xfrm>
            <a:prstGeom prst="ellipse">
              <a:avLst/>
            </a:prstGeom>
            <a:grpFill/>
            <a:ln w="95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8426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4513</TotalTime>
  <Words>553</Words>
  <Application>Microsoft Office PowerPoint</Application>
  <PresentationFormat>Custom</PresentationFormat>
  <Paragraphs>453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Bonding Breakout - Clue 5 - Periodic Table</dc:title>
  <dc:creator>Joe Cossette</dc:creator>
  <cp:lastModifiedBy>Joe Cossette</cp:lastModifiedBy>
  <cp:revision>110</cp:revision>
  <cp:lastPrinted>2018-04-09T15:26:40Z</cp:lastPrinted>
  <dcterms:created xsi:type="dcterms:W3CDTF">2017-09-02T22:35:45Z</dcterms:created>
  <dcterms:modified xsi:type="dcterms:W3CDTF">2019-11-25T02:40:01Z</dcterms:modified>
</cp:coreProperties>
</file>