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notesMasterIdLst>
    <p:notesMasterId r:id="rId20"/>
  </p:notesMasterIdLst>
  <p:sldIdLst>
    <p:sldId id="546" r:id="rId2"/>
    <p:sldId id="363" r:id="rId3"/>
    <p:sldId id="334" r:id="rId4"/>
    <p:sldId id="547" r:id="rId5"/>
    <p:sldId id="523" r:id="rId6"/>
    <p:sldId id="548" r:id="rId7"/>
    <p:sldId id="524" r:id="rId8"/>
    <p:sldId id="525" r:id="rId9"/>
    <p:sldId id="526" r:id="rId10"/>
    <p:sldId id="527" r:id="rId11"/>
    <p:sldId id="528" r:id="rId12"/>
    <p:sldId id="529" r:id="rId13"/>
    <p:sldId id="530" r:id="rId14"/>
    <p:sldId id="531" r:id="rId15"/>
    <p:sldId id="532" r:id="rId16"/>
    <p:sldId id="533" r:id="rId17"/>
    <p:sldId id="534" r:id="rId18"/>
    <p:sldId id="39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7030A0"/>
    <a:srgbClr val="002060"/>
    <a:srgbClr val="FF00FF"/>
    <a:srgbClr val="EC9514"/>
    <a:srgbClr val="1CADE4"/>
    <a:srgbClr val="FF7D7D"/>
    <a:srgbClr val="FECFC6"/>
    <a:srgbClr val="E29DF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2" autoAdjust="0"/>
    <p:restoredTop sz="94280" autoAdjust="0"/>
  </p:normalViewPr>
  <p:slideViewPr>
    <p:cSldViewPr snapToGrid="0">
      <p:cViewPr varScale="1">
        <p:scale>
          <a:sx n="115" d="100"/>
          <a:sy n="115" d="100"/>
        </p:scale>
        <p:origin x="12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A229A-46A7-440A-9921-F199E5C97475}" type="datetimeFigureOut">
              <a:rPr lang="en-US" smtClean="0"/>
              <a:t>10/17/2020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538AF-388E-4B95-9EB5-49AA765AD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6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10/17/2020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737944" cy="3566160"/>
          </a:xfrm>
        </p:spPr>
        <p:txBody>
          <a:bodyPr>
            <a:normAutofit/>
          </a:bodyPr>
          <a:lstStyle/>
          <a:p>
            <a:r>
              <a:rPr lang="en-US" sz="6000" dirty="0"/>
              <a:t>Defining Circular Motion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</a:t>
            </a:r>
            <a:r>
              <a:rPr lang="en-US"/>
              <a:t>| Circular </a:t>
            </a:r>
            <a:r>
              <a:rPr lang="en-US" dirty="0"/>
              <a:t>Motion</a:t>
            </a:r>
          </a:p>
        </p:txBody>
      </p:sp>
    </p:spTree>
    <p:extLst>
      <p:ext uri="{BB962C8B-B14F-4D97-AF65-F5344CB8AC3E}">
        <p14:creationId xmlns:p14="http://schemas.microsoft.com/office/powerpoint/2010/main" val="1435400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Angular Velocity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190" y="1676056"/>
            <a:ext cx="362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For Linear Motion: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29864" y="1545861"/>
                <a:ext cx="3231269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𝑑𝑖𝑠𝑡𝑎𝑛𝑐𝑒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864" y="1545861"/>
                <a:ext cx="3231269" cy="93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0" y="3220214"/>
                <a:ext cx="4214551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𝑎𝑛𝑔𝑢𝑙𝑎𝑟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𝑑𝑖𝑠𝑡𝑎𝑛𝑐𝑒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20214"/>
                <a:ext cx="4214551" cy="935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09B4636-A128-4FFF-AF7A-85DA135E1C76}"/>
              </a:ext>
            </a:extLst>
          </p:cNvPr>
          <p:cNvGrpSpPr/>
          <p:nvPr/>
        </p:nvGrpSpPr>
        <p:grpSpPr>
          <a:xfrm>
            <a:off x="4916552" y="4790975"/>
            <a:ext cx="1161410" cy="1349643"/>
            <a:chOff x="434383" y="3189624"/>
            <a:chExt cx="2103120" cy="2340189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A8959CE-3D36-4923-AF38-B7ADEE22FFD1}"/>
                </a:ext>
              </a:extLst>
            </p:cNvPr>
            <p:cNvSpPr/>
            <p:nvPr/>
          </p:nvSpPr>
          <p:spPr>
            <a:xfrm>
              <a:off x="434383" y="3189624"/>
              <a:ext cx="2103120" cy="2103120"/>
            </a:xfrm>
            <a:prstGeom prst="arc">
              <a:avLst>
                <a:gd name="adj1" fmla="val 16209671"/>
                <a:gd name="adj2" fmla="val 16140143"/>
              </a:avLst>
            </a:prstGeom>
            <a:noFill/>
            <a:ln w="381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283AA9-686A-40CA-A310-57470C56CB59}"/>
                </a:ext>
              </a:extLst>
            </p:cNvPr>
            <p:cNvSpPr txBox="1"/>
            <p:nvPr/>
          </p:nvSpPr>
          <p:spPr>
            <a:xfrm>
              <a:off x="944459" y="5049516"/>
              <a:ext cx="1082967" cy="4802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2"/>
                  </a:solidFill>
                </a:rPr>
                <a:t>2</a:t>
              </a:r>
              <a:r>
                <a:rPr lang="el-GR" sz="1200" b="1" dirty="0">
                  <a:solidFill>
                    <a:schemeClr val="accent2"/>
                  </a:solidFill>
                </a:rPr>
                <a:t>π</a:t>
              </a:r>
              <a:r>
                <a:rPr lang="en-US" sz="1200" b="1" dirty="0">
                  <a:solidFill>
                    <a:schemeClr val="accent2"/>
                  </a:solidFill>
                </a:rPr>
                <a:t> rad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798649E-274F-4807-8FA8-3D1FA4D7F570}"/>
                </a:ext>
              </a:extLst>
            </p:cNvPr>
            <p:cNvSpPr/>
            <p:nvPr/>
          </p:nvSpPr>
          <p:spPr>
            <a:xfrm>
              <a:off x="571543" y="3338804"/>
              <a:ext cx="1828800" cy="18288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14839D-8369-4F27-87B5-FBC0309B92A5}"/>
              </a:ext>
            </a:extLst>
          </p:cNvPr>
          <p:cNvGrpSpPr/>
          <p:nvPr/>
        </p:nvGrpSpPr>
        <p:grpSpPr>
          <a:xfrm>
            <a:off x="6386231" y="5216533"/>
            <a:ext cx="2006361" cy="608885"/>
            <a:chOff x="4782332" y="5325743"/>
            <a:chExt cx="2006361" cy="6088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54CE0D-E2DD-49D4-87C0-C4A0308C2185}"/>
                </a:ext>
              </a:extLst>
            </p:cNvPr>
            <p:cNvSpPr txBox="1"/>
            <p:nvPr/>
          </p:nvSpPr>
          <p:spPr>
            <a:xfrm>
              <a:off x="4782332" y="5393582"/>
              <a:ext cx="1417749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>
                  <a:solidFill>
                    <a:srgbClr val="C00000"/>
                  </a:solidFill>
                  <a:latin typeface="+mj-lt"/>
                </a:rPr>
                <a:t>Time for one revolution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1BA4C9-6F0B-4520-9BE9-99F48F4B5D26}"/>
                </a:ext>
              </a:extLst>
            </p:cNvPr>
            <p:cNvSpPr/>
            <p:nvPr/>
          </p:nvSpPr>
          <p:spPr>
            <a:xfrm>
              <a:off x="6168010" y="5325743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= T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96FCC5-CD98-489E-8642-033EC7694EB2}"/>
              </a:ext>
            </a:extLst>
          </p:cNvPr>
          <p:cNvCxnSpPr/>
          <p:nvPr/>
        </p:nvCxnSpPr>
        <p:spPr>
          <a:xfrm>
            <a:off x="0" y="28314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4E82E0D-F3A4-4F63-A034-D4FA265DFC56}"/>
              </a:ext>
            </a:extLst>
          </p:cNvPr>
          <p:cNvSpPr txBox="1"/>
          <p:nvPr/>
        </p:nvSpPr>
        <p:spPr>
          <a:xfrm>
            <a:off x="210190" y="4665570"/>
            <a:ext cx="3306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If you have a single revolution: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17413B0-DC97-43ED-8335-90D6D6BA0A7F}"/>
              </a:ext>
            </a:extLst>
          </p:cNvPr>
          <p:cNvGrpSpPr/>
          <p:nvPr/>
        </p:nvGrpSpPr>
        <p:grpSpPr>
          <a:xfrm>
            <a:off x="996400" y="3587938"/>
            <a:ext cx="3999061" cy="610324"/>
            <a:chOff x="996400" y="3587938"/>
            <a:chExt cx="3999061" cy="6103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49B986-BBB6-4344-9034-6A37894B97B9}"/>
                </a:ext>
              </a:extLst>
            </p:cNvPr>
            <p:cNvSpPr txBox="1"/>
            <p:nvPr/>
          </p:nvSpPr>
          <p:spPr>
            <a:xfrm>
              <a:off x="996400" y="3798152"/>
              <a:ext cx="29787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Angular Velocity [rad s</a:t>
              </a:r>
              <a:r>
                <a:rPr lang="en-US" sz="2000" baseline="300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-1</a:t>
              </a:r>
              <a:r>
                <a:rPr lang="en-US" sz="20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]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8642733-58A2-47C2-B90C-55BFCCE1927A}"/>
                </a:ext>
              </a:extLst>
            </p:cNvPr>
            <p:cNvGrpSpPr/>
            <p:nvPr/>
          </p:nvGrpSpPr>
          <p:grpSpPr>
            <a:xfrm>
              <a:off x="3975101" y="3587938"/>
              <a:ext cx="1020360" cy="410269"/>
              <a:chOff x="3975101" y="3587938"/>
              <a:chExt cx="1020360" cy="410269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FDE2F791-3601-442D-81AE-BB1F8C50F708}"/>
                  </a:ext>
                </a:extLst>
              </p:cNvPr>
              <p:cNvSpPr/>
              <p:nvPr/>
            </p:nvSpPr>
            <p:spPr>
              <a:xfrm>
                <a:off x="4586597" y="3587938"/>
                <a:ext cx="408864" cy="403833"/>
              </a:xfrm>
              <a:prstGeom prst="roundRect">
                <a:avLst/>
              </a:prstGeom>
              <a:solidFill>
                <a:srgbClr val="7030A0">
                  <a:alpha val="40000"/>
                </a:srgb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7BF65CE-E05D-4648-8206-7B1E09908A55}"/>
                  </a:ext>
                </a:extLst>
              </p:cNvPr>
              <p:cNvCxnSpPr>
                <a:cxnSpLocks/>
                <a:stCxn id="15" idx="3"/>
              </p:cNvCxnSpPr>
              <p:nvPr/>
            </p:nvCxnSpPr>
            <p:spPr>
              <a:xfrm flipV="1">
                <a:off x="3975101" y="3798153"/>
                <a:ext cx="596899" cy="200054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A1C16C4-3166-4944-9D6A-6438C212B0D6}"/>
              </a:ext>
            </a:extLst>
          </p:cNvPr>
          <p:cNvSpPr txBox="1"/>
          <p:nvPr/>
        </p:nvSpPr>
        <p:spPr>
          <a:xfrm>
            <a:off x="210190" y="3019980"/>
            <a:ext cx="3901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For Circular Motion: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B6C797B-918D-4C3D-8896-A1495ADF43E2}"/>
                  </a:ext>
                </a:extLst>
              </p:cNvPr>
              <p:cNvSpPr/>
              <p:nvPr/>
            </p:nvSpPr>
            <p:spPr>
              <a:xfrm>
                <a:off x="463080" y="5265064"/>
                <a:ext cx="2819105" cy="676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𝑎𝑛𝑔𝑢𝑙𝑎𝑟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𝑑𝑖𝑠𝑡𝑎𝑛𝑐𝑒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B6C797B-918D-4C3D-8896-A1495ADF43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80" y="5265064"/>
                <a:ext cx="2819105" cy="676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F6AE7A-3023-4D72-9F4C-76AFDEFD38C7}"/>
              </a:ext>
            </a:extLst>
          </p:cNvPr>
          <p:cNvCxnSpPr/>
          <p:nvPr/>
        </p:nvCxnSpPr>
        <p:spPr>
          <a:xfrm>
            <a:off x="0" y="446551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5D39744-377C-40ED-8A74-79335C354B91}"/>
                  </a:ext>
                </a:extLst>
              </p:cNvPr>
              <p:cNvSpPr/>
              <p:nvPr/>
            </p:nvSpPr>
            <p:spPr>
              <a:xfrm>
                <a:off x="3102582" y="5267438"/>
                <a:ext cx="1000530" cy="668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5D39744-377C-40ED-8A74-79335C354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582" y="5267438"/>
                <a:ext cx="1000530" cy="6686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337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7" grpId="0"/>
      <p:bldP spid="20" grpId="0"/>
      <p:bldP spid="18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this….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21" y="1531726"/>
            <a:ext cx="88547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A </a:t>
            </a:r>
            <a:r>
              <a:rPr lang="en-US" sz="2000" dirty="0" err="1">
                <a:latin typeface="+mj-lt"/>
              </a:rPr>
              <a:t>ferris</a:t>
            </a:r>
            <a:r>
              <a:rPr lang="en-US" sz="2000" dirty="0">
                <a:latin typeface="+mj-lt"/>
              </a:rPr>
              <a:t> wheel takes 40 seconds to make on full revolution, what is its angular velocity in rad/s?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A car tire rotates with an average angular velocity of 29 rad/s. In what time interval will the tire rotate 3.5 times?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70C819-38D5-4CCE-B9AC-5082E32EA38B}"/>
                  </a:ext>
                </a:extLst>
              </p:cNvPr>
              <p:cNvSpPr txBox="1"/>
              <p:nvPr/>
            </p:nvSpPr>
            <p:spPr>
              <a:xfrm>
                <a:off x="2272574" y="2263034"/>
                <a:ext cx="1589409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36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70C819-38D5-4CCE-B9AC-5082E32EA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574" y="2263034"/>
                <a:ext cx="1589409" cy="10371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8DF989B-B632-46A6-AB06-68ABA443A39D}"/>
              </a:ext>
            </a:extLst>
          </p:cNvPr>
          <p:cNvGrpSpPr/>
          <p:nvPr/>
        </p:nvGrpSpPr>
        <p:grpSpPr>
          <a:xfrm>
            <a:off x="2295434" y="1260225"/>
            <a:ext cx="1194526" cy="630289"/>
            <a:chOff x="2295434" y="1260225"/>
            <a:chExt cx="1194526" cy="63028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8A281A6-2216-44B1-9989-6C260698BBFD}"/>
                </a:ext>
              </a:extLst>
            </p:cNvPr>
            <p:cNvSpPr/>
            <p:nvPr/>
          </p:nvSpPr>
          <p:spPr>
            <a:xfrm>
              <a:off x="2295434" y="1587525"/>
              <a:ext cx="1194526" cy="302989"/>
            </a:xfrm>
            <a:prstGeom prst="roundRect">
              <a:avLst/>
            </a:prstGeom>
            <a:solidFill>
              <a:srgbClr val="C00000">
                <a:alpha val="4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58485E4-52BE-40AB-88AF-4EA845389A50}"/>
                </a:ext>
              </a:extLst>
            </p:cNvPr>
            <p:cNvSpPr txBox="1"/>
            <p:nvPr/>
          </p:nvSpPr>
          <p:spPr>
            <a:xfrm>
              <a:off x="2733038" y="126022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</a:t>
              </a:r>
              <a:endPara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CE802A-7317-4780-8128-9B31C274D892}"/>
              </a:ext>
            </a:extLst>
          </p:cNvPr>
          <p:cNvCxnSpPr>
            <a:cxnSpLocks/>
          </p:cNvCxnSpPr>
          <p:nvPr/>
        </p:nvCxnSpPr>
        <p:spPr>
          <a:xfrm>
            <a:off x="197321" y="5355421"/>
            <a:ext cx="8704615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4D1EBF-54A7-43FE-A419-7A5B39F8FFFD}"/>
              </a:ext>
            </a:extLst>
          </p:cNvPr>
          <p:cNvGrpSpPr/>
          <p:nvPr/>
        </p:nvGrpSpPr>
        <p:grpSpPr>
          <a:xfrm>
            <a:off x="480466" y="2355313"/>
            <a:ext cx="1161410" cy="1349643"/>
            <a:chOff x="434383" y="3189624"/>
            <a:chExt cx="2103120" cy="2340189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CD7BD042-2FC1-4531-ACEE-5C45101552C6}"/>
                </a:ext>
              </a:extLst>
            </p:cNvPr>
            <p:cNvSpPr/>
            <p:nvPr/>
          </p:nvSpPr>
          <p:spPr>
            <a:xfrm>
              <a:off x="434383" y="3189624"/>
              <a:ext cx="2103120" cy="2103120"/>
            </a:xfrm>
            <a:prstGeom prst="arc">
              <a:avLst>
                <a:gd name="adj1" fmla="val 16209671"/>
                <a:gd name="adj2" fmla="val 16140143"/>
              </a:avLst>
            </a:prstGeom>
            <a:noFill/>
            <a:ln w="381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37F9DB-8D34-4168-B612-B7880A0316EA}"/>
                </a:ext>
              </a:extLst>
            </p:cNvPr>
            <p:cNvSpPr txBox="1"/>
            <p:nvPr/>
          </p:nvSpPr>
          <p:spPr>
            <a:xfrm>
              <a:off x="944459" y="5049516"/>
              <a:ext cx="1082967" cy="4802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2"/>
                  </a:solidFill>
                </a:rPr>
                <a:t>2</a:t>
              </a:r>
              <a:r>
                <a:rPr lang="el-GR" sz="1200" b="1" dirty="0">
                  <a:solidFill>
                    <a:schemeClr val="accent2"/>
                  </a:solidFill>
                </a:rPr>
                <a:t>π</a:t>
              </a:r>
              <a:r>
                <a:rPr lang="en-US" sz="1200" b="1" dirty="0">
                  <a:solidFill>
                    <a:schemeClr val="accent2"/>
                  </a:solidFill>
                </a:rPr>
                <a:t> rad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B3DF8C1-F7DA-4CB4-AEA2-D60F2706947E}"/>
                </a:ext>
              </a:extLst>
            </p:cNvPr>
            <p:cNvSpPr/>
            <p:nvPr/>
          </p:nvSpPr>
          <p:spPr>
            <a:xfrm>
              <a:off x="571543" y="3338804"/>
              <a:ext cx="1828800" cy="18288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5F084E-60E2-4C20-9F65-C6D38E21319C}"/>
                  </a:ext>
                </a:extLst>
              </p:cNvPr>
              <p:cNvSpPr txBox="1"/>
              <p:nvPr/>
            </p:nvSpPr>
            <p:spPr>
              <a:xfrm>
                <a:off x="3886029" y="2263034"/>
                <a:ext cx="4486741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0.157 </m:t>
                      </m:r>
                      <m:r>
                        <a:rPr lang="en-US" sz="36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  <m:r>
                        <a:rPr lang="en-US" sz="36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5F084E-60E2-4C20-9F65-C6D38E213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029" y="2263034"/>
                <a:ext cx="4486741" cy="1040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10E306-C362-4887-88F7-A8613F4E2769}"/>
                  </a:ext>
                </a:extLst>
              </p:cNvPr>
              <p:cNvSpPr txBox="1"/>
              <p:nvPr/>
            </p:nvSpPr>
            <p:spPr>
              <a:xfrm>
                <a:off x="480466" y="4469091"/>
                <a:ext cx="3155094" cy="701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𝑎𝑛𝑔𝑢𝑙𝑎𝑟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𝑑𝑖𝑠𝑡𝑎𝑛𝑐𝑒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10E306-C362-4887-88F7-A8613F4E2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66" y="4469091"/>
                <a:ext cx="3155094" cy="701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8828EC-4EE2-4EC8-86B0-3BE7B9925EFE}"/>
                  </a:ext>
                </a:extLst>
              </p:cNvPr>
              <p:cNvSpPr txBox="1"/>
              <p:nvPr/>
            </p:nvSpPr>
            <p:spPr>
              <a:xfrm>
                <a:off x="4235034" y="4466847"/>
                <a:ext cx="2372765" cy="703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29 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𝑟𝑎𝑑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3.5(2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8828EC-4EE2-4EC8-86B0-3BE7B9925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34" y="4466847"/>
                <a:ext cx="2372765" cy="7034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F30B96-7E98-475C-955A-D78476D664C7}"/>
                  </a:ext>
                </a:extLst>
              </p:cNvPr>
              <p:cNvSpPr txBox="1"/>
              <p:nvPr/>
            </p:nvSpPr>
            <p:spPr>
              <a:xfrm>
                <a:off x="7106633" y="4633912"/>
                <a:ext cx="15569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=0.758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F30B96-7E98-475C-955A-D78476D66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633" y="4633912"/>
                <a:ext cx="1556901" cy="369332"/>
              </a:xfrm>
              <a:prstGeom prst="rect">
                <a:avLst/>
              </a:prstGeom>
              <a:blipFill>
                <a:blip r:embed="rId6"/>
                <a:stretch>
                  <a:fillRect l="-3137" r="-196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E348685-E742-4948-A29F-E09899AAEB1D}"/>
                  </a:ext>
                </a:extLst>
              </p:cNvPr>
              <p:cNvSpPr txBox="1"/>
              <p:nvPr/>
            </p:nvSpPr>
            <p:spPr>
              <a:xfrm>
                <a:off x="480466" y="5502152"/>
                <a:ext cx="105791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E348685-E742-4948-A29F-E09899AAE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66" y="5502152"/>
                <a:ext cx="1057918" cy="6914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1A33214-8C60-47A7-8051-254D82AF95E2}"/>
                  </a:ext>
                </a:extLst>
              </p:cNvPr>
              <p:cNvSpPr txBox="1"/>
              <p:nvPr/>
            </p:nvSpPr>
            <p:spPr>
              <a:xfrm>
                <a:off x="2028910" y="5511964"/>
                <a:ext cx="164660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29 </m:t>
                      </m:r>
                      <m:box>
                        <m:box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𝑟𝑎𝑑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1A33214-8C60-47A7-8051-254D82AF9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910" y="5511964"/>
                <a:ext cx="1646605" cy="6914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0213BB-BF75-4CE2-9557-6362D04A6920}"/>
                  </a:ext>
                </a:extLst>
              </p:cNvPr>
              <p:cNvSpPr txBox="1"/>
              <p:nvPr/>
            </p:nvSpPr>
            <p:spPr>
              <a:xfrm>
                <a:off x="4166041" y="5593250"/>
                <a:ext cx="16011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=0.217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0213BB-BF75-4CE2-9557-6362D04A6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041" y="5593250"/>
                <a:ext cx="1601144" cy="369332"/>
              </a:xfrm>
              <a:prstGeom prst="rect">
                <a:avLst/>
              </a:prstGeom>
              <a:blipFill>
                <a:blip r:embed="rId9"/>
                <a:stretch>
                  <a:fillRect l="-3802" r="-228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CEB96E2-BAC1-4FAA-87B7-6C159403C897}"/>
              </a:ext>
            </a:extLst>
          </p:cNvPr>
          <p:cNvSpPr txBox="1"/>
          <p:nvPr/>
        </p:nvSpPr>
        <p:spPr>
          <a:xfrm>
            <a:off x="4123706" y="5933972"/>
            <a:ext cx="1773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 for one revolution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8826237-CEA0-4393-BE34-3AB2ABCE40BF}"/>
                  </a:ext>
                </a:extLst>
              </p:cNvPr>
              <p:cNvSpPr/>
              <p:nvPr/>
            </p:nvSpPr>
            <p:spPr>
              <a:xfrm>
                <a:off x="6177024" y="5647832"/>
                <a:ext cx="27249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0.217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×3.5=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𝟕𝟓𝟖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8826237-CEA0-4393-BE34-3AB2ABCE4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024" y="5647832"/>
                <a:ext cx="2724912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44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Velocity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97108" y="1531726"/>
            <a:ext cx="8657643" cy="6729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>
                <a:latin typeface="+mj-lt"/>
              </a:rPr>
              <a:t>At any given point, an object with circular motion will also have an instantaneous linear velocity.</a:t>
            </a:r>
          </a:p>
          <a:p>
            <a:pPr>
              <a:spcBef>
                <a:spcPts val="3000"/>
              </a:spcBef>
            </a:pPr>
            <a:r>
              <a:rPr lang="en-US" altLang="en-US" sz="2800" dirty="0">
                <a:latin typeface="+mj-lt"/>
              </a:rPr>
              <a:t>This velocity will be in the direction _________ to the curve</a:t>
            </a:r>
            <a:endParaRPr lang="en-US" altLang="en-US" sz="3200" dirty="0">
              <a:latin typeface="+mj-lt"/>
            </a:endParaRPr>
          </a:p>
        </p:txBody>
      </p:sp>
      <p:pic>
        <p:nvPicPr>
          <p:cNvPr id="1026" name="Picture 2" descr="http://media-cdn.tripadvisor.com/media/photo-s/03/9c/6d/09/c-w-parker-carousel-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4" y="3429000"/>
            <a:ext cx="3961048" cy="26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duweblabsnl.com/Database/Lab_FoldersP/AmuseCA/carous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63" y="405216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CDD98B-90D3-40D9-BE79-9D30632A1E7B}"/>
              </a:ext>
            </a:extLst>
          </p:cNvPr>
          <p:cNvSpPr txBox="1"/>
          <p:nvPr/>
        </p:nvSpPr>
        <p:spPr>
          <a:xfrm>
            <a:off x="5461000" y="2737444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tangent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0496F23-7DF1-445B-9006-8FBA799D0977}"/>
              </a:ext>
            </a:extLst>
          </p:cNvPr>
          <p:cNvCxnSpPr/>
          <p:nvPr/>
        </p:nvCxnSpPr>
        <p:spPr>
          <a:xfrm flipV="1">
            <a:off x="6286500" y="3696784"/>
            <a:ext cx="812800" cy="4953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8F307C-799C-4659-8E76-DEDC3AF95DE0}"/>
              </a:ext>
            </a:extLst>
          </p:cNvPr>
          <p:cNvCxnSpPr>
            <a:cxnSpLocks/>
          </p:cNvCxnSpPr>
          <p:nvPr/>
        </p:nvCxnSpPr>
        <p:spPr>
          <a:xfrm>
            <a:off x="7525463" y="5005750"/>
            <a:ext cx="0" cy="95141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652C28-02CB-48F9-A572-0DCE6A13392D}"/>
              </a:ext>
            </a:extLst>
          </p:cNvPr>
          <p:cNvCxnSpPr>
            <a:cxnSpLocks/>
          </p:cNvCxnSpPr>
          <p:nvPr/>
        </p:nvCxnSpPr>
        <p:spPr>
          <a:xfrm flipH="1" flipV="1">
            <a:off x="5308600" y="5321300"/>
            <a:ext cx="861088" cy="43375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2125F5-89F7-48FC-AAAD-A8D3317DCA62}"/>
              </a:ext>
            </a:extLst>
          </p:cNvPr>
          <p:cNvCxnSpPr>
            <a:cxnSpLocks/>
          </p:cNvCxnSpPr>
          <p:nvPr/>
        </p:nvCxnSpPr>
        <p:spPr>
          <a:xfrm flipV="1">
            <a:off x="2715932" y="5212080"/>
            <a:ext cx="891792" cy="13242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519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Linear Velocity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06221" y="2636190"/>
                <a:ext cx="2978058" cy="1089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800" b="0" i="1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221" y="2636190"/>
                <a:ext cx="2978058" cy="10893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3873" y="2324146"/>
                <a:ext cx="1859868" cy="1489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800" b="0" i="1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73" y="2324146"/>
                <a:ext cx="1859868" cy="1489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5993476" y="2077452"/>
            <a:ext cx="585124" cy="47779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5644779" y="3665910"/>
            <a:ext cx="933821" cy="42708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80200" y="1539587"/>
            <a:ext cx="217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+mj-lt"/>
              </a:rPr>
              <a:t>Distance of one complete rotation</a:t>
            </a:r>
          </a:p>
          <a:p>
            <a:r>
              <a:rPr lang="en-US" sz="2000" dirty="0">
                <a:solidFill>
                  <a:srgbClr val="0070C0"/>
                </a:solidFill>
                <a:latin typeface="+mj-lt"/>
              </a:rPr>
              <a:t>(circumference)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0200" y="3725206"/>
            <a:ext cx="217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j-lt"/>
              </a:rPr>
              <a:t>Time for one complete rotation</a:t>
            </a:r>
          </a:p>
          <a:p>
            <a:r>
              <a:rPr lang="en-US" sz="2000" dirty="0">
                <a:solidFill>
                  <a:srgbClr val="C00000"/>
                </a:solidFill>
                <a:latin typeface="+mj-lt"/>
              </a:rPr>
              <a:t>(Period)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CF9D02-B248-4EB5-ACE9-A4A2A71E78AB}"/>
              </a:ext>
            </a:extLst>
          </p:cNvPr>
          <p:cNvSpPr txBox="1"/>
          <p:nvPr/>
        </p:nvSpPr>
        <p:spPr>
          <a:xfrm>
            <a:off x="4635500" y="2077452"/>
            <a:ext cx="12923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l-GR" sz="6000" dirty="0">
                <a:solidFill>
                  <a:srgbClr val="0070C0"/>
                </a:solidFill>
                <a:ea typeface="Ebrima" panose="02000000000000000000" pitchFamily="2" charset="0"/>
                <a:cs typeface="Ebrima" panose="02000000000000000000" pitchFamily="2" charset="0"/>
              </a:rPr>
              <a:t>π</a:t>
            </a:r>
            <a:r>
              <a:rPr lang="en-US" sz="6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5A9D37-3524-4AF7-9637-45EB6169CEA9}"/>
              </a:ext>
            </a:extLst>
          </p:cNvPr>
          <p:cNvSpPr txBox="1"/>
          <p:nvPr/>
        </p:nvSpPr>
        <p:spPr>
          <a:xfrm>
            <a:off x="4988160" y="3015080"/>
            <a:ext cx="587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83FB08-A71B-4948-8A81-4A8FB67B317A}"/>
              </a:ext>
            </a:extLst>
          </p:cNvPr>
          <p:cNvGrpSpPr/>
          <p:nvPr/>
        </p:nvGrpSpPr>
        <p:grpSpPr>
          <a:xfrm>
            <a:off x="533873" y="4372844"/>
            <a:ext cx="3122308" cy="1746487"/>
            <a:chOff x="533873" y="4372844"/>
            <a:chExt cx="3122308" cy="174648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E6C9988-ACA5-472F-B43F-1BA5B2E66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873" y="4372844"/>
              <a:ext cx="3083369" cy="172154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0C7BBE-8274-49E7-B085-93BE45752011}"/>
                </a:ext>
              </a:extLst>
            </p:cNvPr>
            <p:cNvSpPr txBox="1"/>
            <p:nvPr/>
          </p:nvSpPr>
          <p:spPr>
            <a:xfrm>
              <a:off x="1573560" y="5719221"/>
              <a:ext cx="20826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Remember me??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566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6" grpId="0"/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Linear Velocity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1594" y="1821382"/>
                <a:ext cx="5201178" cy="1475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8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94" y="1821382"/>
                <a:ext cx="5201178" cy="14755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35172" y="1680906"/>
                <a:ext cx="2258695" cy="1382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4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172" y="1680906"/>
                <a:ext cx="2258695" cy="1382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99833FF-D924-4136-B684-72A169745331}"/>
                  </a:ext>
                </a:extLst>
              </p:cNvPr>
              <p:cNvSpPr/>
              <p:nvPr/>
            </p:nvSpPr>
            <p:spPr>
              <a:xfrm>
                <a:off x="2854944" y="4068506"/>
                <a:ext cx="3463306" cy="1200329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72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7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7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99833FF-D924-4136-B684-72A169745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944" y="4068506"/>
                <a:ext cx="3463306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8D104A9-57C9-4AF5-8A35-EC7159438D8E}"/>
                  </a:ext>
                </a:extLst>
              </p:cNvPr>
              <p:cNvSpPr/>
              <p:nvPr/>
            </p:nvSpPr>
            <p:spPr>
              <a:xfrm>
                <a:off x="181594" y="1817101"/>
                <a:ext cx="5201178" cy="1475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8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4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8D104A9-57C9-4AF5-8A35-EC7159438D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94" y="1817101"/>
                <a:ext cx="5201178" cy="14755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221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442781"/>
            <a:ext cx="8832889" cy="36362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829DFC-6A1F-4DE2-A87B-CC7C83C4E20A}"/>
              </a:ext>
            </a:extLst>
          </p:cNvPr>
          <p:cNvSpPr/>
          <p:nvPr/>
        </p:nvSpPr>
        <p:spPr>
          <a:xfrm>
            <a:off x="362296" y="2168006"/>
            <a:ext cx="1142307" cy="34798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F49B5A-6F4A-473A-B201-A920472077ED}"/>
                  </a:ext>
                </a:extLst>
              </p:cNvPr>
              <p:cNvSpPr txBox="1"/>
              <p:nvPr/>
            </p:nvSpPr>
            <p:spPr>
              <a:xfrm>
                <a:off x="3644951" y="2502125"/>
                <a:ext cx="3155094" cy="701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𝑎𝑛𝑔𝑢𝑙𝑎𝑟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𝑑𝑖𝑠𝑡𝑎𝑛𝑐𝑒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F49B5A-6F4A-473A-B201-A92047207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951" y="2502125"/>
                <a:ext cx="3155094" cy="701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B2EDF68-3578-4F90-A563-424D021C628C}"/>
              </a:ext>
            </a:extLst>
          </p:cNvPr>
          <p:cNvGrpSpPr/>
          <p:nvPr/>
        </p:nvGrpSpPr>
        <p:grpSpPr>
          <a:xfrm>
            <a:off x="6534558" y="3533372"/>
            <a:ext cx="1793240" cy="1091571"/>
            <a:chOff x="6534558" y="3533372"/>
            <a:chExt cx="1793240" cy="10915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A32FFAA-20A1-4433-8CD7-E481ED483CE2}"/>
                    </a:ext>
                  </a:extLst>
                </p:cNvPr>
                <p:cNvSpPr txBox="1"/>
                <p:nvPr/>
              </p:nvSpPr>
              <p:spPr>
                <a:xfrm>
                  <a:off x="6851237" y="3933472"/>
                  <a:ext cx="1125244" cy="6914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A32FFAA-20A1-4433-8CD7-E481ED483C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1237" y="3933472"/>
                  <a:ext cx="1125244" cy="69147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6CC0CE-AB75-4A83-9CBB-6FE0D7F241FA}"/>
                </a:ext>
              </a:extLst>
            </p:cNvPr>
            <p:cNvSpPr txBox="1"/>
            <p:nvPr/>
          </p:nvSpPr>
          <p:spPr>
            <a:xfrm>
              <a:off x="6534558" y="3533372"/>
              <a:ext cx="1793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For one revolution: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8126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this….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8973" y="1475125"/>
            <a:ext cx="5570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If the carousel spins at 1 complete rotation  every 10 seconds, what is the angular and linear velocity of each row?</a:t>
            </a:r>
          </a:p>
        </p:txBody>
      </p:sp>
      <p:pic>
        <p:nvPicPr>
          <p:cNvPr id="7" name="Picture 4" descr="http://eduweblabsnl.com/Database/Lab_FoldersP/AmuseCA/carous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25" y="1531726"/>
            <a:ext cx="2499918" cy="24999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570084" y="2075290"/>
            <a:ext cx="0" cy="70639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570084" y="2781684"/>
            <a:ext cx="1109506" cy="1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1154" y="221687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2902" y="246054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0912" y="1489723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5115" y="2485962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B</a:t>
            </a:r>
            <a:endParaRPr lang="en-US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321136"/>
                  </p:ext>
                </p:extLst>
              </p:nvPr>
            </p:nvGraphicFramePr>
            <p:xfrm>
              <a:off x="3358973" y="2849813"/>
              <a:ext cx="5442128" cy="3293078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709458">
                      <a:extLst>
                        <a:ext uri="{9D8B030D-6E8A-4147-A177-3AD203B41FA5}">
                          <a16:colId xmlns:a16="http://schemas.microsoft.com/office/drawing/2014/main" val="1464097467"/>
                        </a:ext>
                      </a:extLst>
                    </a:gridCol>
                    <a:gridCol w="2366335">
                      <a:extLst>
                        <a:ext uri="{9D8B030D-6E8A-4147-A177-3AD203B41FA5}">
                          <a16:colId xmlns:a16="http://schemas.microsoft.com/office/drawing/2014/main" val="3661345493"/>
                        </a:ext>
                      </a:extLst>
                    </a:gridCol>
                    <a:gridCol w="2366335">
                      <a:extLst>
                        <a:ext uri="{9D8B030D-6E8A-4147-A177-3AD203B41FA5}">
                          <a16:colId xmlns:a16="http://schemas.microsoft.com/office/drawing/2014/main" val="3568422424"/>
                        </a:ext>
                      </a:extLst>
                    </a:gridCol>
                  </a:tblGrid>
                  <a:tr h="16465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box>
                                  <m:box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800" i="1" dirty="0"/>
                        </a:p>
                        <a:p>
                          <a:endParaRPr lang="en-US" sz="40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US" sz="28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9591753"/>
                      </a:ext>
                    </a:extLst>
                  </a:tr>
                  <a:tr h="16465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box>
                                  <m:box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8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US" sz="2800" i="1" dirty="0"/>
                        </a:p>
                        <a:p>
                          <a:endParaRPr lang="en-US" sz="2800" i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3602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321136"/>
                  </p:ext>
                </p:extLst>
              </p:nvPr>
            </p:nvGraphicFramePr>
            <p:xfrm>
              <a:off x="3358973" y="2849813"/>
              <a:ext cx="5442128" cy="3293078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709458">
                      <a:extLst>
                        <a:ext uri="{9D8B030D-6E8A-4147-A177-3AD203B41FA5}">
                          <a16:colId xmlns:a16="http://schemas.microsoft.com/office/drawing/2014/main" val="1464097467"/>
                        </a:ext>
                      </a:extLst>
                    </a:gridCol>
                    <a:gridCol w="2366335">
                      <a:extLst>
                        <a:ext uri="{9D8B030D-6E8A-4147-A177-3AD203B41FA5}">
                          <a16:colId xmlns:a16="http://schemas.microsoft.com/office/drawing/2014/main" val="3661345493"/>
                        </a:ext>
                      </a:extLst>
                    </a:gridCol>
                    <a:gridCol w="2366335">
                      <a:extLst>
                        <a:ext uri="{9D8B030D-6E8A-4147-A177-3AD203B41FA5}">
                          <a16:colId xmlns:a16="http://schemas.microsoft.com/office/drawing/2014/main" val="3568422424"/>
                        </a:ext>
                      </a:extLst>
                    </a:gridCol>
                  </a:tblGrid>
                  <a:tr h="16465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34" t="-369" r="-100257" b="-1003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0670" t="-369" r="-515" b="-1003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9591753"/>
                      </a:ext>
                    </a:extLst>
                  </a:tr>
                  <a:tr h="16465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34" t="-100741" r="-100257" b="-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0670" t="-100741" r="-515" b="-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36026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E53BE49-C3B4-4134-AF5D-1607EB589990}"/>
              </a:ext>
            </a:extLst>
          </p:cNvPr>
          <p:cNvGrpSpPr/>
          <p:nvPr/>
        </p:nvGrpSpPr>
        <p:grpSpPr>
          <a:xfrm>
            <a:off x="304044" y="4425791"/>
            <a:ext cx="2785464" cy="1242554"/>
            <a:chOff x="304044" y="4425791"/>
            <a:chExt cx="2785464" cy="1242554"/>
          </a:xfrm>
        </p:grpSpPr>
        <p:sp>
          <p:nvSpPr>
            <p:cNvPr id="16" name="TextBox 15"/>
            <p:cNvSpPr txBox="1"/>
            <p:nvPr/>
          </p:nvSpPr>
          <p:spPr>
            <a:xfrm>
              <a:off x="304044" y="4425791"/>
              <a:ext cx="2785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+mj-lt"/>
                </a:rPr>
                <a:t>Time for 1 Rotation: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E0F95B-8CD0-44AA-81C4-3A0C53AFCDA0}"/>
                </a:ext>
              </a:extLst>
            </p:cNvPr>
            <p:cNvSpPr txBox="1"/>
            <p:nvPr/>
          </p:nvSpPr>
          <p:spPr>
            <a:xfrm>
              <a:off x="678238" y="4960459"/>
              <a:ext cx="174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  <a:latin typeface="+mj-lt"/>
                </a:rPr>
                <a:t>T = 10 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D8EF013-B4EC-49D5-B8AE-8B34E8ACC8CF}"/>
                  </a:ext>
                </a:extLst>
              </p:cNvPr>
              <p:cNvSpPr/>
              <p:nvPr/>
            </p:nvSpPr>
            <p:spPr>
              <a:xfrm>
                <a:off x="4156364" y="3613820"/>
                <a:ext cx="2186247" cy="895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=0.63 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D8EF013-B4EC-49D5-B8AE-8B34E8ACC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4" y="3613820"/>
                <a:ext cx="2186247" cy="8955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3B8F1C-665E-47F9-8870-9D5F6E377D25}"/>
                  </a:ext>
                </a:extLst>
              </p:cNvPr>
              <p:cNvSpPr/>
              <p:nvPr/>
            </p:nvSpPr>
            <p:spPr>
              <a:xfrm>
                <a:off x="6269829" y="3632771"/>
                <a:ext cx="270163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=(0.63)(2)</m:t>
                      </m:r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=1.3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3B8F1C-665E-47F9-8870-9D5F6E377D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829" y="3632771"/>
                <a:ext cx="270163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6F837C1-DBC5-43E5-B515-C5504BF1C1E1}"/>
                  </a:ext>
                </a:extLst>
              </p:cNvPr>
              <p:cNvSpPr/>
              <p:nvPr/>
            </p:nvSpPr>
            <p:spPr>
              <a:xfrm>
                <a:off x="4156364" y="5268672"/>
                <a:ext cx="2186247" cy="895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=0.63 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6F837C1-DBC5-43E5-B515-C5504BF1C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4" y="5268672"/>
                <a:ext cx="2186247" cy="8955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FEBD1D9-2F60-4444-8785-F720A640D3BE}"/>
                  </a:ext>
                </a:extLst>
              </p:cNvPr>
              <p:cNvSpPr/>
              <p:nvPr/>
            </p:nvSpPr>
            <p:spPr>
              <a:xfrm>
                <a:off x="6269829" y="5287623"/>
                <a:ext cx="270163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=(0.63)(3)</m:t>
                      </m:r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1.9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FEBD1D9-2F60-4444-8785-F720A640D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829" y="5287623"/>
                <a:ext cx="270163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098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this….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282" y="1505240"/>
            <a:ext cx="88547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If you were sitting 4 m from the center of a carousel spinning at 12 rad s</a:t>
            </a:r>
            <a:r>
              <a:rPr lang="en-US" sz="2000" baseline="30000" dirty="0">
                <a:latin typeface="+mj-lt"/>
              </a:rPr>
              <a:t>-1</a:t>
            </a:r>
            <a:r>
              <a:rPr lang="en-US" sz="2000" dirty="0">
                <a:latin typeface="+mj-lt"/>
              </a:rPr>
              <a:t> and threw a ball in the air, how fast would the ball continue in a straight line?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A woman passes through a revolving door with a tangential speed of 1.8 m s</a:t>
            </a:r>
            <a:r>
              <a:rPr lang="en-US" sz="2000" baseline="30000" dirty="0">
                <a:latin typeface="+mj-lt"/>
              </a:rPr>
              <a:t>-1</a:t>
            </a:r>
            <a:r>
              <a:rPr lang="en-US" sz="2000" dirty="0">
                <a:latin typeface="+mj-lt"/>
              </a:rPr>
              <a:t>. If she is 0.8 m from the center of the door, what is the door’s angular velocity?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DA7D60-0BAD-4139-B29F-EBFFC3518F37}"/>
              </a:ext>
            </a:extLst>
          </p:cNvPr>
          <p:cNvSpPr txBox="1"/>
          <p:nvPr/>
        </p:nvSpPr>
        <p:spPr>
          <a:xfrm>
            <a:off x="609600" y="2324100"/>
            <a:ext cx="1519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 = 4 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23EB1-92E2-462C-AE45-BA56425748AD}"/>
              </a:ext>
            </a:extLst>
          </p:cNvPr>
          <p:cNvSpPr txBox="1"/>
          <p:nvPr/>
        </p:nvSpPr>
        <p:spPr>
          <a:xfrm>
            <a:off x="431800" y="2908875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ω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12 rad s</a:t>
            </a:r>
            <a:r>
              <a:rPr lang="en-US" sz="32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2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3D1C2-04F7-41E2-8037-C1143084CC2E}"/>
              </a:ext>
            </a:extLst>
          </p:cNvPr>
          <p:cNvSpPr txBox="1"/>
          <p:nvPr/>
        </p:nvSpPr>
        <p:spPr>
          <a:xfrm>
            <a:off x="3799919" y="2616487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 = </a:t>
            </a:r>
            <a:r>
              <a:rPr lang="el-GR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ω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  <a:endParaRPr lang="en-US" sz="32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2EF83-BC3B-488F-9756-F50576ED1EC3}"/>
              </a:ext>
            </a:extLst>
          </p:cNvPr>
          <p:cNvSpPr txBox="1"/>
          <p:nvPr/>
        </p:nvSpPr>
        <p:spPr>
          <a:xfrm>
            <a:off x="431800" y="4512250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 = 1.8 m s</a:t>
            </a:r>
            <a:r>
              <a:rPr lang="en-US" sz="32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2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D5843-9547-4236-A1EA-C8328A67D719}"/>
              </a:ext>
            </a:extLst>
          </p:cNvPr>
          <p:cNvSpPr txBox="1"/>
          <p:nvPr/>
        </p:nvSpPr>
        <p:spPr>
          <a:xfrm>
            <a:off x="467734" y="5079696"/>
            <a:ext cx="183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 = 0.8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A87CA-EE6A-4EFD-9759-2472A0D52AA5}"/>
              </a:ext>
            </a:extLst>
          </p:cNvPr>
          <p:cNvSpPr txBox="1"/>
          <p:nvPr/>
        </p:nvSpPr>
        <p:spPr>
          <a:xfrm>
            <a:off x="3183633" y="4967726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 = </a:t>
            </a:r>
            <a:r>
              <a:rPr lang="el-GR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ω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  <a:endParaRPr lang="en-US" sz="32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F0A6A6-4092-4C28-BDCC-2242C65859AF}"/>
              </a:ext>
            </a:extLst>
          </p:cNvPr>
          <p:cNvSpPr txBox="1"/>
          <p:nvPr/>
        </p:nvSpPr>
        <p:spPr>
          <a:xfrm>
            <a:off x="2847509" y="5541691"/>
            <a:ext cx="2332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1.8 = </a:t>
            </a:r>
            <a:r>
              <a:rPr lang="el-GR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ω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(0.8)</a:t>
            </a:r>
            <a:endParaRPr lang="en-US" sz="32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4B6DA7-F9A3-4703-BCFA-7994BE6F4551}"/>
              </a:ext>
            </a:extLst>
          </p:cNvPr>
          <p:cNvSpPr txBox="1"/>
          <p:nvPr/>
        </p:nvSpPr>
        <p:spPr>
          <a:xfrm>
            <a:off x="5516323" y="4967726"/>
            <a:ext cx="3177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ω</a:t>
            </a:r>
            <a:r>
              <a:rPr lang="en-US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2.25 rad s</a:t>
            </a:r>
            <a:r>
              <a:rPr lang="en-US" sz="3200" b="1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2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8D080A-513E-4D2F-8340-E9BEE5195271}"/>
              </a:ext>
            </a:extLst>
          </p:cNvPr>
          <p:cNvSpPr txBox="1"/>
          <p:nvPr/>
        </p:nvSpPr>
        <p:spPr>
          <a:xfrm>
            <a:off x="5074539" y="2616486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(12)(4) = </a:t>
            </a:r>
            <a:r>
              <a:rPr lang="en-US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48 m s</a:t>
            </a:r>
            <a:r>
              <a:rPr lang="en-US" sz="3200" b="1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r>
              <a:rPr lang="en-US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1356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convert between angular displacement in revolutions and radians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define and measure the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period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circular motion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calculate angular velocity in rad/s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and calculate tangential velocity based on the angular velocity and radius</a:t>
            </a:r>
          </a:p>
        </p:txBody>
      </p:sp>
    </p:spTree>
    <p:extLst>
      <p:ext uri="{BB962C8B-B14F-4D97-AF65-F5344CB8AC3E}">
        <p14:creationId xmlns:p14="http://schemas.microsoft.com/office/powerpoint/2010/main" val="950639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Newton’s 1</a:t>
            </a:r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bmwcoop.com/wp-content/images/2010/03/tableclo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17" y="3384777"/>
            <a:ext cx="4931045" cy="275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2450" y="1531726"/>
            <a:ext cx="8608294" cy="20574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dirty="0">
                <a:latin typeface="+mj-lt"/>
              </a:rPr>
              <a:t>A body will remain at rest or moving with constant velocity unless acted upon by an unbalanced force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32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6B58B-BAA8-4A68-B878-B815B0345DA7}"/>
              </a:ext>
            </a:extLst>
          </p:cNvPr>
          <p:cNvSpPr txBox="1"/>
          <p:nvPr/>
        </p:nvSpPr>
        <p:spPr>
          <a:xfrm>
            <a:off x="394638" y="3820086"/>
            <a:ext cx="3020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“Law of</a:t>
            </a:r>
          </a:p>
          <a:p>
            <a:pPr algn="r"/>
            <a:r>
              <a:rPr lang="en-US" sz="5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Inertia”</a:t>
            </a:r>
          </a:p>
        </p:txBody>
      </p:sp>
    </p:spTree>
    <p:extLst>
      <p:ext uri="{BB962C8B-B14F-4D97-AF65-F5344CB8AC3E}">
        <p14:creationId xmlns:p14="http://schemas.microsoft.com/office/powerpoint/2010/main" val="3801764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65715" y="1531726"/>
            <a:ext cx="5302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I’m usually running late for school and sometimes I forget my plate of pop tarts on the top of my car. What happens when I take a sharp turn to the right? Why?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46163" y="3693233"/>
            <a:ext cx="1322153" cy="2602524"/>
            <a:chOff x="1292348" y="3552091"/>
            <a:chExt cx="1322153" cy="2602524"/>
          </a:xfrm>
        </p:grpSpPr>
        <p:pic>
          <p:nvPicPr>
            <p:cNvPr id="1026" name="Picture 2" descr="http://store.thinksai.com/images/clipart/Bad%20Wrap/1076%202013%20Toyota%20Matrix%20L%20hatchback/JPEG/1076%202013%20Toyota%20Matrix%20L%20hatchback%20To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97223" y="4147217"/>
              <a:ext cx="2512403" cy="1322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292348" y="5205046"/>
              <a:ext cx="161314" cy="949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Arc 3"/>
          <p:cNvSpPr/>
          <p:nvPr/>
        </p:nvSpPr>
        <p:spPr>
          <a:xfrm flipH="1">
            <a:off x="1707239" y="1739148"/>
            <a:ext cx="2501346" cy="4654061"/>
          </a:xfrm>
          <a:prstGeom prst="arc">
            <a:avLst>
              <a:gd name="adj1" fmla="val 16869535"/>
              <a:gd name="adj2" fmla="val 21058424"/>
            </a:avLst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previews.123rf.com/images/carb28/carb281210/carb28121000021/15626819-Two-frosted-blueberry-pop-tarts-on-plate-up-close--Stock-Photo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3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514" y="4982597"/>
            <a:ext cx="451450" cy="36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B20919-8ABC-49EA-893A-A3EB28D07413}"/>
              </a:ext>
            </a:extLst>
          </p:cNvPr>
          <p:cNvCxnSpPr>
            <a:cxnSpLocks/>
            <a:stCxn id="1028" idx="0"/>
          </p:cNvCxnSpPr>
          <p:nvPr/>
        </p:nvCxnSpPr>
        <p:spPr>
          <a:xfrm flipV="1">
            <a:off x="1707239" y="1841679"/>
            <a:ext cx="0" cy="314091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CB32BF5-9A00-4743-B0D5-864C948FCAF9}"/>
              </a:ext>
            </a:extLst>
          </p:cNvPr>
          <p:cNvSpPr txBox="1"/>
          <p:nvPr/>
        </p:nvSpPr>
        <p:spPr>
          <a:xfrm>
            <a:off x="3265715" y="3887725"/>
            <a:ext cx="4995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Pop Tarts will keep moving forward (in a straight line) unless an outside force acts upon them</a:t>
            </a:r>
          </a:p>
        </p:txBody>
      </p:sp>
    </p:spTree>
    <p:extLst>
      <p:ext uri="{BB962C8B-B14F-4D97-AF65-F5344CB8AC3E}">
        <p14:creationId xmlns:p14="http://schemas.microsoft.com/office/powerpoint/2010/main" val="3885435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back…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282" y="1505240"/>
            <a:ext cx="8854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There are 3 ways that an object can be experiencing acceleration?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14F307-3078-47C3-A5DE-088BC605EF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41"/>
          <a:stretch/>
        </p:blipFill>
        <p:spPr>
          <a:xfrm>
            <a:off x="6096303" y="3060571"/>
            <a:ext cx="2811011" cy="1838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F630A5-AEF0-475A-B3F4-A14F21282969}"/>
              </a:ext>
            </a:extLst>
          </p:cNvPr>
          <p:cNvSpPr txBox="1"/>
          <p:nvPr/>
        </p:nvSpPr>
        <p:spPr>
          <a:xfrm>
            <a:off x="265880" y="4948545"/>
            <a:ext cx="2811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Speeding 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B6361-3102-4F2A-9E96-0B8F3CB8132D}"/>
              </a:ext>
            </a:extLst>
          </p:cNvPr>
          <p:cNvSpPr txBox="1"/>
          <p:nvPr/>
        </p:nvSpPr>
        <p:spPr>
          <a:xfrm>
            <a:off x="3181091" y="4948544"/>
            <a:ext cx="281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Slowing Down</a:t>
            </a:r>
          </a:p>
        </p:txBody>
      </p:sp>
      <p:pic>
        <p:nvPicPr>
          <p:cNvPr id="1026" name="Picture 2" descr="Image result for car at green light">
            <a:extLst>
              <a:ext uri="{FF2B5EF4-FFF2-40B4-BE49-F238E27FC236}">
                <a16:creationId xmlns:a16="http://schemas.microsoft.com/office/drawing/2014/main" id="{A8542215-7374-47F9-83A7-4FD8B949B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0"/>
          <a:stretch/>
        </p:blipFill>
        <p:spPr bwMode="auto">
          <a:xfrm>
            <a:off x="265880" y="3064005"/>
            <a:ext cx="2811010" cy="183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r at red light">
            <a:extLst>
              <a:ext uri="{FF2B5EF4-FFF2-40B4-BE49-F238E27FC236}">
                <a16:creationId xmlns:a16="http://schemas.microsoft.com/office/drawing/2014/main" id="{BE63AC65-2436-49B3-A6FA-457FE3E24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91" y="3060571"/>
            <a:ext cx="2811011" cy="183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5CF95F-8A31-4A2E-9350-3C3B9213D1D8}"/>
              </a:ext>
            </a:extLst>
          </p:cNvPr>
          <p:cNvSpPr txBox="1"/>
          <p:nvPr/>
        </p:nvSpPr>
        <p:spPr>
          <a:xfrm>
            <a:off x="6298545" y="4948544"/>
            <a:ext cx="2406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Changing Direction</a:t>
            </a:r>
          </a:p>
        </p:txBody>
      </p:sp>
    </p:spTree>
    <p:extLst>
      <p:ext uri="{BB962C8B-B14F-4D97-AF65-F5344CB8AC3E}">
        <p14:creationId xmlns:p14="http://schemas.microsoft.com/office/powerpoint/2010/main" val="4211516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already know some of this…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9D6B46-DBAC-4950-86C0-4EC193FFFADF}"/>
              </a:ext>
            </a:extLst>
          </p:cNvPr>
          <p:cNvSpPr txBox="1"/>
          <p:nvPr/>
        </p:nvSpPr>
        <p:spPr>
          <a:xfrm>
            <a:off x="216129" y="1531726"/>
            <a:ext cx="85288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+mj-lt"/>
              </a:rPr>
              <a:t>If each blade in the wind farm animation is 30 meters long, estimate the speed (in m s</a:t>
            </a:r>
            <a:r>
              <a:rPr lang="en-US" sz="2600" baseline="30000" dirty="0">
                <a:latin typeface="+mj-lt"/>
              </a:rPr>
              <a:t>-1</a:t>
            </a:r>
            <a:r>
              <a:rPr lang="en-US" sz="2600" dirty="0">
                <a:latin typeface="+mj-lt"/>
              </a:rPr>
              <a:t>) of the tip of one turbine blade.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26634A-EE4A-4036-A1EC-DDFEA7F02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652" y="2672501"/>
            <a:ext cx="3573337" cy="19951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0E21DD-EE3D-4201-A153-E1932385BA42}"/>
              </a:ext>
            </a:extLst>
          </p:cNvPr>
          <p:cNvSpPr txBox="1"/>
          <p:nvPr/>
        </p:nvSpPr>
        <p:spPr>
          <a:xfrm>
            <a:off x="185247" y="4074099"/>
            <a:ext cx="308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 for one revolution =</a:t>
            </a:r>
            <a:endParaRPr lang="en-US" sz="20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F86F8E-0167-4A1D-B0A7-69CF9E97D316}"/>
                  </a:ext>
                </a:extLst>
              </p:cNvPr>
              <p:cNvSpPr txBox="1"/>
              <p:nvPr/>
            </p:nvSpPr>
            <p:spPr>
              <a:xfrm>
                <a:off x="728670" y="4850287"/>
                <a:ext cx="1437573" cy="114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F86F8E-0167-4A1D-B0A7-69CF9E97D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70" y="4850287"/>
                <a:ext cx="1437573" cy="1144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0A9855-5C63-4040-B5BF-57F4DDC40535}"/>
                  </a:ext>
                </a:extLst>
              </p:cNvPr>
              <p:cNvSpPr txBox="1"/>
              <p:nvPr/>
            </p:nvSpPr>
            <p:spPr>
              <a:xfrm>
                <a:off x="2006200" y="4850094"/>
                <a:ext cx="2361544" cy="1144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188.5 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2.9 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0A9855-5C63-4040-B5BF-57F4DDC40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200" y="4850094"/>
                <a:ext cx="2361544" cy="1144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10871A3-0EA6-4E29-A162-E7C4290EB7D2}"/>
              </a:ext>
            </a:extLst>
          </p:cNvPr>
          <p:cNvSpPr txBox="1"/>
          <p:nvPr/>
        </p:nvSpPr>
        <p:spPr>
          <a:xfrm>
            <a:off x="185247" y="2672501"/>
            <a:ext cx="426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 travelled by the tip of the blade for one revolution: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BAEDBA-9FD1-45B6-BDD8-71CF1B289088}"/>
                  </a:ext>
                </a:extLst>
              </p:cNvPr>
              <p:cNvSpPr txBox="1"/>
              <p:nvPr/>
            </p:nvSpPr>
            <p:spPr>
              <a:xfrm>
                <a:off x="285408" y="3418458"/>
                <a:ext cx="11620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BAEDBA-9FD1-45B6-BDD8-71CF1B289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08" y="3418458"/>
                <a:ext cx="1162049" cy="369332"/>
              </a:xfrm>
              <a:prstGeom prst="rect">
                <a:avLst/>
              </a:prstGeom>
              <a:blipFill>
                <a:blip r:embed="rId5"/>
                <a:stretch>
                  <a:fillRect l="-6316" r="-315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310F08-6147-484D-A966-2E40843617D4}"/>
                  </a:ext>
                </a:extLst>
              </p:cNvPr>
              <p:cNvSpPr txBox="1"/>
              <p:nvPr/>
            </p:nvSpPr>
            <p:spPr>
              <a:xfrm>
                <a:off x="1447457" y="3418458"/>
                <a:ext cx="13392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(30)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310F08-6147-484D-A966-2E4084361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457" y="3418458"/>
                <a:ext cx="1339213" cy="369332"/>
              </a:xfrm>
              <a:prstGeom prst="rect">
                <a:avLst/>
              </a:prstGeom>
              <a:blipFill>
                <a:blip r:embed="rId6"/>
                <a:stretch>
                  <a:fillRect l="-1818" r="-8182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130E54-36BD-467F-B3ED-649896BEA3FD}"/>
                  </a:ext>
                </a:extLst>
              </p:cNvPr>
              <p:cNvSpPr txBox="1"/>
              <p:nvPr/>
            </p:nvSpPr>
            <p:spPr>
              <a:xfrm>
                <a:off x="2786670" y="3418458"/>
                <a:ext cx="15810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𝟏𝟖𝟖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130E54-36BD-467F-B3ED-649896BEA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670" y="3418458"/>
                <a:ext cx="1581074" cy="369332"/>
              </a:xfrm>
              <a:prstGeom prst="rect">
                <a:avLst/>
              </a:prstGeom>
              <a:blipFill>
                <a:blip r:embed="rId7"/>
                <a:stretch>
                  <a:fillRect l="-1544" r="-270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6C2E4C-F935-4F2D-B453-E39C6CE0F725}"/>
                  </a:ext>
                </a:extLst>
              </p:cNvPr>
              <p:cNvSpPr txBox="1"/>
              <p:nvPr/>
            </p:nvSpPr>
            <p:spPr>
              <a:xfrm>
                <a:off x="4201484" y="5139384"/>
                <a:ext cx="3079882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𝟔𝟓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en-US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6C2E4C-F935-4F2D-B453-E39C6CE0F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484" y="5139384"/>
                <a:ext cx="3079882" cy="658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C646BE5-3912-499A-9AC1-ADD3841D1696}"/>
              </a:ext>
            </a:extLst>
          </p:cNvPr>
          <p:cNvSpPr txBox="1"/>
          <p:nvPr/>
        </p:nvSpPr>
        <p:spPr>
          <a:xfrm>
            <a:off x="3142211" y="4076871"/>
            <a:ext cx="1784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2.9 seconds</a:t>
            </a:r>
          </a:p>
        </p:txBody>
      </p:sp>
    </p:spTree>
    <p:extLst>
      <p:ext uri="{BB962C8B-B14F-4D97-AF65-F5344CB8AC3E}">
        <p14:creationId xmlns:p14="http://schemas.microsoft.com/office/powerpoint/2010/main" val="2496493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about the Circle…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20CAFF6-ACB2-460A-BFF2-C336F4195715}"/>
              </a:ext>
            </a:extLst>
          </p:cNvPr>
          <p:cNvSpPr/>
          <p:nvPr/>
        </p:nvSpPr>
        <p:spPr>
          <a:xfrm>
            <a:off x="5278581" y="2558601"/>
            <a:ext cx="3200400" cy="3200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13A853-3685-41C5-BA6B-B48618150B9C}"/>
              </a:ext>
            </a:extLst>
          </p:cNvPr>
          <p:cNvCxnSpPr>
            <a:cxnSpLocks/>
            <a:stCxn id="2" idx="6"/>
          </p:cNvCxnSpPr>
          <p:nvPr/>
        </p:nvCxnSpPr>
        <p:spPr>
          <a:xfrm flipH="1">
            <a:off x="6878781" y="4158801"/>
            <a:ext cx="1600200" cy="0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6EB6285-A48F-4430-8733-225F6A052784}"/>
              </a:ext>
            </a:extLst>
          </p:cNvPr>
          <p:cNvSpPr txBox="1"/>
          <p:nvPr/>
        </p:nvSpPr>
        <p:spPr>
          <a:xfrm>
            <a:off x="7271557" y="3574026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1 m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C8C52CD-3868-4B46-9B11-B347EE12CD6D}"/>
              </a:ext>
            </a:extLst>
          </p:cNvPr>
          <p:cNvSpPr/>
          <p:nvPr/>
        </p:nvSpPr>
        <p:spPr>
          <a:xfrm>
            <a:off x="5099215" y="2375721"/>
            <a:ext cx="3566160" cy="3566160"/>
          </a:xfrm>
          <a:prstGeom prst="arc">
            <a:avLst>
              <a:gd name="adj1" fmla="val 16201442"/>
              <a:gd name="adj2" fmla="val 16130629"/>
            </a:avLst>
          </a:prstGeom>
          <a:noFill/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9D6B46-DBAC-4950-86C0-4EC193FFFADF}"/>
              </a:ext>
            </a:extLst>
          </p:cNvPr>
          <p:cNvSpPr txBox="1"/>
          <p:nvPr/>
        </p:nvSpPr>
        <p:spPr>
          <a:xfrm>
            <a:off x="290944" y="1604494"/>
            <a:ext cx="4987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If you walked around this circle once, what is your total distance?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25E0D0-493E-4454-9D38-0CE9F3033036}"/>
              </a:ext>
            </a:extLst>
          </p:cNvPr>
          <p:cNvSpPr txBox="1"/>
          <p:nvPr/>
        </p:nvSpPr>
        <p:spPr>
          <a:xfrm>
            <a:off x="620451" y="2869256"/>
            <a:ext cx="170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 = 2</a:t>
            </a:r>
            <a:r>
              <a:rPr lang="el-GR" sz="3600" dirty="0">
                <a:solidFill>
                  <a:srgbClr val="00B050"/>
                </a:solidFill>
                <a:ea typeface="Ebrima" panose="02000000000000000000" pitchFamily="2" charset="0"/>
                <a:cs typeface="Ebrima" panose="02000000000000000000" pitchFamily="2" charset="0"/>
              </a:rPr>
              <a:t>π</a:t>
            </a: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FAD833-9E52-4254-A298-328E59325079}"/>
              </a:ext>
            </a:extLst>
          </p:cNvPr>
          <p:cNvSpPr txBox="1"/>
          <p:nvPr/>
        </p:nvSpPr>
        <p:spPr>
          <a:xfrm>
            <a:off x="876994" y="3996710"/>
            <a:ext cx="3405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 = 6.28 meters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535DD4-ACF7-4BAB-979B-030289E5BD87}"/>
              </a:ext>
            </a:extLst>
          </p:cNvPr>
          <p:cNvSpPr txBox="1"/>
          <p:nvPr/>
        </p:nvSpPr>
        <p:spPr>
          <a:xfrm>
            <a:off x="2252518" y="2869256"/>
            <a:ext cx="218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2</a:t>
            </a:r>
            <a:r>
              <a:rPr lang="el-GR" sz="3600" dirty="0">
                <a:solidFill>
                  <a:srgbClr val="00B050"/>
                </a:solidFill>
                <a:ea typeface="Ebrima" panose="02000000000000000000" pitchFamily="2" charset="0"/>
                <a:cs typeface="Ebrima" panose="02000000000000000000" pitchFamily="2" charset="0"/>
              </a:rPr>
              <a:t>π</a:t>
            </a: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(1 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C40978-577B-4436-A83A-06A0DF4CE85D}"/>
              </a:ext>
            </a:extLst>
          </p:cNvPr>
          <p:cNvSpPr txBox="1"/>
          <p:nvPr/>
        </p:nvSpPr>
        <p:spPr>
          <a:xfrm>
            <a:off x="7271556" y="3574025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5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A27A5A-E636-4AD8-90EB-3136F85794D2}"/>
              </a:ext>
            </a:extLst>
          </p:cNvPr>
          <p:cNvSpPr txBox="1"/>
          <p:nvPr/>
        </p:nvSpPr>
        <p:spPr>
          <a:xfrm>
            <a:off x="2245682" y="2874835"/>
            <a:ext cx="218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2</a:t>
            </a:r>
            <a:r>
              <a:rPr lang="el-GR" sz="3600" dirty="0">
                <a:solidFill>
                  <a:srgbClr val="00B050"/>
                </a:solidFill>
                <a:ea typeface="Ebrima" panose="02000000000000000000" pitchFamily="2" charset="0"/>
                <a:cs typeface="Ebrima" panose="02000000000000000000" pitchFamily="2" charset="0"/>
              </a:rPr>
              <a:t>π</a:t>
            </a: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(5 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7F3E0D-8923-4BE1-B5C3-62809700E356}"/>
              </a:ext>
            </a:extLst>
          </p:cNvPr>
          <p:cNvSpPr txBox="1"/>
          <p:nvPr/>
        </p:nvSpPr>
        <p:spPr>
          <a:xfrm>
            <a:off x="876993" y="3991131"/>
            <a:ext cx="3405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 = 31.4 meters</a:t>
            </a:r>
          </a:p>
        </p:txBody>
      </p:sp>
    </p:spTree>
    <p:extLst>
      <p:ext uri="{BB962C8B-B14F-4D97-AF65-F5344CB8AC3E}">
        <p14:creationId xmlns:p14="http://schemas.microsoft.com/office/powerpoint/2010/main" val="4122273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3" grpId="0"/>
      <p:bldP spid="14" grpId="0"/>
      <p:bldP spid="14" grpId="1"/>
      <p:bldP spid="16" grpId="0"/>
      <p:bldP spid="16" grpId="1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Radian??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20CAFF6-ACB2-460A-BFF2-C336F4195715}"/>
              </a:ext>
            </a:extLst>
          </p:cNvPr>
          <p:cNvSpPr/>
          <p:nvPr/>
        </p:nvSpPr>
        <p:spPr>
          <a:xfrm>
            <a:off x="5278581" y="2558601"/>
            <a:ext cx="3200400" cy="3200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EB6285-A48F-4430-8733-225F6A052784}"/>
              </a:ext>
            </a:extLst>
          </p:cNvPr>
          <p:cNvSpPr txBox="1"/>
          <p:nvPr/>
        </p:nvSpPr>
        <p:spPr>
          <a:xfrm>
            <a:off x="7515213" y="3574026"/>
            <a:ext cx="327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9D6B46-DBAC-4950-86C0-4EC193FFFADF}"/>
              </a:ext>
            </a:extLst>
          </p:cNvPr>
          <p:cNvSpPr txBox="1"/>
          <p:nvPr/>
        </p:nvSpPr>
        <p:spPr>
          <a:xfrm>
            <a:off x="290944" y="1604494"/>
            <a:ext cx="4987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We can define a circular distance in terms of a generic radius, r…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07E9BF-CF55-41B1-B108-C4C43E7E97BA}"/>
              </a:ext>
            </a:extLst>
          </p:cNvPr>
          <p:cNvGrpSpPr/>
          <p:nvPr/>
        </p:nvGrpSpPr>
        <p:grpSpPr>
          <a:xfrm>
            <a:off x="5099215" y="2375721"/>
            <a:ext cx="3707100" cy="3566160"/>
            <a:chOff x="5099215" y="2375721"/>
            <a:chExt cx="3707100" cy="3566160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6F5769B1-B844-4A54-9127-DDABC735354F}"/>
                </a:ext>
              </a:extLst>
            </p:cNvPr>
            <p:cNvSpPr/>
            <p:nvPr/>
          </p:nvSpPr>
          <p:spPr>
            <a:xfrm>
              <a:off x="5099215" y="2375721"/>
              <a:ext cx="3566160" cy="3566160"/>
            </a:xfrm>
            <a:prstGeom prst="arc">
              <a:avLst>
                <a:gd name="adj1" fmla="val 21567635"/>
                <a:gd name="adj2" fmla="val 3155830"/>
              </a:avLst>
            </a:prstGeom>
            <a:noFill/>
            <a:ln w="762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B7E175-5FFF-4A0D-9F68-24A15F48C38D}"/>
                </a:ext>
              </a:extLst>
            </p:cNvPr>
            <p:cNvSpPr txBox="1"/>
            <p:nvPr/>
          </p:nvSpPr>
          <p:spPr>
            <a:xfrm>
              <a:off x="8478981" y="4743577"/>
              <a:ext cx="3273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C00000"/>
                  </a:solidFill>
                </a:rPr>
                <a:t>r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332BC7A-84C7-44D1-9AFE-F7A348933FD5}"/>
              </a:ext>
            </a:extLst>
          </p:cNvPr>
          <p:cNvSpPr txBox="1"/>
          <p:nvPr/>
        </p:nvSpPr>
        <p:spPr>
          <a:xfrm>
            <a:off x="290944" y="3866413"/>
            <a:ext cx="4351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How many radians are there in one full revolution?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F04ADA-63FF-453C-851C-F71700836467}"/>
              </a:ext>
            </a:extLst>
          </p:cNvPr>
          <p:cNvSpPr/>
          <p:nvPr/>
        </p:nvSpPr>
        <p:spPr>
          <a:xfrm>
            <a:off x="895805" y="2797008"/>
            <a:ext cx="2379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 = 2</a:t>
            </a:r>
            <a:r>
              <a:rPr lang="el-GR" sz="4800" dirty="0">
                <a:solidFill>
                  <a:srgbClr val="00B050"/>
                </a:solidFill>
                <a:ea typeface="Ebrima" panose="02000000000000000000" pitchFamily="2" charset="0"/>
                <a:cs typeface="Ebrima" panose="02000000000000000000" pitchFamily="2" charset="0"/>
              </a:rPr>
              <a:t>π</a:t>
            </a:r>
            <a:r>
              <a:rPr lang="en-US" sz="4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  <a:r>
              <a:rPr lang="en-US" sz="48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en-US" sz="4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C9ADD2-381E-4F24-810F-3B02D30F1F18}"/>
              </a:ext>
            </a:extLst>
          </p:cNvPr>
          <p:cNvSpPr/>
          <p:nvPr/>
        </p:nvSpPr>
        <p:spPr>
          <a:xfrm>
            <a:off x="895805" y="5085642"/>
            <a:ext cx="3124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l-GR" sz="4800" dirty="0">
                <a:solidFill>
                  <a:srgbClr val="00B050"/>
                </a:solidFill>
                <a:ea typeface="Ebrima" panose="02000000000000000000" pitchFamily="2" charset="0"/>
                <a:cs typeface="Ebrima" panose="02000000000000000000" pitchFamily="2" charset="0"/>
              </a:rPr>
              <a:t>π</a:t>
            </a:r>
            <a:r>
              <a:rPr lang="en-US" sz="4800" dirty="0">
                <a:solidFill>
                  <a:srgbClr val="00B050"/>
                </a:solidFill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4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radians</a:t>
            </a:r>
            <a:r>
              <a:rPr lang="en-US" sz="48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en-US" sz="4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13A853-3685-41C5-BA6B-B48618150B9C}"/>
              </a:ext>
            </a:extLst>
          </p:cNvPr>
          <p:cNvCxnSpPr>
            <a:cxnSpLocks/>
            <a:stCxn id="2" idx="6"/>
          </p:cNvCxnSpPr>
          <p:nvPr/>
        </p:nvCxnSpPr>
        <p:spPr>
          <a:xfrm flipH="1">
            <a:off x="6878781" y="4158801"/>
            <a:ext cx="1600200" cy="0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AD2E6E-0FD4-48F2-85E5-0A987E5AACB5}"/>
              </a:ext>
            </a:extLst>
          </p:cNvPr>
          <p:cNvGrpSpPr/>
          <p:nvPr/>
        </p:nvGrpSpPr>
        <p:grpSpPr>
          <a:xfrm>
            <a:off x="6225540" y="3512820"/>
            <a:ext cx="1834982" cy="2062432"/>
            <a:chOff x="6225540" y="3512820"/>
            <a:chExt cx="1834982" cy="2062432"/>
          </a:xfrm>
        </p:grpSpPr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3A69DA07-0E37-4ED4-917B-94FC58EBDDC0}"/>
                </a:ext>
              </a:extLst>
            </p:cNvPr>
            <p:cNvSpPr/>
            <p:nvPr/>
          </p:nvSpPr>
          <p:spPr>
            <a:xfrm>
              <a:off x="6225540" y="3512820"/>
              <a:ext cx="1289673" cy="1307700"/>
            </a:xfrm>
            <a:prstGeom prst="arc">
              <a:avLst>
                <a:gd name="adj1" fmla="val 50625"/>
                <a:gd name="adj2" fmla="val 300767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EC3B354-5C5C-40D5-831C-71F61BEBA0A4}"/>
                </a:ext>
              </a:extLst>
            </p:cNvPr>
            <p:cNvGrpSpPr/>
            <p:nvPr/>
          </p:nvGrpSpPr>
          <p:grpSpPr>
            <a:xfrm>
              <a:off x="6878781" y="4158801"/>
              <a:ext cx="1181741" cy="1416451"/>
              <a:chOff x="6878781" y="4158801"/>
              <a:chExt cx="1181741" cy="1416451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C7A461A-D8D2-4B0E-8C13-7D67361BE6C6}"/>
                  </a:ext>
                </a:extLst>
              </p:cNvPr>
              <p:cNvCxnSpPr>
                <a:endCxn id="9" idx="2"/>
              </p:cNvCxnSpPr>
              <p:nvPr/>
            </p:nvCxnSpPr>
            <p:spPr>
              <a:xfrm>
                <a:off x="6878781" y="4158801"/>
                <a:ext cx="1086584" cy="141645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BD32A3-70D5-4382-8B5C-5B473B550927}"/>
                  </a:ext>
                </a:extLst>
              </p:cNvPr>
              <p:cNvSpPr txBox="1"/>
              <p:nvPr/>
            </p:nvSpPr>
            <p:spPr>
              <a:xfrm>
                <a:off x="7412588" y="4375140"/>
                <a:ext cx="6479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206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1 rad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127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this….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527" y="1531726"/>
            <a:ext cx="84915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If a child on a merry-go-round rotates 3.5 times, what is their </a:t>
            </a:r>
            <a:r>
              <a:rPr lang="en-US" sz="2400" b="1" dirty="0">
                <a:latin typeface="+mj-lt"/>
              </a:rPr>
              <a:t>angular distance </a:t>
            </a:r>
            <a:r>
              <a:rPr lang="en-US" sz="2400" dirty="0">
                <a:latin typeface="+mj-lt"/>
              </a:rPr>
              <a:t>in radians?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If an ant on a record player spins for an angular displacement of 14 radians, how many revolutions has it experienced?</a:t>
            </a:r>
          </a:p>
          <a:p>
            <a:endParaRPr lang="en-US" sz="3200" dirty="0">
              <a:latin typeface="+mj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66305F-8554-4871-BE2D-CAF7C10ABE93}"/>
              </a:ext>
            </a:extLst>
          </p:cNvPr>
          <p:cNvGrpSpPr/>
          <p:nvPr/>
        </p:nvGrpSpPr>
        <p:grpSpPr>
          <a:xfrm>
            <a:off x="1693025" y="2481016"/>
            <a:ext cx="1097280" cy="1097280"/>
            <a:chOff x="1693025" y="2481016"/>
            <a:chExt cx="1097280" cy="109728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321F9DB-6E2A-4893-9FE8-94B90CED3586}"/>
                </a:ext>
              </a:extLst>
            </p:cNvPr>
            <p:cNvSpPr/>
            <p:nvPr/>
          </p:nvSpPr>
          <p:spPr>
            <a:xfrm>
              <a:off x="1784465" y="2572456"/>
              <a:ext cx="914400" cy="914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0C900694-8972-47E0-BA15-7EF69FAB5610}"/>
                </a:ext>
              </a:extLst>
            </p:cNvPr>
            <p:cNvSpPr/>
            <p:nvPr/>
          </p:nvSpPr>
          <p:spPr>
            <a:xfrm>
              <a:off x="1693025" y="2481016"/>
              <a:ext cx="1097280" cy="1097280"/>
            </a:xfrm>
            <a:prstGeom prst="arc">
              <a:avLst>
                <a:gd name="adj1" fmla="val 16209671"/>
                <a:gd name="adj2" fmla="val 16140143"/>
              </a:avLst>
            </a:prstGeom>
            <a:noFill/>
            <a:ln w="381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E755384-D3BE-4A11-B241-A839139442DB}"/>
                </a:ext>
              </a:extLst>
            </p:cNvPr>
            <p:cNvSpPr/>
            <p:nvPr/>
          </p:nvSpPr>
          <p:spPr>
            <a:xfrm>
              <a:off x="1840753" y="2644935"/>
              <a:ext cx="8018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r>
                <a:rPr lang="el-GR" sz="4400" dirty="0">
                  <a:solidFill>
                    <a:schemeClr val="bg1"/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π</a:t>
              </a:r>
              <a:endParaRPr lang="en-US" sz="4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425B75-D308-456D-8574-3EC80B51D979}"/>
              </a:ext>
            </a:extLst>
          </p:cNvPr>
          <p:cNvGrpSpPr/>
          <p:nvPr/>
        </p:nvGrpSpPr>
        <p:grpSpPr>
          <a:xfrm>
            <a:off x="4070465" y="2481016"/>
            <a:ext cx="1097280" cy="1097280"/>
            <a:chOff x="4070465" y="2481016"/>
            <a:chExt cx="1097280" cy="10972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075B2F5-8D15-4973-A989-CA0FAABDFB5A}"/>
                </a:ext>
              </a:extLst>
            </p:cNvPr>
            <p:cNvSpPr/>
            <p:nvPr/>
          </p:nvSpPr>
          <p:spPr>
            <a:xfrm>
              <a:off x="4161905" y="2572456"/>
              <a:ext cx="914400" cy="914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A109EFB3-E1EA-4A45-8AD3-4BA2211F0134}"/>
                </a:ext>
              </a:extLst>
            </p:cNvPr>
            <p:cNvSpPr/>
            <p:nvPr/>
          </p:nvSpPr>
          <p:spPr>
            <a:xfrm>
              <a:off x="4070465" y="2481016"/>
              <a:ext cx="1097280" cy="1097280"/>
            </a:xfrm>
            <a:prstGeom prst="arc">
              <a:avLst>
                <a:gd name="adj1" fmla="val 16209671"/>
                <a:gd name="adj2" fmla="val 5539276"/>
              </a:avLst>
            </a:prstGeom>
            <a:noFill/>
            <a:ln w="381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B3F756-BFEE-446D-835F-1ACEF13DDAD0}"/>
                </a:ext>
              </a:extLst>
            </p:cNvPr>
            <p:cNvSpPr/>
            <p:nvPr/>
          </p:nvSpPr>
          <p:spPr>
            <a:xfrm>
              <a:off x="4370479" y="2615625"/>
              <a:ext cx="49725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4400" dirty="0">
                  <a:solidFill>
                    <a:schemeClr val="bg1"/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π</a:t>
              </a:r>
              <a:endParaRPr lang="en-US" sz="4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676FA2-BA5D-4FEA-9E6F-4EF4563E275F}"/>
              </a:ext>
            </a:extLst>
          </p:cNvPr>
          <p:cNvGrpSpPr/>
          <p:nvPr/>
        </p:nvGrpSpPr>
        <p:grpSpPr>
          <a:xfrm>
            <a:off x="2881745" y="2481016"/>
            <a:ext cx="1097280" cy="1097280"/>
            <a:chOff x="2881745" y="2481016"/>
            <a:chExt cx="1097280" cy="109728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231A920-98A9-4A3D-9117-408F55BEFFFA}"/>
                </a:ext>
              </a:extLst>
            </p:cNvPr>
            <p:cNvSpPr/>
            <p:nvPr/>
          </p:nvSpPr>
          <p:spPr>
            <a:xfrm>
              <a:off x="2973185" y="2572456"/>
              <a:ext cx="914400" cy="914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8FC16767-A562-4BBF-8B6D-33628059EEA0}"/>
                </a:ext>
              </a:extLst>
            </p:cNvPr>
            <p:cNvSpPr/>
            <p:nvPr/>
          </p:nvSpPr>
          <p:spPr>
            <a:xfrm>
              <a:off x="2881745" y="2481016"/>
              <a:ext cx="1097280" cy="1097280"/>
            </a:xfrm>
            <a:prstGeom prst="arc">
              <a:avLst>
                <a:gd name="adj1" fmla="val 16209671"/>
                <a:gd name="adj2" fmla="val 16140143"/>
              </a:avLst>
            </a:prstGeom>
            <a:noFill/>
            <a:ln w="381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B4B1F7-B635-440D-BFA0-7166CFA8800E}"/>
                </a:ext>
              </a:extLst>
            </p:cNvPr>
            <p:cNvSpPr/>
            <p:nvPr/>
          </p:nvSpPr>
          <p:spPr>
            <a:xfrm>
              <a:off x="3029473" y="2644935"/>
              <a:ext cx="8018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r>
                <a:rPr lang="el-GR" sz="4400" dirty="0">
                  <a:solidFill>
                    <a:schemeClr val="bg1"/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π</a:t>
              </a:r>
              <a:endParaRPr lang="en-US" sz="4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41D329A-5B61-4154-BFEB-B671786A1B00}"/>
              </a:ext>
            </a:extLst>
          </p:cNvPr>
          <p:cNvSpPr txBox="1"/>
          <p:nvPr/>
        </p:nvSpPr>
        <p:spPr>
          <a:xfrm>
            <a:off x="5615352" y="2340216"/>
            <a:ext cx="2739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3.5(2</a:t>
            </a:r>
            <a:r>
              <a:rPr lang="el-GR" sz="3600" dirty="0">
                <a:solidFill>
                  <a:srgbClr val="0070C0"/>
                </a:solidFill>
                <a:ea typeface="Ebrima" panose="02000000000000000000" pitchFamily="2" charset="0"/>
                <a:cs typeface="Ebrima" panose="02000000000000000000" pitchFamily="2" charset="0"/>
              </a:rPr>
              <a:t>π</a:t>
            </a:r>
            <a:r>
              <a:rPr lang="en-US" sz="36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= 7</a:t>
            </a:r>
            <a:r>
              <a:rPr lang="el-GR" sz="3600" dirty="0">
                <a:solidFill>
                  <a:srgbClr val="0070C0"/>
                </a:solidFill>
                <a:ea typeface="Ebrima" panose="02000000000000000000" pitchFamily="2" charset="0"/>
                <a:cs typeface="Ebrima" panose="02000000000000000000" pitchFamily="2" charset="0"/>
              </a:rPr>
              <a:t> π</a:t>
            </a:r>
            <a:endParaRPr lang="en-US" sz="3600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5994E6-340D-4A8F-BFF5-DE1D0542D363}"/>
              </a:ext>
            </a:extLst>
          </p:cNvPr>
          <p:cNvGrpSpPr/>
          <p:nvPr/>
        </p:nvGrpSpPr>
        <p:grpSpPr>
          <a:xfrm>
            <a:off x="504305" y="2481016"/>
            <a:ext cx="1097280" cy="1097280"/>
            <a:chOff x="504305" y="2481016"/>
            <a:chExt cx="1097280" cy="109728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0A58F2-1BC7-4530-A52C-5DB03ADA2F9B}"/>
                </a:ext>
              </a:extLst>
            </p:cNvPr>
            <p:cNvSpPr/>
            <p:nvPr/>
          </p:nvSpPr>
          <p:spPr>
            <a:xfrm>
              <a:off x="595745" y="2572456"/>
              <a:ext cx="914400" cy="914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ED18D509-7621-4D5C-A6AA-FF1B30082664}"/>
                </a:ext>
              </a:extLst>
            </p:cNvPr>
            <p:cNvSpPr/>
            <p:nvPr/>
          </p:nvSpPr>
          <p:spPr>
            <a:xfrm>
              <a:off x="504305" y="2481016"/>
              <a:ext cx="1097280" cy="1097280"/>
            </a:xfrm>
            <a:prstGeom prst="arc">
              <a:avLst>
                <a:gd name="adj1" fmla="val 16209671"/>
                <a:gd name="adj2" fmla="val 16140143"/>
              </a:avLst>
            </a:prstGeom>
            <a:noFill/>
            <a:ln w="381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71AFD8-2E93-4C48-92FD-E413CD0DB346}"/>
                </a:ext>
              </a:extLst>
            </p:cNvPr>
            <p:cNvSpPr/>
            <p:nvPr/>
          </p:nvSpPr>
          <p:spPr>
            <a:xfrm>
              <a:off x="652033" y="2651093"/>
              <a:ext cx="8018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r>
                <a:rPr lang="el-GR" sz="4400" dirty="0">
                  <a:solidFill>
                    <a:schemeClr val="bg1"/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π</a:t>
              </a:r>
              <a:endParaRPr lang="en-US" sz="4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E19084-6128-4B44-9A6D-B21C79D91702}"/>
                </a:ext>
              </a:extLst>
            </p:cNvPr>
            <p:cNvSpPr/>
            <p:nvPr/>
          </p:nvSpPr>
          <p:spPr>
            <a:xfrm>
              <a:off x="652033" y="2663382"/>
              <a:ext cx="8018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r>
                <a:rPr lang="el-GR" sz="4400" dirty="0">
                  <a:solidFill>
                    <a:schemeClr val="bg1"/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π</a:t>
              </a:r>
              <a:endParaRPr lang="en-US" sz="4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DD3E3E4-963F-494E-BD36-60A7F4B7C559}"/>
              </a:ext>
            </a:extLst>
          </p:cNvPr>
          <p:cNvSpPr txBox="1"/>
          <p:nvPr/>
        </p:nvSpPr>
        <p:spPr>
          <a:xfrm>
            <a:off x="7076719" y="2953101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22 rad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BE256F-AB7A-497B-A9D8-F910211208E6}"/>
                  </a:ext>
                </a:extLst>
              </p:cNvPr>
              <p:cNvSpPr txBox="1"/>
              <p:nvPr/>
            </p:nvSpPr>
            <p:spPr>
              <a:xfrm>
                <a:off x="2275772" y="4838912"/>
                <a:ext cx="643125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BE256F-AB7A-497B-A9D8-F91021120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772" y="4838912"/>
                <a:ext cx="643125" cy="1040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079786-A929-47FB-AFDC-A56B4AA98691}"/>
                  </a:ext>
                </a:extLst>
              </p:cNvPr>
              <p:cNvSpPr txBox="1"/>
              <p:nvPr/>
            </p:nvSpPr>
            <p:spPr>
              <a:xfrm>
                <a:off x="2942943" y="5130951"/>
                <a:ext cx="39544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=2.23 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𝑟𝑒𝑣𝑜𝑙𝑢𝑡𝑖𝑜𝑛𝑠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079786-A929-47FB-AFDC-A56B4AA98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943" y="5130951"/>
                <a:ext cx="395447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723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Circular Motion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457498"/>
              </p:ext>
            </p:extLst>
          </p:nvPr>
        </p:nvGraphicFramePr>
        <p:xfrm>
          <a:off x="330199" y="1531726"/>
          <a:ext cx="8412019" cy="21003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4006">
                  <a:extLst>
                    <a:ext uri="{9D8B030D-6E8A-4147-A177-3AD203B41FA5}">
                      <a16:colId xmlns:a16="http://schemas.microsoft.com/office/drawing/2014/main" val="298217066"/>
                    </a:ext>
                  </a:extLst>
                </a:gridCol>
                <a:gridCol w="2804007">
                  <a:extLst>
                    <a:ext uri="{9D8B030D-6E8A-4147-A177-3AD203B41FA5}">
                      <a16:colId xmlns:a16="http://schemas.microsoft.com/office/drawing/2014/main" val="4072052797"/>
                    </a:ext>
                  </a:extLst>
                </a:gridCol>
                <a:gridCol w="2804006">
                  <a:extLst>
                    <a:ext uri="{9D8B030D-6E8A-4147-A177-3AD203B41FA5}">
                      <a16:colId xmlns:a16="http://schemas.microsoft.com/office/drawing/2014/main" val="654903085"/>
                    </a:ext>
                  </a:extLst>
                </a:gridCol>
              </a:tblGrid>
              <a:tr h="97594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+mj-lt"/>
                        </a:rPr>
                        <a:t>Period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FF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FF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7539131"/>
                  </a:ext>
                </a:extLst>
              </a:tr>
              <a:tr h="1124368">
                <a:tc gridSpan="3">
                  <a:txBody>
                    <a:bodyPr/>
                    <a:lstStyle/>
                    <a:p>
                      <a:pPr algn="ctr"/>
                      <a:endParaRPr lang="en-US" sz="36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445494"/>
                  </a:ext>
                </a:extLst>
              </a:tr>
            </a:tbl>
          </a:graphicData>
        </a:graphic>
      </p:graphicFrame>
      <p:sp>
        <p:nvSpPr>
          <p:cNvPr id="7" name="Arc 6">
            <a:extLst>
              <a:ext uri="{FF2B5EF4-FFF2-40B4-BE49-F238E27FC236}">
                <a16:creationId xmlns:a16="http://schemas.microsoft.com/office/drawing/2014/main" id="{F349700A-7DC8-4B3E-BA90-76E9D228CCAC}"/>
              </a:ext>
            </a:extLst>
          </p:cNvPr>
          <p:cNvSpPr/>
          <p:nvPr/>
        </p:nvSpPr>
        <p:spPr>
          <a:xfrm>
            <a:off x="3621808" y="4088143"/>
            <a:ext cx="1828800" cy="1828800"/>
          </a:xfrm>
          <a:prstGeom prst="arc">
            <a:avLst>
              <a:gd name="adj1" fmla="val 16209671"/>
              <a:gd name="adj2" fmla="val 16140143"/>
            </a:avLst>
          </a:prstGeom>
          <a:noFill/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4B0B6-6342-4749-9249-540332ACD641}"/>
              </a:ext>
            </a:extLst>
          </p:cNvPr>
          <p:cNvSpPr/>
          <p:nvPr/>
        </p:nvSpPr>
        <p:spPr>
          <a:xfrm>
            <a:off x="4299329" y="1607688"/>
            <a:ext cx="5453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6CF5A0-5E8A-41A4-9DC8-C61ABC485552}"/>
              </a:ext>
            </a:extLst>
          </p:cNvPr>
          <p:cNvSpPr/>
          <p:nvPr/>
        </p:nvSpPr>
        <p:spPr>
          <a:xfrm>
            <a:off x="6887496" y="1607688"/>
            <a:ext cx="910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[s]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18708A-16F8-48AC-99A0-E5539992BB9F}"/>
              </a:ext>
            </a:extLst>
          </p:cNvPr>
          <p:cNvSpPr/>
          <p:nvPr/>
        </p:nvSpPr>
        <p:spPr>
          <a:xfrm>
            <a:off x="1716333" y="2747988"/>
            <a:ext cx="5639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Time for complete revolution</a:t>
            </a:r>
          </a:p>
        </p:txBody>
      </p:sp>
    </p:spTree>
    <p:extLst>
      <p:ext uri="{BB962C8B-B14F-4D97-AF65-F5344CB8AC3E}">
        <p14:creationId xmlns:p14="http://schemas.microsoft.com/office/powerpoint/2010/main" val="3031386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28339</TotalTime>
  <Words>854</Words>
  <Application>Microsoft Office PowerPoint</Application>
  <PresentationFormat>On-screen Show (4:3)</PresentationFormat>
  <Paragraphs>162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Cambria Math</vt:lpstr>
      <vt:lpstr>Ebrima</vt:lpstr>
      <vt:lpstr>Wingdings</vt:lpstr>
      <vt:lpstr>Retrospect</vt:lpstr>
      <vt:lpstr>Defining Circular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- 2.6.1 - Defining Circular Motion</dc:title>
  <dc:creator>Joe Cossette</dc:creator>
  <cp:lastModifiedBy>Joe Cossette</cp:lastModifiedBy>
  <cp:revision>294</cp:revision>
  <dcterms:created xsi:type="dcterms:W3CDTF">2014-08-31T00:23:19Z</dcterms:created>
  <dcterms:modified xsi:type="dcterms:W3CDTF">2020-10-18T04:00:42Z</dcterms:modified>
</cp:coreProperties>
</file>