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13"/>
  </p:notesMasterIdLst>
  <p:sldIdLst>
    <p:sldId id="547" r:id="rId2"/>
    <p:sldId id="512" r:id="rId3"/>
    <p:sldId id="514" r:id="rId4"/>
    <p:sldId id="548" r:id="rId5"/>
    <p:sldId id="518" r:id="rId6"/>
    <p:sldId id="519" r:id="rId7"/>
    <p:sldId id="549" r:id="rId8"/>
    <p:sldId id="550" r:id="rId9"/>
    <p:sldId id="552" r:id="rId10"/>
    <p:sldId id="553" r:id="rId11"/>
    <p:sldId id="39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E8012"/>
    <a:srgbClr val="EC9514"/>
    <a:srgbClr val="7030A0"/>
    <a:srgbClr val="002060"/>
    <a:srgbClr val="FF00FF"/>
    <a:srgbClr val="1CADE4"/>
    <a:srgbClr val="FF7D7D"/>
    <a:srgbClr val="FECFC6"/>
    <a:srgbClr val="E29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02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10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A229A-46A7-440A-9921-F199E5C97475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538AF-388E-4B95-9EB5-49AA765AD7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6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6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8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6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3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1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9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000" dirty="0"/>
              <a:t>Vertical Circular Motion</a:t>
            </a:r>
            <a:br>
              <a:rPr lang="en-US" sz="6000" dirty="0"/>
            </a:br>
            <a:r>
              <a:rPr lang="en-US" sz="6000" dirty="0"/>
              <a:t>with Tension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</a:t>
            </a:r>
            <a:r>
              <a:rPr lang="en-US"/>
              <a:t>| Circular </a:t>
            </a:r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3957152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13A3B8E-360B-4B5D-8C9C-4D7F66AA10E6}"/>
              </a:ext>
            </a:extLst>
          </p:cNvPr>
          <p:cNvGrpSpPr/>
          <p:nvPr/>
        </p:nvGrpSpPr>
        <p:grpSpPr>
          <a:xfrm>
            <a:off x="3221539" y="3188205"/>
            <a:ext cx="2947083" cy="498686"/>
            <a:chOff x="3234907" y="3119325"/>
            <a:chExt cx="2947083" cy="498686"/>
          </a:xfrm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C00FAB1F-F301-4DC5-95FD-A15C86021DEF}"/>
                </a:ext>
              </a:extLst>
            </p:cNvPr>
            <p:cNvSpPr/>
            <p:nvPr/>
          </p:nvSpPr>
          <p:spPr>
            <a:xfrm>
              <a:off x="4816699" y="3119325"/>
              <a:ext cx="1365291" cy="498686"/>
            </a:xfrm>
            <a:prstGeom prst="roundRect">
              <a:avLst/>
            </a:prstGeom>
            <a:solidFill>
              <a:srgbClr val="FFFF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58A38E35-D0B4-40A0-A233-560F541A4CCA}"/>
                </a:ext>
              </a:extLst>
            </p:cNvPr>
            <p:cNvSpPr/>
            <p:nvPr/>
          </p:nvSpPr>
          <p:spPr>
            <a:xfrm>
              <a:off x="3234907" y="3119325"/>
              <a:ext cx="448452" cy="498686"/>
            </a:xfrm>
            <a:prstGeom prst="roundRect">
              <a:avLst/>
            </a:prstGeom>
            <a:solidFill>
              <a:srgbClr val="FFFF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C35729B-4D8B-458C-BAE8-F3E56708DE5B}"/>
              </a:ext>
            </a:extLst>
          </p:cNvPr>
          <p:cNvSpPr/>
          <p:nvPr/>
        </p:nvSpPr>
        <p:spPr>
          <a:xfrm>
            <a:off x="1953214" y="1559129"/>
            <a:ext cx="1971815" cy="321601"/>
          </a:xfrm>
          <a:prstGeom prst="roundRect">
            <a:avLst/>
          </a:prstGeom>
          <a:solidFill>
            <a:srgbClr val="FFFF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tension?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1D37CE5-EA4A-4151-9524-03FD481762CE}"/>
              </a:ext>
            </a:extLst>
          </p:cNvPr>
          <p:cNvSpPr/>
          <p:nvPr/>
        </p:nvSpPr>
        <p:spPr>
          <a:xfrm>
            <a:off x="756596" y="3368668"/>
            <a:ext cx="613064" cy="713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D565C35-942C-432A-A734-AD9BE4A289C8}"/>
              </a:ext>
            </a:extLst>
          </p:cNvPr>
          <p:cNvCxnSpPr/>
          <p:nvPr/>
        </p:nvCxnSpPr>
        <p:spPr>
          <a:xfrm>
            <a:off x="1063128" y="3990709"/>
            <a:ext cx="0" cy="1256434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F594F55-2ADB-43C5-8EED-2D7F78CE384B}"/>
              </a:ext>
            </a:extLst>
          </p:cNvPr>
          <p:cNvCxnSpPr/>
          <p:nvPr/>
        </p:nvCxnSpPr>
        <p:spPr>
          <a:xfrm flipH="1">
            <a:off x="709839" y="5203381"/>
            <a:ext cx="353289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0E51BB5-FF13-437E-8816-2AC2B3110DE9}"/>
              </a:ext>
            </a:extLst>
          </p:cNvPr>
          <p:cNvCxnSpPr/>
          <p:nvPr/>
        </p:nvCxnSpPr>
        <p:spPr>
          <a:xfrm>
            <a:off x="1063128" y="5203381"/>
            <a:ext cx="353292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C6F2B9A-0D83-40C4-BADE-7C959D4E41AF}"/>
              </a:ext>
            </a:extLst>
          </p:cNvPr>
          <p:cNvCxnSpPr/>
          <p:nvPr/>
        </p:nvCxnSpPr>
        <p:spPr>
          <a:xfrm flipV="1">
            <a:off x="756596" y="4299135"/>
            <a:ext cx="318221" cy="45212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139B370-DDBB-4EBB-9839-A0969BE71324}"/>
              </a:ext>
            </a:extLst>
          </p:cNvPr>
          <p:cNvCxnSpPr/>
          <p:nvPr/>
        </p:nvCxnSpPr>
        <p:spPr>
          <a:xfrm flipH="1" flipV="1">
            <a:off x="1073519" y="4349197"/>
            <a:ext cx="342901" cy="355421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6A3DD65-1A19-4C94-BA6E-57F66F8F399E}"/>
              </a:ext>
            </a:extLst>
          </p:cNvPr>
          <p:cNvCxnSpPr/>
          <p:nvPr/>
        </p:nvCxnSpPr>
        <p:spPr>
          <a:xfrm>
            <a:off x="766987" y="4704618"/>
            <a:ext cx="306532" cy="35369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8967DD7-E670-4D6A-81C1-F59F7D7F9A2C}"/>
              </a:ext>
            </a:extLst>
          </p:cNvPr>
          <p:cNvCxnSpPr/>
          <p:nvPr/>
        </p:nvCxnSpPr>
        <p:spPr>
          <a:xfrm flipH="1">
            <a:off x="1369660" y="4440449"/>
            <a:ext cx="469943" cy="264169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2A741505-69EB-47D0-BA36-ADCF985061EB}"/>
              </a:ext>
            </a:extLst>
          </p:cNvPr>
          <p:cNvSpPr/>
          <p:nvPr/>
        </p:nvSpPr>
        <p:spPr>
          <a:xfrm>
            <a:off x="723089" y="3297449"/>
            <a:ext cx="2286000" cy="2286000"/>
          </a:xfrm>
          <a:prstGeom prst="ellipse">
            <a:avLst/>
          </a:prstGeom>
          <a:noFill/>
          <a:ln>
            <a:solidFill>
              <a:srgbClr val="117EA7">
                <a:alpha val="6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A1B4520-A7F3-47E3-8C9E-039C2EA570CF}"/>
              </a:ext>
            </a:extLst>
          </p:cNvPr>
          <p:cNvSpPr/>
          <p:nvPr/>
        </p:nvSpPr>
        <p:spPr>
          <a:xfrm>
            <a:off x="1708185" y="5468183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AEC3B3D-0AA7-4ACC-BAF4-3941303F1B74}"/>
              </a:ext>
            </a:extLst>
          </p:cNvPr>
          <p:cNvCxnSpPr>
            <a:endCxn id="74" idx="4"/>
          </p:cNvCxnSpPr>
          <p:nvPr/>
        </p:nvCxnSpPr>
        <p:spPr>
          <a:xfrm>
            <a:off x="1839603" y="4440449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A6AC9DC-5441-421D-B4C5-CF49FD49ECC1}"/>
              </a:ext>
            </a:extLst>
          </p:cNvPr>
          <p:cNvGrpSpPr/>
          <p:nvPr/>
        </p:nvGrpSpPr>
        <p:grpSpPr>
          <a:xfrm>
            <a:off x="1814537" y="5020871"/>
            <a:ext cx="407804" cy="573363"/>
            <a:chOff x="1814537" y="4657802"/>
            <a:chExt cx="407804" cy="573363"/>
          </a:xfrm>
        </p:grpSpPr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465FFD58-C8D7-4B40-B9BF-A3CE0C452F8B}"/>
                </a:ext>
              </a:extLst>
            </p:cNvPr>
            <p:cNvCxnSpPr/>
            <p:nvPr/>
          </p:nvCxnSpPr>
          <p:spPr>
            <a:xfrm flipH="1">
              <a:off x="1839603" y="4657802"/>
              <a:ext cx="0" cy="573363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6CBA6CA-E6F6-4525-8697-718139E12FE4}"/>
                </a:ext>
              </a:extLst>
            </p:cNvPr>
            <p:cNvSpPr txBox="1"/>
            <p:nvPr/>
          </p:nvSpPr>
          <p:spPr>
            <a:xfrm>
              <a:off x="1814537" y="4732064"/>
              <a:ext cx="407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F</a:t>
              </a:r>
              <a:r>
                <a:rPr lang="en-US" sz="2400" baseline="-25000" dirty="0">
                  <a:solidFill>
                    <a:srgbClr val="C00000"/>
                  </a:solidFill>
                  <a:latin typeface="+mj-lt"/>
                </a:rPr>
                <a:t>c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EF099D6-2D9A-4FDE-BCF9-A39760E0FC14}"/>
              </a:ext>
            </a:extLst>
          </p:cNvPr>
          <p:cNvSpPr txBox="1"/>
          <p:nvPr/>
        </p:nvSpPr>
        <p:spPr>
          <a:xfrm>
            <a:off x="418008" y="1484669"/>
            <a:ext cx="8591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angular velocity in rad s</a:t>
            </a:r>
            <a:r>
              <a:rPr lang="en-US" sz="2400" baseline="30000" dirty="0">
                <a:latin typeface="+mj-lt"/>
              </a:rPr>
              <a:t>-1</a:t>
            </a:r>
            <a:r>
              <a:rPr lang="en-US" sz="2400" dirty="0">
                <a:latin typeface="+mj-lt"/>
              </a:rPr>
              <a:t> at the bottom of a vertical circle created when a 0.2-kg phone charger is swung with a 0.8 m cord and a tension of 6 N at the lowest point?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BBDC9B9E-B26A-4700-B500-815309F36ADD}"/>
                  </a:ext>
                </a:extLst>
              </p:cNvPr>
              <p:cNvSpPr txBox="1"/>
              <p:nvPr/>
            </p:nvSpPr>
            <p:spPr>
              <a:xfrm>
                <a:off x="3232177" y="2937781"/>
                <a:ext cx="2936445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BBDC9B9E-B26A-4700-B500-815309F36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177" y="2937781"/>
                <a:ext cx="2936445" cy="861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Oval 87">
            <a:extLst>
              <a:ext uri="{FF2B5EF4-FFF2-40B4-BE49-F238E27FC236}">
                <a16:creationId xmlns:a16="http://schemas.microsoft.com/office/drawing/2014/main" id="{AF15D4A1-A65F-49D4-9C7D-1AF07617DFE8}"/>
              </a:ext>
            </a:extLst>
          </p:cNvPr>
          <p:cNvSpPr/>
          <p:nvPr/>
        </p:nvSpPr>
        <p:spPr>
          <a:xfrm>
            <a:off x="5379491" y="5298871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4A2CC84-4C4E-41A7-84C4-3697CB29E5A8}"/>
              </a:ext>
            </a:extLst>
          </p:cNvPr>
          <p:cNvGrpSpPr/>
          <p:nvPr/>
        </p:nvGrpSpPr>
        <p:grpSpPr>
          <a:xfrm>
            <a:off x="5505905" y="5441174"/>
            <a:ext cx="435581" cy="652575"/>
            <a:chOff x="4722065" y="5249565"/>
            <a:chExt cx="435581" cy="652575"/>
          </a:xfrm>
        </p:grpSpPr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68ED8898-E2C3-4B9D-A009-9737B49322E2}"/>
                </a:ext>
              </a:extLst>
            </p:cNvPr>
            <p:cNvCxnSpPr>
              <a:cxnSpLocks/>
            </p:cNvCxnSpPr>
            <p:nvPr/>
          </p:nvCxnSpPr>
          <p:spPr>
            <a:xfrm>
              <a:off x="4722065" y="5249565"/>
              <a:ext cx="0" cy="578871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170B355-62EE-4C3E-90BB-8E450FD974ED}"/>
                </a:ext>
              </a:extLst>
            </p:cNvPr>
            <p:cNvSpPr txBox="1"/>
            <p:nvPr/>
          </p:nvSpPr>
          <p:spPr>
            <a:xfrm>
              <a:off x="4795046" y="553280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chemeClr val="accent1"/>
                  </a:solidFill>
                </a:rPr>
                <a:t>F</a:t>
              </a:r>
              <a:r>
                <a:rPr lang="en-US" baseline="-25000" dirty="0" err="1">
                  <a:solidFill>
                    <a:schemeClr val="accent1"/>
                  </a:solidFill>
                </a:rPr>
                <a:t>g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8E0D5CF-F44A-4EB8-8410-FD7681A39CEE}"/>
              </a:ext>
            </a:extLst>
          </p:cNvPr>
          <p:cNvGrpSpPr/>
          <p:nvPr/>
        </p:nvGrpSpPr>
        <p:grpSpPr>
          <a:xfrm>
            <a:off x="5505905" y="4450692"/>
            <a:ext cx="383496" cy="989770"/>
            <a:chOff x="4722065" y="4259083"/>
            <a:chExt cx="383496" cy="989770"/>
          </a:xfrm>
        </p:grpSpPr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DA565C01-60B4-494D-ACE9-5D51016129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22065" y="4259083"/>
              <a:ext cx="0" cy="98977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7369A7D-EA73-43F7-A88C-4583D5579FCA}"/>
                </a:ext>
              </a:extLst>
            </p:cNvPr>
            <p:cNvSpPr txBox="1"/>
            <p:nvPr/>
          </p:nvSpPr>
          <p:spPr>
            <a:xfrm>
              <a:off x="4739755" y="4477942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F</a:t>
              </a:r>
              <a:r>
                <a:rPr lang="en-US" baseline="-25000" dirty="0">
                  <a:solidFill>
                    <a:srgbClr val="00B050"/>
                  </a:solidFill>
                </a:rPr>
                <a:t>T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3653381-ADE9-40D9-99BA-D54ECA26C657}"/>
              </a:ext>
            </a:extLst>
          </p:cNvPr>
          <p:cNvGrpSpPr/>
          <p:nvPr/>
        </p:nvGrpSpPr>
        <p:grpSpPr>
          <a:xfrm>
            <a:off x="4175801" y="4896468"/>
            <a:ext cx="524599" cy="916546"/>
            <a:chOff x="3391961" y="4704859"/>
            <a:chExt cx="524599" cy="916546"/>
          </a:xfrm>
        </p:grpSpPr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91492CF2-DA6F-4511-B4AA-D74A6B00F9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6560" y="4704859"/>
              <a:ext cx="0" cy="916546"/>
            </a:xfrm>
            <a:prstGeom prst="straightConnector1">
              <a:avLst/>
            </a:prstGeom>
            <a:ln w="1270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A914A32-5507-4D63-A879-36A4414A248E}"/>
                </a:ext>
              </a:extLst>
            </p:cNvPr>
            <p:cNvSpPr txBox="1"/>
            <p:nvPr/>
          </p:nvSpPr>
          <p:spPr>
            <a:xfrm>
              <a:off x="3391961" y="5066530"/>
              <a:ext cx="4458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</a:rPr>
                <a:t>F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c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D8C67429-8854-48FF-B3F3-F58C898A3978}"/>
              </a:ext>
            </a:extLst>
          </p:cNvPr>
          <p:cNvSpPr txBox="1"/>
          <p:nvPr/>
        </p:nvSpPr>
        <p:spPr>
          <a:xfrm>
            <a:off x="6340432" y="5724417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= (0.2)(9.81)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F91BEE4-B4C4-4933-AB3E-F72BE9F4570E}"/>
              </a:ext>
            </a:extLst>
          </p:cNvPr>
          <p:cNvSpPr txBox="1"/>
          <p:nvPr/>
        </p:nvSpPr>
        <p:spPr>
          <a:xfrm>
            <a:off x="7534293" y="5724417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= 1.96 N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21222FA-42B9-4B5B-94D0-26F25E0DE6F1}"/>
              </a:ext>
            </a:extLst>
          </p:cNvPr>
          <p:cNvSpPr txBox="1"/>
          <p:nvPr/>
        </p:nvSpPr>
        <p:spPr>
          <a:xfrm>
            <a:off x="5809718" y="57244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= mg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F9799A6-1F0B-4AC4-BDDA-1E0DE6C2AC58}"/>
              </a:ext>
            </a:extLst>
          </p:cNvPr>
          <p:cNvSpPr txBox="1"/>
          <p:nvPr/>
        </p:nvSpPr>
        <p:spPr>
          <a:xfrm>
            <a:off x="5767046" y="465750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= 6 N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FBDAB90-CC77-468E-80E3-69B138E9C6A4}"/>
              </a:ext>
            </a:extLst>
          </p:cNvPr>
          <p:cNvSpPr txBox="1"/>
          <p:nvPr/>
        </p:nvSpPr>
        <p:spPr>
          <a:xfrm>
            <a:off x="3115017" y="5909083"/>
            <a:ext cx="2153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</a:t>
            </a:r>
            <a:r>
              <a:rPr lang="en-US" baseline="-25000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 = 6 – 1.96 = 4.04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99CE7D1-C3E5-436B-B6CE-F57C2F4A34E8}"/>
                  </a:ext>
                </a:extLst>
              </p:cNvPr>
              <p:cNvSpPr txBox="1"/>
              <p:nvPr/>
            </p:nvSpPr>
            <p:spPr>
              <a:xfrm>
                <a:off x="6827046" y="2563682"/>
                <a:ext cx="17779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99CE7D1-C3E5-436B-B6CE-F57C2F4A3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046" y="2563682"/>
                <a:ext cx="177792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2F00485-B96D-4FBC-89CD-DCD30F4A09B3}"/>
                  </a:ext>
                </a:extLst>
              </p:cNvPr>
              <p:cNvSpPr txBox="1"/>
              <p:nvPr/>
            </p:nvSpPr>
            <p:spPr>
              <a:xfrm>
                <a:off x="6669080" y="3121223"/>
                <a:ext cx="23404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4.04 =(0.2)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(0.8)</m:t>
                      </m:r>
                    </m:oMath>
                  </m:oMathPara>
                </a14:m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2F00485-B96D-4FBC-89CD-DCD30F4A0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080" y="3121223"/>
                <a:ext cx="2340449" cy="307777"/>
              </a:xfrm>
              <a:prstGeom prst="rect">
                <a:avLst/>
              </a:prstGeom>
              <a:blipFill>
                <a:blip r:embed="rId5"/>
                <a:stretch>
                  <a:fillRect l="-1823" t="-1961" r="-364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03764D18-7108-448A-97B3-930438D40CDB}"/>
                  </a:ext>
                </a:extLst>
              </p:cNvPr>
              <p:cNvSpPr txBox="1"/>
              <p:nvPr/>
            </p:nvSpPr>
            <p:spPr>
              <a:xfrm>
                <a:off x="7093560" y="3610122"/>
                <a:ext cx="13273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=25.25</m:t>
                      </m:r>
                    </m:oMath>
                  </m:oMathPara>
                </a14:m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03764D18-7108-448A-97B3-930438D40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560" y="3610122"/>
                <a:ext cx="1327351" cy="307777"/>
              </a:xfrm>
              <a:prstGeom prst="rect">
                <a:avLst/>
              </a:prstGeom>
              <a:blipFill>
                <a:blip r:embed="rId6"/>
                <a:stretch>
                  <a:fillRect l="-2304" t="-1961" r="-4608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27718A43-80CB-496E-8F84-35401CCA4459}"/>
                  </a:ext>
                </a:extLst>
              </p:cNvPr>
              <p:cNvSpPr txBox="1"/>
              <p:nvPr/>
            </p:nvSpPr>
            <p:spPr>
              <a:xfrm>
                <a:off x="6472333" y="4099021"/>
                <a:ext cx="2487348" cy="377667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𝝎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𝟎𝟐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𝐫𝐚𝐝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p>
                          <m:r>
                            <a:rPr lang="en-US" sz="2400" b="1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27718A43-80CB-496E-8F84-35401CCA4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333" y="4099021"/>
                <a:ext cx="2487348" cy="377667"/>
              </a:xfrm>
              <a:prstGeom prst="rect">
                <a:avLst/>
              </a:prstGeom>
              <a:blipFill>
                <a:blip r:embed="rId7"/>
                <a:stretch>
                  <a:fillRect l="-1220" r="-732" b="-781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70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5" grpId="0"/>
      <p:bldP spid="88" grpId="0" animBg="1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compare the forces on an object at different positions in vertical circular motion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determine the magnitude and direction of the forces needed for the overall centripetal force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qualitatively describe how tension changes in a vertical circle</a:t>
            </a:r>
          </a:p>
        </p:txBody>
      </p:sp>
    </p:spTree>
    <p:extLst>
      <p:ext uri="{BB962C8B-B14F-4D97-AF65-F5344CB8AC3E}">
        <p14:creationId xmlns:p14="http://schemas.microsoft.com/office/powerpoint/2010/main" val="950639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426"/>
          <a:stretch/>
        </p:blipFill>
        <p:spPr>
          <a:xfrm>
            <a:off x="294166" y="1531726"/>
            <a:ext cx="8475764" cy="35041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A3E464-8519-4AED-BD68-DCA2D979E594}"/>
                  </a:ext>
                </a:extLst>
              </p:cNvPr>
              <p:cNvSpPr txBox="1"/>
              <p:nvPr/>
            </p:nvSpPr>
            <p:spPr>
              <a:xfrm>
                <a:off x="3715777" y="2286730"/>
                <a:ext cx="34974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linear velocity (m s</a:t>
                </a:r>
                <a:r>
                  <a:rPr lang="en-US" sz="2400" baseline="300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-1</a:t>
                </a:r>
                <a:r>
                  <a:rPr lang="en-US" sz="24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A3E464-8519-4AED-BD68-DCA2D979E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2286730"/>
                <a:ext cx="3497496" cy="461665"/>
              </a:xfrm>
              <a:prstGeom prst="rect">
                <a:avLst/>
              </a:prstGeom>
              <a:blipFill>
                <a:blip r:embed="rId3"/>
                <a:stretch>
                  <a:fillRect t="-9211" r="-1745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85B93E-8395-4640-B985-CCFA19453971}"/>
                  </a:ext>
                </a:extLst>
              </p:cNvPr>
              <p:cNvSpPr txBox="1"/>
              <p:nvPr/>
            </p:nvSpPr>
            <p:spPr>
              <a:xfrm>
                <a:off x="3715777" y="2703180"/>
                <a:ext cx="40097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EE801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2400" dirty="0">
                    <a:solidFill>
                      <a:srgbClr val="EE8012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angular velocity (rad s</a:t>
                </a:r>
                <a:r>
                  <a:rPr lang="en-US" sz="2400" baseline="30000" dirty="0">
                    <a:solidFill>
                      <a:srgbClr val="EE8012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-1</a:t>
                </a:r>
                <a:r>
                  <a:rPr lang="en-US" sz="2400" dirty="0">
                    <a:solidFill>
                      <a:srgbClr val="EE8012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85B93E-8395-4640-B985-CCFA19453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2703180"/>
                <a:ext cx="4009752" cy="461665"/>
              </a:xfrm>
              <a:prstGeom prst="rect">
                <a:avLst/>
              </a:prstGeom>
              <a:blipFill>
                <a:blip r:embed="rId4"/>
                <a:stretch>
                  <a:fillRect t="-9211" r="-1370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A1C8188-45BC-4F5F-B61F-8B8087C097FF}"/>
                  </a:ext>
                </a:extLst>
              </p:cNvPr>
              <p:cNvSpPr txBox="1"/>
              <p:nvPr/>
            </p:nvSpPr>
            <p:spPr>
              <a:xfrm>
                <a:off x="3715777" y="3119630"/>
                <a:ext cx="20220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>
                    <a:solidFill>
                      <a:srgbClr val="FFC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radius (m)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A1C8188-45BC-4F5F-B61F-8B8087C09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3119630"/>
                <a:ext cx="2022028" cy="461665"/>
              </a:xfrm>
              <a:prstGeom prst="rect">
                <a:avLst/>
              </a:prstGeom>
              <a:blipFill>
                <a:blip r:embed="rId5"/>
                <a:stretch>
                  <a:fillRect t="-9333" r="-3927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245A94-C669-4DE5-A2C8-438B7DC29630}"/>
                  </a:ext>
                </a:extLst>
              </p:cNvPr>
              <p:cNvSpPr txBox="1"/>
              <p:nvPr/>
            </p:nvSpPr>
            <p:spPr>
              <a:xfrm>
                <a:off x="3715777" y="3536080"/>
                <a:ext cx="19851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>
                    <a:solidFill>
                      <a:srgbClr val="00B05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period (s)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245A94-C669-4DE5-A2C8-438B7DC29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3536080"/>
                <a:ext cx="1985159" cy="461665"/>
              </a:xfrm>
              <a:prstGeom prst="rect">
                <a:avLst/>
              </a:prstGeom>
              <a:blipFill>
                <a:blip r:embed="rId6"/>
                <a:stretch>
                  <a:fillRect l="-923" t="-9211" r="-3692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19EECE-8FE1-4280-BE6F-99DC116A0D64}"/>
                  </a:ext>
                </a:extLst>
              </p:cNvPr>
              <p:cNvSpPr txBox="1"/>
              <p:nvPr/>
            </p:nvSpPr>
            <p:spPr>
              <a:xfrm>
                <a:off x="3715777" y="3952530"/>
                <a:ext cx="4795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solidFill>
                      <a:srgbClr val="0070C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centripetal acceleration (m s</a:t>
                </a:r>
                <a:r>
                  <a:rPr lang="en-US" sz="2400" baseline="30000" dirty="0">
                    <a:solidFill>
                      <a:srgbClr val="0070C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-2</a:t>
                </a:r>
                <a:r>
                  <a:rPr lang="en-US" sz="2400" dirty="0">
                    <a:solidFill>
                      <a:srgbClr val="0070C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19EECE-8FE1-4280-BE6F-99DC116A0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3952530"/>
                <a:ext cx="4795993" cy="461665"/>
              </a:xfrm>
              <a:prstGeom prst="rect">
                <a:avLst/>
              </a:prstGeom>
              <a:blipFill>
                <a:blip r:embed="rId7"/>
                <a:stretch>
                  <a:fillRect t="-9211" r="-1018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EFD8C93-1F46-4BCD-A8E2-42490310286E}"/>
                  </a:ext>
                </a:extLst>
              </p:cNvPr>
              <p:cNvSpPr txBox="1"/>
              <p:nvPr/>
            </p:nvSpPr>
            <p:spPr>
              <a:xfrm>
                <a:off x="3715777" y="4368981"/>
                <a:ext cx="34251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centripetal force (N)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EFD8C93-1F46-4BCD-A8E2-424903102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4368981"/>
                <a:ext cx="3425168" cy="461665"/>
              </a:xfrm>
              <a:prstGeom prst="rect">
                <a:avLst/>
              </a:prstGeom>
              <a:blipFill>
                <a:blip r:embed="rId8"/>
                <a:stretch>
                  <a:fillRect l="-535" t="-9333" r="-160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47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95225" y="3929519"/>
            <a:ext cx="613064" cy="713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701757" y="4551560"/>
            <a:ext cx="0" cy="1256434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348468" y="5764232"/>
            <a:ext cx="353289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01757" y="5764232"/>
            <a:ext cx="353292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395225" y="4859986"/>
            <a:ext cx="318221" cy="45212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712148" y="4415763"/>
            <a:ext cx="503514" cy="494285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405616" y="5265469"/>
            <a:ext cx="306532" cy="35369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205272" y="3828808"/>
            <a:ext cx="10390" cy="61423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33754" y="3502868"/>
            <a:ext cx="3563816" cy="510834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977017" y="3406638"/>
            <a:ext cx="257908" cy="255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1141140" y="3561580"/>
            <a:ext cx="1074522" cy="2780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865076" y="1625582"/>
            <a:ext cx="3892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If you swing a ball on a string above your head, and the string breaks, what happens?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26545" y="4578009"/>
            <a:ext cx="5396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 inward facing force is required for circular motion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2F46D7C-A68B-492F-A244-8D6CEA5F44EF}"/>
              </a:ext>
            </a:extLst>
          </p:cNvPr>
          <p:cNvGrpSpPr/>
          <p:nvPr/>
        </p:nvGrpSpPr>
        <p:grpSpPr>
          <a:xfrm>
            <a:off x="1543050" y="3560011"/>
            <a:ext cx="260350" cy="268797"/>
            <a:chOff x="1543050" y="3560011"/>
            <a:chExt cx="260350" cy="268797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2758BAA-FAAD-4FF0-998B-BC7812B22475}"/>
                </a:ext>
              </a:extLst>
            </p:cNvPr>
            <p:cNvCxnSpPr/>
            <p:nvPr/>
          </p:nvCxnSpPr>
          <p:spPr>
            <a:xfrm>
              <a:off x="1651000" y="3560011"/>
              <a:ext cx="50757" cy="26879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7B770DB-B516-41A1-82AF-26CBC86B8F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3050" y="3662055"/>
              <a:ext cx="260350" cy="6924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3E58ED2-DD63-4DCF-BC6D-C7908E00E29F}"/>
              </a:ext>
            </a:extLst>
          </p:cNvPr>
          <p:cNvSpPr txBox="1"/>
          <p:nvPr/>
        </p:nvSpPr>
        <p:spPr>
          <a:xfrm>
            <a:off x="4865076" y="3204095"/>
            <a:ext cx="4115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Travels in a straight line tangent to the circle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E299110-29D4-40E1-A686-3C31CF49931D}"/>
              </a:ext>
            </a:extLst>
          </p:cNvPr>
          <p:cNvGrpSpPr/>
          <p:nvPr/>
        </p:nvGrpSpPr>
        <p:grpSpPr>
          <a:xfrm>
            <a:off x="358919" y="1524785"/>
            <a:ext cx="3768364" cy="1645920"/>
            <a:chOff x="358919" y="1524785"/>
            <a:chExt cx="3768364" cy="164592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243C312-2D33-45A5-9B6B-87DC166D9C8C}"/>
                </a:ext>
              </a:extLst>
            </p:cNvPr>
            <p:cNvSpPr txBox="1"/>
            <p:nvPr/>
          </p:nvSpPr>
          <p:spPr>
            <a:xfrm>
              <a:off x="358919" y="1565185"/>
              <a:ext cx="17351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Top View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D7F9119-83DA-46D7-A069-F30B85F1EDBF}"/>
                </a:ext>
              </a:extLst>
            </p:cNvPr>
            <p:cNvGrpSpPr/>
            <p:nvPr/>
          </p:nvGrpSpPr>
          <p:grpSpPr>
            <a:xfrm>
              <a:off x="2481363" y="1524785"/>
              <a:ext cx="1645920" cy="1645920"/>
              <a:chOff x="2481363" y="1524785"/>
              <a:chExt cx="1645920" cy="164592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E4B2BF8-015B-4B50-89C3-658CAD03BCC2}"/>
                  </a:ext>
                </a:extLst>
              </p:cNvPr>
              <p:cNvSpPr/>
              <p:nvPr/>
            </p:nvSpPr>
            <p:spPr>
              <a:xfrm>
                <a:off x="2481363" y="1524785"/>
                <a:ext cx="1645920" cy="1645920"/>
              </a:xfrm>
              <a:prstGeom prst="ellipse">
                <a:avLst/>
              </a:prstGeom>
              <a:noFill/>
              <a:ln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B9F58B72-BCF1-47B7-96EB-80E4FB66EEDD}"/>
                  </a:ext>
                </a:extLst>
              </p:cNvPr>
              <p:cNvSpPr/>
              <p:nvPr/>
            </p:nvSpPr>
            <p:spPr>
              <a:xfrm>
                <a:off x="2574078" y="1625632"/>
                <a:ext cx="257908" cy="25541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FEF30FA6-FE7D-45F8-981A-13277B1C64D1}"/>
                  </a:ext>
                </a:extLst>
              </p:cNvPr>
              <p:cNvCxnSpPr>
                <a:cxnSpLocks/>
                <a:endCxn id="28" idx="5"/>
              </p:cNvCxnSpPr>
              <p:nvPr/>
            </p:nvCxnSpPr>
            <p:spPr>
              <a:xfrm flipH="1" flipV="1">
                <a:off x="2794216" y="1843644"/>
                <a:ext cx="465910" cy="492652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2B7A5C9-4885-41CC-AF9C-6749E02600A5}"/>
                </a:ext>
              </a:extLst>
            </p:cNvPr>
            <p:cNvCxnSpPr/>
            <p:nvPr/>
          </p:nvCxnSpPr>
          <p:spPr>
            <a:xfrm>
              <a:off x="2029499" y="1945198"/>
              <a:ext cx="414405" cy="209752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E667F4F-3C0A-412B-B8D2-12DC1FB22217}"/>
              </a:ext>
            </a:extLst>
          </p:cNvPr>
          <p:cNvCxnSpPr>
            <a:cxnSpLocks/>
          </p:cNvCxnSpPr>
          <p:nvPr/>
        </p:nvCxnSpPr>
        <p:spPr>
          <a:xfrm flipV="1">
            <a:off x="2804877" y="1328099"/>
            <a:ext cx="455249" cy="35113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BC0261F-A5C2-4024-8F0A-F37789904AB6}"/>
              </a:ext>
            </a:extLst>
          </p:cNvPr>
          <p:cNvCxnSpPr>
            <a:cxnSpLocks/>
          </p:cNvCxnSpPr>
          <p:nvPr/>
        </p:nvCxnSpPr>
        <p:spPr>
          <a:xfrm flipV="1">
            <a:off x="1226128" y="3457619"/>
            <a:ext cx="664975" cy="7303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9AB0B36-17E1-4B80-B1AA-7959362E1D60}"/>
              </a:ext>
            </a:extLst>
          </p:cNvPr>
          <p:cNvGrpSpPr/>
          <p:nvPr/>
        </p:nvGrpSpPr>
        <p:grpSpPr>
          <a:xfrm>
            <a:off x="2891039" y="1973813"/>
            <a:ext cx="260350" cy="233517"/>
            <a:chOff x="2891039" y="1973813"/>
            <a:chExt cx="260350" cy="23351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0E0AB15-AA26-43FE-9EE1-9E0D5544D7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1039" y="2055950"/>
              <a:ext cx="260350" cy="6924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7FDDC98-3512-40BF-9A3D-0495588F81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1214" y="1973813"/>
              <a:ext cx="0" cy="23351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713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about it…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1017853" y="2897130"/>
            <a:ext cx="613064" cy="713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324385" y="3519171"/>
            <a:ext cx="0" cy="1256434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71096" y="4731843"/>
            <a:ext cx="353289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24385" y="4731843"/>
            <a:ext cx="353292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17853" y="3827597"/>
            <a:ext cx="318221" cy="45212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334776" y="3877659"/>
            <a:ext cx="342901" cy="355421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28244" y="4233080"/>
            <a:ext cx="306532" cy="35369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630917" y="3968911"/>
            <a:ext cx="469943" cy="264169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84346" y="2825911"/>
            <a:ext cx="2286000" cy="2286000"/>
          </a:xfrm>
          <a:prstGeom prst="ellipse">
            <a:avLst/>
          </a:prstGeom>
          <a:noFill/>
          <a:ln>
            <a:solidFill>
              <a:srgbClr val="117EA7">
                <a:alpha val="6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12438" y="4409925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601021" y="1680906"/>
            <a:ext cx="6062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If you swing a ball on a string in a vertical circle, where is the string most likely to break? Why?</a:t>
            </a:r>
          </a:p>
        </p:txBody>
      </p:sp>
      <p:sp>
        <p:nvSpPr>
          <p:cNvPr id="20" name="Oval 19"/>
          <p:cNvSpPr/>
          <p:nvPr/>
        </p:nvSpPr>
        <p:spPr>
          <a:xfrm>
            <a:off x="3019938" y="3235731"/>
            <a:ext cx="257908" cy="255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969442" y="4996645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77810" y="4423181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17680" y="3276193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979564" y="2680042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119549" y="3980946"/>
            <a:ext cx="973976" cy="569944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2" idx="4"/>
          </p:cNvCxnSpPr>
          <p:nvPr/>
        </p:nvCxnSpPr>
        <p:spPr>
          <a:xfrm>
            <a:off x="2100860" y="3968911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113389" y="3967748"/>
            <a:ext cx="985007" cy="583142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101017" y="2833875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47740" y="3411812"/>
            <a:ext cx="950656" cy="555354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108518" y="3388525"/>
            <a:ext cx="985007" cy="58314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38249" y="228523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17579" y="290177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214278" y="440992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17096" y="518017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5602" y="447438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8321" y="3051852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1463635-8236-4D15-8A56-667C189678EE}"/>
              </a:ext>
            </a:extLst>
          </p:cNvPr>
          <p:cNvSpPr/>
          <p:nvPr/>
        </p:nvSpPr>
        <p:spPr>
          <a:xfrm>
            <a:off x="1788905" y="4823230"/>
            <a:ext cx="639367" cy="808737"/>
          </a:xfrm>
          <a:prstGeom prst="round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05ABD0-5B72-4E3F-870C-33218749292C}"/>
              </a:ext>
            </a:extLst>
          </p:cNvPr>
          <p:cNvSpPr txBox="1"/>
          <p:nvPr/>
        </p:nvSpPr>
        <p:spPr>
          <a:xfrm>
            <a:off x="4391263" y="3235731"/>
            <a:ext cx="40671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Because gravity is pulling against the string at this point</a:t>
            </a:r>
          </a:p>
        </p:txBody>
      </p:sp>
    </p:spTree>
    <p:extLst>
      <p:ext uri="{BB962C8B-B14F-4D97-AF65-F5344CB8AC3E}">
        <p14:creationId xmlns:p14="http://schemas.microsoft.com/office/powerpoint/2010/main" val="312450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Centripetal Force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24" y="1531726"/>
            <a:ext cx="8854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Remember, for an object to follow a curved path, there must be an inward pointing centripetal force (F</a:t>
            </a:r>
            <a:r>
              <a:rPr lang="en-US" sz="2800" baseline="-25000" dirty="0">
                <a:latin typeface="+mj-lt"/>
              </a:rPr>
              <a:t>c</a:t>
            </a:r>
            <a:r>
              <a:rPr lang="en-US" sz="2800" dirty="0">
                <a:latin typeface="+mj-lt"/>
              </a:rPr>
              <a:t>)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2050" name="Picture 2" descr="http://images.tutorvista.com/cms/formulaimages/83/formula-for-the-centripetal-for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72" y="3126933"/>
            <a:ext cx="381952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01C2B48-F4E6-4D49-8015-CF222E90B383}"/>
              </a:ext>
            </a:extLst>
          </p:cNvPr>
          <p:cNvSpPr txBox="1"/>
          <p:nvPr/>
        </p:nvSpPr>
        <p:spPr>
          <a:xfrm>
            <a:off x="4781550" y="2716793"/>
            <a:ext cx="41433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j-lt"/>
              </a:rPr>
              <a:t>This is not really a force that shows up on a free body diagram like </a:t>
            </a:r>
            <a:r>
              <a:rPr lang="en-US" sz="2400" dirty="0" err="1">
                <a:solidFill>
                  <a:srgbClr val="0070C0"/>
                </a:solidFill>
                <a:latin typeface="+mj-lt"/>
              </a:rPr>
              <a:t>F</a:t>
            </a:r>
            <a:r>
              <a:rPr lang="en-US" sz="2400" baseline="-25000" dirty="0" err="1">
                <a:solidFill>
                  <a:srgbClr val="0070C0"/>
                </a:solidFill>
                <a:latin typeface="+mj-lt"/>
              </a:rPr>
              <a:t>g</a:t>
            </a:r>
            <a:r>
              <a:rPr lang="en-US" sz="2400" baseline="-25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, R, F</a:t>
            </a:r>
            <a:r>
              <a:rPr lang="en-US" sz="2400" baseline="-25000" dirty="0">
                <a:solidFill>
                  <a:srgbClr val="0070C0"/>
                </a:solidFill>
                <a:latin typeface="+mj-lt"/>
              </a:rPr>
              <a:t>f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, and F</a:t>
            </a:r>
            <a:r>
              <a:rPr lang="en-US" sz="2400" baseline="-25000" dirty="0">
                <a:solidFill>
                  <a:srgbClr val="0070C0"/>
                </a:solidFill>
                <a:latin typeface="+mj-lt"/>
              </a:rPr>
              <a:t>T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.</a:t>
            </a:r>
          </a:p>
          <a:p>
            <a:endParaRPr lang="en-US" sz="1400" dirty="0">
              <a:solidFill>
                <a:srgbClr val="0070C0"/>
              </a:solidFill>
              <a:latin typeface="+mj-lt"/>
            </a:endParaRPr>
          </a:p>
          <a:p>
            <a:r>
              <a:rPr lang="en-US" sz="2400" dirty="0">
                <a:solidFill>
                  <a:srgbClr val="0070C0"/>
                </a:solidFill>
                <a:latin typeface="+mj-lt"/>
              </a:rPr>
              <a:t>Rather, it is more like the net force that is required to create that circular motion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1C80C5-D2EE-4CF8-962D-B215853411F4}"/>
              </a:ext>
            </a:extLst>
          </p:cNvPr>
          <p:cNvSpPr txBox="1"/>
          <p:nvPr/>
        </p:nvSpPr>
        <p:spPr>
          <a:xfrm>
            <a:off x="289249" y="5502298"/>
            <a:ext cx="5016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If an object is in circular motion: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05524-BA83-4E9A-BC2C-B14250C237CE}"/>
              </a:ext>
            </a:extLst>
          </p:cNvPr>
          <p:cNvSpPr txBox="1"/>
          <p:nvPr/>
        </p:nvSpPr>
        <p:spPr>
          <a:xfrm>
            <a:off x="5372100" y="5379187"/>
            <a:ext cx="21419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4400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net</a:t>
            </a:r>
            <a:r>
              <a:rPr lang="en-US" sz="4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F</a:t>
            </a:r>
            <a:r>
              <a:rPr lang="en-US" sz="4400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endParaRPr lang="en-US" sz="4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7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Circle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1017853" y="2897130"/>
            <a:ext cx="613064" cy="713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324385" y="3519171"/>
            <a:ext cx="0" cy="1256434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71096" y="4731843"/>
            <a:ext cx="353289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24385" y="4731843"/>
            <a:ext cx="353292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17853" y="3827597"/>
            <a:ext cx="318221" cy="45212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334776" y="3877659"/>
            <a:ext cx="342901" cy="355421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28244" y="4233080"/>
            <a:ext cx="306532" cy="35369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630917" y="3968911"/>
            <a:ext cx="469943" cy="264169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84346" y="2825911"/>
            <a:ext cx="2286000" cy="2286000"/>
          </a:xfrm>
          <a:prstGeom prst="ellipse">
            <a:avLst/>
          </a:prstGeom>
          <a:noFill/>
          <a:ln>
            <a:solidFill>
              <a:srgbClr val="117EA7">
                <a:alpha val="6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997654" y="4421625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684996" y="1617347"/>
            <a:ext cx="6062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you make a vertical circle the net force at all points must equal the centripetal force (F</a:t>
            </a:r>
            <a:r>
              <a:rPr lang="en-US" sz="2400" baseline="-25000" dirty="0">
                <a:latin typeface="+mj-lt"/>
              </a:rPr>
              <a:t>c</a:t>
            </a:r>
            <a:r>
              <a:rPr lang="en-US" sz="2400" dirty="0">
                <a:latin typeface="+mj-lt"/>
              </a:rPr>
              <a:t>)</a:t>
            </a:r>
          </a:p>
        </p:txBody>
      </p:sp>
      <p:sp>
        <p:nvSpPr>
          <p:cNvPr id="20" name="Oval 19"/>
          <p:cNvSpPr/>
          <p:nvPr/>
        </p:nvSpPr>
        <p:spPr>
          <a:xfrm>
            <a:off x="3019938" y="3235731"/>
            <a:ext cx="257908" cy="255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969442" y="4996645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77810" y="4423181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17680" y="3276193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965278" y="2680042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119549" y="3980946"/>
            <a:ext cx="973976" cy="569944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2" idx="4"/>
          </p:cNvCxnSpPr>
          <p:nvPr/>
        </p:nvCxnSpPr>
        <p:spPr>
          <a:xfrm>
            <a:off x="2100860" y="3968911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113389" y="3967748"/>
            <a:ext cx="985007" cy="583142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101017" y="2833875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47740" y="3411812"/>
            <a:ext cx="950656" cy="555354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108518" y="3388525"/>
            <a:ext cx="985007" cy="58314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1C018996-6C6E-403C-B269-7F2424E03339}"/>
              </a:ext>
            </a:extLst>
          </p:cNvPr>
          <p:cNvGrpSpPr/>
          <p:nvPr/>
        </p:nvGrpSpPr>
        <p:grpSpPr>
          <a:xfrm>
            <a:off x="1117469" y="2788511"/>
            <a:ext cx="2054550" cy="2334185"/>
            <a:chOff x="1117469" y="2788511"/>
            <a:chExt cx="2054550" cy="2334185"/>
          </a:xfrm>
        </p:grpSpPr>
        <p:sp>
          <p:nvSpPr>
            <p:cNvPr id="17" name="TextBox 16"/>
            <p:cNvSpPr txBox="1"/>
            <p:nvPr/>
          </p:nvSpPr>
          <p:spPr>
            <a:xfrm>
              <a:off x="1713194" y="2788511"/>
              <a:ext cx="407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F</a:t>
              </a:r>
              <a:r>
                <a:rPr lang="en-US" sz="2400" baseline="-25000" dirty="0">
                  <a:solidFill>
                    <a:srgbClr val="C00000"/>
                  </a:solidFill>
                  <a:latin typeface="+mj-lt"/>
                </a:rPr>
                <a:t>c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 flipH="1">
              <a:off x="2098396" y="2815162"/>
              <a:ext cx="0" cy="57336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2655765" y="3379246"/>
              <a:ext cx="468661" cy="26862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 flipV="1">
              <a:off x="2601021" y="4259319"/>
              <a:ext cx="512338" cy="29954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1117469" y="4273618"/>
              <a:ext cx="468661" cy="268626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 flipV="1">
              <a:off x="1129209" y="3397166"/>
              <a:ext cx="512338" cy="299540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2100860" y="4549333"/>
              <a:ext cx="0" cy="573363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601021" y="3032710"/>
              <a:ext cx="407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F</a:t>
              </a:r>
              <a:r>
                <a:rPr lang="en-US" sz="2400" baseline="-25000" dirty="0">
                  <a:solidFill>
                    <a:srgbClr val="C00000"/>
                  </a:solidFill>
                  <a:latin typeface="+mj-lt"/>
                </a:rPr>
                <a:t>c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764215" y="4002009"/>
              <a:ext cx="407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F</a:t>
              </a:r>
              <a:r>
                <a:rPr lang="en-US" sz="2400" baseline="-25000" dirty="0">
                  <a:solidFill>
                    <a:srgbClr val="C00000"/>
                  </a:solidFill>
                  <a:latin typeface="+mj-lt"/>
                </a:rPr>
                <a:t>c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075794" y="4623595"/>
              <a:ext cx="407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F</a:t>
              </a:r>
              <a:r>
                <a:rPr lang="en-US" sz="2400" baseline="-25000" dirty="0">
                  <a:solidFill>
                    <a:srgbClr val="C00000"/>
                  </a:solidFill>
                  <a:latin typeface="+mj-lt"/>
                </a:rPr>
                <a:t>c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87389" y="4340297"/>
              <a:ext cx="407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F</a:t>
              </a:r>
              <a:r>
                <a:rPr lang="en-US" sz="2400" baseline="-25000" dirty="0">
                  <a:solidFill>
                    <a:srgbClr val="C00000"/>
                  </a:solidFill>
                  <a:latin typeface="+mj-lt"/>
                </a:rPr>
                <a:t>c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39765" y="3610423"/>
              <a:ext cx="407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F</a:t>
              </a:r>
              <a:r>
                <a:rPr lang="en-US" sz="2400" baseline="-25000" dirty="0">
                  <a:solidFill>
                    <a:srgbClr val="C00000"/>
                  </a:solidFill>
                  <a:latin typeface="+mj-lt"/>
                </a:rPr>
                <a:t>c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129616" y="2682076"/>
            <a:ext cx="4484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is the case for horizontal circles too! The main difference is that now the weight is a factor…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32EF71B-F71F-4023-B976-9CD60807D339}"/>
              </a:ext>
            </a:extLst>
          </p:cNvPr>
          <p:cNvSpPr txBox="1"/>
          <p:nvPr/>
        </p:nvSpPr>
        <p:spPr>
          <a:xfrm>
            <a:off x="5076981" y="4996645"/>
            <a:ext cx="21419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4400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net</a:t>
            </a:r>
            <a:r>
              <a:rPr lang="en-US" sz="4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F</a:t>
            </a:r>
            <a:r>
              <a:rPr lang="en-US" sz="4400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endParaRPr lang="en-US" sz="4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0168727-DF66-4A1F-9F7F-7118290B856B}"/>
              </a:ext>
            </a:extLst>
          </p:cNvPr>
          <p:cNvSpPr txBox="1"/>
          <p:nvPr/>
        </p:nvSpPr>
        <p:spPr>
          <a:xfrm>
            <a:off x="3816685" y="4300429"/>
            <a:ext cx="49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Again, this isn’t some magical new force but rather a combination of all forces resulting in…  </a:t>
            </a:r>
          </a:p>
        </p:txBody>
      </p:sp>
    </p:spTree>
    <p:extLst>
      <p:ext uri="{BB962C8B-B14F-4D97-AF65-F5344CB8AC3E}">
        <p14:creationId xmlns:p14="http://schemas.microsoft.com/office/powerpoint/2010/main" val="339023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focus on the top and bottom…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756596" y="3005599"/>
            <a:ext cx="613064" cy="713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063128" y="3627640"/>
            <a:ext cx="0" cy="1256434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09839" y="4840312"/>
            <a:ext cx="353289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63128" y="4840312"/>
            <a:ext cx="353292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56596" y="3936066"/>
            <a:ext cx="318221" cy="45212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073519" y="3986128"/>
            <a:ext cx="342901" cy="355421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6987" y="4341549"/>
            <a:ext cx="306532" cy="35369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369660" y="4077380"/>
            <a:ext cx="469943" cy="264169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23089" y="2934380"/>
            <a:ext cx="2286000" cy="2286000"/>
          </a:xfrm>
          <a:prstGeom prst="ellipse">
            <a:avLst/>
          </a:prstGeom>
          <a:noFill/>
          <a:ln>
            <a:solidFill>
              <a:srgbClr val="117EA7">
                <a:alpha val="6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601616" y="1617347"/>
            <a:ext cx="514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Top:</a:t>
            </a:r>
          </a:p>
        </p:txBody>
      </p:sp>
      <p:sp>
        <p:nvSpPr>
          <p:cNvPr id="38" name="Oval 37"/>
          <p:cNvSpPr/>
          <p:nvPr/>
        </p:nvSpPr>
        <p:spPr>
          <a:xfrm>
            <a:off x="1708185" y="5105114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704021" y="2788511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endCxn id="32" idx="4"/>
          </p:cNvCxnSpPr>
          <p:nvPr/>
        </p:nvCxnSpPr>
        <p:spPr>
          <a:xfrm>
            <a:off x="1839603" y="4077380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39760" y="2942344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10BF293-C665-427E-B21E-2A078AE060B3}"/>
              </a:ext>
            </a:extLst>
          </p:cNvPr>
          <p:cNvGrpSpPr/>
          <p:nvPr/>
        </p:nvGrpSpPr>
        <p:grpSpPr>
          <a:xfrm>
            <a:off x="1451937" y="2896980"/>
            <a:ext cx="407804" cy="600014"/>
            <a:chOff x="1451937" y="2896980"/>
            <a:chExt cx="407804" cy="600014"/>
          </a:xfrm>
        </p:grpSpPr>
        <p:sp>
          <p:nvSpPr>
            <p:cNvPr id="17" name="TextBox 16"/>
            <p:cNvSpPr txBox="1"/>
            <p:nvPr/>
          </p:nvSpPr>
          <p:spPr>
            <a:xfrm>
              <a:off x="1451937" y="2896980"/>
              <a:ext cx="407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F</a:t>
              </a:r>
              <a:r>
                <a:rPr lang="en-US" sz="2400" baseline="-25000" dirty="0">
                  <a:solidFill>
                    <a:srgbClr val="C00000"/>
                  </a:solidFill>
                  <a:latin typeface="+mj-lt"/>
                </a:rPr>
                <a:t>c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 flipH="1">
              <a:off x="1837139" y="2923631"/>
              <a:ext cx="0" cy="57336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9AA2342-18F2-4947-93F9-09B0934A0AC9}"/>
              </a:ext>
            </a:extLst>
          </p:cNvPr>
          <p:cNvGrpSpPr/>
          <p:nvPr/>
        </p:nvGrpSpPr>
        <p:grpSpPr>
          <a:xfrm>
            <a:off x="1814537" y="4657802"/>
            <a:ext cx="407804" cy="573363"/>
            <a:chOff x="1814537" y="4657802"/>
            <a:chExt cx="407804" cy="573363"/>
          </a:xfrm>
        </p:grpSpPr>
        <p:cxnSp>
          <p:nvCxnSpPr>
            <p:cNvPr id="53" name="Straight Arrow Connector 52"/>
            <p:cNvCxnSpPr/>
            <p:nvPr/>
          </p:nvCxnSpPr>
          <p:spPr>
            <a:xfrm flipH="1">
              <a:off x="1839603" y="4657802"/>
              <a:ext cx="0" cy="573363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814537" y="4732064"/>
              <a:ext cx="4078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F</a:t>
              </a:r>
              <a:r>
                <a:rPr lang="en-US" sz="2400" baseline="-25000" dirty="0">
                  <a:solidFill>
                    <a:srgbClr val="C00000"/>
                  </a:solidFill>
                  <a:latin typeface="+mj-lt"/>
                </a:rPr>
                <a:t>c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44" name="Oval 43"/>
          <p:cNvSpPr/>
          <p:nvPr/>
        </p:nvSpPr>
        <p:spPr>
          <a:xfrm>
            <a:off x="4595651" y="2788511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598854" y="3840595"/>
            <a:ext cx="514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Bottom:</a:t>
            </a:r>
          </a:p>
        </p:txBody>
      </p:sp>
      <p:sp>
        <p:nvSpPr>
          <p:cNvPr id="46" name="Oval 45"/>
          <p:cNvSpPr/>
          <p:nvPr/>
        </p:nvSpPr>
        <p:spPr>
          <a:xfrm>
            <a:off x="4595651" y="5107262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CB5BC8E-9446-49ED-A1E1-B83B9607657A}"/>
              </a:ext>
            </a:extLst>
          </p:cNvPr>
          <p:cNvGrpSpPr/>
          <p:nvPr/>
        </p:nvGrpSpPr>
        <p:grpSpPr>
          <a:xfrm>
            <a:off x="4745322" y="2932714"/>
            <a:ext cx="917362" cy="649086"/>
            <a:chOff x="4745322" y="2932714"/>
            <a:chExt cx="917362" cy="649086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24E1CF2-B8FA-47E4-85A1-3CBA4C0E8678}"/>
                </a:ext>
              </a:extLst>
            </p:cNvPr>
            <p:cNvCxnSpPr>
              <a:cxnSpLocks/>
            </p:cNvCxnSpPr>
            <p:nvPr/>
          </p:nvCxnSpPr>
          <p:spPr>
            <a:xfrm>
              <a:off x="4745322" y="2932714"/>
              <a:ext cx="0" cy="578871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F098D66-0D54-40B4-BE13-F47945E4637C}"/>
                </a:ext>
              </a:extLst>
            </p:cNvPr>
            <p:cNvSpPr txBox="1"/>
            <p:nvPr/>
          </p:nvSpPr>
          <p:spPr>
            <a:xfrm>
              <a:off x="4785521" y="3212468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F</a:t>
              </a:r>
              <a:r>
                <a:rPr lang="en-US" baseline="-25000" dirty="0">
                  <a:solidFill>
                    <a:schemeClr val="accent1"/>
                  </a:solidFill>
                </a:rPr>
                <a:t>g</a:t>
              </a:r>
              <a:r>
                <a:rPr lang="en-US" dirty="0">
                  <a:solidFill>
                    <a:schemeClr val="accent1"/>
                  </a:solidFill>
                </a:rPr>
                <a:t> = mg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178D579-A965-47EF-832C-D8B90E409345}"/>
              </a:ext>
            </a:extLst>
          </p:cNvPr>
          <p:cNvGrpSpPr/>
          <p:nvPr/>
        </p:nvGrpSpPr>
        <p:grpSpPr>
          <a:xfrm>
            <a:off x="4287993" y="2906346"/>
            <a:ext cx="396313" cy="369332"/>
            <a:chOff x="4287993" y="2906346"/>
            <a:chExt cx="396313" cy="369332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21446DE6-E47D-42D9-B1CE-758028C726D6}"/>
                </a:ext>
              </a:extLst>
            </p:cNvPr>
            <p:cNvCxnSpPr>
              <a:cxnSpLocks/>
            </p:cNvCxnSpPr>
            <p:nvPr/>
          </p:nvCxnSpPr>
          <p:spPr>
            <a:xfrm>
              <a:off x="4684306" y="2932714"/>
              <a:ext cx="0" cy="325582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FABE18D-1520-4103-A8BE-7880ED7770F9}"/>
                </a:ext>
              </a:extLst>
            </p:cNvPr>
            <p:cNvSpPr txBox="1"/>
            <p:nvPr/>
          </p:nvSpPr>
          <p:spPr>
            <a:xfrm>
              <a:off x="4287993" y="2906346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F</a:t>
              </a:r>
              <a:r>
                <a:rPr lang="en-US" baseline="-25000" dirty="0">
                  <a:solidFill>
                    <a:srgbClr val="00B050"/>
                  </a:solidFill>
                </a:rPr>
                <a:t>T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D75B8A9-AB88-4D34-A26D-B8F05512EB49}"/>
              </a:ext>
            </a:extLst>
          </p:cNvPr>
          <p:cNvGrpSpPr/>
          <p:nvPr/>
        </p:nvGrpSpPr>
        <p:grpSpPr>
          <a:xfrm>
            <a:off x="3394291" y="2524972"/>
            <a:ext cx="543276" cy="963521"/>
            <a:chOff x="3394291" y="2524972"/>
            <a:chExt cx="543276" cy="963521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FCA039C-78A3-43B7-B843-34D378F37C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7567" y="2571947"/>
              <a:ext cx="0" cy="916546"/>
            </a:xfrm>
            <a:prstGeom prst="straightConnector1">
              <a:avLst/>
            </a:prstGeom>
            <a:ln w="1270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0E29CE4-96A3-435E-A351-642E0D3891C1}"/>
                </a:ext>
              </a:extLst>
            </p:cNvPr>
            <p:cNvSpPr txBox="1"/>
            <p:nvPr/>
          </p:nvSpPr>
          <p:spPr>
            <a:xfrm>
              <a:off x="3394291" y="2524972"/>
              <a:ext cx="4458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</a:rPr>
                <a:t>F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c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509F7AB-5ABE-48D1-B3E8-3534BB014956}"/>
              </a:ext>
            </a:extLst>
          </p:cNvPr>
          <p:cNvGrpSpPr/>
          <p:nvPr/>
        </p:nvGrpSpPr>
        <p:grpSpPr>
          <a:xfrm>
            <a:off x="4722065" y="5249565"/>
            <a:ext cx="950144" cy="652575"/>
            <a:chOff x="4722065" y="5249565"/>
            <a:chExt cx="950144" cy="652575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8B0DE087-8E6D-40AD-96CA-2E3AD30B3484}"/>
                </a:ext>
              </a:extLst>
            </p:cNvPr>
            <p:cNvCxnSpPr>
              <a:cxnSpLocks/>
            </p:cNvCxnSpPr>
            <p:nvPr/>
          </p:nvCxnSpPr>
          <p:spPr>
            <a:xfrm>
              <a:off x="4722065" y="5249565"/>
              <a:ext cx="0" cy="578871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4773C57-2C64-4AA5-915E-A8854FF7C9EE}"/>
                </a:ext>
              </a:extLst>
            </p:cNvPr>
            <p:cNvSpPr txBox="1"/>
            <p:nvPr/>
          </p:nvSpPr>
          <p:spPr>
            <a:xfrm>
              <a:off x="4795046" y="5532808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F</a:t>
              </a:r>
              <a:r>
                <a:rPr lang="en-US" baseline="-25000" dirty="0">
                  <a:solidFill>
                    <a:schemeClr val="accent1"/>
                  </a:solidFill>
                </a:rPr>
                <a:t>g</a:t>
              </a:r>
              <a:r>
                <a:rPr lang="en-US" dirty="0">
                  <a:solidFill>
                    <a:schemeClr val="accent1"/>
                  </a:solidFill>
                </a:rPr>
                <a:t> = mg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617D57C-327A-4571-9B64-7525A04FA58C}"/>
              </a:ext>
            </a:extLst>
          </p:cNvPr>
          <p:cNvGrpSpPr/>
          <p:nvPr/>
        </p:nvGrpSpPr>
        <p:grpSpPr>
          <a:xfrm>
            <a:off x="4722065" y="4259083"/>
            <a:ext cx="383496" cy="989770"/>
            <a:chOff x="4722065" y="4259083"/>
            <a:chExt cx="383496" cy="989770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30BA603F-63BD-4F13-A570-85339766EC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22065" y="4259083"/>
              <a:ext cx="0" cy="98977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9FED2B3-62EE-407F-B98B-ECCB0D6D1ABC}"/>
                </a:ext>
              </a:extLst>
            </p:cNvPr>
            <p:cNvSpPr txBox="1"/>
            <p:nvPr/>
          </p:nvSpPr>
          <p:spPr>
            <a:xfrm>
              <a:off x="4739755" y="4477942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F</a:t>
              </a:r>
              <a:r>
                <a:rPr lang="en-US" baseline="-25000" dirty="0">
                  <a:solidFill>
                    <a:srgbClr val="00B050"/>
                  </a:solidFill>
                </a:rPr>
                <a:t>T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692ABC-03A6-4636-B670-0FF0EC7BCE56}"/>
              </a:ext>
            </a:extLst>
          </p:cNvPr>
          <p:cNvGrpSpPr/>
          <p:nvPr/>
        </p:nvGrpSpPr>
        <p:grpSpPr>
          <a:xfrm>
            <a:off x="3391961" y="4704859"/>
            <a:ext cx="524599" cy="916546"/>
            <a:chOff x="3391961" y="4704859"/>
            <a:chExt cx="524599" cy="916546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79EE65F0-0BB8-483F-B359-D38825DADF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6560" y="4704859"/>
              <a:ext cx="0" cy="916546"/>
            </a:xfrm>
            <a:prstGeom prst="straightConnector1">
              <a:avLst/>
            </a:prstGeom>
            <a:ln w="1270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3D86DEA-19E3-4CBF-AD27-790A569BDAAD}"/>
                </a:ext>
              </a:extLst>
            </p:cNvPr>
            <p:cNvSpPr txBox="1"/>
            <p:nvPr/>
          </p:nvSpPr>
          <p:spPr>
            <a:xfrm>
              <a:off x="3391961" y="5066530"/>
              <a:ext cx="4458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</a:rPr>
                <a:t>F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c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934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with numbers!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756596" y="3005599"/>
            <a:ext cx="613064" cy="713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063128" y="3627640"/>
            <a:ext cx="0" cy="1256434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09839" y="4840312"/>
            <a:ext cx="353289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63128" y="4840312"/>
            <a:ext cx="353292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56596" y="3936066"/>
            <a:ext cx="318221" cy="45212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073519" y="3986128"/>
            <a:ext cx="342901" cy="355421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6987" y="4341549"/>
            <a:ext cx="306532" cy="35369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369660" y="4077380"/>
            <a:ext cx="469943" cy="264169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23089" y="2934380"/>
            <a:ext cx="2286000" cy="2286000"/>
          </a:xfrm>
          <a:prstGeom prst="ellipse">
            <a:avLst/>
          </a:prstGeom>
          <a:noFill/>
          <a:ln>
            <a:solidFill>
              <a:srgbClr val="117EA7">
                <a:alpha val="6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601616" y="1617347"/>
            <a:ext cx="514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Top:</a:t>
            </a:r>
          </a:p>
        </p:txBody>
      </p:sp>
      <p:sp>
        <p:nvSpPr>
          <p:cNvPr id="38" name="Oval 37"/>
          <p:cNvSpPr/>
          <p:nvPr/>
        </p:nvSpPr>
        <p:spPr>
          <a:xfrm>
            <a:off x="1708185" y="5105114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704021" y="2788511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endCxn id="32" idx="4"/>
          </p:cNvCxnSpPr>
          <p:nvPr/>
        </p:nvCxnSpPr>
        <p:spPr>
          <a:xfrm>
            <a:off x="1839603" y="4077380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39760" y="2942344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DA40AE30-5697-4F87-8BAB-3E0906D06399}"/>
              </a:ext>
            </a:extLst>
          </p:cNvPr>
          <p:cNvGrpSpPr/>
          <p:nvPr/>
        </p:nvGrpSpPr>
        <p:grpSpPr>
          <a:xfrm>
            <a:off x="1837139" y="2923631"/>
            <a:ext cx="767444" cy="625125"/>
            <a:chOff x="1837139" y="2923631"/>
            <a:chExt cx="767444" cy="625125"/>
          </a:xfrm>
        </p:grpSpPr>
        <p:sp>
          <p:nvSpPr>
            <p:cNvPr id="17" name="TextBox 16"/>
            <p:cNvSpPr txBox="1"/>
            <p:nvPr/>
          </p:nvSpPr>
          <p:spPr>
            <a:xfrm>
              <a:off x="1842836" y="3087091"/>
              <a:ext cx="761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20 N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 flipH="1">
              <a:off x="1837139" y="2923631"/>
              <a:ext cx="0" cy="57336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al 43"/>
          <p:cNvSpPr/>
          <p:nvPr/>
        </p:nvSpPr>
        <p:spPr>
          <a:xfrm>
            <a:off x="4595651" y="2788511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598854" y="3840595"/>
            <a:ext cx="514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Bottom:</a:t>
            </a:r>
          </a:p>
        </p:txBody>
      </p:sp>
      <p:sp>
        <p:nvSpPr>
          <p:cNvPr id="46" name="Oval 45"/>
          <p:cNvSpPr/>
          <p:nvPr/>
        </p:nvSpPr>
        <p:spPr>
          <a:xfrm>
            <a:off x="4595651" y="5107262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52068" y="1519749"/>
            <a:ext cx="2857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+mj-lt"/>
              </a:rPr>
              <a:t>F</a:t>
            </a:r>
            <a:r>
              <a:rPr lang="en-US" sz="2800" baseline="-25000" dirty="0">
                <a:solidFill>
                  <a:srgbClr val="C00000"/>
                </a:solidFill>
                <a:latin typeface="+mj-lt"/>
              </a:rPr>
              <a:t>c</a:t>
            </a:r>
            <a:r>
              <a:rPr lang="en-US" sz="2800" dirty="0">
                <a:latin typeface="+mj-lt"/>
              </a:rPr>
              <a:t> required is 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20 N</a:t>
            </a:r>
          </a:p>
          <a:p>
            <a:r>
              <a:rPr lang="en-US" sz="2800" dirty="0" err="1">
                <a:solidFill>
                  <a:srgbClr val="0070C0"/>
                </a:solidFill>
                <a:latin typeface="+mj-lt"/>
              </a:rPr>
              <a:t>F</a:t>
            </a:r>
            <a:r>
              <a:rPr lang="en-US" sz="2800" baseline="-25000" dirty="0" err="1">
                <a:solidFill>
                  <a:srgbClr val="0070C0"/>
                </a:solidFill>
                <a:latin typeface="+mj-lt"/>
              </a:rPr>
              <a:t>g</a:t>
            </a:r>
            <a:r>
              <a:rPr lang="en-US" sz="2800" dirty="0">
                <a:latin typeface="+mj-lt"/>
              </a:rPr>
              <a:t> of object is </a:t>
            </a:r>
            <a:r>
              <a:rPr lang="en-US" sz="2800" dirty="0">
                <a:solidFill>
                  <a:srgbClr val="0070C0"/>
                </a:solidFill>
                <a:latin typeface="+mj-lt"/>
              </a:rPr>
              <a:t>5 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C0E6AD6-C7D7-45AD-AE0E-354C506E4BFD}"/>
              </a:ext>
            </a:extLst>
          </p:cNvPr>
          <p:cNvGrpSpPr/>
          <p:nvPr/>
        </p:nvGrpSpPr>
        <p:grpSpPr>
          <a:xfrm>
            <a:off x="1839603" y="4568526"/>
            <a:ext cx="785559" cy="662639"/>
            <a:chOff x="1839603" y="4568526"/>
            <a:chExt cx="785559" cy="662639"/>
          </a:xfrm>
        </p:grpSpPr>
        <p:cxnSp>
          <p:nvCxnSpPr>
            <p:cNvPr id="53" name="Straight Arrow Connector 52"/>
            <p:cNvCxnSpPr/>
            <p:nvPr/>
          </p:nvCxnSpPr>
          <p:spPr>
            <a:xfrm flipH="1">
              <a:off x="1839603" y="4657802"/>
              <a:ext cx="0" cy="573363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863415" y="4568526"/>
              <a:ext cx="761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20 N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F102C6-7F26-4824-BDC5-F2F03FBD7A64}"/>
              </a:ext>
            </a:extLst>
          </p:cNvPr>
          <p:cNvGrpSpPr/>
          <p:nvPr/>
        </p:nvGrpSpPr>
        <p:grpSpPr>
          <a:xfrm>
            <a:off x="4745322" y="2932714"/>
            <a:ext cx="963120" cy="462264"/>
            <a:chOff x="4745322" y="2932714"/>
            <a:chExt cx="963120" cy="462264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D9B47C47-5AB0-45CC-B33E-D7A1098CA952}"/>
                </a:ext>
              </a:extLst>
            </p:cNvPr>
            <p:cNvCxnSpPr>
              <a:cxnSpLocks/>
            </p:cNvCxnSpPr>
            <p:nvPr/>
          </p:nvCxnSpPr>
          <p:spPr>
            <a:xfrm>
              <a:off x="4745322" y="2932714"/>
              <a:ext cx="0" cy="36576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D43C468-0305-4855-A4F1-98639210C906}"/>
                </a:ext>
              </a:extLst>
            </p:cNvPr>
            <p:cNvSpPr txBox="1"/>
            <p:nvPr/>
          </p:nvSpPr>
          <p:spPr>
            <a:xfrm>
              <a:off x="4805631" y="3025646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F</a:t>
              </a:r>
              <a:r>
                <a:rPr lang="en-US" baseline="-25000" dirty="0">
                  <a:solidFill>
                    <a:schemeClr val="accent1"/>
                  </a:solidFill>
                </a:rPr>
                <a:t>g</a:t>
              </a:r>
              <a:r>
                <a:rPr lang="en-US" dirty="0">
                  <a:solidFill>
                    <a:schemeClr val="accent1"/>
                  </a:solidFill>
                </a:rPr>
                <a:t> = 5 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34EE73C-75FA-48A0-A580-2A7B05177D79}"/>
              </a:ext>
            </a:extLst>
          </p:cNvPr>
          <p:cNvGrpSpPr/>
          <p:nvPr/>
        </p:nvGrpSpPr>
        <p:grpSpPr>
          <a:xfrm>
            <a:off x="4287993" y="2906346"/>
            <a:ext cx="396313" cy="757888"/>
            <a:chOff x="4287993" y="2906346"/>
            <a:chExt cx="396313" cy="7578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EBE7560-AFA2-4A60-BD01-5DA6745D7484}"/>
                </a:ext>
              </a:extLst>
            </p:cNvPr>
            <p:cNvCxnSpPr>
              <a:cxnSpLocks/>
            </p:cNvCxnSpPr>
            <p:nvPr/>
          </p:nvCxnSpPr>
          <p:spPr>
            <a:xfrm>
              <a:off x="4684306" y="2932714"/>
              <a:ext cx="0" cy="73152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11DC241-2DD4-4499-9B9B-834FE27E5BD3}"/>
                </a:ext>
              </a:extLst>
            </p:cNvPr>
            <p:cNvSpPr txBox="1"/>
            <p:nvPr/>
          </p:nvSpPr>
          <p:spPr>
            <a:xfrm>
              <a:off x="4287993" y="2906346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F</a:t>
              </a:r>
              <a:r>
                <a:rPr lang="en-US" baseline="-25000" dirty="0">
                  <a:solidFill>
                    <a:srgbClr val="00B050"/>
                  </a:solidFill>
                </a:rPr>
                <a:t>T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ABFEE19-1353-40E6-83AA-9062E28A843B}"/>
              </a:ext>
            </a:extLst>
          </p:cNvPr>
          <p:cNvGrpSpPr/>
          <p:nvPr/>
        </p:nvGrpSpPr>
        <p:grpSpPr>
          <a:xfrm>
            <a:off x="3012814" y="2571947"/>
            <a:ext cx="924753" cy="916546"/>
            <a:chOff x="3012814" y="2571947"/>
            <a:chExt cx="924753" cy="916546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602551A-2DB4-42D3-A963-08740F7E4D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7567" y="2571947"/>
              <a:ext cx="0" cy="916546"/>
            </a:xfrm>
            <a:prstGeom prst="straightConnector1">
              <a:avLst/>
            </a:prstGeom>
            <a:ln w="1270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8A6238-2B38-4915-AF26-07D085560A9B}"/>
                </a:ext>
              </a:extLst>
            </p:cNvPr>
            <p:cNvSpPr txBox="1"/>
            <p:nvPr/>
          </p:nvSpPr>
          <p:spPr>
            <a:xfrm>
              <a:off x="3012814" y="2581672"/>
              <a:ext cx="8643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</a:rPr>
                <a:t>20 N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9D10A2-5B68-4FFC-BB77-56C2E2442D59}"/>
              </a:ext>
            </a:extLst>
          </p:cNvPr>
          <p:cNvGrpSpPr/>
          <p:nvPr/>
        </p:nvGrpSpPr>
        <p:grpSpPr>
          <a:xfrm>
            <a:off x="4722065" y="5249565"/>
            <a:ext cx="936998" cy="424103"/>
            <a:chOff x="4722065" y="5249565"/>
            <a:chExt cx="936998" cy="424103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99B7305E-F081-49ED-8292-DFE2D612A02B}"/>
                </a:ext>
              </a:extLst>
            </p:cNvPr>
            <p:cNvCxnSpPr>
              <a:cxnSpLocks/>
            </p:cNvCxnSpPr>
            <p:nvPr/>
          </p:nvCxnSpPr>
          <p:spPr>
            <a:xfrm>
              <a:off x="4722065" y="5249565"/>
              <a:ext cx="0" cy="36576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B46F731-4AC4-43E5-9EB3-4CC40E209F24}"/>
                </a:ext>
              </a:extLst>
            </p:cNvPr>
            <p:cNvSpPr txBox="1"/>
            <p:nvPr/>
          </p:nvSpPr>
          <p:spPr>
            <a:xfrm>
              <a:off x="4809150" y="530433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F</a:t>
              </a:r>
              <a:r>
                <a:rPr lang="en-US" baseline="-25000" dirty="0">
                  <a:solidFill>
                    <a:schemeClr val="accent1"/>
                  </a:solidFill>
                </a:rPr>
                <a:t>g</a:t>
              </a:r>
              <a:r>
                <a:rPr lang="en-US" dirty="0">
                  <a:solidFill>
                    <a:schemeClr val="accent1"/>
                  </a:solidFill>
                </a:rPr>
                <a:t> = 5N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BB1055-367D-49C8-A10C-384862C9F73A}"/>
              </a:ext>
            </a:extLst>
          </p:cNvPr>
          <p:cNvGrpSpPr/>
          <p:nvPr/>
        </p:nvGrpSpPr>
        <p:grpSpPr>
          <a:xfrm>
            <a:off x="4722065" y="4259083"/>
            <a:ext cx="383496" cy="989770"/>
            <a:chOff x="4722065" y="4259083"/>
            <a:chExt cx="383496" cy="989770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672205BD-7753-4402-817D-11F7F8E733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22065" y="4259083"/>
              <a:ext cx="0" cy="98977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AC2788D-19F5-40FC-8DB1-31B816ACF221}"/>
                </a:ext>
              </a:extLst>
            </p:cNvPr>
            <p:cNvSpPr txBox="1"/>
            <p:nvPr/>
          </p:nvSpPr>
          <p:spPr>
            <a:xfrm>
              <a:off x="4739755" y="4477942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F</a:t>
              </a:r>
              <a:r>
                <a:rPr lang="en-US" baseline="-25000" dirty="0">
                  <a:solidFill>
                    <a:srgbClr val="00B050"/>
                  </a:solidFill>
                </a:rPr>
                <a:t>T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876A038-64D3-4B16-9662-3F3606420357}"/>
              </a:ext>
            </a:extLst>
          </p:cNvPr>
          <p:cNvGrpSpPr/>
          <p:nvPr/>
        </p:nvGrpSpPr>
        <p:grpSpPr>
          <a:xfrm>
            <a:off x="2991911" y="4704859"/>
            <a:ext cx="924649" cy="916546"/>
            <a:chOff x="2991911" y="4704859"/>
            <a:chExt cx="924649" cy="916546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B219D0E5-2BD2-4DD1-A4E9-A2AB7BB2C8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6560" y="4704859"/>
              <a:ext cx="0" cy="916546"/>
            </a:xfrm>
            <a:prstGeom prst="straightConnector1">
              <a:avLst/>
            </a:prstGeom>
            <a:ln w="1270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E5F0E6B-BB02-4BD2-9502-C2A5BAEE515E}"/>
                </a:ext>
              </a:extLst>
            </p:cNvPr>
            <p:cNvSpPr txBox="1"/>
            <p:nvPr/>
          </p:nvSpPr>
          <p:spPr>
            <a:xfrm>
              <a:off x="2991911" y="5066530"/>
              <a:ext cx="8643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</a:rPr>
                <a:t>20 N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54DB5B2-335D-45A2-B06C-A98BFD031C4B}"/>
              </a:ext>
            </a:extLst>
          </p:cNvPr>
          <p:cNvSpPr txBox="1"/>
          <p:nvPr/>
        </p:nvSpPr>
        <p:spPr>
          <a:xfrm>
            <a:off x="6385042" y="2753159"/>
            <a:ext cx="210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600" baseline="-25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US" sz="3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15 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0EBA841-D539-4BFA-807E-051EC39FB344}"/>
              </a:ext>
            </a:extLst>
          </p:cNvPr>
          <p:cNvSpPr txBox="1"/>
          <p:nvPr/>
        </p:nvSpPr>
        <p:spPr>
          <a:xfrm>
            <a:off x="6380878" y="4784096"/>
            <a:ext cx="210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600" baseline="-25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US" sz="3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25 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2C65691-0FC0-43C2-A3A3-C9E61C2E56B2}"/>
              </a:ext>
            </a:extLst>
          </p:cNvPr>
          <p:cNvSpPr txBox="1"/>
          <p:nvPr/>
        </p:nvSpPr>
        <p:spPr>
          <a:xfrm>
            <a:off x="5410440" y="1558598"/>
            <a:ext cx="3571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*F</a:t>
            </a:r>
            <a:r>
              <a:rPr lang="en-US" sz="1600" baseline="-25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US" sz="1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is determined by comparing the known forces (</a:t>
            </a:r>
            <a:r>
              <a:rPr lang="en-US" sz="1600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1600" baseline="-25000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1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to the net force (F</a:t>
            </a:r>
            <a:r>
              <a:rPr lang="en-US" sz="1600" baseline="-25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r>
              <a:rPr lang="en-US" sz="1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and finding the difference</a:t>
            </a:r>
          </a:p>
        </p:txBody>
      </p:sp>
    </p:spTree>
    <p:extLst>
      <p:ext uri="{BB962C8B-B14F-4D97-AF65-F5344CB8AC3E}">
        <p14:creationId xmlns:p14="http://schemas.microsoft.com/office/powerpoint/2010/main" val="388383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tension?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-171095" y="3325727"/>
            <a:ext cx="613064" cy="713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35437" y="3947768"/>
            <a:ext cx="0" cy="1256434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-217852" y="5160440"/>
            <a:ext cx="353289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5437" y="5160440"/>
            <a:ext cx="353292" cy="112528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-171095" y="4256194"/>
            <a:ext cx="318221" cy="452123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45828" y="4306256"/>
            <a:ext cx="342901" cy="355421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-160704" y="4661677"/>
            <a:ext cx="306532" cy="35369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41969" y="4397508"/>
            <a:ext cx="469943" cy="264169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-204602" y="3254508"/>
            <a:ext cx="2286000" cy="2286000"/>
          </a:xfrm>
          <a:prstGeom prst="ellipse">
            <a:avLst/>
          </a:prstGeom>
          <a:noFill/>
          <a:ln>
            <a:solidFill>
              <a:srgbClr val="117EA7">
                <a:alpha val="60000"/>
              </a:srgb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0494" y="5425242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76330" y="3108639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endCxn id="32" idx="4"/>
          </p:cNvCxnSpPr>
          <p:nvPr/>
        </p:nvCxnSpPr>
        <p:spPr>
          <a:xfrm>
            <a:off x="911912" y="4397508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12069" y="3262472"/>
            <a:ext cx="0" cy="1143000"/>
          </a:xfrm>
          <a:prstGeom prst="line">
            <a:avLst/>
          </a:prstGeom>
          <a:ln w="38100">
            <a:solidFill>
              <a:srgbClr val="7F7F7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5145" y="3407219"/>
            <a:ext cx="407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+mj-lt"/>
              </a:rPr>
              <a:t>F</a:t>
            </a:r>
            <a:r>
              <a:rPr lang="en-US" sz="2400" baseline="-25000" dirty="0">
                <a:solidFill>
                  <a:srgbClr val="C00000"/>
                </a:solidFill>
                <a:latin typeface="+mj-lt"/>
              </a:rPr>
              <a:t>c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909448" y="3243759"/>
            <a:ext cx="0" cy="57336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911912" y="4977930"/>
            <a:ext cx="0" cy="573363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35724" y="4888654"/>
            <a:ext cx="407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+mj-lt"/>
              </a:rPr>
              <a:t>F</a:t>
            </a:r>
            <a:r>
              <a:rPr lang="en-US" sz="2400" baseline="-25000" dirty="0">
                <a:solidFill>
                  <a:srgbClr val="C00000"/>
                </a:solidFill>
                <a:latin typeface="+mj-lt"/>
              </a:rPr>
              <a:t>c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12276"/>
              </p:ext>
            </p:extLst>
          </p:nvPr>
        </p:nvGraphicFramePr>
        <p:xfrm>
          <a:off x="3362378" y="1982543"/>
          <a:ext cx="2538040" cy="405384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1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941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2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94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latin typeface="+mj-lt"/>
                        </a:rPr>
                        <a:t>v</a:t>
                      </a:r>
                      <a:r>
                        <a:rPr lang="en-US" sz="3200" b="0" baseline="-25000" dirty="0" err="1">
                          <a:latin typeface="+mj-lt"/>
                        </a:rPr>
                        <a:t>t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5 m/s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94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r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0.5 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94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F</a:t>
                      </a:r>
                      <a:r>
                        <a:rPr lang="en-US" sz="3200" b="0" baseline="-25000" dirty="0">
                          <a:latin typeface="+mj-lt"/>
                        </a:rPr>
                        <a:t>c</a:t>
                      </a:r>
                      <a:endParaRPr lang="en-US" sz="3200" b="0" i="0" baseline="-25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0206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9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net</a:t>
                      </a:r>
                      <a:endParaRPr lang="en-US" sz="3200" b="0" i="0" kern="1200" baseline="-250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0206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941"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g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498261"/>
                  </a:ext>
                </a:extLst>
              </a:tr>
              <a:tr h="507941"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FF00FF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4286797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32602"/>
              </p:ext>
            </p:extLst>
          </p:nvPr>
        </p:nvGraphicFramePr>
        <p:xfrm>
          <a:off x="6206950" y="2022246"/>
          <a:ext cx="2694876" cy="405384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7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2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latin typeface="+mj-lt"/>
                        </a:rPr>
                        <a:t>v</a:t>
                      </a:r>
                      <a:r>
                        <a:rPr lang="en-US" sz="3200" b="0" baseline="-25000" dirty="0" err="1">
                          <a:latin typeface="+mj-lt"/>
                        </a:rPr>
                        <a:t>t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5 m/s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r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0.5 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F</a:t>
                      </a:r>
                      <a:r>
                        <a:rPr lang="en-US" sz="3200" b="0" baseline="-25000" dirty="0">
                          <a:latin typeface="+mj-lt"/>
                        </a:rPr>
                        <a:t>c</a:t>
                      </a:r>
                      <a:endParaRPr lang="en-US" sz="3200" b="0" i="0" baseline="-25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0206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net</a:t>
                      </a:r>
                      <a:endParaRPr lang="en-US" sz="3200" b="0" i="0" kern="1200" baseline="-250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0206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g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498261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FF00FF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4286797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362378" y="1336212"/>
            <a:ext cx="875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j-lt"/>
              </a:rPr>
              <a:t>Top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06950" y="1375915"/>
            <a:ext cx="1699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j-lt"/>
              </a:rPr>
              <a:t>Bottom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5721421-64D6-4A8A-9E7F-32E941CAB7B8}"/>
              </a:ext>
            </a:extLst>
          </p:cNvPr>
          <p:cNvSpPr/>
          <p:nvPr/>
        </p:nvSpPr>
        <p:spPr>
          <a:xfrm>
            <a:off x="799628" y="2238830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41E9A30-BAD3-4DF6-B21E-EC16449D20E3}"/>
              </a:ext>
            </a:extLst>
          </p:cNvPr>
          <p:cNvSpPr/>
          <p:nvPr/>
        </p:nvSpPr>
        <p:spPr>
          <a:xfrm>
            <a:off x="2639208" y="2296921"/>
            <a:ext cx="257908" cy="255417"/>
          </a:xfrm>
          <a:prstGeom prst="ellipse">
            <a:avLst/>
          </a:prstGeom>
          <a:solidFill>
            <a:srgbClr val="1CADE4">
              <a:alpha val="50196"/>
            </a:srgbClr>
          </a:solidFill>
          <a:ln>
            <a:solidFill>
              <a:srgbClr val="117EA7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99C822F-BD78-4E66-9A87-C590CD0B34F0}"/>
              </a:ext>
            </a:extLst>
          </p:cNvPr>
          <p:cNvCxnSpPr>
            <a:cxnSpLocks/>
          </p:cNvCxnSpPr>
          <p:nvPr/>
        </p:nvCxnSpPr>
        <p:spPr>
          <a:xfrm>
            <a:off x="949299" y="2383033"/>
            <a:ext cx="0" cy="578871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C066529-1299-4847-9EB1-8FC909E6BAC0}"/>
              </a:ext>
            </a:extLst>
          </p:cNvPr>
          <p:cNvCxnSpPr>
            <a:cxnSpLocks/>
          </p:cNvCxnSpPr>
          <p:nvPr/>
        </p:nvCxnSpPr>
        <p:spPr>
          <a:xfrm>
            <a:off x="888283" y="2383033"/>
            <a:ext cx="0" cy="32558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1308617-3BAC-496C-B287-3B12085E99C6}"/>
              </a:ext>
            </a:extLst>
          </p:cNvPr>
          <p:cNvSpPr txBox="1"/>
          <p:nvPr/>
        </p:nvSpPr>
        <p:spPr>
          <a:xfrm>
            <a:off x="989498" y="266278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F</a:t>
            </a:r>
            <a:r>
              <a:rPr lang="en-US" baseline="-25000" dirty="0" err="1">
                <a:solidFill>
                  <a:schemeClr val="accent1"/>
                </a:solidFill>
              </a:rPr>
              <a:t>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1B80F3-0450-4B0F-9B80-87DB0F9179B4}"/>
              </a:ext>
            </a:extLst>
          </p:cNvPr>
          <p:cNvSpPr txBox="1"/>
          <p:nvPr/>
        </p:nvSpPr>
        <p:spPr>
          <a:xfrm>
            <a:off x="491970" y="235666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baseline="-25000" dirty="0">
                <a:solidFill>
                  <a:srgbClr val="00B050"/>
                </a:solidFill>
              </a:rPr>
              <a:t>T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F908AAF-EBB6-4A41-9D08-553EF2F2712C}"/>
              </a:ext>
            </a:extLst>
          </p:cNvPr>
          <p:cNvCxnSpPr>
            <a:cxnSpLocks/>
          </p:cNvCxnSpPr>
          <p:nvPr/>
        </p:nvCxnSpPr>
        <p:spPr>
          <a:xfrm flipH="1">
            <a:off x="347942" y="2045358"/>
            <a:ext cx="0" cy="916546"/>
          </a:xfrm>
          <a:prstGeom prst="straightConnector1">
            <a:avLst/>
          </a:pr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33C2D4C-3034-4A58-A59F-A251A702EC90}"/>
              </a:ext>
            </a:extLst>
          </p:cNvPr>
          <p:cNvSpPr txBox="1"/>
          <p:nvPr/>
        </p:nvSpPr>
        <p:spPr>
          <a:xfrm>
            <a:off x="365632" y="1818745"/>
            <a:ext cx="445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F</a:t>
            </a:r>
            <a:r>
              <a:rPr lang="en-US" sz="2800" baseline="-25000" dirty="0">
                <a:solidFill>
                  <a:srgbClr val="C00000"/>
                </a:solidFill>
              </a:rPr>
              <a:t>c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E4A1BD-6541-4A0C-B5D9-FD7B9602B173}"/>
              </a:ext>
            </a:extLst>
          </p:cNvPr>
          <p:cNvCxnSpPr>
            <a:cxnSpLocks/>
          </p:cNvCxnSpPr>
          <p:nvPr/>
        </p:nvCxnSpPr>
        <p:spPr>
          <a:xfrm>
            <a:off x="2765622" y="2439224"/>
            <a:ext cx="0" cy="578871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2656447-648D-41CF-A7D4-BC479A7A2529}"/>
              </a:ext>
            </a:extLst>
          </p:cNvPr>
          <p:cNvCxnSpPr>
            <a:cxnSpLocks/>
          </p:cNvCxnSpPr>
          <p:nvPr/>
        </p:nvCxnSpPr>
        <p:spPr>
          <a:xfrm flipV="1">
            <a:off x="2765622" y="1448742"/>
            <a:ext cx="0" cy="98977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1079535-1D99-45D4-931A-050741B3158F}"/>
              </a:ext>
            </a:extLst>
          </p:cNvPr>
          <p:cNvSpPr txBox="1"/>
          <p:nvPr/>
        </p:nvSpPr>
        <p:spPr>
          <a:xfrm>
            <a:off x="2838603" y="272246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F</a:t>
            </a:r>
            <a:r>
              <a:rPr lang="en-US" baseline="-25000" dirty="0" err="1">
                <a:solidFill>
                  <a:schemeClr val="accent1"/>
                </a:solidFill>
              </a:rPr>
              <a:t>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7C22CF0-CB37-415C-BBBB-87D53C50E91B}"/>
              </a:ext>
            </a:extLst>
          </p:cNvPr>
          <p:cNvSpPr txBox="1"/>
          <p:nvPr/>
        </p:nvSpPr>
        <p:spPr>
          <a:xfrm>
            <a:off x="2783312" y="166760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baseline="-25000" dirty="0">
                <a:solidFill>
                  <a:srgbClr val="00B050"/>
                </a:solidFill>
              </a:rPr>
              <a:t>T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4BD8B10-D22B-46A6-B881-75C868BBA2B4}"/>
              </a:ext>
            </a:extLst>
          </p:cNvPr>
          <p:cNvCxnSpPr>
            <a:cxnSpLocks/>
          </p:cNvCxnSpPr>
          <p:nvPr/>
        </p:nvCxnSpPr>
        <p:spPr>
          <a:xfrm flipH="1">
            <a:off x="2441982" y="1779187"/>
            <a:ext cx="0" cy="916546"/>
          </a:xfrm>
          <a:prstGeom prst="straightConnector1">
            <a:avLst/>
          </a:prstGeom>
          <a:ln w="1270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222E1A7-A3E1-4C69-B374-992C3CB9679E}"/>
              </a:ext>
            </a:extLst>
          </p:cNvPr>
          <p:cNvSpPr txBox="1"/>
          <p:nvPr/>
        </p:nvSpPr>
        <p:spPr>
          <a:xfrm>
            <a:off x="1917383" y="2140858"/>
            <a:ext cx="445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F</a:t>
            </a:r>
            <a:r>
              <a:rPr lang="en-US" sz="2800" baseline="-25000" dirty="0">
                <a:solidFill>
                  <a:srgbClr val="C00000"/>
                </a:solidFill>
              </a:rPr>
              <a:t>c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9D9C4F-00A1-4BA8-B1AA-23687B819864}"/>
              </a:ext>
            </a:extLst>
          </p:cNvPr>
          <p:cNvSpPr txBox="1"/>
          <p:nvPr/>
        </p:nvSpPr>
        <p:spPr>
          <a:xfrm>
            <a:off x="147187" y="1384695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84FBB8-BD56-4EDE-8470-0C6E32D820AE}"/>
              </a:ext>
            </a:extLst>
          </p:cNvPr>
          <p:cNvSpPr txBox="1"/>
          <p:nvPr/>
        </p:nvSpPr>
        <p:spPr>
          <a:xfrm>
            <a:off x="1515182" y="1424432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1BC803-D40B-40ED-9283-A8B759665AFE}"/>
              </a:ext>
            </a:extLst>
          </p:cNvPr>
          <p:cNvSpPr/>
          <p:nvPr/>
        </p:nvSpPr>
        <p:spPr>
          <a:xfrm>
            <a:off x="4405374" y="3717075"/>
            <a:ext cx="1268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 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A345AF2-E862-49D5-92EF-138978CA6319}"/>
              </a:ext>
            </a:extLst>
          </p:cNvPr>
          <p:cNvSpPr/>
          <p:nvPr/>
        </p:nvSpPr>
        <p:spPr>
          <a:xfrm>
            <a:off x="4404134" y="4304286"/>
            <a:ext cx="1268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 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BAEF204-4FBB-4283-96C2-1FC5D0CA7AEC}"/>
              </a:ext>
            </a:extLst>
          </p:cNvPr>
          <p:cNvSpPr/>
          <p:nvPr/>
        </p:nvSpPr>
        <p:spPr>
          <a:xfrm>
            <a:off x="7351336" y="3756778"/>
            <a:ext cx="1268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 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81B1379-EBBD-47C5-BF9D-1A8DDA452FAF}"/>
              </a:ext>
            </a:extLst>
          </p:cNvPr>
          <p:cNvSpPr/>
          <p:nvPr/>
        </p:nvSpPr>
        <p:spPr>
          <a:xfrm>
            <a:off x="7351336" y="4331657"/>
            <a:ext cx="1268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 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6694E4-BF7B-4566-AC8A-D5F28A268C59}"/>
              </a:ext>
            </a:extLst>
          </p:cNvPr>
          <p:cNvSpPr/>
          <p:nvPr/>
        </p:nvSpPr>
        <p:spPr>
          <a:xfrm>
            <a:off x="4252494" y="4881705"/>
            <a:ext cx="15792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19.62 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E40AE5B-3144-4208-9CA9-1AA0A8368222}"/>
              </a:ext>
            </a:extLst>
          </p:cNvPr>
          <p:cNvSpPr/>
          <p:nvPr/>
        </p:nvSpPr>
        <p:spPr>
          <a:xfrm>
            <a:off x="7195844" y="4916432"/>
            <a:ext cx="15792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19.62 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56382B-AC02-4C4C-A735-8A8288E44473}"/>
              </a:ext>
            </a:extLst>
          </p:cNvPr>
          <p:cNvSpPr/>
          <p:nvPr/>
        </p:nvSpPr>
        <p:spPr>
          <a:xfrm>
            <a:off x="4245070" y="5459124"/>
            <a:ext cx="15792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80.38 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F9290D6-DE89-4695-BB6F-7B25017C7377}"/>
              </a:ext>
            </a:extLst>
          </p:cNvPr>
          <p:cNvSpPr/>
          <p:nvPr/>
        </p:nvSpPr>
        <p:spPr>
          <a:xfrm>
            <a:off x="7099218" y="5501207"/>
            <a:ext cx="1800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119.62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4158088-DA7B-4C6F-B4C2-1F4AED0CDFE9}"/>
                  </a:ext>
                </a:extLst>
              </p:cNvPr>
              <p:cNvSpPr txBox="1"/>
              <p:nvPr/>
            </p:nvSpPr>
            <p:spPr>
              <a:xfrm>
                <a:off x="1097908" y="3936725"/>
                <a:ext cx="9938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4158088-DA7B-4C6F-B4C2-1F4AED0CD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908" y="3936725"/>
                <a:ext cx="993862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5F43571B-5A30-45EC-97AB-F3147D033C37}"/>
                  </a:ext>
                </a:extLst>
              </p:cNvPr>
              <p:cNvSpPr txBox="1"/>
              <p:nvPr/>
            </p:nvSpPr>
            <p:spPr>
              <a:xfrm>
                <a:off x="2153176" y="3949698"/>
                <a:ext cx="1038682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(2)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(5)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0.5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5F43571B-5A30-45EC-97AB-F3147D033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176" y="3949698"/>
                <a:ext cx="1038682" cy="5558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C28DF80-3A9F-4E92-88E9-0E43974281B4}"/>
                  </a:ext>
                </a:extLst>
              </p:cNvPr>
              <p:cNvSpPr txBox="1"/>
              <p:nvPr/>
            </p:nvSpPr>
            <p:spPr>
              <a:xfrm>
                <a:off x="2011157" y="4659660"/>
                <a:ext cx="12358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C28DF80-3A9F-4E92-88E9-0E4397428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157" y="4659660"/>
                <a:ext cx="1235851" cy="276999"/>
              </a:xfrm>
              <a:prstGeom prst="rect">
                <a:avLst/>
              </a:prstGeom>
              <a:blipFill>
                <a:blip r:embed="rId5"/>
                <a:stretch>
                  <a:fillRect l="-3941" r="-3448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B439BB0-B421-49FC-B18B-7837B0BFB7AB}"/>
                  </a:ext>
                </a:extLst>
              </p:cNvPr>
              <p:cNvSpPr txBox="1"/>
              <p:nvPr/>
            </p:nvSpPr>
            <p:spPr>
              <a:xfrm>
                <a:off x="1849183" y="5458551"/>
                <a:ext cx="902427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B439BB0-B421-49FC-B18B-7837B0BFB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183" y="5458551"/>
                <a:ext cx="902427" cy="299569"/>
              </a:xfrm>
              <a:prstGeom prst="rect">
                <a:avLst/>
              </a:prstGeom>
              <a:blipFill>
                <a:blip r:embed="rId6"/>
                <a:stretch>
                  <a:fillRect l="-5405" r="-6081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4C124CF-6AB2-451C-B442-55240846D7BA}"/>
                  </a:ext>
                </a:extLst>
              </p:cNvPr>
              <p:cNvSpPr txBox="1"/>
              <p:nvPr/>
            </p:nvSpPr>
            <p:spPr>
              <a:xfrm>
                <a:off x="1056575" y="5859531"/>
                <a:ext cx="21496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(2)(9.81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𝟔𝟐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4C124CF-6AB2-451C-B442-55240846D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575" y="5859531"/>
                <a:ext cx="2149627" cy="276999"/>
              </a:xfrm>
              <a:prstGeom prst="rect">
                <a:avLst/>
              </a:prstGeom>
              <a:blipFill>
                <a:blip r:embed="rId7"/>
                <a:stretch>
                  <a:fillRect l="-3399" t="-2174" r="-2266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5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7" grpId="0"/>
      <p:bldP spid="58" grpId="0"/>
      <p:bldP spid="59" grpId="0"/>
      <p:bldP spid="7" grpId="0"/>
      <p:bldP spid="60" grpId="0"/>
      <p:bldP spid="8" grpId="0"/>
      <p:bldP spid="61" grpId="0"/>
      <p:bldP spid="9" grpId="0"/>
      <p:bldP spid="62" grpId="0"/>
      <p:bldP spid="63" grpId="0"/>
      <p:bldP spid="64" grpId="0"/>
      <p:bldP spid="6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28214</TotalTime>
  <Words>624</Words>
  <Application>Microsoft Office PowerPoint</Application>
  <PresentationFormat>On-screen Show (4:3)</PresentationFormat>
  <Paragraphs>140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Cambria Math</vt:lpstr>
      <vt:lpstr>Ebrima</vt:lpstr>
      <vt:lpstr>Wingdings</vt:lpstr>
      <vt:lpstr>Retrospect</vt:lpstr>
      <vt:lpstr>Vertical Circular Motion with Tension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- 2.8.1 - Vertical Circular Motion with Tension</dc:title>
  <dc:creator>Joe Cossette</dc:creator>
  <cp:lastModifiedBy>Joe Cossette</cp:lastModifiedBy>
  <cp:revision>291</cp:revision>
  <dcterms:created xsi:type="dcterms:W3CDTF">2014-08-31T00:23:19Z</dcterms:created>
  <dcterms:modified xsi:type="dcterms:W3CDTF">2020-10-20T14:40:09Z</dcterms:modified>
</cp:coreProperties>
</file>