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62" r:id="rId2"/>
    <p:sldId id="261" r:id="rId3"/>
    <p:sldId id="260" r:id="rId4"/>
    <p:sldId id="264" r:id="rId5"/>
    <p:sldId id="263" r:id="rId6"/>
  </p:sldIdLst>
  <p:sldSz cx="7772400" cy="10058400"/>
  <p:notesSz cx="7086600" cy="9372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59" autoAdjust="0"/>
    <p:restoredTop sz="94280" autoAdjust="0"/>
  </p:normalViewPr>
  <p:slideViewPr>
    <p:cSldViewPr snapToGrid="0">
      <p:cViewPr varScale="1">
        <p:scale>
          <a:sx n="71" d="100"/>
          <a:sy n="71" d="100"/>
        </p:scale>
        <p:origin x="17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171575"/>
            <a:ext cx="244475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97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Pigpen</a:t>
            </a:r>
          </a:p>
          <a:p>
            <a:r>
              <a:rPr lang="en-US" dirty="0"/>
              <a:t>Polybius Square</a:t>
            </a:r>
          </a:p>
          <a:p>
            <a:r>
              <a:rPr lang="en-US" dirty="0" err="1"/>
              <a:t>Atbash</a:t>
            </a:r>
            <a:r>
              <a:rPr lang="en-US" dirty="0"/>
              <a:t> Cipher</a:t>
            </a:r>
          </a:p>
          <a:p>
            <a:r>
              <a:rPr lang="en-US" dirty="0"/>
              <a:t>Affine Cipher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3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Caeser</a:t>
            </a:r>
            <a:r>
              <a:rPr lang="en-US" dirty="0"/>
              <a:t> Cipher</a:t>
            </a:r>
          </a:p>
          <a:p>
            <a:r>
              <a:rPr lang="en-US" dirty="0"/>
              <a:t>Phone Characters</a:t>
            </a:r>
          </a:p>
          <a:p>
            <a:r>
              <a:rPr lang="en-US" dirty="0"/>
              <a:t>Keyword Cipher</a:t>
            </a:r>
          </a:p>
          <a:p>
            <a:r>
              <a:rPr lang="en-US" dirty="0"/>
              <a:t>Morse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63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Pigpen</a:t>
            </a:r>
          </a:p>
          <a:p>
            <a:r>
              <a:rPr lang="en-US" dirty="0"/>
              <a:t>Polybius Square</a:t>
            </a:r>
          </a:p>
          <a:p>
            <a:r>
              <a:rPr lang="en-US" dirty="0" err="1"/>
              <a:t>Atbash</a:t>
            </a:r>
            <a:r>
              <a:rPr lang="en-US" dirty="0"/>
              <a:t> Cipher</a:t>
            </a:r>
          </a:p>
          <a:p>
            <a:r>
              <a:rPr lang="en-US" dirty="0"/>
              <a:t>Affine Cipher</a:t>
            </a:r>
          </a:p>
          <a:p>
            <a:r>
              <a:rPr lang="en-US" dirty="0" err="1"/>
              <a:t>Caeser</a:t>
            </a:r>
            <a:r>
              <a:rPr lang="en-US" dirty="0"/>
              <a:t> Cipher</a:t>
            </a:r>
          </a:p>
          <a:p>
            <a:r>
              <a:rPr lang="en-US" dirty="0"/>
              <a:t>Phone Characters</a:t>
            </a:r>
          </a:p>
          <a:p>
            <a:r>
              <a:rPr lang="en-US" dirty="0"/>
              <a:t>Keyword Cipher</a:t>
            </a:r>
          </a:p>
          <a:p>
            <a:r>
              <a:rPr lang="en-US" dirty="0"/>
              <a:t>Morse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00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Pigpen</a:t>
            </a:r>
          </a:p>
          <a:p>
            <a:r>
              <a:rPr lang="en-US" dirty="0"/>
              <a:t>Polybius Square</a:t>
            </a:r>
          </a:p>
          <a:p>
            <a:r>
              <a:rPr lang="en-US" dirty="0" err="1"/>
              <a:t>Atbash</a:t>
            </a:r>
            <a:r>
              <a:rPr lang="en-US" dirty="0"/>
              <a:t> Cipher</a:t>
            </a:r>
          </a:p>
          <a:p>
            <a:r>
              <a:rPr lang="en-US" dirty="0"/>
              <a:t>Affine Cipher</a:t>
            </a:r>
          </a:p>
          <a:p>
            <a:r>
              <a:rPr lang="en-US" dirty="0" err="1"/>
              <a:t>Caeser</a:t>
            </a:r>
            <a:r>
              <a:rPr lang="en-US" dirty="0"/>
              <a:t> Cipher</a:t>
            </a:r>
          </a:p>
          <a:p>
            <a:r>
              <a:rPr lang="en-US" dirty="0"/>
              <a:t>Phone Characters</a:t>
            </a:r>
          </a:p>
          <a:p>
            <a:r>
              <a:rPr lang="en-US" dirty="0"/>
              <a:t>Keyword Cipher</a:t>
            </a:r>
          </a:p>
          <a:p>
            <a:r>
              <a:rPr lang="en-US" dirty="0"/>
              <a:t>Morse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8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3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2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8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9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1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5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1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023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9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09D84-7E6E-4B5B-8401-29DCA1915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484991"/>
            <a:ext cx="6858000" cy="58906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Cryptography Murder Mystery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A2AB7-22C0-42EB-BB62-A8B0D5FB2D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1" y="1211367"/>
            <a:ext cx="6858000" cy="175622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murder has been committed in the science department at a nearby school. Your job is to decode the clues to find the </a:t>
            </a: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identity of the murderer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the </a:t>
            </a: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murder weapon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and </a:t>
            </a:r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room in which the murder took place</a:t>
            </a:r>
            <a:r>
              <a:rPr lang="en-US" sz="1500" dirty="0">
                <a:solidFill>
                  <a:schemeClr val="tx1">
                    <a:lumMod val="85000"/>
                    <a:lumOff val="1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After a quick scan of the scene, you are able to narrow your list down to six suspects, weapons, and locations. You also find a handful of clues that have been encoded using a variety of different cryptography techniques. </a:t>
            </a:r>
            <a:endParaRPr lang="en-US" sz="1500" b="1" dirty="0">
              <a:solidFill>
                <a:schemeClr val="tx1">
                  <a:lumMod val="85000"/>
                  <a:lumOff val="1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54D6437-FDA1-4758-8D0F-C426CEA4E0A2}"/>
              </a:ext>
            </a:extLst>
          </p:cNvPr>
          <p:cNvSpPr txBox="1">
            <a:spLocks/>
          </p:cNvSpPr>
          <p:nvPr/>
        </p:nvSpPr>
        <p:spPr>
          <a:xfrm>
            <a:off x="457201" y="2758818"/>
            <a:ext cx="6858000" cy="436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Suspects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CD08A07-B38C-4A96-9BFB-A7FAD51CB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555318"/>
              </p:ext>
            </p:extLst>
          </p:nvPr>
        </p:nvGraphicFramePr>
        <p:xfrm>
          <a:off x="457201" y="3217568"/>
          <a:ext cx="6839859" cy="822960"/>
        </p:xfrm>
        <a:graphic>
          <a:graphicData uri="http://schemas.openxmlformats.org/drawingml/2006/table">
            <a:tbl>
              <a:tblPr bandCol="1">
                <a:tableStyleId>{D7AC3CCA-C797-4891-BE02-D94E43425B78}</a:tableStyleId>
              </a:tblPr>
              <a:tblGrid>
                <a:gridCol w="2279953">
                  <a:extLst>
                    <a:ext uri="{9D8B030D-6E8A-4147-A177-3AD203B41FA5}">
                      <a16:colId xmlns:a16="http://schemas.microsoft.com/office/drawing/2014/main" val="3637583512"/>
                    </a:ext>
                  </a:extLst>
                </a:gridCol>
                <a:gridCol w="2279953">
                  <a:extLst>
                    <a:ext uri="{9D8B030D-6E8A-4147-A177-3AD203B41FA5}">
                      <a16:colId xmlns:a16="http://schemas.microsoft.com/office/drawing/2014/main" val="2134290218"/>
                    </a:ext>
                  </a:extLst>
                </a:gridCol>
                <a:gridCol w="2279953">
                  <a:extLst>
                    <a:ext uri="{9D8B030D-6E8A-4147-A177-3AD203B41FA5}">
                      <a16:colId xmlns:a16="http://schemas.microsoft.com/office/drawing/2014/main" val="365034594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Mrs. Gold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Dr. Green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Mr. Blue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08852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Dr. Nickel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Miss Mercury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Dr. Silver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47328"/>
                  </a:ext>
                </a:extLst>
              </a:tr>
            </a:tbl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D97C24B1-7FCF-45A4-ACF2-3C126259690C}"/>
              </a:ext>
            </a:extLst>
          </p:cNvPr>
          <p:cNvSpPr txBox="1">
            <a:spLocks/>
          </p:cNvSpPr>
          <p:nvPr/>
        </p:nvSpPr>
        <p:spPr>
          <a:xfrm>
            <a:off x="457201" y="5527155"/>
            <a:ext cx="6858000" cy="436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Weapons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486AB4B-2AC6-42D8-9E95-A1B3798F1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068850"/>
              </p:ext>
            </p:extLst>
          </p:nvPr>
        </p:nvGraphicFramePr>
        <p:xfrm>
          <a:off x="457201" y="5971391"/>
          <a:ext cx="6839859" cy="822960"/>
        </p:xfrm>
        <a:graphic>
          <a:graphicData uri="http://schemas.openxmlformats.org/drawingml/2006/table">
            <a:tbl>
              <a:tblPr bandCol="1">
                <a:tableStyleId>{D7AC3CCA-C797-4891-BE02-D94E43425B78}</a:tableStyleId>
              </a:tblPr>
              <a:tblGrid>
                <a:gridCol w="2279953">
                  <a:extLst>
                    <a:ext uri="{9D8B030D-6E8A-4147-A177-3AD203B41FA5}">
                      <a16:colId xmlns:a16="http://schemas.microsoft.com/office/drawing/2014/main" val="3637583512"/>
                    </a:ext>
                  </a:extLst>
                </a:gridCol>
                <a:gridCol w="2279953">
                  <a:extLst>
                    <a:ext uri="{9D8B030D-6E8A-4147-A177-3AD203B41FA5}">
                      <a16:colId xmlns:a16="http://schemas.microsoft.com/office/drawing/2014/main" val="2134290218"/>
                    </a:ext>
                  </a:extLst>
                </a:gridCol>
                <a:gridCol w="2279953">
                  <a:extLst>
                    <a:ext uri="{9D8B030D-6E8A-4147-A177-3AD203B41FA5}">
                      <a16:colId xmlns:a16="http://schemas.microsoft.com/office/drawing/2014/main" val="365034594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Meter Stick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Electronic Balance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Hydrochloric Acid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08852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Ruler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Calculator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Beaker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47328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47C2B9EF-F3D3-4C68-810B-C446B0B789E3}"/>
              </a:ext>
            </a:extLst>
          </p:cNvPr>
          <p:cNvSpPr txBox="1">
            <a:spLocks/>
          </p:cNvSpPr>
          <p:nvPr/>
        </p:nvSpPr>
        <p:spPr>
          <a:xfrm>
            <a:off x="457201" y="4148289"/>
            <a:ext cx="6858000" cy="436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Locations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5C798687-8C8E-4562-BF5B-7EB946BBE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285575"/>
              </p:ext>
            </p:extLst>
          </p:nvPr>
        </p:nvGraphicFramePr>
        <p:xfrm>
          <a:off x="457201" y="4592525"/>
          <a:ext cx="6839859" cy="822960"/>
        </p:xfrm>
        <a:graphic>
          <a:graphicData uri="http://schemas.openxmlformats.org/drawingml/2006/table">
            <a:tbl>
              <a:tblPr bandCol="1">
                <a:tableStyleId>{D7AC3CCA-C797-4891-BE02-D94E43425B78}</a:tableStyleId>
              </a:tblPr>
              <a:tblGrid>
                <a:gridCol w="2279953">
                  <a:extLst>
                    <a:ext uri="{9D8B030D-6E8A-4147-A177-3AD203B41FA5}">
                      <a16:colId xmlns:a16="http://schemas.microsoft.com/office/drawing/2014/main" val="3637583512"/>
                    </a:ext>
                  </a:extLst>
                </a:gridCol>
                <a:gridCol w="2279953">
                  <a:extLst>
                    <a:ext uri="{9D8B030D-6E8A-4147-A177-3AD203B41FA5}">
                      <a16:colId xmlns:a16="http://schemas.microsoft.com/office/drawing/2014/main" val="2134290218"/>
                    </a:ext>
                  </a:extLst>
                </a:gridCol>
                <a:gridCol w="2279953">
                  <a:extLst>
                    <a:ext uri="{9D8B030D-6E8A-4147-A177-3AD203B41FA5}">
                      <a16:colId xmlns:a16="http://schemas.microsoft.com/office/drawing/2014/main" val="365034594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Room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Room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Room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088521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Room 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Room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Room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47328"/>
                  </a:ext>
                </a:extLst>
              </a:tr>
            </a:tbl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D9AC92-6BD9-48DE-B95B-AD945CF20164}"/>
              </a:ext>
            </a:extLst>
          </p:cNvPr>
          <p:cNvCxnSpPr/>
          <p:nvPr/>
        </p:nvCxnSpPr>
        <p:spPr>
          <a:xfrm>
            <a:off x="0" y="7005019"/>
            <a:ext cx="77724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6B4B3B4-DD79-4239-9BDF-EA313FB9A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90925"/>
              </p:ext>
            </p:extLst>
          </p:nvPr>
        </p:nvGraphicFramePr>
        <p:xfrm>
          <a:off x="457201" y="7652081"/>
          <a:ext cx="6839860" cy="564047"/>
        </p:xfrm>
        <a:graphic>
          <a:graphicData uri="http://schemas.openxmlformats.org/drawingml/2006/table">
            <a:tbl>
              <a:tblPr bandCol="1">
                <a:tableStyleId>{7E9639D4-E3E2-4D34-9284-5A2195B3D0D7}</a:tableStyleId>
              </a:tblPr>
              <a:tblGrid>
                <a:gridCol w="1709965">
                  <a:extLst>
                    <a:ext uri="{9D8B030D-6E8A-4147-A177-3AD203B41FA5}">
                      <a16:colId xmlns:a16="http://schemas.microsoft.com/office/drawing/2014/main" val="1431514031"/>
                    </a:ext>
                  </a:extLst>
                </a:gridCol>
                <a:gridCol w="1709965">
                  <a:extLst>
                    <a:ext uri="{9D8B030D-6E8A-4147-A177-3AD203B41FA5}">
                      <a16:colId xmlns:a16="http://schemas.microsoft.com/office/drawing/2014/main" val="432587953"/>
                    </a:ext>
                  </a:extLst>
                </a:gridCol>
                <a:gridCol w="1709965">
                  <a:extLst>
                    <a:ext uri="{9D8B030D-6E8A-4147-A177-3AD203B41FA5}">
                      <a16:colId xmlns:a16="http://schemas.microsoft.com/office/drawing/2014/main" val="1827172292"/>
                    </a:ext>
                  </a:extLst>
                </a:gridCol>
                <a:gridCol w="1709965">
                  <a:extLst>
                    <a:ext uri="{9D8B030D-6E8A-4147-A177-3AD203B41FA5}">
                      <a16:colId xmlns:a16="http://schemas.microsoft.com/office/drawing/2014/main" val="244934042"/>
                    </a:ext>
                  </a:extLst>
                </a:gridCol>
              </a:tblGrid>
              <a:tr h="564047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813354"/>
                  </a:ext>
                </a:extLst>
              </a:tr>
            </a:tbl>
          </a:graphicData>
        </a:graphic>
      </p:graphicFrame>
      <p:sp>
        <p:nvSpPr>
          <p:cNvPr id="18" name="Title 1">
            <a:extLst>
              <a:ext uri="{FF2B5EF4-FFF2-40B4-BE49-F238E27FC236}">
                <a16:creationId xmlns:a16="http://schemas.microsoft.com/office/drawing/2014/main" id="{291E2BC2-CE7E-4346-92D9-506AC867CD4B}"/>
              </a:ext>
            </a:extLst>
          </p:cNvPr>
          <p:cNvSpPr txBox="1">
            <a:spLocks/>
          </p:cNvSpPr>
          <p:nvPr/>
        </p:nvSpPr>
        <p:spPr>
          <a:xfrm>
            <a:off x="439061" y="7179717"/>
            <a:ext cx="6858000" cy="4366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Group Members: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104977D-11C6-4CF3-BB1B-13D8A8DEFFF8}"/>
              </a:ext>
            </a:extLst>
          </p:cNvPr>
          <p:cNvSpPr txBox="1">
            <a:spLocks/>
          </p:cNvSpPr>
          <p:nvPr/>
        </p:nvSpPr>
        <p:spPr>
          <a:xfrm>
            <a:off x="439060" y="8326798"/>
            <a:ext cx="6858000" cy="3725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Conclusion:</a:t>
            </a:r>
            <a:endParaRPr lang="en-US" sz="1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05EB44-6AB9-4A50-93BF-F00FC8329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50394"/>
              </p:ext>
            </p:extLst>
          </p:nvPr>
        </p:nvGraphicFramePr>
        <p:xfrm>
          <a:off x="457201" y="8699299"/>
          <a:ext cx="6839858" cy="957146"/>
        </p:xfrm>
        <a:graphic>
          <a:graphicData uri="http://schemas.openxmlformats.org/drawingml/2006/table">
            <a:tbl>
              <a:tblPr bandCol="1">
                <a:tableStyleId>{7E9639D4-E3E2-4D34-9284-5A2195B3D0D7}</a:tableStyleId>
              </a:tblPr>
              <a:tblGrid>
                <a:gridCol w="2274208">
                  <a:extLst>
                    <a:ext uri="{9D8B030D-6E8A-4147-A177-3AD203B41FA5}">
                      <a16:colId xmlns:a16="http://schemas.microsoft.com/office/drawing/2014/main" val="170339370"/>
                    </a:ext>
                  </a:extLst>
                </a:gridCol>
                <a:gridCol w="2274208">
                  <a:extLst>
                    <a:ext uri="{9D8B030D-6E8A-4147-A177-3AD203B41FA5}">
                      <a16:colId xmlns:a16="http://schemas.microsoft.com/office/drawing/2014/main" val="226240674"/>
                    </a:ext>
                  </a:extLst>
                </a:gridCol>
                <a:gridCol w="2291442">
                  <a:extLst>
                    <a:ext uri="{9D8B030D-6E8A-4147-A177-3AD203B41FA5}">
                      <a16:colId xmlns:a16="http://schemas.microsoft.com/office/drawing/2014/main" val="263455289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Suspect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Location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Weapon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085162"/>
                  </a:ext>
                </a:extLst>
              </a:tr>
              <a:tr h="621866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1153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692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653621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984295996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</a:tblGrid>
              <a:tr h="2516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Pigpen Cipher" panose="02000509000000000000" pitchFamily="49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the </a:t>
                      </a:r>
                      <a:r>
                        <a:rPr lang="en-US" sz="2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Pigpen Cipher" panose="02000509000000000000" pitchFamily="49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murderer shares their name with </a:t>
                      </a:r>
                      <a:r>
                        <a:rPr lang="en-US" sz="18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Pigpen Cipher" panose="02000509000000000000" pitchFamily="49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an element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20000"/>
                        </a:lnSpc>
                      </a:pPr>
                      <a:r>
                        <a:rPr lang="en-US" sz="1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 23 15 / 32 45 42 14 15 42 / 52 15 11 35 34 33 / </a:t>
                      </a:r>
                    </a:p>
                    <a:p>
                      <a:pPr algn="ctr">
                        <a:lnSpc>
                          <a:spcPct val="220000"/>
                        </a:lnSpc>
                      </a:pPr>
                      <a:r>
                        <a:rPr lang="en-US" sz="1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 11 33 / 12 15 / 45 43 15 14 / 21 34 42 / </a:t>
                      </a:r>
                    </a:p>
                    <a:p>
                      <a:pPr algn="ctr">
                        <a:lnSpc>
                          <a:spcPct val="220000"/>
                        </a:lnSpc>
                      </a:pPr>
                      <a:r>
                        <a:rPr lang="en-US" sz="17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 11 25 24 33 22 / 32 15 11 43 45 42 15 32 15 33 44 43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0" i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GSV NFIWVI GLLP KOZXV RM Z KIRNV MFNYVIVW ILLN</a:t>
                      </a:r>
                      <a:endParaRPr lang="en-US" sz="40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23-1-20-3-8  15-21-20  6-15-18  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19-21-19-16-5-3-20-19  23-9-20-8  1  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0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3-15-12-15-18  9-14  20-8-5-9-18  14-1-13-5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03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" name="Table 188">
            <a:extLst>
              <a:ext uri="{FF2B5EF4-FFF2-40B4-BE49-F238E27FC236}">
                <a16:creationId xmlns:a16="http://schemas.microsoft.com/office/drawing/2014/main" id="{51FCE867-85AB-4742-B49A-6BB371E7B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230697"/>
              </p:ext>
            </p:extLst>
          </p:nvPr>
        </p:nvGraphicFramePr>
        <p:xfrm>
          <a:off x="0" y="-6350"/>
          <a:ext cx="7772400" cy="1006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589490144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</a:tblGrid>
              <a:tr h="2516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AOPZ AVVS PZ VMALU 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BZLK PU JOLTPZAYF</a:t>
                      </a:r>
                    </a:p>
                  </a:txBody>
                  <a:tcPr marL="457200" marR="457200" marT="457200" marB="4572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29000"/>
                        </a:lnSpc>
                      </a:pPr>
                      <a:r>
                        <a:rPr lang="en-US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(22)(2)(3)-(8)(44)(444)(66)(4)(7777)-(44)(2)(7)(7)(33)(66)-(444)(66)-(777)(666)(666)(6)(7777)-(8)(44)(2)(8)-(7777)(8)(2)(777)(8)-(9)(444)(8)(44)-(8)(9)(666)</a:t>
                      </a:r>
                    </a:p>
                  </a:txBody>
                  <a:tcPr marL="457200" marR="457200" marT="365760" marB="3657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XJQ ORJQDM GIUIN</a:t>
                      </a:r>
                    </a:p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2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PNQOP OJFIJGI VYPR C KRM</a:t>
                      </a:r>
                      <a:endParaRPr lang="en-US" sz="2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0" marR="457200" marT="457200" marB="45720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25161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457200" marR="457200" marT="182880" marB="18288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sz="20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morse" panose="000004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there is no i in team or in the name of the murder weapon</a:t>
                      </a:r>
                    </a:p>
                  </a:txBody>
                  <a:tcPr marL="457200" marR="457200" marT="274320" marB="27432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E236C97-66BB-411C-B689-ED9B6DE96EC6}"/>
              </a:ext>
            </a:extLst>
          </p:cNvPr>
          <p:cNvSpPr txBox="1"/>
          <p:nvPr/>
        </p:nvSpPr>
        <p:spPr>
          <a:xfrm rot="16200000">
            <a:off x="486288" y="6108226"/>
            <a:ext cx="21980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Keyword : CHEMISTRY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4ADA07-2F7A-4AFF-99D1-8103BADB82AF}"/>
              </a:ext>
            </a:extLst>
          </p:cNvPr>
          <p:cNvSpPr txBox="1"/>
          <p:nvPr/>
        </p:nvSpPr>
        <p:spPr>
          <a:xfrm rot="16200000">
            <a:off x="964786" y="1079026"/>
            <a:ext cx="12410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 : Shift 7</a:t>
            </a:r>
          </a:p>
        </p:txBody>
      </p:sp>
    </p:spTree>
    <p:extLst>
      <p:ext uri="{BB962C8B-B14F-4D97-AF65-F5344CB8AC3E}">
        <p14:creationId xmlns:p14="http://schemas.microsoft.com/office/powerpoint/2010/main" val="18763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E15271-2BDE-4E23-94B6-57CC16EE0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455963"/>
              </p:ext>
            </p:extLst>
          </p:nvPr>
        </p:nvGraphicFramePr>
        <p:xfrm>
          <a:off x="0" y="0"/>
          <a:ext cx="7772400" cy="1005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72400">
                  <a:extLst>
                    <a:ext uri="{9D8B030D-6E8A-4147-A177-3AD203B41FA5}">
                      <a16:colId xmlns:a16="http://schemas.microsoft.com/office/drawing/2014/main" val="2690514437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559006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8266392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516236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381968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446912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87897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9BE0E3-2936-4F86-849D-FB721B865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31448"/>
              </p:ext>
            </p:extLst>
          </p:nvPr>
        </p:nvGraphicFramePr>
        <p:xfrm>
          <a:off x="478971" y="486456"/>
          <a:ext cx="6836232" cy="754654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62932">
                  <a:extLst>
                    <a:ext uri="{9D8B030D-6E8A-4147-A177-3AD203B41FA5}">
                      <a16:colId xmlns:a16="http://schemas.microsoft.com/office/drawing/2014/main" val="426176268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82193879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895616783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72327674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28929429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46248833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75628150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3786919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14569942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05313149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7975483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94070152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039587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103854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30516697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6318091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9676603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21596224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4326774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6873711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477194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3593461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4422324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3830655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5891144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620526191"/>
                    </a:ext>
                  </a:extLst>
                </a:gridCol>
              </a:tblGrid>
              <a:tr h="3773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6027761"/>
                  </a:ext>
                </a:extLst>
              </a:tr>
              <a:tr h="37732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374831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3CFF21-194F-4201-A343-8F923A72A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27866"/>
              </p:ext>
            </p:extLst>
          </p:nvPr>
        </p:nvGraphicFramePr>
        <p:xfrm>
          <a:off x="478971" y="2161586"/>
          <a:ext cx="6836232" cy="754654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62932">
                  <a:extLst>
                    <a:ext uri="{9D8B030D-6E8A-4147-A177-3AD203B41FA5}">
                      <a16:colId xmlns:a16="http://schemas.microsoft.com/office/drawing/2014/main" val="426176268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82193879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895616783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72327674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28929429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46248833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75628150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3786919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14569942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05313149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7975483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94070152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039587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103854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30516697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6318091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9676603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21596224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4326774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6873711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477194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3593461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4422324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3830655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5891144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620526191"/>
                    </a:ext>
                  </a:extLst>
                </a:gridCol>
              </a:tblGrid>
              <a:tr h="3773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6027761"/>
                  </a:ext>
                </a:extLst>
              </a:tr>
              <a:tr h="37732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374831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ABDB76-C1FA-4BCB-A7AB-97E783788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621336"/>
              </p:ext>
            </p:extLst>
          </p:nvPr>
        </p:nvGraphicFramePr>
        <p:xfrm>
          <a:off x="478971" y="3836716"/>
          <a:ext cx="6836232" cy="754654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62932">
                  <a:extLst>
                    <a:ext uri="{9D8B030D-6E8A-4147-A177-3AD203B41FA5}">
                      <a16:colId xmlns:a16="http://schemas.microsoft.com/office/drawing/2014/main" val="426176268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82193879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895616783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72327674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28929429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46248833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75628150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3786919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14569942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05313149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7975483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94070152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039587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103854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30516697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6318091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9676603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21596224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4326774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6873711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477194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3593461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4422324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3830655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5891144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620526191"/>
                    </a:ext>
                  </a:extLst>
                </a:gridCol>
              </a:tblGrid>
              <a:tr h="3773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6027761"/>
                  </a:ext>
                </a:extLst>
              </a:tr>
              <a:tr h="37732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374831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08C9DD5-E00B-4974-BD1D-23253B9D1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0289523"/>
              </p:ext>
            </p:extLst>
          </p:nvPr>
        </p:nvGraphicFramePr>
        <p:xfrm>
          <a:off x="478971" y="5511846"/>
          <a:ext cx="6836232" cy="754654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62932">
                  <a:extLst>
                    <a:ext uri="{9D8B030D-6E8A-4147-A177-3AD203B41FA5}">
                      <a16:colId xmlns:a16="http://schemas.microsoft.com/office/drawing/2014/main" val="426176268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82193879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895616783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72327674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28929429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46248833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75628150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3786919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14569942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05313149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7975483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94070152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039587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103854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30516697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6318091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9676603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21596224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4326774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6873711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477194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3593461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4422324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3830655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5891144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620526191"/>
                    </a:ext>
                  </a:extLst>
                </a:gridCol>
              </a:tblGrid>
              <a:tr h="3773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6027761"/>
                  </a:ext>
                </a:extLst>
              </a:tr>
              <a:tr h="37732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3748313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F9CF6F4-FA61-46E3-893C-D371AA5397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15738"/>
              </p:ext>
            </p:extLst>
          </p:nvPr>
        </p:nvGraphicFramePr>
        <p:xfrm>
          <a:off x="478971" y="7186976"/>
          <a:ext cx="6836232" cy="754654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62932">
                  <a:extLst>
                    <a:ext uri="{9D8B030D-6E8A-4147-A177-3AD203B41FA5}">
                      <a16:colId xmlns:a16="http://schemas.microsoft.com/office/drawing/2014/main" val="426176268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82193879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895616783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72327674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28929429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46248833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75628150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3786919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14569942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05313149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7975483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94070152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039587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103854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30516697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6318091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9676603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21596224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4326774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6873711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477194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3593461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4422324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3830655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5891144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620526191"/>
                    </a:ext>
                  </a:extLst>
                </a:gridCol>
              </a:tblGrid>
              <a:tr h="3773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6027761"/>
                  </a:ext>
                </a:extLst>
              </a:tr>
              <a:tr h="37732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374831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8E183ED-8340-4960-B88D-BF75575291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724693"/>
              </p:ext>
            </p:extLst>
          </p:nvPr>
        </p:nvGraphicFramePr>
        <p:xfrm>
          <a:off x="478971" y="8862106"/>
          <a:ext cx="6836232" cy="754654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62932">
                  <a:extLst>
                    <a:ext uri="{9D8B030D-6E8A-4147-A177-3AD203B41FA5}">
                      <a16:colId xmlns:a16="http://schemas.microsoft.com/office/drawing/2014/main" val="426176268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82193879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895616783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72327674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28929429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46248833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75628150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37869192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14569942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05313149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7975483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94070152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0395877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541038544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30516697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6318091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96766035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21596224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14326774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68737111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54771948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43593461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3744223249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383065576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158911440"/>
                    </a:ext>
                  </a:extLst>
                </a:gridCol>
                <a:gridCol w="262932">
                  <a:extLst>
                    <a:ext uri="{9D8B030D-6E8A-4147-A177-3AD203B41FA5}">
                      <a16:colId xmlns:a16="http://schemas.microsoft.com/office/drawing/2014/main" val="2620526191"/>
                    </a:ext>
                  </a:extLst>
                </a:gridCol>
              </a:tblGrid>
              <a:tr h="37732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06027761"/>
                  </a:ext>
                </a:extLst>
              </a:tr>
              <a:tr h="37732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374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55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92DAE29-6B92-4510-BE44-7E0DEE522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666763"/>
              </p:ext>
            </p:extLst>
          </p:nvPr>
        </p:nvGraphicFramePr>
        <p:xfrm>
          <a:off x="0" y="-6350"/>
          <a:ext cx="7772400" cy="10064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381">
                  <a:extLst>
                    <a:ext uri="{9D8B030D-6E8A-4147-A177-3AD203B41FA5}">
                      <a16:colId xmlns:a16="http://schemas.microsoft.com/office/drawing/2014/main" val="134437112"/>
                    </a:ext>
                  </a:extLst>
                </a:gridCol>
                <a:gridCol w="1499419">
                  <a:extLst>
                    <a:ext uri="{9D8B030D-6E8A-4147-A177-3AD203B41FA5}">
                      <a16:colId xmlns:a16="http://schemas.microsoft.com/office/drawing/2014/main" val="3877113267"/>
                    </a:ext>
                  </a:extLst>
                </a:gridCol>
                <a:gridCol w="329381">
                  <a:extLst>
                    <a:ext uri="{9D8B030D-6E8A-4147-A177-3AD203B41FA5}">
                      <a16:colId xmlns:a16="http://schemas.microsoft.com/office/drawing/2014/main" val="1274669146"/>
                    </a:ext>
                  </a:extLst>
                </a:gridCol>
                <a:gridCol w="2261419">
                  <a:extLst>
                    <a:ext uri="{9D8B030D-6E8A-4147-A177-3AD203B41FA5}">
                      <a16:colId xmlns:a16="http://schemas.microsoft.com/office/drawing/2014/main" val="71805312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110037189"/>
                    </a:ext>
                  </a:extLst>
                </a:gridCol>
              </a:tblGrid>
              <a:tr h="11183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Pigpen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The murderer shares their name with an element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217906"/>
                  </a:ext>
                </a:extLst>
              </a:tr>
              <a:tr h="11183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00B05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Polybius Square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The murder weapon can be used for making measurements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874316"/>
                  </a:ext>
                </a:extLst>
              </a:tr>
              <a:tr h="11183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0070C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 err="1">
                          <a:solidFill>
                            <a:srgbClr val="0070C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Atbash</a:t>
                      </a:r>
                      <a:r>
                        <a:rPr lang="en-US" sz="2000" b="0" dirty="0">
                          <a:solidFill>
                            <a:srgbClr val="0070C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Cipher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0070C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The murder took place in a prime numbered room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631517"/>
                  </a:ext>
                </a:extLst>
              </a:tr>
              <a:tr h="11183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Affine Cipher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Watch out for suspects with a color in their name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609249"/>
                  </a:ext>
                </a:extLst>
              </a:tr>
              <a:tr h="11183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00B05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Caesar Cipher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This tool is often used in chemistry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840388"/>
                  </a:ext>
                </a:extLst>
              </a:tr>
              <a:tr h="11183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0070C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0070C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Phone Characters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0070C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Bad things happen in rooms that start with two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878496"/>
                  </a:ext>
                </a:extLst>
              </a:tr>
              <a:tr h="11183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Keyword Cipher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You should never trust someone with a PHD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572541"/>
                  </a:ext>
                </a:extLst>
              </a:tr>
              <a:tr h="111830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00B05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Morse Code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rgbClr val="00B05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There is no I in team or in the name of the murder weapon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013286"/>
                  </a:ext>
                </a:extLst>
              </a:tr>
              <a:tr h="1118306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Dr. Silver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0070C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Room 23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2000" b="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3200" b="0" dirty="0">
                          <a:solidFill>
                            <a:srgbClr val="00B05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Beaker</a:t>
                      </a:r>
                    </a:p>
                  </a:txBody>
                  <a:tcPr marL="137160" marR="137160" marT="137160" marB="13716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152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10939</TotalTime>
  <Words>649</Words>
  <Application>Microsoft Office PowerPoint</Application>
  <PresentationFormat>Custom</PresentationFormat>
  <Paragraphs>264</Paragraphs>
  <Slides>5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Ebrima</vt:lpstr>
      <vt:lpstr>morse</vt:lpstr>
      <vt:lpstr>Pigpen Cipher</vt:lpstr>
      <vt:lpstr>Office Theme</vt:lpstr>
      <vt:lpstr>Cryptography Murder Mystery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Cossette</dc:creator>
  <cp:lastModifiedBy>Joe Cossette</cp:lastModifiedBy>
  <cp:revision>90</cp:revision>
  <cp:lastPrinted>2018-01-08T03:57:11Z</cp:lastPrinted>
  <dcterms:created xsi:type="dcterms:W3CDTF">2017-09-02T22:35:45Z</dcterms:created>
  <dcterms:modified xsi:type="dcterms:W3CDTF">2018-08-21T23:25:13Z</dcterms:modified>
</cp:coreProperties>
</file>