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23"/>
  </p:notesMasterIdLst>
  <p:sldIdLst>
    <p:sldId id="485" r:id="rId2"/>
    <p:sldId id="490" r:id="rId3"/>
    <p:sldId id="467" r:id="rId4"/>
    <p:sldId id="468" r:id="rId5"/>
    <p:sldId id="437" r:id="rId6"/>
    <p:sldId id="438" r:id="rId7"/>
    <p:sldId id="442" r:id="rId8"/>
    <p:sldId id="443" r:id="rId9"/>
    <p:sldId id="444" r:id="rId10"/>
    <p:sldId id="445" r:id="rId11"/>
    <p:sldId id="446" r:id="rId12"/>
    <p:sldId id="476" r:id="rId13"/>
    <p:sldId id="491" r:id="rId14"/>
    <p:sldId id="492" r:id="rId15"/>
    <p:sldId id="440" r:id="rId16"/>
    <p:sldId id="441" r:id="rId17"/>
    <p:sldId id="494" r:id="rId18"/>
    <p:sldId id="455" r:id="rId19"/>
    <p:sldId id="456" r:id="rId20"/>
    <p:sldId id="459" r:id="rId21"/>
    <p:sldId id="39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0070C0"/>
    <a:srgbClr val="FECFC6"/>
    <a:srgbClr val="E29DFD"/>
    <a:srgbClr val="FFCC99"/>
    <a:srgbClr val="FF99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CE2E-1EF4-4559-BD3F-1F67C8E1FE5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69CE6-E582-48CE-8C27-3A531F2F5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NULL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038" y="749808"/>
            <a:ext cx="7680960" cy="3566160"/>
          </a:xfrm>
        </p:spPr>
        <p:txBody>
          <a:bodyPr>
            <a:normAutofit/>
          </a:bodyPr>
          <a:lstStyle/>
          <a:p>
            <a:r>
              <a:rPr lang="en-US" sz="6000" dirty="0"/>
              <a:t>Work </a:t>
            </a:r>
            <a:r>
              <a:rPr lang="en-US" sz="6000"/>
              <a:t>and Power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Energy &amp; Momentum</a:t>
            </a:r>
          </a:p>
        </p:txBody>
      </p:sp>
    </p:spTree>
    <p:extLst>
      <p:ext uri="{BB962C8B-B14F-4D97-AF65-F5344CB8AC3E}">
        <p14:creationId xmlns:p14="http://schemas.microsoft.com/office/powerpoint/2010/main" val="1917990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this always work?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6792" y="1724448"/>
            <a:ext cx="3244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i="1" dirty="0">
                <a:solidFill>
                  <a:srgbClr val="FF0000"/>
                </a:solidFill>
                <a:latin typeface="+mj-lt"/>
              </a:rPr>
              <a:t>W </a:t>
            </a:r>
            <a:r>
              <a:rPr lang="en-US" altLang="en-US" sz="4800" i="1" dirty="0">
                <a:latin typeface="+mj-lt"/>
              </a:rPr>
              <a:t>= </a:t>
            </a:r>
            <a:r>
              <a:rPr lang="en-US" altLang="en-US" sz="4800" i="1" dirty="0">
                <a:solidFill>
                  <a:srgbClr val="00B050"/>
                </a:solidFill>
                <a:latin typeface="+mj-lt"/>
              </a:rPr>
              <a:t>F</a:t>
            </a:r>
            <a:r>
              <a:rPr lang="en-US" altLang="en-US" sz="4800" i="1" dirty="0">
                <a:solidFill>
                  <a:srgbClr val="0070C0"/>
                </a:solidFill>
                <a:latin typeface="+mj-lt"/>
              </a:rPr>
              <a:t>s </a:t>
            </a:r>
            <a:r>
              <a:rPr lang="en-US" altLang="en-US" sz="4800" i="1" dirty="0">
                <a:solidFill>
                  <a:srgbClr val="00B050"/>
                </a:solidFill>
                <a:latin typeface="+mj-lt"/>
              </a:rPr>
              <a:t>cos</a:t>
            </a:r>
            <a:r>
              <a:rPr lang="el-GR" altLang="en-US" sz="4800" dirty="0">
                <a:solidFill>
                  <a:srgbClr val="00B050"/>
                </a:solidFill>
                <a:latin typeface="+mj-lt"/>
              </a:rPr>
              <a:t>θ</a:t>
            </a:r>
            <a:endParaRPr lang="en-US" altLang="en-US" sz="4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2335" y="4602624"/>
            <a:ext cx="1343025" cy="800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565784" y="4988891"/>
            <a:ext cx="178308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00650" y="434395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+mj-lt"/>
              </a:rPr>
              <a:t>F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02462" y="4616821"/>
            <a:ext cx="20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B050"/>
                </a:solidFill>
                <a:latin typeface="+mj-lt"/>
              </a:rPr>
              <a:t>θ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12407" y="4911232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61703" y="5417011"/>
            <a:ext cx="7889966" cy="354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0200" y="4616910"/>
            <a:ext cx="1343025" cy="800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491712" y="3953380"/>
            <a:ext cx="1433513" cy="10635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25225" y="349397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+mj-lt"/>
              </a:rPr>
              <a:t>F</a:t>
            </a:r>
          </a:p>
        </p:txBody>
      </p:sp>
      <p:sp>
        <p:nvSpPr>
          <p:cNvPr id="26" name="Arc 25"/>
          <p:cNvSpPr/>
          <p:nvPr/>
        </p:nvSpPr>
        <p:spPr>
          <a:xfrm>
            <a:off x="4138160" y="4662570"/>
            <a:ext cx="707103" cy="701128"/>
          </a:xfrm>
          <a:prstGeom prst="arc">
            <a:avLst>
              <a:gd name="adj1" fmla="val 1928727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09672" y="4681563"/>
            <a:ext cx="20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B050"/>
                </a:solidFill>
                <a:latin typeface="+mj-lt"/>
              </a:rPr>
              <a:t>θ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491711" y="5010265"/>
            <a:ext cx="1447145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00272" y="4925518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88896" y="4616910"/>
            <a:ext cx="1343025" cy="800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60407" y="3284307"/>
            <a:ext cx="0" cy="17830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50253" y="2651002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+mj-lt"/>
              </a:rPr>
              <a:t>F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422345" y="5016959"/>
            <a:ext cx="434617" cy="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7006856" y="4662570"/>
            <a:ext cx="707103" cy="701128"/>
          </a:xfrm>
          <a:prstGeom prst="arc">
            <a:avLst>
              <a:gd name="adj1" fmla="val 16288294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29131" y="4605304"/>
            <a:ext cx="20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B050"/>
                </a:solidFill>
                <a:latin typeface="+mj-lt"/>
              </a:rPr>
              <a:t>θ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268968" y="4925518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38448D-6CFD-4B07-A993-608A3D733277}"/>
                  </a:ext>
                </a:extLst>
              </p:cNvPr>
              <p:cNvSpPr txBox="1"/>
              <p:nvPr/>
            </p:nvSpPr>
            <p:spPr>
              <a:xfrm>
                <a:off x="832335" y="3213797"/>
                <a:ext cx="10949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=0°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38448D-6CFD-4B07-A993-608A3D733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5" y="3213797"/>
                <a:ext cx="10949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D0FE54-D84C-470B-B7E4-BECDFD8AFEA8}"/>
                  </a:ext>
                </a:extLst>
              </p:cNvPr>
              <p:cNvSpPr txBox="1"/>
              <p:nvPr/>
            </p:nvSpPr>
            <p:spPr>
              <a:xfrm>
                <a:off x="832335" y="3984208"/>
                <a:ext cx="1296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𝐹𝑠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D0FE54-D84C-470B-B7E4-BECDFD8A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5" y="3984208"/>
                <a:ext cx="129657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2A88BF-762C-4B3F-9EF8-9E2D43F973D5}"/>
                  </a:ext>
                </a:extLst>
              </p:cNvPr>
              <p:cNvSpPr txBox="1"/>
              <p:nvPr/>
            </p:nvSpPr>
            <p:spPr>
              <a:xfrm>
                <a:off x="6688896" y="1442390"/>
                <a:ext cx="1293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2A88BF-762C-4B3F-9EF8-9E2D43F9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896" y="1442390"/>
                <a:ext cx="129368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2F05576-7FEB-4F55-9C7D-69FFB7CB082A}"/>
                  </a:ext>
                </a:extLst>
              </p:cNvPr>
              <p:cNvSpPr txBox="1"/>
              <p:nvPr/>
            </p:nvSpPr>
            <p:spPr>
              <a:xfrm>
                <a:off x="6688896" y="2240278"/>
                <a:ext cx="12924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2F05576-7FEB-4F55-9C7D-69FFB7CB0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896" y="2240278"/>
                <a:ext cx="129240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239B80-7076-48EF-86F6-CA6A5F652459}"/>
                  </a:ext>
                </a:extLst>
              </p:cNvPr>
              <p:cNvSpPr txBox="1"/>
              <p:nvPr/>
            </p:nvSpPr>
            <p:spPr>
              <a:xfrm>
                <a:off x="832335" y="3651077"/>
                <a:ext cx="13656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0°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239B80-7076-48EF-86F6-CA6A5F65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5" y="3651077"/>
                <a:ext cx="1365695" cy="307777"/>
              </a:xfrm>
              <a:prstGeom prst="rect">
                <a:avLst/>
              </a:prstGeom>
              <a:blipFill>
                <a:blip r:embed="rId6"/>
                <a:stretch>
                  <a:fillRect l="-2232" r="-357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0C5728E-A5C9-49C2-9BA7-6F1E31D269E6}"/>
                  </a:ext>
                </a:extLst>
              </p:cNvPr>
              <p:cNvSpPr txBox="1"/>
              <p:nvPr/>
            </p:nvSpPr>
            <p:spPr>
              <a:xfrm>
                <a:off x="6691523" y="1889539"/>
                <a:ext cx="15083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0C5728E-A5C9-49C2-9BA7-6F1E31D26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23" y="1889539"/>
                <a:ext cx="1508362" cy="307777"/>
              </a:xfrm>
              <a:prstGeom prst="rect">
                <a:avLst/>
              </a:prstGeom>
              <a:blipFill>
                <a:blip r:embed="rId7"/>
                <a:stretch>
                  <a:fillRect l="-2024" r="-3239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709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40" grpId="0"/>
      <p:bldP spid="41" grpId="0"/>
      <p:bldP spid="43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hockleyhouseandgarden.com/wp-content/uploads/2012/05/Lawn-Mower-Repairs-Southend-Chelmsfor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41" y="1464622"/>
            <a:ext cx="2374331" cy="15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632857" y="1422242"/>
            <a:ext cx="726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you push a lawn mower, you are really applying a force down the angled handle bar as shown in this picture </a:t>
            </a:r>
          </a:p>
        </p:txBody>
      </p:sp>
      <p:sp>
        <p:nvSpPr>
          <p:cNvPr id="7" name="Arc 6"/>
          <p:cNvSpPr/>
          <p:nvPr/>
        </p:nvSpPr>
        <p:spPr>
          <a:xfrm>
            <a:off x="1423987" y="2682875"/>
            <a:ext cx="620712" cy="579175"/>
          </a:xfrm>
          <a:prstGeom prst="arc">
            <a:avLst>
              <a:gd name="adj1" fmla="val 10895468"/>
              <a:gd name="adj2" fmla="val 1389282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7127" y="207624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47975" y="2362626"/>
            <a:ext cx="6016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 much </a:t>
            </a:r>
            <a:r>
              <a:rPr lang="en-US" sz="2400" b="1" dirty="0">
                <a:latin typeface="+mj-lt"/>
              </a:rPr>
              <a:t>work</a:t>
            </a:r>
            <a:r>
              <a:rPr lang="en-US" sz="2400" dirty="0">
                <a:latin typeface="+mj-lt"/>
              </a:rPr>
              <a:t> do you do when you push a lawn mower 20 m with a force of 200 N directed at an angle of 30° with the ground?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3013" y="2297689"/>
            <a:ext cx="240506" cy="3216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56658" y="2639625"/>
            <a:ext cx="607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30°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F726B-FAA2-42FB-88BD-E1BBDF25098C}"/>
                  </a:ext>
                </a:extLst>
              </p:cNvPr>
              <p:cNvSpPr txBox="1"/>
              <p:nvPr/>
            </p:nvSpPr>
            <p:spPr>
              <a:xfrm>
                <a:off x="518326" y="4091627"/>
                <a:ext cx="24093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0F726B-FAA2-42FB-88BD-E1BBDF25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26" y="4091627"/>
                <a:ext cx="240931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B00783-83DF-4D49-B1AE-22C946C6641D}"/>
                  </a:ext>
                </a:extLst>
              </p:cNvPr>
              <p:cNvSpPr txBox="1"/>
              <p:nvPr/>
            </p:nvSpPr>
            <p:spPr>
              <a:xfrm>
                <a:off x="2936071" y="4091626"/>
                <a:ext cx="39261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B00783-83DF-4D49-B1AE-22C946C66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071" y="4091626"/>
                <a:ext cx="392613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B47A54-46BB-4AF8-A163-DA274CC506DE}"/>
                  </a:ext>
                </a:extLst>
              </p:cNvPr>
              <p:cNvSpPr/>
              <p:nvPr/>
            </p:nvSpPr>
            <p:spPr>
              <a:xfrm>
                <a:off x="6727802" y="4045459"/>
                <a:ext cx="1914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𝟑𝟒𝟔𝟒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B47A54-46BB-4AF8-A163-DA274CC50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802" y="4045459"/>
                <a:ext cx="191449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092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Work-Energy Theorem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453" y="2875074"/>
            <a:ext cx="4378950" cy="3113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28839F-88BE-4721-8DD2-EFD746739524}"/>
              </a:ext>
            </a:extLst>
          </p:cNvPr>
          <p:cNvSpPr/>
          <p:nvPr/>
        </p:nvSpPr>
        <p:spPr>
          <a:xfrm>
            <a:off x="240382" y="1442169"/>
            <a:ext cx="86490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energy is truly conserved, how can things ever start or stop moving?</a:t>
            </a:r>
            <a:endParaRPr lang="en-US" sz="1400" dirty="0"/>
          </a:p>
          <a:p>
            <a:endParaRPr lang="en-US" sz="1200" dirty="0"/>
          </a:p>
          <a:p>
            <a:r>
              <a:rPr lang="en-US" b="1" dirty="0"/>
              <a:t>Energy is still conserved </a:t>
            </a:r>
            <a:r>
              <a:rPr lang="en-US" dirty="0"/>
              <a:t>(not created or destroyed), it’s just being transferred in or out of the system/object that we are studying (gained or lost) </a:t>
            </a:r>
          </a:p>
        </p:txBody>
      </p:sp>
    </p:spTree>
    <p:extLst>
      <p:ext uri="{BB962C8B-B14F-4D97-AF65-F5344CB8AC3E}">
        <p14:creationId xmlns:p14="http://schemas.microsoft.com/office/powerpoint/2010/main" val="804336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Work-Energy Theorem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03200" y="1531725"/>
            <a:ext cx="8757919" cy="14928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Your engine applies 1000 N of force over a distance of 50 m. If you started from rest and your car has a mass of 2000 kg, how fast are you moving after travelling that distance?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DA30C-237B-4D1C-91B0-292FEFF463A6}"/>
              </a:ext>
            </a:extLst>
          </p:cNvPr>
          <p:cNvSpPr/>
          <p:nvPr/>
        </p:nvSpPr>
        <p:spPr>
          <a:xfrm>
            <a:off x="5565867" y="5143445"/>
            <a:ext cx="3389567" cy="77119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98F11-3843-4605-9223-05DAC7767223}"/>
                  </a:ext>
                </a:extLst>
              </p:cNvPr>
              <p:cNvSpPr txBox="1"/>
              <p:nvPr/>
            </p:nvSpPr>
            <p:spPr>
              <a:xfrm>
                <a:off x="6279724" y="3691615"/>
                <a:ext cx="21325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98F11-3843-4605-9223-05DAC7767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724" y="3691615"/>
                <a:ext cx="213250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537F6A-A70E-445B-A496-759586C0BC4B}"/>
                  </a:ext>
                </a:extLst>
              </p:cNvPr>
              <p:cNvSpPr txBox="1"/>
              <p:nvPr/>
            </p:nvSpPr>
            <p:spPr>
              <a:xfrm>
                <a:off x="5664619" y="4474148"/>
                <a:ext cx="3245889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(2000)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0,000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537F6A-A70E-445B-A496-759586C0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19" y="4474148"/>
                <a:ext cx="3245889" cy="502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6628370-F5A6-4E09-A29E-E9AE361BAD73}"/>
              </a:ext>
            </a:extLst>
          </p:cNvPr>
          <p:cNvSpPr txBox="1"/>
          <p:nvPr/>
        </p:nvSpPr>
        <p:spPr>
          <a:xfrm>
            <a:off x="731769" y="3133746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AB74C-AF59-4821-8787-E1B77B252FFD}"/>
              </a:ext>
            </a:extLst>
          </p:cNvPr>
          <p:cNvSpPr txBox="1"/>
          <p:nvPr/>
        </p:nvSpPr>
        <p:spPr>
          <a:xfrm>
            <a:off x="6162897" y="3126467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C0DAC3-C573-472D-B128-675121D8445C}"/>
                  </a:ext>
                </a:extLst>
              </p:cNvPr>
              <p:cNvSpPr txBox="1"/>
              <p:nvPr/>
            </p:nvSpPr>
            <p:spPr>
              <a:xfrm>
                <a:off x="1358039" y="3636781"/>
                <a:ext cx="7165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C0DAC3-C573-472D-B128-675121D84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39" y="3636781"/>
                <a:ext cx="71654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AD91C23-F1DD-4140-81C5-F2A05D81791B}"/>
              </a:ext>
            </a:extLst>
          </p:cNvPr>
          <p:cNvGrpSpPr/>
          <p:nvPr/>
        </p:nvGrpSpPr>
        <p:grpSpPr>
          <a:xfrm>
            <a:off x="2250427" y="3999392"/>
            <a:ext cx="3912470" cy="1030336"/>
            <a:chOff x="2250427" y="3999392"/>
            <a:chExt cx="3912470" cy="103033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A5969E2-AAE7-427B-9FAC-3F3C2541CF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427" y="3999392"/>
              <a:ext cx="3912470" cy="223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EF77C4-6097-463D-B4C6-7C1DD47970EF}"/>
                </a:ext>
              </a:extLst>
            </p:cNvPr>
            <p:cNvSpPr txBox="1"/>
            <p:nvPr/>
          </p:nvSpPr>
          <p:spPr>
            <a:xfrm>
              <a:off x="2288687" y="4506508"/>
              <a:ext cx="1107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Work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D265A9-3F02-497F-A104-111ED4D537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2646" y="4056795"/>
              <a:ext cx="323557" cy="54846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DB144E-82BE-4A83-BFB1-C394559F9470}"/>
                  </a:ext>
                </a:extLst>
              </p:cNvPr>
              <p:cNvSpPr txBox="1"/>
              <p:nvPr/>
            </p:nvSpPr>
            <p:spPr>
              <a:xfrm>
                <a:off x="1130991" y="5018987"/>
                <a:ext cx="35057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𝐹𝑠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DB144E-82BE-4A83-BFB1-C394559F9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91" y="5018987"/>
                <a:ext cx="35057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E1ECB0-DE6A-42DF-9F9D-AC96A2739717}"/>
                  </a:ext>
                </a:extLst>
              </p:cNvPr>
              <p:cNvSpPr txBox="1"/>
              <p:nvPr/>
            </p:nvSpPr>
            <p:spPr>
              <a:xfrm>
                <a:off x="1277352" y="5622622"/>
                <a:ext cx="30040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E1ECB0-DE6A-42DF-9F9D-AC96A273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52" y="5622622"/>
                <a:ext cx="300402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7C1F1D-4085-4FB4-8C8B-1E6747A7DFE0}"/>
                  </a:ext>
                </a:extLst>
              </p:cNvPr>
              <p:cNvSpPr txBox="1"/>
              <p:nvPr/>
            </p:nvSpPr>
            <p:spPr>
              <a:xfrm>
                <a:off x="5645297" y="5282006"/>
                <a:ext cx="3310137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7C1F1D-4085-4FB4-8C8B-1E6747A7D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97" y="5282006"/>
                <a:ext cx="3310137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919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5" grpId="0"/>
      <p:bldP spid="1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FF81C1-B87C-4C39-8714-98FD2E2C7DBF}"/>
              </a:ext>
            </a:extLst>
          </p:cNvPr>
          <p:cNvSpPr/>
          <p:nvPr/>
        </p:nvSpPr>
        <p:spPr>
          <a:xfrm>
            <a:off x="6755289" y="5693298"/>
            <a:ext cx="1973296" cy="55399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03201" y="1531725"/>
            <a:ext cx="5965370" cy="20097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A 75 kg skateboarder kicks off with an initial velocity of 2 m s</a:t>
            </a:r>
            <a:r>
              <a:rPr lang="en-US" sz="2800" baseline="30000" dirty="0">
                <a:solidFill>
                  <a:schemeClr val="tx1"/>
                </a:solidFill>
              </a:rPr>
              <a:t>-1</a:t>
            </a:r>
            <a:r>
              <a:rPr lang="en-US" sz="2800" dirty="0">
                <a:solidFill>
                  <a:schemeClr val="tx1"/>
                </a:solidFill>
              </a:rPr>
              <a:t> and comes to a stop after 15 m. What is the force of friction?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i.kinja-img.com/gawker-media/image/upload/s--EG3zb7jF--/cp9ohoaklw59k8sx5jl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110" y="1549836"/>
            <a:ext cx="2592666" cy="14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C4FB9F-B797-4F20-8148-DBCD8DB72F89}"/>
                  </a:ext>
                </a:extLst>
              </p:cNvPr>
              <p:cNvSpPr txBox="1"/>
              <p:nvPr/>
            </p:nvSpPr>
            <p:spPr>
              <a:xfrm>
                <a:off x="1276950" y="4381146"/>
                <a:ext cx="13288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C4FB9F-B797-4F20-8148-DBCD8DB72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50" y="4381146"/>
                <a:ext cx="132889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EF51C9-F447-4B5F-8708-1CC8503DC6B3}"/>
                  </a:ext>
                </a:extLst>
              </p:cNvPr>
              <p:cNvSpPr txBox="1"/>
              <p:nvPr/>
            </p:nvSpPr>
            <p:spPr>
              <a:xfrm>
                <a:off x="484258" y="3772445"/>
                <a:ext cx="3314882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(75)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EF51C9-F447-4B5F-8708-1CC8503DC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8" y="3772445"/>
                <a:ext cx="3314882" cy="574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DEA879F-F483-485F-B0CF-14C432801BDF}"/>
              </a:ext>
            </a:extLst>
          </p:cNvPr>
          <p:cNvSpPr txBox="1"/>
          <p:nvPr/>
        </p:nvSpPr>
        <p:spPr>
          <a:xfrm>
            <a:off x="731769" y="3133746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ECD2E-E08D-477C-9D11-C42A6F14DF58}"/>
              </a:ext>
            </a:extLst>
          </p:cNvPr>
          <p:cNvSpPr txBox="1"/>
          <p:nvPr/>
        </p:nvSpPr>
        <p:spPr>
          <a:xfrm>
            <a:off x="6618442" y="3167390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BE918F-B51C-48C6-B93B-D8ABDA6FE4DB}"/>
                  </a:ext>
                </a:extLst>
              </p:cNvPr>
              <p:cNvSpPr txBox="1"/>
              <p:nvPr/>
            </p:nvSpPr>
            <p:spPr>
              <a:xfrm>
                <a:off x="7283653" y="3690610"/>
                <a:ext cx="7165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BE918F-B51C-48C6-B93B-D8ABDA6FE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653" y="3690610"/>
                <a:ext cx="71654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981DA50-82A4-4C3E-8D4F-D9718C59CC1B}"/>
              </a:ext>
            </a:extLst>
          </p:cNvPr>
          <p:cNvGrpSpPr/>
          <p:nvPr/>
        </p:nvGrpSpPr>
        <p:grpSpPr>
          <a:xfrm>
            <a:off x="2813538" y="4059735"/>
            <a:ext cx="4248444" cy="1556619"/>
            <a:chOff x="2813538" y="4059735"/>
            <a:chExt cx="4248444" cy="155661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3C0EDA0-E507-426A-A1A9-5BADB114A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3538" y="4059735"/>
              <a:ext cx="4248444" cy="6291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839FE6-5D25-412C-88C5-3FB8B542BFBD}"/>
                </a:ext>
              </a:extLst>
            </p:cNvPr>
            <p:cNvSpPr txBox="1"/>
            <p:nvPr/>
          </p:nvSpPr>
          <p:spPr>
            <a:xfrm>
              <a:off x="3372496" y="5093134"/>
              <a:ext cx="1107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Work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6EA0C33-0DF3-4B70-8D95-CB5B31BB31F4}"/>
                </a:ext>
              </a:extLst>
            </p:cNvPr>
            <p:cNvCxnSpPr>
              <a:cxnSpLocks/>
            </p:cNvCxnSpPr>
            <p:nvPr/>
          </p:nvCxnSpPr>
          <p:spPr>
            <a:xfrm>
              <a:off x="3926494" y="4491250"/>
              <a:ext cx="0" cy="60188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320612-62FB-46D1-B4DF-F1CF4EBD2CFE}"/>
                  </a:ext>
                </a:extLst>
              </p:cNvPr>
              <p:cNvSpPr txBox="1"/>
              <p:nvPr/>
            </p:nvSpPr>
            <p:spPr>
              <a:xfrm>
                <a:off x="4663510" y="5077745"/>
                <a:ext cx="11958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3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320612-62FB-46D1-B4DF-F1CF4EBD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510" y="5077745"/>
                <a:ext cx="119584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64ECDE-10CC-423B-B4A2-30440FA5860B}"/>
                  </a:ext>
                </a:extLst>
              </p:cNvPr>
              <p:cNvSpPr txBox="1"/>
              <p:nvPr/>
            </p:nvSpPr>
            <p:spPr>
              <a:xfrm>
                <a:off x="6755289" y="5696639"/>
                <a:ext cx="19732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64ECDE-10CC-423B-B4A2-30440FA5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289" y="5696639"/>
                <a:ext cx="197329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CFF9EE-CE02-445E-93A1-7BFFEE77768B}"/>
                  </a:ext>
                </a:extLst>
              </p:cNvPr>
              <p:cNvSpPr txBox="1"/>
              <p:nvPr/>
            </p:nvSpPr>
            <p:spPr>
              <a:xfrm>
                <a:off x="6989340" y="5077745"/>
                <a:ext cx="17717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(15)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CFF9EE-CE02-445E-93A1-7BFFEE777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340" y="5077745"/>
                <a:ext cx="177170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AD644A-A194-4D16-9B61-28EA04027ECB}"/>
                  </a:ext>
                </a:extLst>
              </p:cNvPr>
              <p:cNvSpPr txBox="1"/>
              <p:nvPr/>
            </p:nvSpPr>
            <p:spPr>
              <a:xfrm>
                <a:off x="5883395" y="5078825"/>
                <a:ext cx="1081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AD644A-A194-4D16-9B61-28EA04027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95" y="5078825"/>
                <a:ext cx="108189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65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  <p:bldP spid="3" grpId="0"/>
      <p:bldP spid="9" grpId="0"/>
      <p:bldP spid="10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6100"/>
            <a:ext cx="9144000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it…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0668" y="1483646"/>
            <a:ext cx="88426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+mj-lt"/>
              </a:rPr>
              <a:t>Is a waiter carrying a heavy tray of food at a constant velocity across a room doing any work on the tray?</a:t>
            </a:r>
            <a:endParaRPr lang="en-US" altLang="en-US" sz="4400" dirty="0">
              <a:latin typeface="+mj-lt"/>
            </a:endParaRPr>
          </a:p>
        </p:txBody>
      </p:sp>
      <p:pic>
        <p:nvPicPr>
          <p:cNvPr id="1026" name="Picture 2" descr="https://lh5.googleusercontent.com/0S7Lq6NiijPjcMmDFzR5C01bFVrOcXJCoCQLhBaazEErunw_ti4BEW5g50Yiq2eGl3BeJD-ccfpqUsXYnv8SktXPPoqPxBuqe5WN2jedZREQicmjNppwSnXMkXFLxSQBZ-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75" y="3577411"/>
            <a:ext cx="1901825" cy="24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0E0-87F0-4C0C-9314-24E22C05421B}"/>
              </a:ext>
            </a:extLst>
          </p:cNvPr>
          <p:cNvGrpSpPr/>
          <p:nvPr/>
        </p:nvGrpSpPr>
        <p:grpSpPr>
          <a:xfrm>
            <a:off x="5128008" y="4048466"/>
            <a:ext cx="1868537" cy="487847"/>
            <a:chOff x="5128008" y="4048466"/>
            <a:chExt cx="1868537" cy="48784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898675D-3220-428D-8D1C-2946C636DE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5782" y="4048466"/>
              <a:ext cx="1260763" cy="1091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6B6EE9-039E-4D46-9193-BC62EEEAB922}"/>
                </a:ext>
              </a:extLst>
            </p:cNvPr>
            <p:cNvSpPr txBox="1"/>
            <p:nvPr/>
          </p:nvSpPr>
          <p:spPr>
            <a:xfrm>
              <a:off x="5128008" y="4166981"/>
              <a:ext cx="1539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displacement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34157A7-4492-409F-B95B-2ED81534CE1B}"/>
              </a:ext>
            </a:extLst>
          </p:cNvPr>
          <p:cNvGrpSpPr/>
          <p:nvPr/>
        </p:nvGrpSpPr>
        <p:grpSpPr>
          <a:xfrm>
            <a:off x="6996545" y="3117273"/>
            <a:ext cx="730828" cy="942109"/>
            <a:chOff x="6996545" y="3117273"/>
            <a:chExt cx="730828" cy="94210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2AED5F9-623A-4E6E-B810-F5F057FE850F}"/>
                </a:ext>
              </a:extLst>
            </p:cNvPr>
            <p:cNvCxnSpPr/>
            <p:nvPr/>
          </p:nvCxnSpPr>
          <p:spPr>
            <a:xfrm flipV="1">
              <a:off x="6996545" y="3117273"/>
              <a:ext cx="0" cy="942109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BD09CA-DC77-4BF6-8F98-5FB86ED1A062}"/>
                </a:ext>
              </a:extLst>
            </p:cNvPr>
            <p:cNvSpPr txBox="1"/>
            <p:nvPr/>
          </p:nvSpPr>
          <p:spPr>
            <a:xfrm>
              <a:off x="7028143" y="3340137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force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E248E5-8434-4EEC-ADD6-51913DD28D37}"/>
              </a:ext>
            </a:extLst>
          </p:cNvPr>
          <p:cNvSpPr txBox="1"/>
          <p:nvPr/>
        </p:nvSpPr>
        <p:spPr>
          <a:xfrm>
            <a:off x="393429" y="2832306"/>
            <a:ext cx="451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No, the force is not in the same direction as the displacement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A793A-1DB6-4860-9DA5-25BB768C4F90}"/>
              </a:ext>
            </a:extLst>
          </p:cNvPr>
          <p:cNvSpPr txBox="1"/>
          <p:nvPr/>
        </p:nvSpPr>
        <p:spPr>
          <a:xfrm>
            <a:off x="150668" y="5284585"/>
            <a:ext cx="7160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Doesn’t change the tray’s ENERGY</a:t>
            </a:r>
          </a:p>
        </p:txBody>
      </p:sp>
    </p:spTree>
    <p:extLst>
      <p:ext uri="{BB962C8B-B14F-4D97-AF65-F5344CB8AC3E}">
        <p14:creationId xmlns:p14="http://schemas.microsoft.com/office/powerpoint/2010/main" val="4254107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6100"/>
            <a:ext cx="9144000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it…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092" y="4660581"/>
            <a:ext cx="66825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>
                <a:latin typeface="+mj-lt"/>
              </a:rPr>
              <a:t>Is the earth’s gravity doing any work on the moon?</a:t>
            </a:r>
            <a:endParaRPr lang="en-US" altLang="en-US" sz="4800" dirty="0">
              <a:latin typeface="+mj-lt"/>
            </a:endParaRPr>
          </a:p>
        </p:txBody>
      </p:sp>
      <p:pic>
        <p:nvPicPr>
          <p:cNvPr id="6" name="Picture 2" descr="http://ecx.images-amazon.com/images/I/91Zst3cBAw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07" y="2393467"/>
            <a:ext cx="965090" cy="9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>
            <a:off x="-5179784" y="-3791853"/>
            <a:ext cx="13258800" cy="13258800"/>
          </a:xfrm>
          <a:prstGeom prst="arc">
            <a:avLst>
              <a:gd name="adj1" fmla="val 20803726"/>
              <a:gd name="adj2" fmla="val 1907219"/>
            </a:avLst>
          </a:prstGeom>
          <a:ln>
            <a:solidFill>
              <a:srgbClr val="1CADE4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nasa.gov/sites/default/files/thumbnails/image/christmas2015fullm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982" y="2676523"/>
            <a:ext cx="428006" cy="4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0470" y="1826511"/>
            <a:ext cx="508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70"/>
            <a:r>
              <a:rPr lang="en-US" dirty="0">
                <a:latin typeface="+mj-lt"/>
              </a:rPr>
              <a:t>A particle of mass m is moving with constant speed v in uniform circular motion. What is the total work done by the centripetal force during one revolution?</a:t>
            </a:r>
          </a:p>
          <a:p>
            <a:pPr marR="5670" lvl="1"/>
            <a:r>
              <a:rPr lang="en-US" dirty="0">
                <a:latin typeface="+mj-lt"/>
              </a:rPr>
              <a:t>A.	Zero</a:t>
            </a:r>
          </a:p>
          <a:p>
            <a:pPr marR="5670" lvl="1"/>
            <a:r>
              <a:rPr lang="en-US" dirty="0">
                <a:latin typeface="+mj-lt"/>
              </a:rPr>
              <a:t>B.	mv</a:t>
            </a:r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/2</a:t>
            </a:r>
          </a:p>
          <a:p>
            <a:pPr marR="5670" lvl="1"/>
            <a:r>
              <a:rPr lang="en-US" dirty="0">
                <a:latin typeface="+mj-lt"/>
              </a:rPr>
              <a:t>C.	mv</a:t>
            </a:r>
            <a:r>
              <a:rPr lang="en-US" baseline="30000" dirty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pPr marR="5670" lvl="1"/>
            <a:r>
              <a:rPr lang="en-US" dirty="0">
                <a:latin typeface="+mj-lt"/>
              </a:rPr>
              <a:t>D.	2</a:t>
            </a:r>
            <a:r>
              <a:rPr lang="el-GR" dirty="0">
                <a:latin typeface="+mj-lt"/>
              </a:rPr>
              <a:t>π</a:t>
            </a:r>
            <a:r>
              <a:rPr lang="en-US" dirty="0">
                <a:latin typeface="+mj-lt"/>
              </a:rPr>
              <a:t>mv</a:t>
            </a:r>
            <a:r>
              <a:rPr lang="en-US" baseline="30000" dirty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pPr algn="r"/>
            <a:endParaRPr lang="en-US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A57142-2417-422F-9722-1BC1367E3BD6}"/>
              </a:ext>
            </a:extLst>
          </p:cNvPr>
          <p:cNvGrpSpPr/>
          <p:nvPr/>
        </p:nvGrpSpPr>
        <p:grpSpPr>
          <a:xfrm>
            <a:off x="6818253" y="2890526"/>
            <a:ext cx="1260763" cy="646331"/>
            <a:chOff x="6818253" y="2890526"/>
            <a:chExt cx="1260763" cy="64633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FE20B5E-27E3-4E23-8C76-FC7BE5D9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8253" y="2941153"/>
              <a:ext cx="1260763" cy="1091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803EEC-758C-47F6-904C-C9CCB209CD30}"/>
                </a:ext>
              </a:extLst>
            </p:cNvPr>
            <p:cNvSpPr txBox="1"/>
            <p:nvPr/>
          </p:nvSpPr>
          <p:spPr>
            <a:xfrm>
              <a:off x="7037944" y="2890526"/>
              <a:ext cx="410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0A00AE-24B4-4DB6-8BB2-6EB28E7D69A0}"/>
              </a:ext>
            </a:extLst>
          </p:cNvPr>
          <p:cNvGrpSpPr/>
          <p:nvPr/>
        </p:nvGrpSpPr>
        <p:grpSpPr>
          <a:xfrm>
            <a:off x="8079016" y="2009960"/>
            <a:ext cx="414117" cy="942109"/>
            <a:chOff x="8079016" y="2009960"/>
            <a:chExt cx="414117" cy="94210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CC70D3C-E194-47F8-94E0-7F50C49E9055}"/>
                </a:ext>
              </a:extLst>
            </p:cNvPr>
            <p:cNvCxnSpPr/>
            <p:nvPr/>
          </p:nvCxnSpPr>
          <p:spPr>
            <a:xfrm flipV="1">
              <a:off x="8079016" y="2009960"/>
              <a:ext cx="0" cy="942109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4021C5-032A-4F87-B88B-D4391AA4E267}"/>
                </a:ext>
              </a:extLst>
            </p:cNvPr>
            <p:cNvSpPr txBox="1"/>
            <p:nvPr/>
          </p:nvSpPr>
          <p:spPr>
            <a:xfrm>
              <a:off x="8112901" y="2070301"/>
              <a:ext cx="380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C348F6E-3442-4432-A26B-4F666BDC7060}"/>
              </a:ext>
            </a:extLst>
          </p:cNvPr>
          <p:cNvSpPr/>
          <p:nvPr/>
        </p:nvSpPr>
        <p:spPr>
          <a:xfrm>
            <a:off x="2519108" y="2690378"/>
            <a:ext cx="1069218" cy="27554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C34C7-F8B0-465E-A110-1AF02F48F333}"/>
              </a:ext>
            </a:extLst>
          </p:cNvPr>
          <p:cNvSpPr txBox="1"/>
          <p:nvPr/>
        </p:nvSpPr>
        <p:spPr>
          <a:xfrm>
            <a:off x="7091428" y="4873531"/>
            <a:ext cx="1417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966811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6100"/>
            <a:ext cx="9144000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it…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0668" y="1483646"/>
            <a:ext cx="884266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latin typeface="+mj-lt"/>
              </a:rPr>
              <a:t>Two physics students, Maria and Paige, are going from the first floor to the second floor on their way to their next class.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Maria walks up the 3 meter tall staircase in 15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Paige runs up the 3 meter tall staircase in 5 seconds</a:t>
            </a:r>
          </a:p>
        </p:txBody>
      </p:sp>
      <p:sp>
        <p:nvSpPr>
          <p:cNvPr id="2" name="AutoShape 2" descr="https://lh3.googleusercontent.com/ZablNiTzV7wQd6gFeD9MmO6hWxpRMo6mpzNpJBmRMfbIMpB_slCyXPrRE0UY5ts_HbAHVU9jxva8yscat_ZOO5vgynnMr87FJbznZ7IL5hnHJBna5QjCWCXK_eYunx3CxSIB"/>
          <p:cNvSpPr>
            <a:spLocks noChangeAspect="1" noChangeArrowheads="1"/>
          </p:cNvSpPr>
          <p:nvPr/>
        </p:nvSpPr>
        <p:spPr bwMode="auto">
          <a:xfrm>
            <a:off x="155575" y="-46038"/>
            <a:ext cx="2847975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stairs">
            <a:extLst>
              <a:ext uri="{FF2B5EF4-FFF2-40B4-BE49-F238E27FC236}">
                <a16:creationId xmlns:a16="http://schemas.microsoft.com/office/drawing/2014/main" id="{57BFB20B-5995-4F1F-ABA9-58A3D757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582" y="3207631"/>
            <a:ext cx="1959985" cy="29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2F50E-9973-459C-A14D-80985F083D44}"/>
              </a:ext>
            </a:extLst>
          </p:cNvPr>
          <p:cNvSpPr/>
          <p:nvPr/>
        </p:nvSpPr>
        <p:spPr>
          <a:xfrm>
            <a:off x="150668" y="3313131"/>
            <a:ext cx="6220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If they both have a mass of 60 kg, which student does the most work?</a:t>
            </a:r>
            <a:endParaRPr lang="en-US" alt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A47B-94B3-4DA4-A2DA-7CC0470B9365}"/>
              </a:ext>
            </a:extLst>
          </p:cNvPr>
          <p:cNvSpPr txBox="1"/>
          <p:nvPr/>
        </p:nvSpPr>
        <p:spPr>
          <a:xfrm>
            <a:off x="381433" y="4492088"/>
            <a:ext cx="2048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66764-11FB-45A6-9969-0A6D7AE8A5E4}"/>
              </a:ext>
            </a:extLst>
          </p:cNvPr>
          <p:cNvSpPr txBox="1"/>
          <p:nvPr/>
        </p:nvSpPr>
        <p:spPr>
          <a:xfrm>
            <a:off x="381433" y="5473812"/>
            <a:ext cx="585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 only depends on force and distance</a:t>
            </a:r>
          </a:p>
        </p:txBody>
      </p:sp>
    </p:spTree>
    <p:extLst>
      <p:ext uri="{BB962C8B-B14F-4D97-AF65-F5344CB8AC3E}">
        <p14:creationId xmlns:p14="http://schemas.microsoft.com/office/powerpoint/2010/main" val="2086104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Power?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08469" y="1938126"/>
            <a:ext cx="8127061" cy="43007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800" dirty="0"/>
              <a:t>Power is the </a:t>
            </a:r>
            <a:r>
              <a:rPr lang="en-US" alt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rate</a:t>
            </a:r>
            <a:r>
              <a:rPr lang="en-US" altLang="en-US" sz="4800" dirty="0"/>
              <a:t> at which </a:t>
            </a:r>
            <a:r>
              <a:rPr lang="en-US" alt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</a:t>
            </a:r>
            <a:r>
              <a:rPr lang="en-US" altLang="en-US" sz="4800" dirty="0"/>
              <a:t> is done.</a:t>
            </a:r>
          </a:p>
          <a:p>
            <a:pPr algn="ctr"/>
            <a:endParaRPr lang="en-US" altLang="en-US" sz="4800" dirty="0"/>
          </a:p>
          <a:p>
            <a:pPr algn="ctr"/>
            <a:r>
              <a:rPr lang="en-US" altLang="en-US" sz="4800" dirty="0"/>
              <a:t>(how much work is done in a given amount of time)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19634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49382" y="4833475"/>
            <a:ext cx="8624454" cy="1217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9382" y="3065318"/>
            <a:ext cx="8624454" cy="16105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Calculate Power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6792" y="1680906"/>
            <a:ext cx="841704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C00000"/>
                </a:solidFill>
                <a:latin typeface="+mj-lt"/>
              </a:rPr>
              <a:t>Power</a:t>
            </a:r>
            <a:r>
              <a:rPr lang="en-US" altLang="en-US" sz="5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5400" dirty="0">
                <a:latin typeface="+mj-lt"/>
              </a:rPr>
              <a:t>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Work </a:t>
            </a:r>
            <a:r>
              <a:rPr lang="en-US" altLang="en-US" sz="5400" dirty="0">
                <a:latin typeface="+mj-lt"/>
              </a:rPr>
              <a:t>/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Time</a:t>
            </a:r>
          </a:p>
          <a:p>
            <a:pPr eaLnBrk="1" hangingPunct="1"/>
            <a:endParaRPr lang="en-US" altLang="en-US" sz="60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+mj-lt"/>
              </a:rPr>
              <a:t>                     </a:t>
            </a:r>
            <a:r>
              <a:rPr lang="en-US" altLang="en-US" sz="5400" dirty="0">
                <a:latin typeface="+mj-lt"/>
              </a:rPr>
              <a:t> 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        </a:t>
            </a:r>
            <a:r>
              <a:rPr lang="en-US" altLang="en-US" sz="5400" dirty="0">
                <a:latin typeface="+mj-lt"/>
              </a:rPr>
              <a:t>   /</a:t>
            </a:r>
          </a:p>
          <a:p>
            <a:pPr eaLnBrk="1" hangingPunct="1"/>
            <a:endParaRPr lang="en-US" altLang="en-US" sz="4800" dirty="0">
              <a:latin typeface="+mj-lt"/>
            </a:endParaRPr>
          </a:p>
          <a:p>
            <a:pPr eaLnBrk="1" hangingPunct="1"/>
            <a:r>
              <a:rPr lang="en-US" altLang="en-US" sz="5400" dirty="0">
                <a:latin typeface="+mj-lt"/>
              </a:rPr>
              <a:t>                      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        </a:t>
            </a:r>
            <a:r>
              <a:rPr lang="en-US" altLang="en-US" sz="5400" dirty="0">
                <a:latin typeface="+mj-lt"/>
              </a:rPr>
              <a:t>   /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5400" dirty="0">
                <a:latin typeface="+mj-lt"/>
              </a:rPr>
              <a:t>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77010" y="3611886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Symbols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73141" y="524376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E7768-0DD9-42BA-A6E3-15F49B36A991}"/>
              </a:ext>
            </a:extLst>
          </p:cNvPr>
          <p:cNvSpPr txBox="1"/>
          <p:nvPr/>
        </p:nvSpPr>
        <p:spPr>
          <a:xfrm>
            <a:off x="2597277" y="3242904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D083E-9AE4-4556-949E-021A70593412}"/>
              </a:ext>
            </a:extLst>
          </p:cNvPr>
          <p:cNvSpPr txBox="1"/>
          <p:nvPr/>
        </p:nvSpPr>
        <p:spPr>
          <a:xfrm>
            <a:off x="4925706" y="3242904"/>
            <a:ext cx="11432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7C275-A7C3-4DA5-B64F-F0FAEE9B235D}"/>
              </a:ext>
            </a:extLst>
          </p:cNvPr>
          <p:cNvSpPr txBox="1"/>
          <p:nvPr/>
        </p:nvSpPr>
        <p:spPr>
          <a:xfrm>
            <a:off x="7006427" y="3242904"/>
            <a:ext cx="5325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FAD1DC-930C-4200-835D-45616174BBFE}"/>
              </a:ext>
            </a:extLst>
          </p:cNvPr>
          <p:cNvSpPr txBox="1"/>
          <p:nvPr/>
        </p:nvSpPr>
        <p:spPr>
          <a:xfrm>
            <a:off x="4912882" y="4714808"/>
            <a:ext cx="11689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[J]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BCC59-E078-46D6-9CAB-77ED64CA5AB3}"/>
              </a:ext>
            </a:extLst>
          </p:cNvPr>
          <p:cNvSpPr txBox="1"/>
          <p:nvPr/>
        </p:nvSpPr>
        <p:spPr>
          <a:xfrm>
            <a:off x="6749949" y="4714808"/>
            <a:ext cx="12394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[s]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2F77DB-D66E-4B44-977B-5C333459A153}"/>
              </a:ext>
            </a:extLst>
          </p:cNvPr>
          <p:cNvGrpSpPr/>
          <p:nvPr/>
        </p:nvGrpSpPr>
        <p:grpSpPr>
          <a:xfrm>
            <a:off x="1119102" y="4714808"/>
            <a:ext cx="2738457" cy="1323439"/>
            <a:chOff x="1119102" y="4714808"/>
            <a:chExt cx="273845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890A84-7F32-45B1-91A6-549AE673EC17}"/>
                </a:ext>
              </a:extLst>
            </p:cNvPr>
            <p:cNvSpPr txBox="1"/>
            <p:nvPr/>
          </p:nvSpPr>
          <p:spPr>
            <a:xfrm>
              <a:off x="2095537" y="4714808"/>
              <a:ext cx="176202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[W]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3243D7-C732-422A-8FCB-CBED26592446}"/>
                </a:ext>
              </a:extLst>
            </p:cNvPr>
            <p:cNvSpPr txBox="1"/>
            <p:nvPr/>
          </p:nvSpPr>
          <p:spPr>
            <a:xfrm rot="20111052">
              <a:off x="1119102" y="5039814"/>
              <a:ext cx="1098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Watts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563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the energy come from?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D77E-B728-450C-9E96-D5BFB20EEB5F}"/>
              </a:ext>
            </a:extLst>
          </p:cNvPr>
          <p:cNvSpPr txBox="1"/>
          <p:nvPr/>
        </p:nvSpPr>
        <p:spPr>
          <a:xfrm>
            <a:off x="620597" y="1557423"/>
            <a:ext cx="5710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Energy   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|    </a:t>
            </a:r>
            <a:r>
              <a: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Energy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A2F012-43EF-4923-A705-E3D0A687E96B}"/>
              </a:ext>
            </a:extLst>
          </p:cNvPr>
          <p:cNvCxnSpPr/>
          <p:nvPr/>
        </p:nvCxnSpPr>
        <p:spPr>
          <a:xfrm>
            <a:off x="4575505" y="4299530"/>
            <a:ext cx="0" cy="2370299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80A6F7-4C3F-4913-82BA-E201651E5ACC}"/>
              </a:ext>
            </a:extLst>
          </p:cNvPr>
          <p:cNvSpPr txBox="1"/>
          <p:nvPr/>
        </p:nvSpPr>
        <p:spPr>
          <a:xfrm>
            <a:off x="4101098" y="5302122"/>
            <a:ext cx="9348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2.5 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14DC9C-D0F1-464B-8976-EAA5052CBEDC}"/>
              </a:ext>
            </a:extLst>
          </p:cNvPr>
          <p:cNvGrpSpPr/>
          <p:nvPr/>
        </p:nvGrpSpPr>
        <p:grpSpPr>
          <a:xfrm>
            <a:off x="4575505" y="4008227"/>
            <a:ext cx="3200400" cy="2375189"/>
            <a:chOff x="812157" y="2477539"/>
            <a:chExt cx="3200400" cy="23751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C9E565-F123-4C71-A07C-6D8D29AC5E85}"/>
                </a:ext>
              </a:extLst>
            </p:cNvPr>
            <p:cNvSpPr/>
            <p:nvPr/>
          </p:nvSpPr>
          <p:spPr>
            <a:xfrm>
              <a:off x="1487519" y="2477539"/>
              <a:ext cx="109728" cy="1097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6E871B-5FD9-40C7-A649-7B086C9D286F}"/>
                </a:ext>
              </a:extLst>
            </p:cNvPr>
            <p:cNvSpPr/>
            <p:nvPr/>
          </p:nvSpPr>
          <p:spPr>
            <a:xfrm>
              <a:off x="1247282" y="3061092"/>
              <a:ext cx="64008" cy="64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1A3254-F75A-4630-A4F1-FA8E1152A948}"/>
                </a:ext>
              </a:extLst>
            </p:cNvPr>
            <p:cNvSpPr/>
            <p:nvPr/>
          </p:nvSpPr>
          <p:spPr>
            <a:xfrm>
              <a:off x="1247282" y="3492999"/>
              <a:ext cx="64008" cy="64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81118D-5E67-4949-BFA1-970593B33317}"/>
                </a:ext>
              </a:extLst>
            </p:cNvPr>
            <p:cNvSpPr/>
            <p:nvPr/>
          </p:nvSpPr>
          <p:spPr>
            <a:xfrm>
              <a:off x="1247282" y="3924906"/>
              <a:ext cx="64008" cy="64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C085DF-7D03-4E25-A660-F764C987663E}"/>
                </a:ext>
              </a:extLst>
            </p:cNvPr>
            <p:cNvSpPr/>
            <p:nvPr/>
          </p:nvSpPr>
          <p:spPr>
            <a:xfrm>
              <a:off x="1247282" y="4356813"/>
              <a:ext cx="64008" cy="64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4D5DD0-0ED1-42B7-A7FC-D946BC145377}"/>
                </a:ext>
              </a:extLst>
            </p:cNvPr>
            <p:cNvSpPr/>
            <p:nvPr/>
          </p:nvSpPr>
          <p:spPr>
            <a:xfrm>
              <a:off x="1247282" y="4788720"/>
              <a:ext cx="64008" cy="64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3B6192-404F-46D0-BC20-04E381F5B681}"/>
                </a:ext>
              </a:extLst>
            </p:cNvPr>
            <p:cNvSpPr/>
            <p:nvPr/>
          </p:nvSpPr>
          <p:spPr>
            <a:xfrm>
              <a:off x="1213199" y="2640767"/>
              <a:ext cx="137160" cy="1371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2E79CD-E56B-4F91-8EF0-B9C6BD93AFB8}"/>
                </a:ext>
              </a:extLst>
            </p:cNvPr>
            <p:cNvSpPr/>
            <p:nvPr/>
          </p:nvSpPr>
          <p:spPr>
            <a:xfrm>
              <a:off x="812157" y="2768842"/>
              <a:ext cx="3200400" cy="961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perspectiveLeft">
                <a:rot lat="600000" lon="1200000" rev="0"/>
              </a:camera>
              <a:lightRig rig="threePt" dir="t"/>
            </a:scene3d>
            <a:sp3d extrusionH="152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2Top"/>
                <a:lightRig rig="threePt" dir="t"/>
              </a:scene3d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71CADF-7F1B-4723-B1AA-CCB3EED4AE96}"/>
              </a:ext>
            </a:extLst>
          </p:cNvPr>
          <p:cNvGrpSpPr/>
          <p:nvPr/>
        </p:nvGrpSpPr>
        <p:grpSpPr>
          <a:xfrm>
            <a:off x="7158960" y="2212943"/>
            <a:ext cx="1438623" cy="2039434"/>
            <a:chOff x="7158960" y="2212943"/>
            <a:chExt cx="1438623" cy="203943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96A149-714A-4C2D-B027-69CBB1CEC8FA}"/>
                </a:ext>
              </a:extLst>
            </p:cNvPr>
            <p:cNvSpPr/>
            <p:nvPr/>
          </p:nvSpPr>
          <p:spPr>
            <a:xfrm>
              <a:off x="7365913" y="2552036"/>
              <a:ext cx="409992" cy="5113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87E3676-00F8-4042-A108-2C890B6FF682}"/>
                </a:ext>
              </a:extLst>
            </p:cNvPr>
            <p:cNvCxnSpPr>
              <a:cxnSpLocks/>
            </p:cNvCxnSpPr>
            <p:nvPr/>
          </p:nvCxnSpPr>
          <p:spPr>
            <a:xfrm>
              <a:off x="7570909" y="3002140"/>
              <a:ext cx="0" cy="74980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91F40B-B89F-42C3-AA21-3E620EC00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0511" y="3708181"/>
              <a:ext cx="180399" cy="544196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9F444C-316A-4E10-9D54-1ECBF26576DB}"/>
                </a:ext>
              </a:extLst>
            </p:cNvPr>
            <p:cNvCxnSpPr>
              <a:cxnSpLocks/>
            </p:cNvCxnSpPr>
            <p:nvPr/>
          </p:nvCxnSpPr>
          <p:spPr>
            <a:xfrm>
              <a:off x="7570909" y="3708181"/>
              <a:ext cx="180399" cy="544196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820C3D-CAAD-4116-AB9A-7B15977250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2627" y="3138983"/>
              <a:ext cx="331643" cy="295208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C9914E-2F57-4DDB-A325-91A4CD32C8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77549" y="3138983"/>
              <a:ext cx="319231" cy="307980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Picture 2" descr="http://www.photosinbox.com/download/top-hat.jpg">
              <a:extLst>
                <a:ext uri="{FF2B5EF4-FFF2-40B4-BE49-F238E27FC236}">
                  <a16:creationId xmlns:a16="http://schemas.microsoft.com/office/drawing/2014/main" id="{6DCC0F5F-F461-4F69-9A6A-7A542CB0D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960" y="2212943"/>
              <a:ext cx="823898" cy="659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2F42BB1-B82F-4F4B-9001-534B248B384F}"/>
                </a:ext>
              </a:extLst>
            </p:cNvPr>
            <p:cNvSpPr txBox="1"/>
            <p:nvPr/>
          </p:nvSpPr>
          <p:spPr>
            <a:xfrm>
              <a:off x="7661108" y="3512105"/>
              <a:ext cx="936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80 kg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9138AB8-D3D6-46F4-8C15-6EF0615E4AA4}"/>
              </a:ext>
            </a:extLst>
          </p:cNvPr>
          <p:cNvSpPr/>
          <p:nvPr/>
        </p:nvSpPr>
        <p:spPr>
          <a:xfrm>
            <a:off x="3180511" y="4657530"/>
            <a:ext cx="409992" cy="5113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62C7DF-30FF-4A98-B83F-51F0F5AA0CD7}"/>
              </a:ext>
            </a:extLst>
          </p:cNvPr>
          <p:cNvCxnSpPr>
            <a:cxnSpLocks/>
          </p:cNvCxnSpPr>
          <p:nvPr/>
        </p:nvCxnSpPr>
        <p:spPr>
          <a:xfrm>
            <a:off x="3385507" y="5107634"/>
            <a:ext cx="0" cy="7498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040BDF-D2FE-4BAE-8AA2-827AE7B15EB7}"/>
              </a:ext>
            </a:extLst>
          </p:cNvPr>
          <p:cNvCxnSpPr>
            <a:cxnSpLocks/>
          </p:cNvCxnSpPr>
          <p:nvPr/>
        </p:nvCxnSpPr>
        <p:spPr>
          <a:xfrm flipH="1">
            <a:off x="3205109" y="5813675"/>
            <a:ext cx="180399" cy="54419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359D9B-BCBE-40A0-A423-2B0812EC2D60}"/>
              </a:ext>
            </a:extLst>
          </p:cNvPr>
          <p:cNvCxnSpPr>
            <a:cxnSpLocks/>
          </p:cNvCxnSpPr>
          <p:nvPr/>
        </p:nvCxnSpPr>
        <p:spPr>
          <a:xfrm>
            <a:off x="3385507" y="5813675"/>
            <a:ext cx="180399" cy="54419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76225D-6E5D-447A-ABC7-339F1EEF465A}"/>
              </a:ext>
            </a:extLst>
          </p:cNvPr>
          <p:cNvCxnSpPr>
            <a:cxnSpLocks/>
          </p:cNvCxnSpPr>
          <p:nvPr/>
        </p:nvCxnSpPr>
        <p:spPr>
          <a:xfrm flipV="1">
            <a:off x="3047225" y="5244477"/>
            <a:ext cx="331643" cy="29520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B23FFE-DF6C-4021-A099-AF3FC3400CC2}"/>
              </a:ext>
            </a:extLst>
          </p:cNvPr>
          <p:cNvCxnSpPr>
            <a:cxnSpLocks/>
          </p:cNvCxnSpPr>
          <p:nvPr/>
        </p:nvCxnSpPr>
        <p:spPr>
          <a:xfrm flipH="1" flipV="1">
            <a:off x="3392147" y="5244477"/>
            <a:ext cx="319231" cy="3079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2" descr="http://www.photosinbox.com/download/top-hat.jpg">
            <a:extLst>
              <a:ext uri="{FF2B5EF4-FFF2-40B4-BE49-F238E27FC236}">
                <a16:creationId xmlns:a16="http://schemas.microsoft.com/office/drawing/2014/main" id="{81CDB49C-4092-4427-8607-49E5AD28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558" y="4318437"/>
            <a:ext cx="823898" cy="6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0FDDBED-AA2B-43E6-9939-7539C3CCC24D}"/>
              </a:ext>
            </a:extLst>
          </p:cNvPr>
          <p:cNvSpPr txBox="1"/>
          <p:nvPr/>
        </p:nvSpPr>
        <p:spPr>
          <a:xfrm>
            <a:off x="2347847" y="5552457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80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FA4328-97F8-4DC2-8BFE-F1BD532C0EB4}"/>
                  </a:ext>
                </a:extLst>
              </p:cNvPr>
              <p:cNvSpPr txBox="1"/>
              <p:nvPr/>
            </p:nvSpPr>
            <p:spPr>
              <a:xfrm>
                <a:off x="1508676" y="2671034"/>
                <a:ext cx="7165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FA4328-97F8-4DC2-8BFE-F1BD532C0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76" y="2671034"/>
                <a:ext cx="71654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CFBAC0-0FAF-49F5-B4C5-056FC4AF1180}"/>
                  </a:ext>
                </a:extLst>
              </p:cNvPr>
              <p:cNvSpPr txBox="1"/>
              <p:nvPr/>
            </p:nvSpPr>
            <p:spPr>
              <a:xfrm>
                <a:off x="4296175" y="3238170"/>
                <a:ext cx="16350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𝟏𝟗𝟔𝟐</m:t>
                      </m:r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CFBAC0-0FAF-49F5-B4C5-056FC4AF1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75" y="3238170"/>
                <a:ext cx="16350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3F786D-4D64-499B-BFDD-09AC70F771BD}"/>
                  </a:ext>
                </a:extLst>
              </p:cNvPr>
              <p:cNvSpPr txBox="1"/>
              <p:nvPr/>
            </p:nvSpPr>
            <p:spPr>
              <a:xfrm>
                <a:off x="3864889" y="2682554"/>
                <a:ext cx="26289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(80)(9.81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)(2.5)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3F786D-4D64-499B-BFDD-09AC70F7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89" y="2682554"/>
                <a:ext cx="2628925" cy="492443"/>
              </a:xfrm>
              <a:prstGeom prst="rect">
                <a:avLst/>
              </a:prstGeom>
              <a:blipFill>
                <a:blip r:embed="rId5"/>
                <a:stretch>
                  <a:fillRect t="-23457" r="-8585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AE4568-FC8F-4901-91E1-B415764EA63E}"/>
                  </a:ext>
                </a:extLst>
              </p:cNvPr>
              <p:cNvSpPr txBox="1"/>
              <p:nvPr/>
            </p:nvSpPr>
            <p:spPr>
              <a:xfrm>
                <a:off x="4568533" y="2200701"/>
                <a:ext cx="9239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AE4568-FC8F-4901-91E1-B415764E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533" y="2200701"/>
                <a:ext cx="9239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447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Watt?!?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2494" y="1586426"/>
          <a:ext cx="5573395" cy="428387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98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Common Appliances</a:t>
                      </a:r>
                      <a:endParaRPr lang="en-US" sz="2800" b="1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Estimated Watts</a:t>
                      </a:r>
                      <a:endParaRPr lang="en-US" sz="2800" b="1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Blender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300-1000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Microwave 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1000-2000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Waffle Iron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600-1500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Toaster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800-1500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Hair Dryer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1000-1875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TV 32" LED/LCD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TV 42" Plasma</a:t>
                      </a:r>
                      <a:endParaRPr lang="en-US" sz="2000" b="0" i="0" u="none" strike="noStrike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240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Blu-Ray or DVD Player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Video Game Console 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(Xbox / PS4 / Wii)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40-140</a:t>
                      </a:r>
                      <a:endParaRPr lang="en-US" sz="2000" b="0" i="0" u="none" strike="noStrike" dirty="0">
                        <a:solidFill>
                          <a:srgbClr val="3B3B3B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151920" y="1531725"/>
            <a:ext cx="2518356" cy="29926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We will be looking at power again this year when we discuss electricity…</a:t>
            </a: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427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and calculate the property of work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work when the force is at an angle to the direction of the motion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equate work done on a system to the change in energy of an open system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the work-energy theorem to solve for an unknown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situations where there is motion but no work being done</a:t>
            </a:r>
          </a:p>
        </p:txBody>
      </p:sp>
    </p:spTree>
    <p:extLst>
      <p:ext uri="{BB962C8B-B14F-4D97-AF65-F5344CB8AC3E}">
        <p14:creationId xmlns:p14="http://schemas.microsoft.com/office/powerpoint/2010/main" val="95063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the energy come from?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D77E-B728-450C-9E96-D5BFB20EEB5F}"/>
              </a:ext>
            </a:extLst>
          </p:cNvPr>
          <p:cNvSpPr txBox="1"/>
          <p:nvPr/>
        </p:nvSpPr>
        <p:spPr>
          <a:xfrm>
            <a:off x="620597" y="1557423"/>
            <a:ext cx="5710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Energy   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|    </a:t>
            </a:r>
            <a:r>
              <a: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Energy</a:t>
            </a:r>
          </a:p>
        </p:txBody>
      </p:sp>
      <p:pic>
        <p:nvPicPr>
          <p:cNvPr id="38" name="Picture 2" descr="Image result for push">
            <a:extLst>
              <a:ext uri="{FF2B5EF4-FFF2-40B4-BE49-F238E27FC236}">
                <a16:creationId xmlns:a16="http://schemas.microsoft.com/office/drawing/2014/main" id="{CC4E7040-6836-4F38-A483-FF26BE1B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52" y="4225114"/>
            <a:ext cx="2988963" cy="19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99774-79AE-4340-AFE1-70D9351FFC23}"/>
              </a:ext>
            </a:extLst>
          </p:cNvPr>
          <p:cNvSpPr txBox="1"/>
          <p:nvPr/>
        </p:nvSpPr>
        <p:spPr>
          <a:xfrm>
            <a:off x="1924445" y="5038967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 kg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97961A-D652-45FB-B35A-2066FD17C9C0}"/>
              </a:ext>
            </a:extLst>
          </p:cNvPr>
          <p:cNvGrpSpPr/>
          <p:nvPr/>
        </p:nvGrpSpPr>
        <p:grpSpPr>
          <a:xfrm>
            <a:off x="4674468" y="4225114"/>
            <a:ext cx="3956914" cy="1939352"/>
            <a:chOff x="4674468" y="4225114"/>
            <a:chExt cx="3956914" cy="1939352"/>
          </a:xfrm>
        </p:grpSpPr>
        <p:pic>
          <p:nvPicPr>
            <p:cNvPr id="41" name="Picture 2" descr="Image result for push">
              <a:extLst>
                <a:ext uri="{FF2B5EF4-FFF2-40B4-BE49-F238E27FC236}">
                  <a16:creationId xmlns:a16="http://schemas.microsoft.com/office/drawing/2014/main" id="{22505AC8-BC77-4975-A2E1-B6911651E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468" y="4225114"/>
              <a:ext cx="2988963" cy="193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4DF77930-DE9E-4BC8-9DCC-678ED4D09CA5}"/>
                </a:ext>
              </a:extLst>
            </p:cNvPr>
            <p:cNvSpPr/>
            <p:nvPr/>
          </p:nvSpPr>
          <p:spPr>
            <a:xfrm>
              <a:off x="7540914" y="5066546"/>
              <a:ext cx="1090468" cy="584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4E69A1-9FD9-455C-80A3-D0A4257753C7}"/>
                </a:ext>
              </a:extLst>
            </p:cNvPr>
            <p:cNvSpPr txBox="1"/>
            <p:nvPr/>
          </p:nvSpPr>
          <p:spPr>
            <a:xfrm>
              <a:off x="6227161" y="5038967"/>
              <a:ext cx="1327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200 kg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05BAE0-D992-4E4C-9675-C1C1EE75864C}"/>
                </a:ext>
              </a:extLst>
            </p:cNvPr>
            <p:cNvSpPr txBox="1"/>
            <p:nvPr/>
          </p:nvSpPr>
          <p:spPr>
            <a:xfrm>
              <a:off x="7558162" y="5174267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5 m/s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D3B8F39-B7B3-4C79-8019-B41CC53976CE}"/>
              </a:ext>
            </a:extLst>
          </p:cNvPr>
          <p:cNvSpPr txBox="1"/>
          <p:nvPr/>
        </p:nvSpPr>
        <p:spPr>
          <a:xfrm>
            <a:off x="2189742" y="426270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1BA5CF-F1D6-4F05-ADFE-DDD660B21203}"/>
                  </a:ext>
                </a:extLst>
              </p:cNvPr>
              <p:cNvSpPr txBox="1"/>
              <p:nvPr/>
            </p:nvSpPr>
            <p:spPr>
              <a:xfrm>
                <a:off x="1508676" y="2671034"/>
                <a:ext cx="7165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1BA5CF-F1D6-4F05-ADFE-DDD660B21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76" y="2671034"/>
                <a:ext cx="71654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BE156B-E983-4E16-B00B-3C38D110D2BB}"/>
                  </a:ext>
                </a:extLst>
              </p:cNvPr>
              <p:cNvSpPr txBox="1"/>
              <p:nvPr/>
            </p:nvSpPr>
            <p:spPr>
              <a:xfrm>
                <a:off x="6451085" y="3188845"/>
                <a:ext cx="16350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BE156B-E983-4E16-B00B-3C38D110D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85" y="3188845"/>
                <a:ext cx="16350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4CF43A-5A37-43AD-A420-AD0178C59B3C}"/>
                  </a:ext>
                </a:extLst>
              </p:cNvPr>
              <p:cNvSpPr txBox="1"/>
              <p:nvPr/>
            </p:nvSpPr>
            <p:spPr>
              <a:xfrm>
                <a:off x="3998406" y="2437733"/>
                <a:ext cx="3542508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(200)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(5)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4CF43A-5A37-43AD-A420-AD0178C59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406" y="2437733"/>
                <a:ext cx="3542508" cy="574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707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give it a name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D77E-B728-450C-9E96-D5BFB20EEB5F}"/>
              </a:ext>
            </a:extLst>
          </p:cNvPr>
          <p:cNvSpPr txBox="1"/>
          <p:nvPr/>
        </p:nvSpPr>
        <p:spPr>
          <a:xfrm>
            <a:off x="371258" y="1820660"/>
            <a:ext cx="843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When the energy is added to or removed from a system, we call it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18DB7-6774-4A6A-BB94-137469FC838E}"/>
              </a:ext>
            </a:extLst>
          </p:cNvPr>
          <p:cNvSpPr txBox="1"/>
          <p:nvPr/>
        </p:nvSpPr>
        <p:spPr>
          <a:xfrm>
            <a:off x="2401543" y="3593637"/>
            <a:ext cx="43701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9610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Science Define Work?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53359A-B908-4C23-BDF7-67B77AC3BFD2}"/>
              </a:ext>
            </a:extLst>
          </p:cNvPr>
          <p:cNvSpPr txBox="1">
            <a:spLocks noChangeArrowheads="1"/>
          </p:cNvSpPr>
          <p:nvPr/>
        </p:nvSpPr>
        <p:spPr>
          <a:xfrm>
            <a:off x="517945" y="1866419"/>
            <a:ext cx="8108109" cy="39435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dirty="0">
                <a:latin typeface="+mj-lt"/>
              </a:rPr>
              <a:t>Work is done when a </a:t>
            </a:r>
            <a:r>
              <a:rPr lang="en-US" altLang="en-US" sz="5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</a:t>
            </a:r>
            <a:r>
              <a:rPr lang="en-US" altLang="en-US" sz="5400" dirty="0">
                <a:latin typeface="+mj-lt"/>
              </a:rPr>
              <a:t> is applied to an object and the object moves in the </a:t>
            </a:r>
            <a:r>
              <a:rPr lang="en-US" altLang="en-US" sz="5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 direction </a:t>
            </a:r>
            <a:r>
              <a:rPr lang="en-US" altLang="en-US" sz="5400" dirty="0">
                <a:latin typeface="+mj-lt"/>
              </a:rPr>
              <a:t>as the applied force.</a:t>
            </a:r>
            <a:endParaRPr lang="en-US" alt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1742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49382" y="4833475"/>
            <a:ext cx="8624454" cy="1217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9382" y="3065318"/>
            <a:ext cx="8624454" cy="16105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Calculate Work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6792" y="1724448"/>
            <a:ext cx="8417044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C00000"/>
                </a:solidFill>
                <a:latin typeface="+mj-lt"/>
              </a:rPr>
              <a:t>Work* </a:t>
            </a:r>
            <a:r>
              <a:rPr lang="en-US" altLang="en-US" sz="4800" dirty="0">
                <a:latin typeface="+mj-lt"/>
              </a:rPr>
              <a:t>= </a:t>
            </a:r>
            <a:r>
              <a:rPr lang="en-US" altLang="en-US" sz="4800" dirty="0">
                <a:solidFill>
                  <a:srgbClr val="00B050"/>
                </a:solidFill>
                <a:latin typeface="+mj-lt"/>
              </a:rPr>
              <a:t>Force </a:t>
            </a:r>
            <a:r>
              <a:rPr lang="en-US" altLang="en-US" sz="4800" dirty="0">
                <a:latin typeface="+mj-lt"/>
              </a:rPr>
              <a:t>× </a:t>
            </a:r>
            <a:r>
              <a:rPr lang="en-US" altLang="en-US" sz="4800" dirty="0">
                <a:solidFill>
                  <a:srgbClr val="0070C0"/>
                </a:solidFill>
                <a:latin typeface="+mj-lt"/>
              </a:rPr>
              <a:t>Displacement</a:t>
            </a:r>
          </a:p>
          <a:p>
            <a:pPr eaLnBrk="1" hangingPunct="1"/>
            <a:endParaRPr lang="en-US" altLang="en-US" sz="66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+mj-lt"/>
              </a:rPr>
              <a:t>                     </a:t>
            </a:r>
            <a:r>
              <a:rPr lang="en-US" altLang="en-US" sz="5400" dirty="0">
                <a:latin typeface="+mj-lt"/>
              </a:rPr>
              <a:t> 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           </a:t>
            </a:r>
            <a:r>
              <a:rPr lang="en-US" altLang="en-US" sz="5400" dirty="0">
                <a:latin typeface="+mj-lt"/>
              </a:rPr>
              <a:t> ×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eaLnBrk="1" hangingPunct="1"/>
            <a:endParaRPr lang="en-US" altLang="en-US" sz="48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r>
              <a:rPr lang="en-US" altLang="en-US" sz="5400" dirty="0">
                <a:latin typeface="+mj-lt"/>
              </a:rPr>
              <a:t>                      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           </a:t>
            </a:r>
            <a:r>
              <a:rPr lang="en-US" altLang="en-US" sz="5400" dirty="0">
                <a:latin typeface="+mj-lt"/>
              </a:rPr>
              <a:t> ×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eaLnBrk="1" hangingPunct="1"/>
            <a:endParaRPr lang="en-US" altLang="en-US" sz="54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en-US" altLang="en-US" sz="5400" dirty="0">
              <a:latin typeface="+mj-lt"/>
            </a:endParaRPr>
          </a:p>
          <a:p>
            <a:pPr eaLnBrk="1" hangingPunct="1"/>
            <a:endParaRPr lang="en-US" altLang="en-US" sz="5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7010" y="3611886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Symbols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73141" y="524376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483" y="2492366"/>
            <a:ext cx="8602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*When force is constant and in the same direction as the movement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73066-FB2E-494E-825A-7E42209309EC}"/>
              </a:ext>
            </a:extLst>
          </p:cNvPr>
          <p:cNvSpPr txBox="1"/>
          <p:nvPr/>
        </p:nvSpPr>
        <p:spPr>
          <a:xfrm>
            <a:off x="2036617" y="3242904"/>
            <a:ext cx="11432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6E07F-90B7-40CF-B573-D473AB323817}"/>
              </a:ext>
            </a:extLst>
          </p:cNvPr>
          <p:cNvSpPr txBox="1"/>
          <p:nvPr/>
        </p:nvSpPr>
        <p:spPr>
          <a:xfrm>
            <a:off x="5154134" y="3242904"/>
            <a:ext cx="68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9D155-2AC9-4EAB-9BCC-8CE8F8CA174E}"/>
              </a:ext>
            </a:extLst>
          </p:cNvPr>
          <p:cNvSpPr txBox="1"/>
          <p:nvPr/>
        </p:nvSpPr>
        <p:spPr>
          <a:xfrm>
            <a:off x="7419544" y="3242904"/>
            <a:ext cx="620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94F76-489B-49D8-B99B-59D5AAB81E73}"/>
              </a:ext>
            </a:extLst>
          </p:cNvPr>
          <p:cNvSpPr txBox="1"/>
          <p:nvPr/>
        </p:nvSpPr>
        <p:spPr>
          <a:xfrm>
            <a:off x="4711705" y="4714808"/>
            <a:ext cx="1571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[N]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45586-FBAB-40A8-81CB-14599C16C67D}"/>
              </a:ext>
            </a:extLst>
          </p:cNvPr>
          <p:cNvSpPr txBox="1"/>
          <p:nvPr/>
        </p:nvSpPr>
        <p:spPr>
          <a:xfrm>
            <a:off x="6983531" y="4714808"/>
            <a:ext cx="16866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[m]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B9AC99-3AC4-4134-8ED4-7EF11C5A8BC6}"/>
              </a:ext>
            </a:extLst>
          </p:cNvPr>
          <p:cNvGrpSpPr/>
          <p:nvPr/>
        </p:nvGrpSpPr>
        <p:grpSpPr>
          <a:xfrm>
            <a:off x="1046640" y="4714808"/>
            <a:ext cx="2146063" cy="1323439"/>
            <a:chOff x="1046640" y="4714808"/>
            <a:chExt cx="2146063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21916D-8A72-4934-BF0E-26C44C2D5F32}"/>
                </a:ext>
              </a:extLst>
            </p:cNvPr>
            <p:cNvSpPr txBox="1"/>
            <p:nvPr/>
          </p:nvSpPr>
          <p:spPr>
            <a:xfrm>
              <a:off x="2023793" y="4714808"/>
              <a:ext cx="11689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[J]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6A0B04-616E-4FEA-8017-2198BCBC071F}"/>
                </a:ext>
              </a:extLst>
            </p:cNvPr>
            <p:cNvSpPr txBox="1"/>
            <p:nvPr/>
          </p:nvSpPr>
          <p:spPr>
            <a:xfrm rot="20111052">
              <a:off x="1046640" y="4962609"/>
              <a:ext cx="1152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Joules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391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things necessary for Work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451" y="1680906"/>
            <a:ext cx="6908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There must be a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There must be a displacement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5360" y="4093180"/>
            <a:ext cx="4822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What about direction?</a:t>
            </a:r>
          </a:p>
        </p:txBody>
      </p:sp>
    </p:spTree>
    <p:extLst>
      <p:ext uri="{BB962C8B-B14F-4D97-AF65-F5344CB8AC3E}">
        <p14:creationId xmlns:p14="http://schemas.microsoft.com/office/powerpoint/2010/main" val="407332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54BE5EC2-5F6C-476E-9437-FC00AD20A33E}"/>
              </a:ext>
            </a:extLst>
          </p:cNvPr>
          <p:cNvSpPr/>
          <p:nvPr/>
        </p:nvSpPr>
        <p:spPr>
          <a:xfrm>
            <a:off x="6137760" y="4604672"/>
            <a:ext cx="1343025" cy="800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4C4953D-5727-4786-ADAB-95BD2A512E33}"/>
              </a:ext>
            </a:extLst>
          </p:cNvPr>
          <p:cNvCxnSpPr/>
          <p:nvPr/>
        </p:nvCxnSpPr>
        <p:spPr>
          <a:xfrm flipV="1">
            <a:off x="6809272" y="3941142"/>
            <a:ext cx="1433513" cy="10635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9C74FA9-E2FB-4BB4-A5B5-C91F96A33226}"/>
              </a:ext>
            </a:extLst>
          </p:cNvPr>
          <p:cNvSpPr txBox="1"/>
          <p:nvPr/>
        </p:nvSpPr>
        <p:spPr>
          <a:xfrm>
            <a:off x="7442863" y="3700109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+mj-lt"/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at an Angle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335" y="4602624"/>
            <a:ext cx="1343025" cy="800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E5122F-9272-4D94-BE5B-0C359B56C76D}"/>
              </a:ext>
            </a:extLst>
          </p:cNvPr>
          <p:cNvGrpSpPr/>
          <p:nvPr/>
        </p:nvGrpSpPr>
        <p:grpSpPr>
          <a:xfrm>
            <a:off x="1503847" y="3698061"/>
            <a:ext cx="1433513" cy="1304613"/>
            <a:chOff x="1503847" y="3698061"/>
            <a:chExt cx="1433513" cy="130461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503847" y="3939094"/>
              <a:ext cx="1433513" cy="106358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37438" y="3698061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B050"/>
                  </a:solidFill>
                  <a:latin typeface="+mj-lt"/>
                </a:rPr>
                <a:t>F</a:t>
              </a:r>
            </a:p>
          </p:txBody>
        </p:sp>
      </p:grp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1498774" y="4995979"/>
            <a:ext cx="1452217" cy="286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412407" y="4911232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42B0A7-679A-43EB-B6B9-42B649705A66}"/>
              </a:ext>
            </a:extLst>
          </p:cNvPr>
          <p:cNvGrpSpPr/>
          <p:nvPr/>
        </p:nvGrpSpPr>
        <p:grpSpPr>
          <a:xfrm>
            <a:off x="1498774" y="5665857"/>
            <a:ext cx="5305425" cy="646331"/>
            <a:chOff x="1498774" y="5665857"/>
            <a:chExt cx="5305425" cy="64633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1498774" y="6019800"/>
              <a:ext cx="530542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96251" y="5665857"/>
              <a:ext cx="362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+mj-lt"/>
                </a:rPr>
                <a:t>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61703" y="5417011"/>
            <a:ext cx="7889966" cy="354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A8E82C-7055-45D9-87DF-06AB6C8728D7}"/>
              </a:ext>
            </a:extLst>
          </p:cNvPr>
          <p:cNvGrpSpPr/>
          <p:nvPr/>
        </p:nvGrpSpPr>
        <p:grpSpPr>
          <a:xfrm>
            <a:off x="1150295" y="3939094"/>
            <a:ext cx="2209587" cy="1495358"/>
            <a:chOff x="1150295" y="3939094"/>
            <a:chExt cx="2209587" cy="1495358"/>
          </a:xfrm>
        </p:grpSpPr>
        <p:sp>
          <p:nvSpPr>
            <p:cNvPr id="12" name="Arc 11"/>
            <p:cNvSpPr/>
            <p:nvPr/>
          </p:nvSpPr>
          <p:spPr>
            <a:xfrm>
              <a:off x="1150295" y="4648284"/>
              <a:ext cx="707103" cy="701128"/>
            </a:xfrm>
            <a:prstGeom prst="arc">
              <a:avLst>
                <a:gd name="adj1" fmla="val 19287271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1807" y="4667277"/>
              <a:ext cx="201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rgbClr val="00B050"/>
                  </a:solidFill>
                  <a:latin typeface="+mj-lt"/>
                </a:rPr>
                <a:t>θ</a:t>
              </a:r>
              <a:endParaRPr lang="en-US" sz="4000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940979" y="3939094"/>
              <a:ext cx="6393" cy="1059753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304329" y="4911232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B050"/>
                  </a:solidFill>
                  <a:latin typeface="+mj-lt"/>
                </a:rPr>
                <a:t>F</a:t>
              </a:r>
              <a:r>
                <a:rPr lang="en-US" sz="2800" baseline="-25000" dirty="0" err="1">
                  <a:solidFill>
                    <a:srgbClr val="00B050"/>
                  </a:solidFill>
                  <a:latin typeface="+mj-lt"/>
                </a:rPr>
                <a:t>x</a:t>
              </a:r>
              <a:endParaRPr lang="en-US" sz="4000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11298" y="4202103"/>
              <a:ext cx="448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B050"/>
                  </a:solidFill>
                  <a:latin typeface="+mj-lt"/>
                </a:rPr>
                <a:t>F</a:t>
              </a:r>
              <a:r>
                <a:rPr lang="en-US" sz="2800" baseline="-25000" dirty="0" err="1">
                  <a:solidFill>
                    <a:srgbClr val="00B050"/>
                  </a:solidFill>
                  <a:latin typeface="+mj-lt"/>
                </a:rPr>
                <a:t>y</a:t>
              </a:r>
              <a:endParaRPr lang="en-US" sz="40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76517" y="1422242"/>
            <a:ext cx="862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Must use the component of the force that is in the </a:t>
            </a:r>
            <a:r>
              <a:rPr lang="en-US" sz="3200" b="1" dirty="0">
                <a:latin typeface="+mj-lt"/>
              </a:rPr>
              <a:t>same direction </a:t>
            </a:r>
            <a:r>
              <a:rPr lang="en-US" sz="3200" dirty="0">
                <a:latin typeface="+mj-lt"/>
              </a:rPr>
              <a:t>as the motion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503846" y="5094112"/>
            <a:ext cx="1" cy="111701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814747" y="5107349"/>
            <a:ext cx="1" cy="111701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6D125C-E01E-4C8F-9A33-A895FBC0BB09}"/>
                  </a:ext>
                </a:extLst>
              </p:cNvPr>
              <p:cNvSpPr txBox="1"/>
              <p:nvPr/>
            </p:nvSpPr>
            <p:spPr>
              <a:xfrm>
                <a:off x="459708" y="2597592"/>
                <a:ext cx="1377813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6D125C-E01E-4C8F-9A33-A895FBC0B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08" y="2597592"/>
                <a:ext cx="1377813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1DF1AA4-5CD1-4B0D-8E7D-545AEF176D10}"/>
                  </a:ext>
                </a:extLst>
              </p:cNvPr>
              <p:cNvSpPr txBox="1"/>
              <p:nvPr/>
            </p:nvSpPr>
            <p:spPr>
              <a:xfrm>
                <a:off x="458063" y="3499573"/>
                <a:ext cx="15653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𝐹𝑐𝑜𝑠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1DF1AA4-5CD1-4B0D-8E7D-545AEF176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3" y="3499573"/>
                <a:ext cx="1565365" cy="369332"/>
              </a:xfrm>
              <a:prstGeom prst="rect">
                <a:avLst/>
              </a:prstGeom>
              <a:blipFill>
                <a:blip r:embed="rId3"/>
                <a:stretch>
                  <a:fillRect l="-3891" r="-389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7A4869-4C70-483E-8947-0879D5902E90}"/>
                  </a:ext>
                </a:extLst>
              </p:cNvPr>
              <p:cNvSpPr txBox="1"/>
              <p:nvPr/>
            </p:nvSpPr>
            <p:spPr>
              <a:xfrm>
                <a:off x="3705890" y="2699692"/>
                <a:ext cx="16015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7A4869-4C70-483E-8947-0879D5902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90" y="2699692"/>
                <a:ext cx="160159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123710-FD5E-4243-9C1A-1199308C5558}"/>
                  </a:ext>
                </a:extLst>
              </p:cNvPr>
              <p:cNvSpPr txBox="1"/>
              <p:nvPr/>
            </p:nvSpPr>
            <p:spPr>
              <a:xfrm>
                <a:off x="3705890" y="3253351"/>
                <a:ext cx="24080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𝑭𝒄𝒐𝒔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123710-FD5E-4243-9C1A-1199308C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90" y="3253351"/>
                <a:ext cx="240809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E0EAF095-7ADB-40AC-93E1-FB9AFE8E28B0}"/>
              </a:ext>
            </a:extLst>
          </p:cNvPr>
          <p:cNvSpPr/>
          <p:nvPr/>
        </p:nvSpPr>
        <p:spPr>
          <a:xfrm>
            <a:off x="6717832" y="4913280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6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5816 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0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57969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57969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6" grpId="0" animBg="1"/>
      <p:bldP spid="19" grpId="0" animBg="1"/>
      <p:bldP spid="4" grpId="0"/>
      <p:bldP spid="38" grpId="0"/>
      <p:bldP spid="39" grpId="0"/>
      <p:bldP spid="40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at an Angle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6792" y="1724448"/>
            <a:ext cx="3244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i="1" dirty="0">
                <a:solidFill>
                  <a:srgbClr val="FF0000"/>
                </a:solidFill>
                <a:latin typeface="+mj-lt"/>
              </a:rPr>
              <a:t>W </a:t>
            </a:r>
            <a:r>
              <a:rPr lang="en-US" altLang="en-US" sz="4800" i="1" dirty="0">
                <a:latin typeface="+mj-lt"/>
              </a:rPr>
              <a:t>= </a:t>
            </a:r>
            <a:r>
              <a:rPr lang="en-US" altLang="en-US" sz="4800" i="1" dirty="0">
                <a:solidFill>
                  <a:srgbClr val="00B050"/>
                </a:solidFill>
                <a:latin typeface="+mj-lt"/>
              </a:rPr>
              <a:t>F</a:t>
            </a:r>
            <a:r>
              <a:rPr lang="en-US" altLang="en-US" sz="4800" i="1" dirty="0">
                <a:solidFill>
                  <a:srgbClr val="0070C0"/>
                </a:solidFill>
                <a:latin typeface="+mj-lt"/>
              </a:rPr>
              <a:t>s </a:t>
            </a:r>
            <a:r>
              <a:rPr lang="en-US" altLang="en-US" sz="4800" i="1" dirty="0">
                <a:solidFill>
                  <a:srgbClr val="00B050"/>
                </a:solidFill>
                <a:latin typeface="+mj-lt"/>
              </a:rPr>
              <a:t>cos</a:t>
            </a:r>
            <a:r>
              <a:rPr lang="el-GR" altLang="en-US" sz="4800" dirty="0">
                <a:solidFill>
                  <a:srgbClr val="00B050"/>
                </a:solidFill>
                <a:latin typeface="+mj-lt"/>
              </a:rPr>
              <a:t>θ</a:t>
            </a:r>
            <a:endParaRPr lang="en-US" altLang="en-US" sz="4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068" y="1583987"/>
            <a:ext cx="3963528" cy="272829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32335" y="4602624"/>
            <a:ext cx="1343025" cy="800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503847" y="3939094"/>
            <a:ext cx="1433513" cy="10635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37360" y="3479690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+mj-lt"/>
              </a:rPr>
              <a:t>F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565784" y="5002673"/>
            <a:ext cx="434617" cy="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1150295" y="4648284"/>
            <a:ext cx="707103" cy="701128"/>
          </a:xfrm>
          <a:prstGeom prst="arc">
            <a:avLst>
              <a:gd name="adj1" fmla="val 1928727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1807" y="4667277"/>
            <a:ext cx="20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B050"/>
                </a:solidFill>
                <a:latin typeface="+mj-lt"/>
              </a:rPr>
              <a:t>θ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503846" y="4995979"/>
            <a:ext cx="1447145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412407" y="4911232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37760" y="4604672"/>
            <a:ext cx="1343025" cy="800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17832" y="4913280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498774" y="6019800"/>
            <a:ext cx="5305425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69251" y="5665857"/>
            <a:ext cx="3626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</a:rPr>
              <a:t>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61703" y="5417011"/>
            <a:ext cx="7889966" cy="354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946862" y="4734369"/>
            <a:ext cx="1007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+mj-lt"/>
              </a:rPr>
              <a:t>Fcos</a:t>
            </a:r>
            <a:r>
              <a:rPr lang="el-GR" sz="2800" dirty="0">
                <a:solidFill>
                  <a:srgbClr val="00B050"/>
                </a:solidFill>
                <a:latin typeface="+mj-lt"/>
              </a:rPr>
              <a:t>θ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9" name="Straight Connector 8"/>
          <p:cNvCxnSpPr>
            <a:stCxn id="45" idx="4"/>
          </p:cNvCxnSpPr>
          <p:nvPr/>
        </p:nvCxnSpPr>
        <p:spPr>
          <a:xfrm flipH="1">
            <a:off x="1503846" y="5094112"/>
            <a:ext cx="1" cy="111701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814747" y="5107349"/>
            <a:ext cx="1" cy="111701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0D979-806D-46D6-A93D-A53C135C9564}"/>
              </a:ext>
            </a:extLst>
          </p:cNvPr>
          <p:cNvSpPr/>
          <p:nvPr/>
        </p:nvSpPr>
        <p:spPr>
          <a:xfrm>
            <a:off x="4781550" y="1885831"/>
            <a:ext cx="954881" cy="19061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74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27591</TotalTime>
  <Words>917</Words>
  <Application>Microsoft Office PowerPoint</Application>
  <PresentationFormat>On-screen Show (4:3)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Ebrima</vt:lpstr>
      <vt:lpstr>Wingdings</vt:lpstr>
      <vt:lpstr>Retrospect</vt:lpstr>
      <vt:lpstr>Work and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Work and Power</dc:title>
  <dc:creator>Joe Cossette</dc:creator>
  <cp:lastModifiedBy>Joe Cossette</cp:lastModifiedBy>
  <cp:revision>177</cp:revision>
  <dcterms:created xsi:type="dcterms:W3CDTF">2014-08-31T00:23:19Z</dcterms:created>
  <dcterms:modified xsi:type="dcterms:W3CDTF">2021-02-20T21:05:14Z</dcterms:modified>
</cp:coreProperties>
</file>