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23"/>
  </p:notesMasterIdLst>
  <p:sldIdLst>
    <p:sldId id="495" r:id="rId2"/>
    <p:sldId id="505" r:id="rId3"/>
    <p:sldId id="447" r:id="rId4"/>
    <p:sldId id="448" r:id="rId5"/>
    <p:sldId id="507" r:id="rId6"/>
    <p:sldId id="449" r:id="rId7"/>
    <p:sldId id="450" r:id="rId8"/>
    <p:sldId id="451" r:id="rId9"/>
    <p:sldId id="508" r:id="rId10"/>
    <p:sldId id="499" r:id="rId11"/>
    <p:sldId id="500" r:id="rId12"/>
    <p:sldId id="501" r:id="rId13"/>
    <p:sldId id="468" r:id="rId14"/>
    <p:sldId id="474" r:id="rId15"/>
    <p:sldId id="502" r:id="rId16"/>
    <p:sldId id="503" r:id="rId17"/>
    <p:sldId id="416" r:id="rId18"/>
    <p:sldId id="478" r:id="rId19"/>
    <p:sldId id="509" r:id="rId20"/>
    <p:sldId id="479" r:id="rId21"/>
    <p:sldId id="39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00682F"/>
    <a:srgbClr val="0070C0"/>
    <a:srgbClr val="FECFC6"/>
    <a:srgbClr val="E29DFD"/>
    <a:srgbClr val="FFCC99"/>
    <a:srgbClr val="FF99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9" autoAdjust="0"/>
    <p:restoredTop sz="94660"/>
  </p:normalViewPr>
  <p:slideViewPr>
    <p:cSldViewPr snapToGrid="0">
      <p:cViewPr>
        <p:scale>
          <a:sx n="100" d="100"/>
          <a:sy n="100" d="100"/>
        </p:scale>
        <p:origin x="738" y="-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0CE2E-1EF4-4559-BD3F-1F67C8E1FE5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69CE6-E582-48CE-8C27-3A531F2F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0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NULL"/><Relationship Id="rId4" Type="http://schemas.openxmlformats.org/officeDocument/2006/relationships/image" Target="../media/image16.png"/><Relationship Id="rId9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thephysicsaviary.com/Physics/Programs/Labs/WorkToPEeLab/index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Elastic Potential Energy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Energy &amp; Momentum</a:t>
            </a:r>
          </a:p>
        </p:txBody>
      </p:sp>
    </p:spTree>
    <p:extLst>
      <p:ext uri="{BB962C8B-B14F-4D97-AF65-F5344CB8AC3E}">
        <p14:creationId xmlns:p14="http://schemas.microsoft.com/office/powerpoint/2010/main" val="17254510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 Potential Energy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pad2.whstatic.com/images/thumb/1/1c/Launch-a-Rubber-Band-Step-2.jpg/670px-Launch-a-Rubber-Band-Step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6" y="1531727"/>
            <a:ext cx="4113338" cy="279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6325" y="1543425"/>
            <a:ext cx="39081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As the pull back distance increases elastic potential energy ______________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3A3503-C0F7-4337-92DC-A2BFA4FFA956}"/>
              </a:ext>
            </a:extLst>
          </p:cNvPr>
          <p:cNvSpPr txBox="1"/>
          <p:nvPr/>
        </p:nvSpPr>
        <p:spPr>
          <a:xfrm>
            <a:off x="6311900" y="2379800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increases</a:t>
            </a:r>
          </a:p>
        </p:txBody>
      </p:sp>
    </p:spTree>
    <p:extLst>
      <p:ext uri="{BB962C8B-B14F-4D97-AF65-F5344CB8AC3E}">
        <p14:creationId xmlns:p14="http://schemas.microsoft.com/office/powerpoint/2010/main" val="26069178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Hooke’s Law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63375" y="5168215"/>
            <a:ext cx="69300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dirty="0">
                <a:latin typeface="+mj-lt"/>
              </a:rPr>
              <a:t>When a spring is stretched, there is a restoring force that is proportional to the displacement.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2671" y="1695751"/>
          <a:ext cx="2573879" cy="97868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73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86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" y="2762818"/>
            <a:ext cx="2876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i="1" dirty="0">
                <a:solidFill>
                  <a:srgbClr val="C00000"/>
                </a:solidFill>
                <a:latin typeface="+mj-lt"/>
              </a:rPr>
              <a:t>*The spring constant k is a property of the spring</a:t>
            </a:r>
          </a:p>
        </p:txBody>
      </p:sp>
      <p:pic>
        <p:nvPicPr>
          <p:cNvPr id="32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7537770" y="1871429"/>
            <a:ext cx="765721" cy="213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 rot="5400000">
            <a:off x="6493329" y="-548282"/>
            <a:ext cx="391886" cy="44489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733720" y="508138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pic>
        <p:nvPicPr>
          <p:cNvPr id="62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5603893" y="1872112"/>
            <a:ext cx="765721" cy="121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6570832" y="1871429"/>
            <a:ext cx="765721" cy="16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 flipH="1">
            <a:off x="6759995" y="4325192"/>
            <a:ext cx="387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23888" y="359552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pic>
        <p:nvPicPr>
          <p:cNvPr id="68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4636954" y="1872112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300538" y="3084965"/>
            <a:ext cx="2190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049486" y="3527419"/>
            <a:ext cx="3373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62375" y="4002797"/>
            <a:ext cx="46385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762375" y="2699425"/>
            <a:ext cx="1770232" cy="2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V="1">
            <a:off x="7371990" y="4551437"/>
            <a:ext cx="1097280" cy="0"/>
          </a:xfrm>
          <a:prstGeom prst="straightConnector1">
            <a:avLst/>
          </a:prstGeom>
          <a:ln w="1270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 flipV="1">
            <a:off x="6542212" y="3938900"/>
            <a:ext cx="822960" cy="0"/>
          </a:xfrm>
          <a:prstGeom prst="straightConnector1">
            <a:avLst/>
          </a:prstGeom>
          <a:ln w="1016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V="1">
            <a:off x="5712433" y="3359285"/>
            <a:ext cx="548640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55295" y="2699425"/>
            <a:ext cx="0" cy="38554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64994" y="2699425"/>
            <a:ext cx="2404" cy="827994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877096" y="2699425"/>
            <a:ext cx="0" cy="1297965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85799" y="3054626"/>
            <a:ext cx="585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solidFill>
                  <a:srgbClr val="7030A0"/>
                </a:solidFill>
                <a:latin typeface="+mj-lt"/>
              </a:rPr>
              <a:t>Δ</a:t>
            </a:r>
            <a:r>
              <a:rPr lang="en-US" sz="3200" dirty="0">
                <a:solidFill>
                  <a:srgbClr val="7030A0"/>
                </a:solidFill>
                <a:latin typeface="+mj-lt"/>
              </a:rPr>
              <a:t>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EDA543-B14D-42B4-9B1D-030971F83CB3}"/>
              </a:ext>
            </a:extLst>
          </p:cNvPr>
          <p:cNvSpPr txBox="1"/>
          <p:nvPr/>
        </p:nvSpPr>
        <p:spPr>
          <a:xfrm>
            <a:off x="474561" y="1767512"/>
            <a:ext cx="2230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 = k</a:t>
            </a:r>
            <a:r>
              <a:rPr lang="el-GR" sz="4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Δ</a:t>
            </a:r>
            <a:r>
              <a:rPr lang="en-US" sz="4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E91727-271C-4804-8F14-374138D53DDD}"/>
              </a:ext>
            </a:extLst>
          </p:cNvPr>
          <p:cNvSpPr txBox="1"/>
          <p:nvPr/>
        </p:nvSpPr>
        <p:spPr>
          <a:xfrm>
            <a:off x="439300" y="3527419"/>
            <a:ext cx="2456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k </a:t>
            </a:r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</a:t>
            </a:r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[N m</a:t>
            </a:r>
            <a:r>
              <a:rPr lang="en-US" sz="36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-1</a:t>
            </a:r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]</a:t>
            </a:r>
            <a:endParaRPr lang="en-US" sz="36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99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241301" y="1531726"/>
            <a:ext cx="5278555" cy="200043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A block with a mass of 2 kg is suspended from a spring and produces the displacement shown. What is the spring constant? 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5400000">
            <a:off x="7309757" y="410906"/>
            <a:ext cx="391886" cy="25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7664753" y="1876167"/>
            <a:ext cx="765721" cy="16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rot="5400000" flipV="1">
            <a:off x="7636133" y="3943638"/>
            <a:ext cx="822960" cy="0"/>
          </a:xfrm>
          <a:prstGeom prst="straightConnector1">
            <a:avLst/>
          </a:prstGeom>
          <a:ln w="57150">
            <a:solidFill>
              <a:srgbClr val="664A2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6553806" y="1877532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rapezoid 10"/>
          <p:cNvSpPr/>
          <p:nvPr/>
        </p:nvSpPr>
        <p:spPr>
          <a:xfrm>
            <a:off x="7338786" y="4355118"/>
            <a:ext cx="1436914" cy="914400"/>
          </a:xfrm>
          <a:prstGeom prst="trapezoid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 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241F0E-2CB7-4FFB-AFF3-43F53F795BDC}"/>
                  </a:ext>
                </a:extLst>
              </p:cNvPr>
              <p:cNvSpPr txBox="1"/>
              <p:nvPr/>
            </p:nvSpPr>
            <p:spPr>
              <a:xfrm>
                <a:off x="2264978" y="2868502"/>
                <a:ext cx="221092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241F0E-2CB7-4FFB-AFF3-43F53F795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978" y="2868502"/>
                <a:ext cx="2210926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B2D229-3082-40D8-8D13-CE2042AB8FB0}"/>
                  </a:ext>
                </a:extLst>
              </p:cNvPr>
              <p:cNvSpPr txBox="1"/>
              <p:nvPr/>
            </p:nvSpPr>
            <p:spPr>
              <a:xfrm>
                <a:off x="284246" y="3559063"/>
                <a:ext cx="490974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19.62 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4 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B2D229-3082-40D8-8D13-CE2042AB8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46" y="3559063"/>
                <a:ext cx="4909742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DCD979-B689-4723-B96A-C0BA0843FA40}"/>
                  </a:ext>
                </a:extLst>
              </p:cNvPr>
              <p:cNvSpPr txBox="1"/>
              <p:nvPr/>
            </p:nvSpPr>
            <p:spPr>
              <a:xfrm>
                <a:off x="1200270" y="4882386"/>
                <a:ext cx="3689793" cy="692434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4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4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4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en-US" sz="4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𝐍</m:t>
                      </m:r>
                      <m:sSup>
                        <m:sSupPr>
                          <m:ctrlPr>
                            <a:rPr lang="en-US" sz="4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0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4400" b="1" i="0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0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DCD979-B689-4723-B96A-C0BA0843F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270" y="4882386"/>
                <a:ext cx="3689793" cy="692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E8312B-8453-43CD-A7E6-8287570DD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482957"/>
              </p:ext>
            </p:extLst>
          </p:nvPr>
        </p:nvGraphicFramePr>
        <p:xfrm>
          <a:off x="6235698" y="1876167"/>
          <a:ext cx="2540001" cy="1655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0001">
                  <a:extLst>
                    <a:ext uri="{9D8B030D-6E8A-4147-A177-3AD203B41FA5}">
                      <a16:colId xmlns:a16="http://schemas.microsoft.com/office/drawing/2014/main" val="4097737028"/>
                    </a:ext>
                  </a:extLst>
                </a:gridCol>
              </a:tblGrid>
              <a:tr h="206999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7747505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0267790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2243697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7997247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454426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5304132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0421728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9786042"/>
                  </a:ext>
                </a:extLst>
              </a:tr>
            </a:tbl>
          </a:graphicData>
        </a:graphic>
      </p:graphicFrame>
      <p:graphicFrame>
        <p:nvGraphicFramePr>
          <p:cNvPr id="19" name="Table 4">
            <a:extLst>
              <a:ext uri="{FF2B5EF4-FFF2-40B4-BE49-F238E27FC236}">
                <a16:creationId xmlns:a16="http://schemas.microsoft.com/office/drawing/2014/main" id="{4F5C49B6-FB6A-4E59-8F53-D2B726BEA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15486"/>
              </p:ext>
            </p:extLst>
          </p:nvPr>
        </p:nvGraphicFramePr>
        <p:xfrm>
          <a:off x="5902716" y="1966694"/>
          <a:ext cx="312567" cy="1655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567">
                  <a:extLst>
                    <a:ext uri="{9D8B030D-6E8A-4147-A177-3AD203B41FA5}">
                      <a16:colId xmlns:a16="http://schemas.microsoft.com/office/drawing/2014/main" val="4097737028"/>
                    </a:ext>
                  </a:extLst>
                </a:gridCol>
              </a:tblGrid>
              <a:tr h="206999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1 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7747505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 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0267790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 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2243697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4 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7997247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5 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454426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6 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5304132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7 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0421728"/>
                  </a:ext>
                </a:extLst>
              </a:tr>
              <a:tr h="206999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8 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978604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E75767D-1CC3-43AA-B989-055B3514F184}"/>
                  </a:ext>
                </a:extLst>
              </p:cNvPr>
              <p:cNvSpPr txBox="1"/>
              <p:nvPr/>
            </p:nvSpPr>
            <p:spPr>
              <a:xfrm>
                <a:off x="6553806" y="5373037"/>
                <a:ext cx="2383729" cy="332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=(2)(9.81)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E75767D-1CC3-43AA-B989-055B3514F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6" y="5373037"/>
                <a:ext cx="2383729" cy="332720"/>
              </a:xfrm>
              <a:prstGeom prst="rect">
                <a:avLst/>
              </a:prstGeom>
              <a:blipFill>
                <a:blip r:embed="rId6"/>
                <a:stretch>
                  <a:fillRect l="-1790" r="-3325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D0B1C85-C446-42A4-AFD4-63D4953C3296}"/>
                  </a:ext>
                </a:extLst>
              </p:cNvPr>
              <p:cNvSpPr txBox="1"/>
              <p:nvPr/>
            </p:nvSpPr>
            <p:spPr>
              <a:xfrm>
                <a:off x="7276314" y="5809276"/>
                <a:ext cx="1499385" cy="332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=19.62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D0B1C85-C446-42A4-AFD4-63D4953C3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314" y="5809276"/>
                <a:ext cx="1499385" cy="332720"/>
              </a:xfrm>
              <a:prstGeom prst="rect">
                <a:avLst/>
              </a:prstGeom>
              <a:blipFill>
                <a:blip r:embed="rId7"/>
                <a:stretch>
                  <a:fillRect l="-3252" r="-284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8EECB57A-EEF6-41D9-A115-A517106A51C6}"/>
              </a:ext>
            </a:extLst>
          </p:cNvPr>
          <p:cNvGrpSpPr/>
          <p:nvPr/>
        </p:nvGrpSpPr>
        <p:grpSpPr>
          <a:xfrm>
            <a:off x="6404884" y="2704162"/>
            <a:ext cx="1100814" cy="1169613"/>
            <a:chOff x="6404884" y="2704162"/>
            <a:chExt cx="1100814" cy="1169613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8937FEE-0387-48DA-8EB8-A0466006976E}"/>
                </a:ext>
              </a:extLst>
            </p:cNvPr>
            <p:cNvCxnSpPr/>
            <p:nvPr/>
          </p:nvCxnSpPr>
          <p:spPr>
            <a:xfrm>
              <a:off x="6936666" y="2704162"/>
              <a:ext cx="0" cy="83859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8E59AED-AF5C-4C51-AAA0-28BFE9E74942}"/>
                    </a:ext>
                  </a:extLst>
                </p:cNvPr>
                <p:cNvSpPr txBox="1"/>
                <p:nvPr/>
              </p:nvSpPr>
              <p:spPr>
                <a:xfrm>
                  <a:off x="6404884" y="3565998"/>
                  <a:ext cx="1100814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oMath>
                    </m:oMathPara>
                  </a14:m>
                  <a:endParaRPr lang="en-US" sz="20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8E59AED-AF5C-4C51-AAA0-28BFE9E749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4884" y="3565998"/>
                  <a:ext cx="1100814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5000" r="-2778" b="-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0007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and Energy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5D77E-B728-450C-9E96-D5BFB20EEB5F}"/>
              </a:ext>
            </a:extLst>
          </p:cNvPr>
          <p:cNvSpPr txBox="1"/>
          <p:nvPr/>
        </p:nvSpPr>
        <p:spPr>
          <a:xfrm>
            <a:off x="371258" y="1691602"/>
            <a:ext cx="8430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Work done on a system causes the system to gain or lose energy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18DB7-6774-4A6A-BB94-137469FC838E}"/>
              </a:ext>
            </a:extLst>
          </p:cNvPr>
          <p:cNvSpPr txBox="1"/>
          <p:nvPr/>
        </p:nvSpPr>
        <p:spPr>
          <a:xfrm>
            <a:off x="2060643" y="3098266"/>
            <a:ext cx="5051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Stretching or compressing a spring </a:t>
            </a:r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stores energy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6" name="Picture 2" descr="http://pad2.whstatic.com/images/thumb/1/1c/Launch-a-Rubber-Band-Step-2.jpg/670px-Launch-a-Rubber-Band-Step-2.jpg">
            <a:extLst>
              <a:ext uri="{FF2B5EF4-FFF2-40B4-BE49-F238E27FC236}">
                <a16:creationId xmlns:a16="http://schemas.microsoft.com/office/drawing/2014/main" id="{137B9F29-945C-432C-A99A-10EB56A3D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113" y="4513364"/>
            <a:ext cx="2330069" cy="158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lunger (Object) - Giant Bomb">
            <a:extLst>
              <a:ext uri="{FF2B5EF4-FFF2-40B4-BE49-F238E27FC236}">
                <a16:creationId xmlns:a16="http://schemas.microsoft.com/office/drawing/2014/main" id="{D8A25466-5C78-4C51-B79D-54BB37D50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802" y="4513365"/>
            <a:ext cx="2813085" cy="158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095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of a Varying Force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295835" y="1595441"/>
            <a:ext cx="71354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kumimoji="0" lang="en-US" sz="2400" dirty="0">
                <a:latin typeface="+mj-lt"/>
              </a:rPr>
              <a:t>Now that we know that F = k</a:t>
            </a:r>
            <a:r>
              <a:rPr kumimoji="0" lang="el-GR" sz="2400" dirty="0">
                <a:latin typeface="+mj-lt"/>
              </a:rPr>
              <a:t>Δ</a:t>
            </a:r>
            <a:r>
              <a:rPr lang="en-US" sz="2400" dirty="0">
                <a:latin typeface="+mj-lt"/>
              </a:rPr>
              <a:t>x, we can calculate the stored elastic potential energy with the work equation</a:t>
            </a:r>
            <a:endParaRPr kumimoji="0" lang="en-US" sz="24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71" y="2636089"/>
            <a:ext cx="4180115" cy="3498633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B007DCE-B9F9-4681-9294-D2D8AE3522E4}"/>
              </a:ext>
            </a:extLst>
          </p:cNvPr>
          <p:cNvGrpSpPr/>
          <p:nvPr/>
        </p:nvGrpSpPr>
        <p:grpSpPr>
          <a:xfrm>
            <a:off x="1170940" y="3976393"/>
            <a:ext cx="3200400" cy="369332"/>
            <a:chOff x="1170940" y="3976393"/>
            <a:chExt cx="3200400" cy="36933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C95D7B8-20CB-43A8-BEDC-F87D2908B05C}"/>
                </a:ext>
              </a:extLst>
            </p:cNvPr>
            <p:cNvCxnSpPr>
              <a:cxnSpLocks/>
            </p:cNvCxnSpPr>
            <p:nvPr/>
          </p:nvCxnSpPr>
          <p:spPr>
            <a:xfrm>
              <a:off x="1170940" y="4345725"/>
              <a:ext cx="3200400" cy="0"/>
            </a:xfrm>
            <a:prstGeom prst="line">
              <a:avLst/>
            </a:prstGeom>
            <a:ln w="3810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4E2FE6-9C48-403B-9433-472130EB4272}"/>
                </a:ext>
              </a:extLst>
            </p:cNvPr>
            <p:cNvSpPr txBox="1"/>
            <p:nvPr/>
          </p:nvSpPr>
          <p:spPr>
            <a:xfrm>
              <a:off x="1170940" y="3976393"/>
              <a:ext cx="1635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Average Force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2758535-4576-4EA9-BB56-26021459E176}"/>
                  </a:ext>
                </a:extLst>
              </p:cNvPr>
              <p:cNvSpPr txBox="1"/>
              <p:nvPr/>
            </p:nvSpPr>
            <p:spPr>
              <a:xfrm>
                <a:off x="1754786" y="3457952"/>
                <a:ext cx="467692" cy="502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2758535-4576-4EA9-BB56-26021459E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786" y="3457952"/>
                <a:ext cx="467692" cy="502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7779C056-9A6D-48EC-9B36-B2C9BC422BC5}"/>
              </a:ext>
            </a:extLst>
          </p:cNvPr>
          <p:cNvGrpSpPr/>
          <p:nvPr/>
        </p:nvGrpSpPr>
        <p:grpSpPr>
          <a:xfrm>
            <a:off x="1155700" y="2951964"/>
            <a:ext cx="3540512" cy="2597936"/>
            <a:chOff x="1155700" y="2951964"/>
            <a:chExt cx="3540512" cy="259793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ED6521B-7B56-47A2-86F8-82463AD43825}"/>
                </a:ext>
              </a:extLst>
            </p:cNvPr>
            <p:cNvGrpSpPr/>
            <p:nvPr/>
          </p:nvGrpSpPr>
          <p:grpSpPr>
            <a:xfrm>
              <a:off x="1155700" y="3167381"/>
              <a:ext cx="3114040" cy="2382519"/>
              <a:chOff x="1155700" y="3167381"/>
              <a:chExt cx="3114040" cy="2382519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BC5EB66B-F8A3-40C0-AF89-8EB5E46AD045}"/>
                  </a:ext>
                </a:extLst>
              </p:cNvPr>
              <p:cNvCxnSpPr/>
              <p:nvPr/>
            </p:nvCxnSpPr>
            <p:spPr>
              <a:xfrm flipV="1">
                <a:off x="1155700" y="3175000"/>
                <a:ext cx="3098800" cy="237490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ight Triangle 5">
                <a:extLst>
                  <a:ext uri="{FF2B5EF4-FFF2-40B4-BE49-F238E27FC236}">
                    <a16:creationId xmlns:a16="http://schemas.microsoft.com/office/drawing/2014/main" id="{5AD9EBCF-8749-41DD-96D5-E739D4A8C0FF}"/>
                  </a:ext>
                </a:extLst>
              </p:cNvPr>
              <p:cNvSpPr/>
              <p:nvPr/>
            </p:nvSpPr>
            <p:spPr>
              <a:xfrm flipH="1">
                <a:off x="1170940" y="3167381"/>
                <a:ext cx="3098800" cy="2374899"/>
              </a:xfrm>
              <a:prstGeom prst="rtTriangle">
                <a:avLst/>
              </a:prstGeom>
              <a:solidFill>
                <a:srgbClr val="C0000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2DC2C0E-BA9B-45CF-AAB5-992CD272E8DD}"/>
                    </a:ext>
                  </a:extLst>
                </p:cNvPr>
                <p:cNvSpPr txBox="1"/>
                <p:nvPr/>
              </p:nvSpPr>
              <p:spPr>
                <a:xfrm>
                  <a:off x="4327582" y="2951964"/>
                  <a:ext cx="368630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oMath>
                    </m:oMathPara>
                  </a14:m>
                  <a:endParaRPr lang="en-US" sz="28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2DC2C0E-BA9B-45CF-AAB5-992CD272E8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7582" y="2951964"/>
                  <a:ext cx="368630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48B65C5-050B-4402-BC64-9E95ADA66CA5}"/>
                  </a:ext>
                </a:extLst>
              </p:cNvPr>
              <p:cNvSpPr/>
              <p:nvPr/>
            </p:nvSpPr>
            <p:spPr>
              <a:xfrm>
                <a:off x="5165261" y="2847854"/>
                <a:ext cx="230063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𝑊𝑜𝑟𝑘</m:t>
                      </m:r>
                      <m:r>
                        <a:rPr lang="en-US" sz="3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i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48B65C5-050B-4402-BC64-9E95ADA66C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261" y="2847854"/>
                <a:ext cx="230063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6" descr="Image result for dog pulling rope">
            <a:extLst>
              <a:ext uri="{FF2B5EF4-FFF2-40B4-BE49-F238E27FC236}">
                <a16:creationId xmlns:a16="http://schemas.microsoft.com/office/drawing/2014/main" id="{7B547EF3-D47E-4F02-BBC5-86F47EB9B4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21" t="32478"/>
          <a:stretch/>
        </p:blipFill>
        <p:spPr bwMode="auto">
          <a:xfrm>
            <a:off x="6986920" y="1300766"/>
            <a:ext cx="1968393" cy="149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AA0D57B-BD36-49C2-A29D-7EA49EAB9E3F}"/>
                  </a:ext>
                </a:extLst>
              </p:cNvPr>
              <p:cNvSpPr/>
              <p:nvPr/>
            </p:nvSpPr>
            <p:spPr>
              <a:xfrm>
                <a:off x="6387237" y="3487549"/>
                <a:ext cx="1453253" cy="668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i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AA0D57B-BD36-49C2-A29D-7EA49EAB9E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237" y="3487549"/>
                <a:ext cx="1453253" cy="668132"/>
              </a:xfrm>
              <a:prstGeom prst="rect">
                <a:avLst/>
              </a:prstGeom>
              <a:blipFill>
                <a:blip r:embed="rId7"/>
                <a:stretch>
                  <a:fillRect r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5257E-107B-4671-B6FA-699129B60BA8}"/>
                  </a:ext>
                </a:extLst>
              </p:cNvPr>
              <p:cNvSpPr/>
              <p:nvPr/>
            </p:nvSpPr>
            <p:spPr>
              <a:xfrm>
                <a:off x="6349244" y="4205177"/>
                <a:ext cx="2417385" cy="668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i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5257E-107B-4671-B6FA-699129B60B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244" y="4205177"/>
                <a:ext cx="2417385" cy="6681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D36EA79-76D4-421D-839B-F999F45C7551}"/>
                  </a:ext>
                </a:extLst>
              </p:cNvPr>
              <p:cNvSpPr/>
              <p:nvPr/>
            </p:nvSpPr>
            <p:spPr>
              <a:xfrm>
                <a:off x="6058958" y="4978943"/>
                <a:ext cx="2417385" cy="680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D36EA79-76D4-421D-839B-F999F45C75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958" y="4978943"/>
                <a:ext cx="2417385" cy="680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0DF1C19-FDA3-4BB0-A59E-3411CBB5A1F2}"/>
              </a:ext>
            </a:extLst>
          </p:cNvPr>
          <p:cNvSpPr txBox="1"/>
          <p:nvPr/>
        </p:nvSpPr>
        <p:spPr>
          <a:xfrm>
            <a:off x="5028380" y="4922805"/>
            <a:ext cx="1456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Elastic Potential</a:t>
            </a:r>
          </a:p>
        </p:txBody>
      </p:sp>
    </p:spTree>
    <p:extLst>
      <p:ext uri="{BB962C8B-B14F-4D97-AF65-F5344CB8AC3E}">
        <p14:creationId xmlns:p14="http://schemas.microsoft.com/office/powerpoint/2010/main" val="1967405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9" grpId="0"/>
      <p:bldP spid="2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 Force and Work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907280" y="1680906"/>
          <a:ext cx="3251200" cy="8712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122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latin typeface="+mj-lt"/>
                        </a:rPr>
                        <a:t>F</a:t>
                      </a:r>
                      <a:r>
                        <a:rPr lang="en-US" sz="4400" b="0" baseline="0" dirty="0">
                          <a:latin typeface="+mj-lt"/>
                        </a:rPr>
                        <a:t> = k</a:t>
                      </a:r>
                      <a:r>
                        <a:rPr lang="el-GR" sz="4400" b="0" baseline="0" dirty="0">
                          <a:latin typeface="+mj-lt"/>
                        </a:rPr>
                        <a:t>Δ</a:t>
                      </a:r>
                      <a:r>
                        <a:rPr lang="en-US" sz="4400" b="0" baseline="0" dirty="0">
                          <a:latin typeface="+mj-lt"/>
                        </a:rPr>
                        <a:t>x</a:t>
                      </a:r>
                      <a:endParaRPr lang="en-US" sz="44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907280" y="3872728"/>
            <a:ext cx="325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i="1" dirty="0">
                <a:latin typeface="+mj-lt"/>
              </a:rPr>
              <a:t>*The spring constant k is a property of the spring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4907281" y="2805274"/>
          <a:ext cx="3251200" cy="8712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122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latin typeface="+mj-lt"/>
                        </a:rPr>
                        <a:t>E</a:t>
                      </a:r>
                      <a:r>
                        <a:rPr lang="en-US" sz="4400" b="0" baseline="-25000" dirty="0">
                          <a:latin typeface="+mj-lt"/>
                        </a:rPr>
                        <a:t>p</a:t>
                      </a:r>
                      <a:r>
                        <a:rPr lang="en-US" sz="4400" b="0" baseline="0" dirty="0">
                          <a:latin typeface="+mj-lt"/>
                        </a:rPr>
                        <a:t> = ½k</a:t>
                      </a:r>
                      <a:r>
                        <a:rPr lang="el-GR" sz="4400" b="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4400" b="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4400" b="0" baseline="30000" dirty="0">
                          <a:latin typeface="+mj-lt"/>
                        </a:rPr>
                        <a:t>2</a:t>
                      </a:r>
                      <a:endParaRPr lang="en-US" sz="44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 rot="5400000">
            <a:off x="2192995" y="632384"/>
            <a:ext cx="391886" cy="25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2547991" y="2097645"/>
            <a:ext cx="765721" cy="16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" name="Straight Arrow Connector 60"/>
          <p:cNvCxnSpPr/>
          <p:nvPr/>
        </p:nvCxnSpPr>
        <p:spPr>
          <a:xfrm rot="5400000" flipV="1">
            <a:off x="2519371" y="4165116"/>
            <a:ext cx="82296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1437044" y="2099010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4" name="Straight Connector 63"/>
          <p:cNvCxnSpPr/>
          <p:nvPr/>
        </p:nvCxnSpPr>
        <p:spPr>
          <a:xfrm flipV="1">
            <a:off x="841126" y="3753634"/>
            <a:ext cx="26431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41126" y="2926322"/>
            <a:ext cx="1586285" cy="4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097898" y="2927879"/>
            <a:ext cx="2404" cy="827994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118938" y="3026752"/>
            <a:ext cx="356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+mj-lt"/>
              </a:rPr>
              <a:t>x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59371" y="387272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57928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Booklet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247" y="1783517"/>
            <a:ext cx="5476700" cy="3769891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B57C475-DB26-4547-AB3D-2FFC89E7A8B5}"/>
              </a:ext>
            </a:extLst>
          </p:cNvPr>
          <p:cNvGrpSpPr/>
          <p:nvPr/>
        </p:nvGrpSpPr>
        <p:grpSpPr>
          <a:xfrm>
            <a:off x="3055620" y="2525486"/>
            <a:ext cx="1959218" cy="400110"/>
            <a:chOff x="3055620" y="2525486"/>
            <a:chExt cx="1959218" cy="40011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1666E27-A548-429D-B0E3-839694198732}"/>
                </a:ext>
              </a:extLst>
            </p:cNvPr>
            <p:cNvSpPr txBox="1"/>
            <p:nvPr/>
          </p:nvSpPr>
          <p:spPr>
            <a:xfrm>
              <a:off x="3524918" y="2525486"/>
              <a:ext cx="1047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velocity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4A9B5C6-6905-4D4F-9178-F0E76A7B1270}"/>
                </a:ext>
              </a:extLst>
            </p:cNvPr>
            <p:cNvCxnSpPr>
              <a:stCxn id="3" idx="1"/>
            </p:cNvCxnSpPr>
            <p:nvPr/>
          </p:nvCxnSpPr>
          <p:spPr>
            <a:xfrm flipH="1">
              <a:off x="3055620" y="2725541"/>
              <a:ext cx="469298" cy="0"/>
            </a:xfrm>
            <a:prstGeom prst="straightConnector1">
              <a:avLst/>
            </a:prstGeom>
            <a:ln w="381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861D990-60EE-4FE6-ACF1-B2B14158C236}"/>
                </a:ext>
              </a:extLst>
            </p:cNvPr>
            <p:cNvSpPr txBox="1"/>
            <p:nvPr/>
          </p:nvSpPr>
          <p:spPr>
            <a:xfrm>
              <a:off x="4551250" y="2525486"/>
              <a:ext cx="463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KE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437A144-CC0A-41B3-8511-745D157495C3}"/>
              </a:ext>
            </a:extLst>
          </p:cNvPr>
          <p:cNvGrpSpPr/>
          <p:nvPr/>
        </p:nvGrpSpPr>
        <p:grpSpPr>
          <a:xfrm>
            <a:off x="3116580" y="2969138"/>
            <a:ext cx="1997815" cy="400110"/>
            <a:chOff x="3116580" y="2969138"/>
            <a:chExt cx="1997815" cy="4001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ACF825B-C287-4E4C-8EB6-19C7C4592426}"/>
                </a:ext>
              </a:extLst>
            </p:cNvPr>
            <p:cNvSpPr txBox="1"/>
            <p:nvPr/>
          </p:nvSpPr>
          <p:spPr>
            <a:xfrm>
              <a:off x="3539515" y="2969138"/>
              <a:ext cx="8883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elastic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45495A0-9388-4565-87D0-9B38AA9470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16580" y="3171236"/>
              <a:ext cx="457200" cy="0"/>
            </a:xfrm>
            <a:prstGeom prst="straightConnector1">
              <a:avLst/>
            </a:prstGeom>
            <a:ln w="381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5BF66E-E277-4BD0-B1DB-18B50C608344}"/>
                </a:ext>
              </a:extLst>
            </p:cNvPr>
            <p:cNvSpPr txBox="1"/>
            <p:nvPr/>
          </p:nvSpPr>
          <p:spPr>
            <a:xfrm>
              <a:off x="4565847" y="2969138"/>
              <a:ext cx="548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PE</a:t>
              </a:r>
              <a:r>
                <a:rPr lang="en-US" sz="2000" baseline="-25000" dirty="0" err="1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654142F-53D3-4F9E-991C-C07E10D25225}"/>
              </a:ext>
            </a:extLst>
          </p:cNvPr>
          <p:cNvGrpSpPr/>
          <p:nvPr/>
        </p:nvGrpSpPr>
        <p:grpSpPr>
          <a:xfrm>
            <a:off x="3185160" y="3399972"/>
            <a:ext cx="1940456" cy="400110"/>
            <a:chOff x="3185160" y="3399972"/>
            <a:chExt cx="1940456" cy="40011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5116823-DAAC-46D6-9747-9941A3307B0C}"/>
                </a:ext>
              </a:extLst>
            </p:cNvPr>
            <p:cNvSpPr txBox="1"/>
            <p:nvPr/>
          </p:nvSpPr>
          <p:spPr>
            <a:xfrm>
              <a:off x="3539515" y="3399972"/>
              <a:ext cx="9509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gravity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BE3B4C2-6EAA-4226-B9E4-1CFD965208F6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3185160" y="3600027"/>
              <a:ext cx="354355" cy="0"/>
            </a:xfrm>
            <a:prstGeom prst="straightConnector1">
              <a:avLst/>
            </a:prstGeom>
            <a:ln w="381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59FA245-02A3-4AA7-9563-C308AA1F4770}"/>
                </a:ext>
              </a:extLst>
            </p:cNvPr>
            <p:cNvSpPr txBox="1"/>
            <p:nvPr/>
          </p:nvSpPr>
          <p:spPr>
            <a:xfrm>
              <a:off x="4565847" y="3399972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PE</a:t>
              </a:r>
              <a:r>
                <a:rPr lang="en-US" sz="2000" baseline="-25000" dirty="0" err="1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30" name="Left Brace 29">
            <a:extLst>
              <a:ext uri="{FF2B5EF4-FFF2-40B4-BE49-F238E27FC236}">
                <a16:creationId xmlns:a16="http://schemas.microsoft.com/office/drawing/2014/main" id="{838BAC0D-89E6-4145-87EA-F425CF018BE8}"/>
              </a:ext>
            </a:extLst>
          </p:cNvPr>
          <p:cNvSpPr/>
          <p:nvPr/>
        </p:nvSpPr>
        <p:spPr>
          <a:xfrm>
            <a:off x="1744980" y="2525486"/>
            <a:ext cx="213359" cy="1274591"/>
          </a:xfrm>
          <a:prstGeom prst="leftBrac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44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arid.com/images/pages/replacement-springs/coil-spring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8237">
            <a:off x="6437794" y="2281331"/>
            <a:ext cx="546185" cy="36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Conservation of Energy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203201" y="1531725"/>
            <a:ext cx="5965370" cy="20097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How far up the 15° incline of a pinball table will a 0.1 kg pinball move after it is launched? The spring constant is 100 N/m and is compressed by 0.08 m.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ight Triangle 2"/>
          <p:cNvSpPr/>
          <p:nvPr/>
        </p:nvSpPr>
        <p:spPr>
          <a:xfrm flipH="1">
            <a:off x="6516006" y="1777385"/>
            <a:ext cx="2096542" cy="86699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04287" y="2249625"/>
            <a:ext cx="182880" cy="18288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69537" y="1683287"/>
            <a:ext cx="182880" cy="18288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267155" y="1680906"/>
            <a:ext cx="185261" cy="18288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11" idx="6"/>
          </p:cNvCxnSpPr>
          <p:nvPr/>
        </p:nvCxnSpPr>
        <p:spPr>
          <a:xfrm>
            <a:off x="7087167" y="2341065"/>
            <a:ext cx="1692502" cy="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6"/>
          </p:cNvCxnSpPr>
          <p:nvPr/>
        </p:nvCxnSpPr>
        <p:spPr>
          <a:xfrm>
            <a:off x="8452416" y="1772346"/>
            <a:ext cx="327253" cy="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710613" y="1772346"/>
            <a:ext cx="2381" cy="568719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646319" y="1978918"/>
            <a:ext cx="150019" cy="1595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78205" y="1923048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+mj-lt"/>
              </a:rPr>
              <a:t>h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C8F7736-6CD2-4246-AE9F-FFC421147978}"/>
                  </a:ext>
                </a:extLst>
              </p:cNvPr>
              <p:cNvSpPr txBox="1"/>
              <p:nvPr/>
            </p:nvSpPr>
            <p:spPr>
              <a:xfrm>
                <a:off x="246648" y="2804105"/>
                <a:ext cx="5632055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𝑃𝐸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𝑃𝐸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𝑃𝐸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𝑃𝐸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C8F7736-6CD2-4246-AE9F-FFC421147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8" y="2804105"/>
                <a:ext cx="5632055" cy="4658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7E373C-6505-4FB9-ADBF-E5B7F10E507B}"/>
                  </a:ext>
                </a:extLst>
              </p:cNvPr>
              <p:cNvSpPr txBox="1"/>
              <p:nvPr/>
            </p:nvSpPr>
            <p:spPr>
              <a:xfrm>
                <a:off x="1932862" y="3379426"/>
                <a:ext cx="2127505" cy="502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𝑚𝑔h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7E373C-6505-4FB9-ADBF-E5B7F10E5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862" y="3379426"/>
                <a:ext cx="2127505" cy="502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B7A368B-8135-41AE-8F2A-BF6B6431615B}"/>
                  </a:ext>
                </a:extLst>
              </p:cNvPr>
              <p:cNvSpPr txBox="1"/>
              <p:nvPr/>
            </p:nvSpPr>
            <p:spPr>
              <a:xfrm>
                <a:off x="726974" y="3986427"/>
                <a:ext cx="4872103" cy="502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(100)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0.08)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(0.1)(9.81)(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B7A368B-8135-41AE-8F2A-BF6B64316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74" y="3986427"/>
                <a:ext cx="4872103" cy="502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A61A0FB-C85B-45CF-8D2B-4F44A4A52AD2}"/>
                  </a:ext>
                </a:extLst>
              </p:cNvPr>
              <p:cNvSpPr txBox="1"/>
              <p:nvPr/>
            </p:nvSpPr>
            <p:spPr>
              <a:xfrm>
                <a:off x="1638796" y="4829001"/>
                <a:ext cx="2585195" cy="615553"/>
              </a:xfrm>
              <a:prstGeom prst="rect">
                <a:avLst/>
              </a:prstGeom>
              <a:solidFill>
                <a:srgbClr val="FFFF00">
                  <a:alpha val="60000"/>
                </a:srgbClr>
              </a:solidFill>
              <a:ln w="19050"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0.33 </m:t>
                      </m:r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A61A0FB-C85B-45CF-8D2B-4F44A4A52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796" y="4829001"/>
                <a:ext cx="258519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2ECCE09-6074-43F8-9103-8F0E24C0D6E5}"/>
              </a:ext>
            </a:extLst>
          </p:cNvPr>
          <p:cNvCxnSpPr>
            <a:cxnSpLocks/>
          </p:cNvCxnSpPr>
          <p:nvPr/>
        </p:nvCxnSpPr>
        <p:spPr>
          <a:xfrm flipV="1">
            <a:off x="292250" y="2912986"/>
            <a:ext cx="495300" cy="24813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CD8208-3A68-4A54-81FB-796AA89F4D51}"/>
                  </a:ext>
                </a:extLst>
              </p:cNvPr>
              <p:cNvSpPr txBox="1"/>
              <p:nvPr/>
            </p:nvSpPr>
            <p:spPr>
              <a:xfrm>
                <a:off x="469949" y="2804105"/>
                <a:ext cx="50228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𝐼𝑛𝑖𝑡𝑖𝑎𝑙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𝐸𝑛𝑒𝑟𝑔𝑦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𝐹𝑖𝑛𝑎𝑙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𝐸𝑛𝑒𝑟𝑔𝑦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CD8208-3A68-4A54-81FB-796AA89F4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49" y="2804105"/>
                <a:ext cx="502285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37C3A76-D2DD-45A5-9585-A3834672D32C}"/>
              </a:ext>
            </a:extLst>
          </p:cNvPr>
          <p:cNvCxnSpPr>
            <a:cxnSpLocks/>
          </p:cNvCxnSpPr>
          <p:nvPr/>
        </p:nvCxnSpPr>
        <p:spPr>
          <a:xfrm flipV="1">
            <a:off x="2235350" y="2894386"/>
            <a:ext cx="495300" cy="24813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284817-6700-415C-87C8-4870544B82CA}"/>
              </a:ext>
            </a:extLst>
          </p:cNvPr>
          <p:cNvCxnSpPr>
            <a:cxnSpLocks/>
          </p:cNvCxnSpPr>
          <p:nvPr/>
        </p:nvCxnSpPr>
        <p:spPr>
          <a:xfrm flipV="1">
            <a:off x="3284642" y="2899236"/>
            <a:ext cx="495300" cy="24813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82145B-581D-4BF4-A6EF-9C8E7FE77029}"/>
              </a:ext>
            </a:extLst>
          </p:cNvPr>
          <p:cNvCxnSpPr>
            <a:cxnSpLocks/>
          </p:cNvCxnSpPr>
          <p:nvPr/>
        </p:nvCxnSpPr>
        <p:spPr>
          <a:xfrm flipV="1">
            <a:off x="4178450" y="2912986"/>
            <a:ext cx="495300" cy="24813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44C38E9-504C-4518-9E76-1110CC782480}"/>
              </a:ext>
            </a:extLst>
          </p:cNvPr>
          <p:cNvSpPr txBox="1"/>
          <p:nvPr/>
        </p:nvSpPr>
        <p:spPr>
          <a:xfrm>
            <a:off x="8132701" y="1310384"/>
            <a:ext cx="54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</a:t>
            </a:r>
            <a:r>
              <a:rPr lang="en-US" b="1" baseline="-25000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n-US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23BC20-547A-4CDF-9999-9221C47B1669}"/>
              </a:ext>
            </a:extLst>
          </p:cNvPr>
          <p:cNvSpPr txBox="1"/>
          <p:nvPr/>
        </p:nvSpPr>
        <p:spPr>
          <a:xfrm>
            <a:off x="6766655" y="1880293"/>
            <a:ext cx="54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</a:t>
            </a:r>
            <a:r>
              <a:rPr lang="en-US" b="1" baseline="-25000" dirty="0" err="1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b="1" dirty="0">
              <a:solidFill>
                <a:srgbClr val="FF00FF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5358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 animBg="1"/>
      <p:bldP spid="25" grpId="0"/>
      <p:bldP spid="30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 rot="5400000">
            <a:off x="7309757" y="410906"/>
            <a:ext cx="391886" cy="25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7664753" y="1876167"/>
            <a:ext cx="765721" cy="16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6553806" y="1877532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Arrow Connector 38"/>
          <p:cNvCxnSpPr/>
          <p:nvPr/>
        </p:nvCxnSpPr>
        <p:spPr>
          <a:xfrm rot="5400000" flipV="1">
            <a:off x="7649155" y="3943636"/>
            <a:ext cx="82296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143945" y="3575389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931152" y="2709196"/>
            <a:ext cx="1723" cy="354044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53143" y="263631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2FDEBF-2C22-43C7-ABA9-6C9AE83D9F51}"/>
                  </a:ext>
                </a:extLst>
              </p:cNvPr>
              <p:cNvSpPr txBox="1"/>
              <p:nvPr/>
            </p:nvSpPr>
            <p:spPr>
              <a:xfrm>
                <a:off x="536375" y="3265902"/>
                <a:ext cx="1061815" cy="5023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2FDEBF-2C22-43C7-ABA9-6C9AE83D9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75" y="3265902"/>
                <a:ext cx="1061815" cy="502317"/>
              </a:xfrm>
              <a:prstGeom prst="rect">
                <a:avLst/>
              </a:prstGeom>
              <a:blipFill>
                <a:blip r:embed="rId3"/>
                <a:stretch>
                  <a:fillRect l="-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E148350-2034-4FFC-A101-F748918D3153}"/>
                  </a:ext>
                </a:extLst>
              </p:cNvPr>
              <p:cNvSpPr txBox="1"/>
              <p:nvPr/>
            </p:nvSpPr>
            <p:spPr>
              <a:xfrm>
                <a:off x="536374" y="3986497"/>
                <a:ext cx="1034129" cy="502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E148350-2034-4FFC-A101-F748918D3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74" y="3986497"/>
                <a:ext cx="1034129" cy="502317"/>
              </a:xfrm>
              <a:prstGeom prst="rect">
                <a:avLst/>
              </a:prstGeom>
              <a:blipFill>
                <a:blip r:embed="rId4"/>
                <a:stretch>
                  <a:fillRect l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7FA2B86C-5858-47D9-A245-E4BC1F45B792}"/>
              </a:ext>
            </a:extLst>
          </p:cNvPr>
          <p:cNvGrpSpPr/>
          <p:nvPr/>
        </p:nvGrpSpPr>
        <p:grpSpPr>
          <a:xfrm>
            <a:off x="4962484" y="3414475"/>
            <a:ext cx="1244242" cy="902600"/>
            <a:chOff x="5438734" y="3414475"/>
            <a:chExt cx="1244242" cy="9026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10485B2-76D7-4B3C-9473-B8B4B7DAE99F}"/>
                    </a:ext>
                  </a:extLst>
                </p:cNvPr>
                <p:cNvSpPr/>
                <p:nvPr/>
              </p:nvSpPr>
              <p:spPr>
                <a:xfrm>
                  <a:off x="5555662" y="3626126"/>
                  <a:ext cx="1127314" cy="45839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10485B2-76D7-4B3C-9473-B8B4B7DAE99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5662" y="3626126"/>
                  <a:ext cx="1127314" cy="458394"/>
                </a:xfrm>
                <a:prstGeom prst="rect">
                  <a:avLst/>
                </a:prstGeom>
                <a:blipFill>
                  <a:blip r:embed="rId5"/>
                  <a:stretch>
                    <a:fillRect b="-1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ight Brace 17">
              <a:extLst>
                <a:ext uri="{FF2B5EF4-FFF2-40B4-BE49-F238E27FC236}">
                  <a16:creationId xmlns:a16="http://schemas.microsoft.com/office/drawing/2014/main" id="{3B0DA29B-CAE3-437F-BA19-5DBB7D2BA05B}"/>
                </a:ext>
              </a:extLst>
            </p:cNvPr>
            <p:cNvSpPr/>
            <p:nvPr/>
          </p:nvSpPr>
          <p:spPr>
            <a:xfrm>
              <a:off x="5438734" y="3414475"/>
              <a:ext cx="353238" cy="902600"/>
            </a:xfrm>
            <a:prstGeom prst="rightBrac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0054F14-1F5F-4D28-8CA2-03E875F0FEE3}"/>
              </a:ext>
            </a:extLst>
          </p:cNvPr>
          <p:cNvSpPr txBox="1"/>
          <p:nvPr/>
        </p:nvSpPr>
        <p:spPr>
          <a:xfrm>
            <a:off x="5315722" y="4100198"/>
            <a:ext cx="1962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Added to the system through work on spring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B393A2F-1F23-4D01-A383-60EF63792BEC}"/>
                  </a:ext>
                </a:extLst>
              </p:cNvPr>
              <p:cNvSpPr/>
              <p:nvPr/>
            </p:nvSpPr>
            <p:spPr>
              <a:xfrm>
                <a:off x="6780678" y="5575505"/>
                <a:ext cx="2254134" cy="646331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3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3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3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B393A2F-1F23-4D01-A383-60EF63792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678" y="5575505"/>
                <a:ext cx="2254134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">
            <a:extLst>
              <a:ext uri="{FF2B5EF4-FFF2-40B4-BE49-F238E27FC236}">
                <a16:creationId xmlns:a16="http://schemas.microsoft.com/office/drawing/2014/main" id="{8D9ACC09-C9EF-4F8A-9462-DEA4D239DF85}"/>
              </a:ext>
            </a:extLst>
          </p:cNvPr>
          <p:cNvSpPr txBox="1">
            <a:spLocks noChangeArrowheads="1"/>
          </p:cNvSpPr>
          <p:nvPr/>
        </p:nvSpPr>
        <p:spPr>
          <a:xfrm>
            <a:off x="326572" y="1478545"/>
            <a:ext cx="5394693" cy="9410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What </a:t>
            </a:r>
            <a:r>
              <a:rPr lang="en-US" sz="2400" b="1" dirty="0">
                <a:solidFill>
                  <a:schemeClr val="tx1"/>
                </a:solidFill>
              </a:rPr>
              <a:t>work</a:t>
            </a:r>
            <a:r>
              <a:rPr lang="en-US" sz="2400" dirty="0">
                <a:solidFill>
                  <a:schemeClr val="tx1"/>
                </a:solidFill>
              </a:rPr>
              <a:t> is required to stretch this spring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(k = 200 N m</a:t>
            </a:r>
            <a:r>
              <a:rPr lang="en-US" sz="2400" baseline="30000" dirty="0">
                <a:solidFill>
                  <a:schemeClr val="tx1"/>
                </a:solidFill>
              </a:rPr>
              <a:t>-1</a:t>
            </a:r>
            <a:r>
              <a:rPr lang="en-US" sz="2400" dirty="0">
                <a:solidFill>
                  <a:schemeClr val="tx1"/>
                </a:solidFill>
              </a:rPr>
              <a:t>) from 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>
                <a:solidFill>
                  <a:schemeClr val="tx1"/>
                </a:solidFill>
              </a:rPr>
              <a:t>x = 0.1 m to 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>
                <a:solidFill>
                  <a:schemeClr val="tx1"/>
                </a:solidFill>
              </a:rPr>
              <a:t>x = 0.4 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4E562F2-1FD1-4975-B3D2-565ECEC98EB8}"/>
                  </a:ext>
                </a:extLst>
              </p:cNvPr>
              <p:cNvSpPr txBox="1"/>
              <p:nvPr/>
            </p:nvSpPr>
            <p:spPr>
              <a:xfrm>
                <a:off x="83219" y="2835015"/>
                <a:ext cx="11190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𝑛𝑖𝑡𝑖𝑎𝑙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4E562F2-1FD1-4975-B3D2-565ECEC98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9" y="2835015"/>
                <a:ext cx="111908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4E329D-690B-4E0C-9610-2B47BEEE1AB4}"/>
                  </a:ext>
                </a:extLst>
              </p:cNvPr>
              <p:cNvSpPr txBox="1"/>
              <p:nvPr/>
            </p:nvSpPr>
            <p:spPr>
              <a:xfrm>
                <a:off x="83219" y="4508274"/>
                <a:ext cx="9475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𝑖𝑛𝑎𝑙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4E329D-690B-4E0C-9610-2B47BEEE1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9" y="4508274"/>
                <a:ext cx="94756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667B1E61-F147-49EA-9E47-F68F4636A1B2}"/>
              </a:ext>
            </a:extLst>
          </p:cNvPr>
          <p:cNvSpPr txBox="1"/>
          <p:nvPr/>
        </p:nvSpPr>
        <p:spPr>
          <a:xfrm>
            <a:off x="1417939" y="3269305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0CB51D-C6BB-4D6F-9AB4-12BA0FD83FD0}"/>
                  </a:ext>
                </a:extLst>
              </p:cNvPr>
              <p:cNvSpPr txBox="1"/>
              <p:nvPr/>
            </p:nvSpPr>
            <p:spPr>
              <a:xfrm>
                <a:off x="1481262" y="3263190"/>
                <a:ext cx="3671125" cy="5023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</m:d>
                      <m:sSup>
                        <m:sSupPr>
                          <m:ctrlP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0CB51D-C6BB-4D6F-9AB4-12BA0FD83F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262" y="3263190"/>
                <a:ext cx="3671125" cy="50231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5F61134-0C6C-4CA7-85CF-D9A8CCE81B36}"/>
                  </a:ext>
                </a:extLst>
              </p:cNvPr>
              <p:cNvSpPr txBox="1"/>
              <p:nvPr/>
            </p:nvSpPr>
            <p:spPr>
              <a:xfrm>
                <a:off x="1417939" y="3989209"/>
                <a:ext cx="3486404" cy="502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(200)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0.4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5F61134-0C6C-4CA7-85CF-D9A8CCE81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939" y="3989209"/>
                <a:ext cx="3486404" cy="5023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8104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9" grpId="0"/>
      <p:bldP spid="20" grpId="0" animBg="1"/>
      <p:bldP spid="23" grpId="0"/>
      <p:bldP spid="24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6">
            <a:extLst>
              <a:ext uri="{FF2B5EF4-FFF2-40B4-BE49-F238E27FC236}">
                <a16:creationId xmlns:a16="http://schemas.microsoft.com/office/drawing/2014/main" id="{F3C3146D-59DF-4624-A362-12DD7CE30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93020"/>
              </p:ext>
            </p:extLst>
          </p:nvPr>
        </p:nvGraphicFramePr>
        <p:xfrm>
          <a:off x="328038" y="3790964"/>
          <a:ext cx="510636" cy="2141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636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356972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53" name="Table 6">
            <a:extLst>
              <a:ext uri="{FF2B5EF4-FFF2-40B4-BE49-F238E27FC236}">
                <a16:creationId xmlns:a16="http://schemas.microsoft.com/office/drawing/2014/main" id="{D16437F0-C4C6-4F0E-93F5-4EDDD169E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36758"/>
              </p:ext>
            </p:extLst>
          </p:nvPr>
        </p:nvGraphicFramePr>
        <p:xfrm>
          <a:off x="826347" y="3634428"/>
          <a:ext cx="3038107" cy="2141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930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11930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590387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11930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11930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356972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 rot="5400000">
            <a:off x="7309757" y="410906"/>
            <a:ext cx="391886" cy="25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7664753" y="1876167"/>
            <a:ext cx="765721" cy="16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6553806" y="1877532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Arrow Connector 38"/>
          <p:cNvCxnSpPr/>
          <p:nvPr/>
        </p:nvCxnSpPr>
        <p:spPr>
          <a:xfrm rot="5400000" flipV="1">
            <a:off x="7649155" y="3943636"/>
            <a:ext cx="82296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143945" y="3575389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931152" y="2709196"/>
            <a:ext cx="1723" cy="354044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53143" y="263631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8D9ACC09-C9EF-4F8A-9462-DEA4D239DF85}"/>
              </a:ext>
            </a:extLst>
          </p:cNvPr>
          <p:cNvSpPr txBox="1">
            <a:spLocks noChangeArrowheads="1"/>
          </p:cNvSpPr>
          <p:nvPr/>
        </p:nvSpPr>
        <p:spPr>
          <a:xfrm>
            <a:off x="326572" y="1478545"/>
            <a:ext cx="5394693" cy="9410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What </a:t>
            </a:r>
            <a:r>
              <a:rPr lang="en-US" sz="2400" b="1" dirty="0">
                <a:solidFill>
                  <a:schemeClr val="tx1"/>
                </a:solidFill>
              </a:rPr>
              <a:t>work</a:t>
            </a:r>
            <a:r>
              <a:rPr lang="en-US" sz="2400" dirty="0">
                <a:solidFill>
                  <a:schemeClr val="tx1"/>
                </a:solidFill>
              </a:rPr>
              <a:t> is required to stretch this spring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(k = 200 N m</a:t>
            </a:r>
            <a:r>
              <a:rPr lang="en-US" sz="2400" baseline="30000" dirty="0">
                <a:solidFill>
                  <a:schemeClr val="tx1"/>
                </a:solidFill>
              </a:rPr>
              <a:t>-1</a:t>
            </a:r>
            <a:r>
              <a:rPr lang="en-US" sz="2400" dirty="0">
                <a:solidFill>
                  <a:schemeClr val="tx1"/>
                </a:solidFill>
              </a:rPr>
              <a:t>) from 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>
                <a:solidFill>
                  <a:schemeClr val="tx1"/>
                </a:solidFill>
              </a:rPr>
              <a:t>x = 0.1 m to 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>
                <a:solidFill>
                  <a:schemeClr val="tx1"/>
                </a:solidFill>
              </a:rPr>
              <a:t>x = 0.4 m?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7B1E61-F147-49EA-9E47-F68F4636A1B2}"/>
              </a:ext>
            </a:extLst>
          </p:cNvPr>
          <p:cNvSpPr txBox="1"/>
          <p:nvPr/>
        </p:nvSpPr>
        <p:spPr>
          <a:xfrm>
            <a:off x="1323984" y="284290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24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0CB51D-C6BB-4D6F-9AB4-12BA0FD83FD0}"/>
                  </a:ext>
                </a:extLst>
              </p:cNvPr>
              <p:cNvSpPr txBox="1"/>
              <p:nvPr/>
            </p:nvSpPr>
            <p:spPr>
              <a:xfrm>
                <a:off x="449583" y="2836794"/>
                <a:ext cx="4184455" cy="4307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box>
                        <m:boxPr>
                          <m:ctrlP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</m:d>
                      <m:sSup>
                        <m:sSupPr>
                          <m:ctrlP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0.3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0CB51D-C6BB-4D6F-9AB4-12BA0FD83F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3" y="2836794"/>
                <a:ext cx="4184455" cy="430759"/>
              </a:xfrm>
              <a:prstGeom prst="rect">
                <a:avLst/>
              </a:prstGeom>
              <a:blipFill>
                <a:blip r:embed="rId3"/>
                <a:stretch>
                  <a:fillRect l="-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">
            <a:extLst>
              <a:ext uri="{FF2B5EF4-FFF2-40B4-BE49-F238E27FC236}">
                <a16:creationId xmlns:a16="http://schemas.microsoft.com/office/drawing/2014/main" id="{B8AB547B-C98B-49C6-8397-516CF8DBE655}"/>
              </a:ext>
            </a:extLst>
          </p:cNvPr>
          <p:cNvSpPr txBox="1">
            <a:spLocks noChangeArrowheads="1"/>
          </p:cNvSpPr>
          <p:nvPr/>
        </p:nvSpPr>
        <p:spPr>
          <a:xfrm>
            <a:off x="326571" y="2419643"/>
            <a:ext cx="5394693" cy="4968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7030A0"/>
                </a:solidFill>
              </a:rPr>
              <a:t>Why not just use the stretch change?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263EF98-CE24-4DEA-805E-E178F026BE37}"/>
              </a:ext>
            </a:extLst>
          </p:cNvPr>
          <p:cNvCxnSpPr>
            <a:cxnSpLocks/>
          </p:cNvCxnSpPr>
          <p:nvPr/>
        </p:nvCxnSpPr>
        <p:spPr>
          <a:xfrm>
            <a:off x="809168" y="5763555"/>
            <a:ext cx="3229911" cy="12705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682C671-9195-427B-BDA8-CA0F179FAB3D}"/>
              </a:ext>
            </a:extLst>
          </p:cNvPr>
          <p:cNvSpPr txBox="1"/>
          <p:nvPr/>
        </p:nvSpPr>
        <p:spPr>
          <a:xfrm>
            <a:off x="1652897" y="5932587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Distance (m)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FA4CA3-3EFC-4633-BA4E-40464AF4C554}"/>
              </a:ext>
            </a:extLst>
          </p:cNvPr>
          <p:cNvSpPr txBox="1"/>
          <p:nvPr/>
        </p:nvSpPr>
        <p:spPr>
          <a:xfrm rot="16200000">
            <a:off x="-163495" y="4536067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Force (N)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EEC1881-4782-4301-B09F-AFF89FDBBAF3}"/>
              </a:ext>
            </a:extLst>
          </p:cNvPr>
          <p:cNvCxnSpPr>
            <a:cxnSpLocks/>
          </p:cNvCxnSpPr>
          <p:nvPr/>
        </p:nvCxnSpPr>
        <p:spPr>
          <a:xfrm flipV="1">
            <a:off x="817757" y="3532824"/>
            <a:ext cx="0" cy="224343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7E6B05F-F235-474C-ACD7-11DB77980784}"/>
                  </a:ext>
                </a:extLst>
              </p:cNvPr>
              <p:cNvSpPr/>
              <p:nvPr/>
            </p:nvSpPr>
            <p:spPr>
              <a:xfrm>
                <a:off x="6780678" y="5575505"/>
                <a:ext cx="2254134" cy="646331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7E6B05F-F235-474C-ACD7-11DB779807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678" y="5575505"/>
                <a:ext cx="225413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3B023F6-260E-455B-A178-532979F7E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84596"/>
              </p:ext>
            </p:extLst>
          </p:nvPr>
        </p:nvGraphicFramePr>
        <p:xfrm>
          <a:off x="516801" y="5760080"/>
          <a:ext cx="3038107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930">
                  <a:extLst>
                    <a:ext uri="{9D8B030D-6E8A-4147-A177-3AD203B41FA5}">
                      <a16:colId xmlns:a16="http://schemas.microsoft.com/office/drawing/2014/main" val="3239660059"/>
                    </a:ext>
                  </a:extLst>
                </a:gridCol>
                <a:gridCol w="611930">
                  <a:extLst>
                    <a:ext uri="{9D8B030D-6E8A-4147-A177-3AD203B41FA5}">
                      <a16:colId xmlns:a16="http://schemas.microsoft.com/office/drawing/2014/main" val="437230553"/>
                    </a:ext>
                  </a:extLst>
                </a:gridCol>
                <a:gridCol w="590387">
                  <a:extLst>
                    <a:ext uri="{9D8B030D-6E8A-4147-A177-3AD203B41FA5}">
                      <a16:colId xmlns:a16="http://schemas.microsoft.com/office/drawing/2014/main" val="4025041138"/>
                    </a:ext>
                  </a:extLst>
                </a:gridCol>
                <a:gridCol w="611930">
                  <a:extLst>
                    <a:ext uri="{9D8B030D-6E8A-4147-A177-3AD203B41FA5}">
                      <a16:colId xmlns:a16="http://schemas.microsoft.com/office/drawing/2014/main" val="1630688342"/>
                    </a:ext>
                  </a:extLst>
                </a:gridCol>
                <a:gridCol w="611930">
                  <a:extLst>
                    <a:ext uri="{9D8B030D-6E8A-4147-A177-3AD203B41FA5}">
                      <a16:colId xmlns:a16="http://schemas.microsoft.com/office/drawing/2014/main" val="1096184998"/>
                    </a:ext>
                  </a:extLst>
                </a:gridCol>
              </a:tblGrid>
              <a:tr h="1337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832946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E6DA4A4-B980-484D-B873-EBEBF942D369}"/>
              </a:ext>
            </a:extLst>
          </p:cNvPr>
          <p:cNvSpPr txBox="1"/>
          <p:nvPr/>
        </p:nvSpPr>
        <p:spPr>
          <a:xfrm>
            <a:off x="2506725" y="415822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 J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1B3E7BA-03C8-4219-BDAA-8C3E28E33D36}"/>
              </a:ext>
            </a:extLst>
          </p:cNvPr>
          <p:cNvGrpSpPr/>
          <p:nvPr/>
        </p:nvGrpSpPr>
        <p:grpSpPr>
          <a:xfrm>
            <a:off x="816418" y="4706487"/>
            <a:ext cx="1817739" cy="1065218"/>
            <a:chOff x="816418" y="4706487"/>
            <a:chExt cx="1817739" cy="1065218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278D747-0EE0-4EE2-8EFA-5F21510FE4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418" y="4706487"/>
              <a:ext cx="1810872" cy="1065218"/>
            </a:xfrm>
            <a:prstGeom prst="line">
              <a:avLst/>
            </a:prstGeom>
            <a:ln w="38100">
              <a:solidFill>
                <a:srgbClr val="7030A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ight Triangle 62">
              <a:extLst>
                <a:ext uri="{FF2B5EF4-FFF2-40B4-BE49-F238E27FC236}">
                  <a16:creationId xmlns:a16="http://schemas.microsoft.com/office/drawing/2014/main" id="{DD69A18B-9811-4418-BF0C-14777F91860A}"/>
                </a:ext>
              </a:extLst>
            </p:cNvPr>
            <p:cNvSpPr/>
            <p:nvPr/>
          </p:nvSpPr>
          <p:spPr>
            <a:xfrm flipH="1">
              <a:off x="823288" y="4706487"/>
              <a:ext cx="1810869" cy="1063420"/>
            </a:xfrm>
            <a:prstGeom prst="rtTriangle">
              <a:avLst/>
            </a:prstGeom>
            <a:solidFill>
              <a:srgbClr val="7030A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3D23AFF6-85E0-45DE-BF68-2D275B393273}"/>
              </a:ext>
            </a:extLst>
          </p:cNvPr>
          <p:cNvSpPr txBox="1"/>
          <p:nvPr/>
        </p:nvSpPr>
        <p:spPr>
          <a:xfrm>
            <a:off x="1486508" y="480647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J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CB0BB75-93A2-4634-8683-2F7F42C2BEDA}"/>
              </a:ext>
            </a:extLst>
          </p:cNvPr>
          <p:cNvSpPr txBox="1"/>
          <p:nvPr/>
        </p:nvSpPr>
        <p:spPr>
          <a:xfrm>
            <a:off x="4289262" y="3842370"/>
            <a:ext cx="337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force isn’t starting at zero!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0E54935-ACE5-46B6-88E3-7FA14D707E50}"/>
              </a:ext>
            </a:extLst>
          </p:cNvPr>
          <p:cNvCxnSpPr/>
          <p:nvPr/>
        </p:nvCxnSpPr>
        <p:spPr>
          <a:xfrm flipV="1">
            <a:off x="338438" y="3052173"/>
            <a:ext cx="3858912" cy="1106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623F85F-CB74-4585-BEB8-82F30AF4C14A}"/>
              </a:ext>
            </a:extLst>
          </p:cNvPr>
          <p:cNvGrpSpPr/>
          <p:nvPr/>
        </p:nvGrpSpPr>
        <p:grpSpPr>
          <a:xfrm>
            <a:off x="1427926" y="4318574"/>
            <a:ext cx="1821380" cy="1423504"/>
            <a:chOff x="1433512" y="4330663"/>
            <a:chExt cx="1821380" cy="1423504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A4056A8-C331-4FF0-98EA-D0785984A0A6}"/>
                </a:ext>
              </a:extLst>
            </p:cNvPr>
            <p:cNvSpPr/>
            <p:nvPr/>
          </p:nvSpPr>
          <p:spPr>
            <a:xfrm flipH="1">
              <a:off x="1442764" y="5412543"/>
              <a:ext cx="1812128" cy="341624"/>
            </a:xfrm>
            <a:prstGeom prst="rect">
              <a:avLst/>
            </a:prstGeom>
            <a:solidFill>
              <a:srgbClr val="C0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D087316-9895-49C3-87AB-437133EC05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512" y="4355116"/>
              <a:ext cx="1814509" cy="1063420"/>
            </a:xfrm>
            <a:prstGeom prst="line">
              <a:avLst/>
            </a:prstGeom>
            <a:ln w="38100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FF521A4B-67D6-4868-A277-BCE1334DF564}"/>
                </a:ext>
              </a:extLst>
            </p:cNvPr>
            <p:cNvSpPr/>
            <p:nvPr/>
          </p:nvSpPr>
          <p:spPr>
            <a:xfrm flipH="1">
              <a:off x="1435893" y="4330663"/>
              <a:ext cx="1812128" cy="1081880"/>
            </a:xfrm>
            <a:prstGeom prst="rtTriangle">
              <a:avLst/>
            </a:prstGeom>
            <a:solidFill>
              <a:srgbClr val="C0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57164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  <p:bldP spid="9" grpId="0"/>
      <p:bldP spid="64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917687EF-255D-49E3-93C9-E2102C4ED8F4}"/>
              </a:ext>
            </a:extLst>
          </p:cNvPr>
          <p:cNvGrpSpPr/>
          <p:nvPr/>
        </p:nvGrpSpPr>
        <p:grpSpPr>
          <a:xfrm>
            <a:off x="5780114" y="2223658"/>
            <a:ext cx="1828799" cy="1824457"/>
            <a:chOff x="5780114" y="2223658"/>
            <a:chExt cx="1828799" cy="1824457"/>
          </a:xfrm>
        </p:grpSpPr>
        <p:sp>
          <p:nvSpPr>
            <p:cNvPr id="64" name="Right Triangle 63">
              <a:extLst>
                <a:ext uri="{FF2B5EF4-FFF2-40B4-BE49-F238E27FC236}">
                  <a16:creationId xmlns:a16="http://schemas.microsoft.com/office/drawing/2014/main" id="{A03900AD-6127-4007-9F4B-981BC63B0794}"/>
                </a:ext>
              </a:extLst>
            </p:cNvPr>
            <p:cNvSpPr/>
            <p:nvPr/>
          </p:nvSpPr>
          <p:spPr>
            <a:xfrm flipH="1">
              <a:off x="5780114" y="2223658"/>
              <a:ext cx="1828799" cy="1824457"/>
            </a:xfrm>
            <a:prstGeom prst="rtTriangl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04A8C6A-B54C-436D-9C93-4BA66FA039E9}"/>
                </a:ext>
              </a:extLst>
            </p:cNvPr>
            <p:cNvSpPr txBox="1"/>
            <p:nvPr/>
          </p:nvSpPr>
          <p:spPr>
            <a:xfrm>
              <a:off x="6539659" y="3316931"/>
              <a:ext cx="9685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682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Area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3A9BFA6-5BFB-42F9-B05B-C60A0D4A1226}"/>
              </a:ext>
            </a:extLst>
          </p:cNvPr>
          <p:cNvGrpSpPr/>
          <p:nvPr/>
        </p:nvGrpSpPr>
        <p:grpSpPr>
          <a:xfrm>
            <a:off x="2186247" y="2751514"/>
            <a:ext cx="1602366" cy="752092"/>
            <a:chOff x="2186247" y="2751514"/>
            <a:chExt cx="1602366" cy="75209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8DA923F-9F44-4342-B601-9A190CBBF6DB}"/>
                </a:ext>
              </a:extLst>
            </p:cNvPr>
            <p:cNvCxnSpPr>
              <a:cxnSpLocks/>
            </p:cNvCxnSpPr>
            <p:nvPr/>
          </p:nvCxnSpPr>
          <p:spPr>
            <a:xfrm>
              <a:off x="2186247" y="3225338"/>
              <a:ext cx="48213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82B8134-219C-4DE8-83BE-95CEC5BCAA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46160" y="2751514"/>
              <a:ext cx="0" cy="4738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60642C6-9198-4005-9AC9-6C5EA2BFE58E}"/>
                </a:ext>
              </a:extLst>
            </p:cNvPr>
            <p:cNvSpPr txBox="1"/>
            <p:nvPr/>
          </p:nvSpPr>
          <p:spPr>
            <a:xfrm>
              <a:off x="2662984" y="2980386"/>
              <a:ext cx="11256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B0F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Slope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BB7145-1EDE-4A72-98CD-5BD579B4691F}"/>
              </a:ext>
            </a:extLst>
          </p:cNvPr>
          <p:cNvCxnSpPr>
            <a:cxnSpLocks/>
          </p:cNvCxnSpPr>
          <p:nvPr/>
        </p:nvCxnSpPr>
        <p:spPr>
          <a:xfrm flipV="1">
            <a:off x="1354974" y="2211187"/>
            <a:ext cx="1828800" cy="1828800"/>
          </a:xfrm>
          <a:prstGeom prst="line">
            <a:avLst/>
          </a:prstGeom>
          <a:ln w="57150">
            <a:solidFill>
              <a:srgbClr val="C0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from a Graph  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921B478-6C7F-4C49-B11F-AF524688DF81}"/>
              </a:ext>
            </a:extLst>
          </p:cNvPr>
          <p:cNvCxnSpPr/>
          <p:nvPr/>
        </p:nvCxnSpPr>
        <p:spPr>
          <a:xfrm flipV="1">
            <a:off x="1354975" y="1753987"/>
            <a:ext cx="0" cy="2286000"/>
          </a:xfrm>
          <a:prstGeom prst="straightConnector1">
            <a:avLst/>
          </a:prstGeom>
          <a:ln w="76200">
            <a:solidFill>
              <a:srgbClr val="002060"/>
            </a:solidFill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CCB2788-B97A-469B-BB62-6256091C3CE2}"/>
              </a:ext>
            </a:extLst>
          </p:cNvPr>
          <p:cNvCxnSpPr>
            <a:cxnSpLocks/>
          </p:cNvCxnSpPr>
          <p:nvPr/>
        </p:nvCxnSpPr>
        <p:spPr>
          <a:xfrm>
            <a:off x="1354975" y="4039987"/>
            <a:ext cx="2286000" cy="0"/>
          </a:xfrm>
          <a:prstGeom prst="straightConnector1">
            <a:avLst/>
          </a:prstGeom>
          <a:ln w="76200">
            <a:solidFill>
              <a:srgbClr val="002060"/>
            </a:solidFill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E44E907-5043-4B90-970E-9D1D17EA4382}"/>
              </a:ext>
            </a:extLst>
          </p:cNvPr>
          <p:cNvSpPr txBox="1"/>
          <p:nvPr/>
        </p:nvSpPr>
        <p:spPr>
          <a:xfrm>
            <a:off x="2008898" y="4064927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A743AC6-1F88-41CB-A747-2B20DD5414AD}"/>
              </a:ext>
            </a:extLst>
          </p:cNvPr>
          <p:cNvSpPr txBox="1"/>
          <p:nvPr/>
        </p:nvSpPr>
        <p:spPr>
          <a:xfrm rot="16200000">
            <a:off x="317739" y="2712321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0686960-F721-4DE9-BD51-BE0CBA7F9689}"/>
              </a:ext>
            </a:extLst>
          </p:cNvPr>
          <p:cNvCxnSpPr>
            <a:cxnSpLocks/>
          </p:cNvCxnSpPr>
          <p:nvPr/>
        </p:nvCxnSpPr>
        <p:spPr>
          <a:xfrm flipV="1">
            <a:off x="5780116" y="2211187"/>
            <a:ext cx="1828800" cy="1828800"/>
          </a:xfrm>
          <a:prstGeom prst="line">
            <a:avLst/>
          </a:prstGeom>
          <a:ln w="57150">
            <a:solidFill>
              <a:srgbClr val="C0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FA5B06F-8FB2-4006-B3F9-2A9EBD26EBFC}"/>
              </a:ext>
            </a:extLst>
          </p:cNvPr>
          <p:cNvCxnSpPr/>
          <p:nvPr/>
        </p:nvCxnSpPr>
        <p:spPr>
          <a:xfrm flipV="1">
            <a:off x="5780117" y="1753987"/>
            <a:ext cx="0" cy="2286000"/>
          </a:xfrm>
          <a:prstGeom prst="straightConnector1">
            <a:avLst/>
          </a:prstGeom>
          <a:ln w="76200">
            <a:solidFill>
              <a:srgbClr val="002060"/>
            </a:solidFill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38EE42-A739-4E32-9BB0-9EC2502189C1}"/>
              </a:ext>
            </a:extLst>
          </p:cNvPr>
          <p:cNvCxnSpPr>
            <a:cxnSpLocks/>
          </p:cNvCxnSpPr>
          <p:nvPr/>
        </p:nvCxnSpPr>
        <p:spPr>
          <a:xfrm>
            <a:off x="5780117" y="4039987"/>
            <a:ext cx="2286000" cy="0"/>
          </a:xfrm>
          <a:prstGeom prst="straightConnector1">
            <a:avLst/>
          </a:prstGeom>
          <a:ln w="76200">
            <a:solidFill>
              <a:srgbClr val="002060"/>
            </a:solidFill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98C2195-FAA5-4C9A-B9F0-770C3919EB18}"/>
              </a:ext>
            </a:extLst>
          </p:cNvPr>
          <p:cNvSpPr txBox="1"/>
          <p:nvPr/>
        </p:nvSpPr>
        <p:spPr>
          <a:xfrm>
            <a:off x="6434040" y="4064927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B8E9610-3656-4544-9041-CDB1B1E77CD7}"/>
              </a:ext>
            </a:extLst>
          </p:cNvPr>
          <p:cNvSpPr txBox="1"/>
          <p:nvPr/>
        </p:nvSpPr>
        <p:spPr>
          <a:xfrm rot="16200000">
            <a:off x="4742881" y="2712321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EE51DE8-B78F-4C77-B55D-A6EFE69E87A3}"/>
                  </a:ext>
                </a:extLst>
              </p:cNvPr>
              <p:cNvSpPr txBox="1"/>
              <p:nvPr/>
            </p:nvSpPr>
            <p:spPr>
              <a:xfrm>
                <a:off x="587068" y="4809186"/>
                <a:ext cx="3680495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∆</m:t>
                          </m:r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𝒚</m:t>
                          </m:r>
                        </m:num>
                        <m:den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∆</m:t>
                          </m:r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𝒙</m:t>
                          </m:r>
                        </m:den>
                      </m:f>
                      <m:r>
                        <a:rPr lang="en-US" sz="2000" b="1" i="0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𝑽𝒆𝒍𝒐𝒄𝒊𝒕𝒚</m:t>
                          </m:r>
                        </m:num>
                        <m:den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𝑻𝒊𝒎𝒆</m:t>
                          </m:r>
                        </m:den>
                      </m:f>
                      <m:r>
                        <a:rPr lang="en-US" sz="2000" b="1" i="0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𝒎</m:t>
                          </m:r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/</m:t>
                          </m:r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𝒔</m:t>
                          </m:r>
                        </m:num>
                        <m:den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𝒔</m:t>
                          </m:r>
                        </m:den>
                      </m:f>
                      <m:r>
                        <a:rPr lang="en-US" sz="20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𝒎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dirty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Ebrima" panose="02000000000000000000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Ebrima" panose="02000000000000000000" pitchFamily="2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dirty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Ebrima" panose="02000000000000000000" pitchFamily="2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00B0F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EE51DE8-B78F-4C77-B55D-A6EFE69E8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68" y="4809186"/>
                <a:ext cx="3680495" cy="6769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AB37064-2D2D-4A11-8629-E2BE13CE7198}"/>
                  </a:ext>
                </a:extLst>
              </p:cNvPr>
              <p:cNvSpPr txBox="1"/>
              <p:nvPr/>
            </p:nvSpPr>
            <p:spPr>
              <a:xfrm>
                <a:off x="5074634" y="4646513"/>
                <a:ext cx="341164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𝒚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d>
                        <m:dPr>
                          <m:ctrlP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𝑽𝒆𝒍𝒐𝒄𝒊𝒕𝒚</m:t>
                          </m:r>
                        </m:e>
                      </m:d>
                      <m:d>
                        <m:dPr>
                          <m:ctrlP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𝑻𝒊𝒎𝒆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AB37064-2D2D-4A11-8629-E2BE13CE7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634" y="4646513"/>
                <a:ext cx="3411640" cy="400110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8091958-29D1-404C-9274-7320835ADC96}"/>
                  </a:ext>
                </a:extLst>
              </p:cNvPr>
              <p:cNvSpPr txBox="1"/>
              <p:nvPr/>
            </p:nvSpPr>
            <p:spPr>
              <a:xfrm>
                <a:off x="5912834" y="5073169"/>
                <a:ext cx="1963486" cy="623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d>
                        <m:dPr>
                          <m:ctrlP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en-US" sz="2000" b="1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𝒔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𝒔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𝒎</m:t>
                      </m:r>
                    </m:oMath>
                  </m:oMathPara>
                </a14:m>
                <a:endParaRPr lang="en-US" sz="2000" b="1" dirty="0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8091958-29D1-404C-9274-7320835AD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834" y="5073169"/>
                <a:ext cx="1963486" cy="6238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>
            <a:extLst>
              <a:ext uri="{FF2B5EF4-FFF2-40B4-BE49-F238E27FC236}">
                <a16:creationId xmlns:a16="http://schemas.microsoft.com/office/drawing/2014/main" id="{4662E133-B0C3-4A45-954E-3DDA37E8CF21}"/>
              </a:ext>
            </a:extLst>
          </p:cNvPr>
          <p:cNvSpPr txBox="1"/>
          <p:nvPr/>
        </p:nvSpPr>
        <p:spPr>
          <a:xfrm>
            <a:off x="1770887" y="5566679"/>
            <a:ext cx="2291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Acceleration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68F3A2-19F0-4D04-AA95-50FBA671375F}"/>
              </a:ext>
            </a:extLst>
          </p:cNvPr>
          <p:cNvSpPr txBox="1"/>
          <p:nvPr/>
        </p:nvSpPr>
        <p:spPr>
          <a:xfrm>
            <a:off x="5793287" y="5680727"/>
            <a:ext cx="2476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</p:spTree>
    <p:extLst>
      <p:ext uri="{BB962C8B-B14F-4D97-AF65-F5344CB8AC3E}">
        <p14:creationId xmlns:p14="http://schemas.microsoft.com/office/powerpoint/2010/main" val="16623278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4" grpId="0"/>
      <p:bldP spid="58" grpId="0"/>
      <p:bldP spid="59" grpId="0"/>
      <p:bldP spid="66" grpId="0"/>
      <p:bldP spid="67" grpId="0"/>
      <p:bldP spid="68" grpId="0"/>
      <p:bldP spid="69" grpId="0"/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IB Question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A8AF2C-6094-44C0-A63D-FAD8137BDC0A}"/>
              </a:ext>
            </a:extLst>
          </p:cNvPr>
          <p:cNvSpPr/>
          <p:nvPr/>
        </p:nvSpPr>
        <p:spPr>
          <a:xfrm>
            <a:off x="290945" y="1531726"/>
            <a:ext cx="84789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An increasing force acts on a metal wire and the wire extends from an initial length 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</a:t>
            </a:r>
            <a:r>
              <a:rPr lang="en-US" sz="2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 to a new length 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The graph shows the variation of force with length for the wire. The energy required to extend the wire from 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</a:t>
            </a:r>
            <a:r>
              <a:rPr lang="en-US" sz="2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 to 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 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is 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The wire then contracts to half its original extension. What is the work done by the wire as it contracts?</a:t>
            </a: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0A7FBC-DEAC-4685-A1AE-46238C75FAC6}"/>
              </a:ext>
            </a:extLst>
          </p:cNvPr>
          <p:cNvSpPr/>
          <p:nvPr/>
        </p:nvSpPr>
        <p:spPr>
          <a:xfrm>
            <a:off x="540328" y="3778495"/>
            <a:ext cx="23275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F3F3F"/>
                </a:solidFill>
                <a:latin typeface="+mj-lt"/>
              </a:rPr>
              <a:t>A. 0.25</a:t>
            </a:r>
            <a:r>
              <a:rPr lang="en-US" sz="2800" i="1" dirty="0">
                <a:solidFill>
                  <a:srgbClr val="3F3F3F"/>
                </a:solidFill>
                <a:latin typeface="+mj-lt"/>
              </a:rPr>
              <a:t>E</a:t>
            </a:r>
            <a:endParaRPr lang="en-US" sz="2800" dirty="0">
              <a:solidFill>
                <a:srgbClr val="3F3F3F"/>
              </a:solidFill>
              <a:latin typeface="+mj-lt"/>
            </a:endParaRPr>
          </a:p>
          <a:p>
            <a:r>
              <a:rPr lang="en-US" sz="2800" dirty="0">
                <a:solidFill>
                  <a:srgbClr val="3F3F3F"/>
                </a:solidFill>
                <a:latin typeface="+mj-lt"/>
              </a:rPr>
              <a:t>B. 0.50</a:t>
            </a:r>
            <a:r>
              <a:rPr lang="en-US" sz="2800" i="1" dirty="0">
                <a:solidFill>
                  <a:srgbClr val="3F3F3F"/>
                </a:solidFill>
                <a:latin typeface="+mj-lt"/>
              </a:rPr>
              <a:t>E</a:t>
            </a:r>
            <a:endParaRPr lang="en-US" sz="2800" dirty="0">
              <a:solidFill>
                <a:srgbClr val="3F3F3F"/>
              </a:solidFill>
              <a:latin typeface="+mj-lt"/>
            </a:endParaRPr>
          </a:p>
          <a:p>
            <a:r>
              <a:rPr lang="en-US" sz="2800" dirty="0">
                <a:solidFill>
                  <a:srgbClr val="3F3F3F"/>
                </a:solidFill>
                <a:latin typeface="+mj-lt"/>
              </a:rPr>
              <a:t>C. 0.75</a:t>
            </a:r>
            <a:r>
              <a:rPr lang="en-US" sz="2800" i="1" dirty="0">
                <a:solidFill>
                  <a:srgbClr val="3F3F3F"/>
                </a:solidFill>
                <a:latin typeface="+mj-lt"/>
              </a:rPr>
              <a:t>E</a:t>
            </a:r>
            <a:endParaRPr lang="en-US" sz="2800" dirty="0">
              <a:solidFill>
                <a:srgbClr val="3F3F3F"/>
              </a:solidFill>
              <a:latin typeface="+mj-lt"/>
            </a:endParaRPr>
          </a:p>
          <a:p>
            <a:r>
              <a:rPr lang="en-US" sz="2800" i="1" dirty="0">
                <a:solidFill>
                  <a:srgbClr val="3F3F3F"/>
                </a:solidFill>
                <a:latin typeface="+mj-lt"/>
              </a:rPr>
              <a:t>D. E</a:t>
            </a:r>
            <a:endParaRPr lang="en-US" sz="2800" b="0" i="0" dirty="0">
              <a:solidFill>
                <a:srgbClr val="3F3F3F"/>
              </a:solidFill>
              <a:effectLst/>
              <a:latin typeface="+mj-lt"/>
            </a:endParaRPr>
          </a:p>
        </p:txBody>
      </p:sp>
      <p:pic>
        <p:nvPicPr>
          <p:cNvPr id="1026" name="Picture 2" descr="M18/4/PHYSI/SPM/ENG/TZ1/07">
            <a:extLst>
              <a:ext uri="{FF2B5EF4-FFF2-40B4-BE49-F238E27FC236}">
                <a16:creationId xmlns:a16="http://schemas.microsoft.com/office/drawing/2014/main" id="{C1FA8581-8B67-4463-924F-F9204305F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078" y="3778495"/>
            <a:ext cx="3663661" cy="22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CEB87A9-B770-4E28-AD81-60D1F6635C3F}"/>
              </a:ext>
            </a:extLst>
          </p:cNvPr>
          <p:cNvSpPr/>
          <p:nvPr/>
        </p:nvSpPr>
        <p:spPr>
          <a:xfrm flipH="1">
            <a:off x="4706909" y="4272198"/>
            <a:ext cx="2023674" cy="1322180"/>
          </a:xfrm>
          <a:prstGeom prst="rtTriangle">
            <a:avLst/>
          </a:pr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AA84A0A2-687B-45C0-8A08-172F95F4FB79}"/>
              </a:ext>
            </a:extLst>
          </p:cNvPr>
          <p:cNvSpPr/>
          <p:nvPr/>
        </p:nvSpPr>
        <p:spPr>
          <a:xfrm flipH="1">
            <a:off x="4706908" y="4280473"/>
            <a:ext cx="2023673" cy="1322180"/>
          </a:xfrm>
          <a:prstGeom prst="rtTriangl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0F6B9D-78E6-48A6-858A-FDF75F11C145}"/>
              </a:ext>
            </a:extLst>
          </p:cNvPr>
          <p:cNvSpPr txBox="1"/>
          <p:nvPr/>
        </p:nvSpPr>
        <p:spPr>
          <a:xfrm>
            <a:off x="4572000" y="4670153"/>
            <a:ext cx="840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r>
              <a:rPr lang="en-US" sz="2800" b="1" baseline="-25000" dirty="0" err="1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</a:t>
            </a:r>
            <a:endParaRPr lang="en-US" sz="28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37FAD4-53A0-40B8-BD1A-1DFD91211180}"/>
              </a:ext>
            </a:extLst>
          </p:cNvPr>
          <p:cNvSpPr txBox="1"/>
          <p:nvPr/>
        </p:nvSpPr>
        <p:spPr>
          <a:xfrm>
            <a:off x="5883727" y="416321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sz="24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FDA2A6-6524-4AEF-AA69-8CFD7577F959}"/>
              </a:ext>
            </a:extLst>
          </p:cNvPr>
          <p:cNvSpPr txBox="1"/>
          <p:nvPr/>
        </p:nvSpPr>
        <p:spPr>
          <a:xfrm>
            <a:off x="2412595" y="3951887"/>
            <a:ext cx="1409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</a:t>
            </a:r>
            <a:r>
              <a:rPr lang="en-US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r>
              <a:rPr lang="en-US" sz="2800" b="1" baseline="-25000" dirty="0" err="1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</a:t>
            </a:r>
            <a:endParaRPr lang="en-US" sz="24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36BAB4-5D1F-4FE5-824B-C90E471E3D19}"/>
              </a:ext>
            </a:extLst>
          </p:cNvPr>
          <p:cNvSpPr txBox="1"/>
          <p:nvPr/>
        </p:nvSpPr>
        <p:spPr>
          <a:xfrm>
            <a:off x="2428275" y="4475107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</a:t>
            </a:r>
            <a:r>
              <a:rPr lang="en-US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0.25</a:t>
            </a:r>
            <a:r>
              <a:rPr lang="en-US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sz="24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10FCAC-3AC5-42E5-B5E2-C283916BB6DF}"/>
              </a:ext>
            </a:extLst>
          </p:cNvPr>
          <p:cNvSpPr txBox="1"/>
          <p:nvPr/>
        </p:nvSpPr>
        <p:spPr>
          <a:xfrm>
            <a:off x="2632513" y="5171719"/>
            <a:ext cx="1093569" cy="52322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0.75</a:t>
            </a:r>
            <a:r>
              <a:rPr lang="en-US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sz="24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62DEA9-6301-4E10-A467-9BE3A568118A}"/>
              </a:ext>
            </a:extLst>
          </p:cNvPr>
          <p:cNvSpPr/>
          <p:nvPr/>
        </p:nvSpPr>
        <p:spPr>
          <a:xfrm>
            <a:off x="545933" y="4698999"/>
            <a:ext cx="1363151" cy="400051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EE1F5B7-9781-4730-9416-D89A88E82D26}"/>
              </a:ext>
            </a:extLst>
          </p:cNvPr>
          <p:cNvSpPr/>
          <p:nvPr/>
        </p:nvSpPr>
        <p:spPr>
          <a:xfrm>
            <a:off x="4706905" y="4280474"/>
            <a:ext cx="2023673" cy="1322180"/>
          </a:xfrm>
          <a:prstGeom prst="triangle">
            <a:avLst>
              <a:gd name="adj" fmla="val 100000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945C226C-B22A-4E33-B482-8DA0374712AF}"/>
              </a:ext>
            </a:extLst>
          </p:cNvPr>
          <p:cNvSpPr/>
          <p:nvPr/>
        </p:nvSpPr>
        <p:spPr>
          <a:xfrm>
            <a:off x="4781550" y="4979194"/>
            <a:ext cx="923925" cy="603858"/>
          </a:xfrm>
          <a:prstGeom prst="triangle">
            <a:avLst>
              <a:gd name="adj" fmla="val 100000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9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05556 0.049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8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8" grpId="2" animBg="1"/>
      <p:bldP spid="6" grpId="0"/>
      <p:bldP spid="10" grpId="0"/>
      <p:bldP spid="11" grpId="0"/>
      <p:bldP spid="14" grpId="0"/>
      <p:bldP spid="15" grpId="0" animBg="1"/>
      <p:bldP spid="7" grpId="0" animBg="1"/>
      <p:bldP spid="9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work as area bounded by a Force vs Distance graph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Hooke’s Law to calculate the elastic force at a given displacement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and calculate elastic potential energy</a:t>
            </a:r>
          </a:p>
        </p:txBody>
      </p:sp>
    </p:spTree>
    <p:extLst>
      <p:ext uri="{BB962C8B-B14F-4D97-AF65-F5344CB8AC3E}">
        <p14:creationId xmlns:p14="http://schemas.microsoft.com/office/powerpoint/2010/main" val="1530174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of Force vs Displacement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1103169" y="2422267"/>
            <a:ext cx="7010400" cy="3048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681144" y="2419093"/>
            <a:ext cx="0" cy="626917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C136A402-7665-C949-A8E7-02F1D2D01013}"/>
              </a:ext>
            </a:extLst>
          </p:cNvPr>
          <p:cNvGrpSpPr/>
          <p:nvPr/>
        </p:nvGrpSpPr>
        <p:grpSpPr>
          <a:xfrm>
            <a:off x="3533440" y="2366829"/>
            <a:ext cx="2068250" cy="369332"/>
            <a:chOff x="3533440" y="2366829"/>
            <a:chExt cx="2068250" cy="369332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4440548" y="2571111"/>
              <a:ext cx="1161142" cy="0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533440" y="2366829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>
                      <a:lumMod val="50000"/>
                    </a:schemeClr>
                  </a:solidFill>
                </a:rPr>
                <a:t>Motion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F359B5E-9F7F-6941-8D6E-513BEAD974D7}"/>
              </a:ext>
            </a:extLst>
          </p:cNvPr>
          <p:cNvGrpSpPr/>
          <p:nvPr/>
        </p:nvGrpSpPr>
        <p:grpSpPr>
          <a:xfrm>
            <a:off x="1712769" y="1764757"/>
            <a:ext cx="2592972" cy="657510"/>
            <a:chOff x="1712769" y="1764757"/>
            <a:chExt cx="2592972" cy="657510"/>
          </a:xfrm>
        </p:grpSpPr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1712769" y="1888867"/>
              <a:ext cx="990600" cy="5334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endParaRPr lang="en-US"/>
            </a:p>
          </p:txBody>
        </p:sp>
        <p:sp>
          <p:nvSpPr>
            <p:cNvPr id="30" name="AutoShape 6"/>
            <p:cNvSpPr>
              <a:spLocks noChangeArrowheads="1"/>
            </p:cNvSpPr>
            <p:nvPr/>
          </p:nvSpPr>
          <p:spPr bwMode="auto">
            <a:xfrm>
              <a:off x="2779569" y="1965067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259641" y="1764757"/>
              <a:ext cx="10461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latin typeface="+mj-lt"/>
                </a:rPr>
                <a:t>40 N 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2628803" y="2686550"/>
            <a:ext cx="1046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2 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8B5C775-059B-664C-97B5-938284B82582}"/>
              </a:ext>
            </a:extLst>
          </p:cNvPr>
          <p:cNvGrpSpPr/>
          <p:nvPr/>
        </p:nvGrpSpPr>
        <p:grpSpPr>
          <a:xfrm>
            <a:off x="6599919" y="2416784"/>
            <a:ext cx="1046100" cy="884268"/>
            <a:chOff x="6599919" y="2416784"/>
            <a:chExt cx="1046100" cy="884268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645441" y="2416784"/>
              <a:ext cx="0" cy="626917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6599919" y="2716277"/>
              <a:ext cx="10461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latin typeface="+mj-lt"/>
                </a:rPr>
                <a:t>8 m</a:t>
              </a: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92" y="3259730"/>
            <a:ext cx="3579054" cy="29955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E1C7A29-C8A9-4710-9E87-41159F8EA222}"/>
                  </a:ext>
                </a:extLst>
              </p:cNvPr>
              <p:cNvSpPr/>
              <p:nvPr/>
            </p:nvSpPr>
            <p:spPr>
              <a:xfrm>
                <a:off x="4172632" y="2853319"/>
                <a:ext cx="166500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𝐹𝑠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E1C7A29-C8A9-4710-9E87-41159F8EA2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632" y="2853319"/>
                <a:ext cx="166500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45D2EE3-5DFE-4945-8B4A-A4801B6C8DEC}"/>
              </a:ext>
            </a:extLst>
          </p:cNvPr>
          <p:cNvCxnSpPr>
            <a:cxnSpLocks/>
          </p:cNvCxnSpPr>
          <p:nvPr/>
        </p:nvCxnSpPr>
        <p:spPr>
          <a:xfrm>
            <a:off x="1339769" y="4387768"/>
            <a:ext cx="1598694" cy="0"/>
          </a:xfrm>
          <a:prstGeom prst="line">
            <a:avLst/>
          </a:prstGeom>
          <a:ln w="5715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3C60B38-9D17-4857-B8D6-F1423E8F23E5}"/>
              </a:ext>
            </a:extLst>
          </p:cNvPr>
          <p:cNvSpPr/>
          <p:nvPr/>
        </p:nvSpPr>
        <p:spPr>
          <a:xfrm>
            <a:off x="1339850" y="4375150"/>
            <a:ext cx="1593850" cy="13716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7F1C9C-7399-4ED2-A706-AF89717AE594}"/>
              </a:ext>
            </a:extLst>
          </p:cNvPr>
          <p:cNvSpPr txBox="1"/>
          <p:nvPr/>
        </p:nvSpPr>
        <p:spPr>
          <a:xfrm>
            <a:off x="1835560" y="544143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FF7436-0168-466F-BEA5-3517F1B38039}"/>
              </a:ext>
            </a:extLst>
          </p:cNvPr>
          <p:cNvSpPr txBox="1"/>
          <p:nvPr/>
        </p:nvSpPr>
        <p:spPr>
          <a:xfrm>
            <a:off x="2304936" y="4882593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40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57C7B99-DB88-4B43-A4CA-144E604D1C38}"/>
                  </a:ext>
                </a:extLst>
              </p:cNvPr>
              <p:cNvSpPr/>
              <p:nvPr/>
            </p:nvSpPr>
            <p:spPr>
              <a:xfrm>
                <a:off x="4317939" y="4130934"/>
                <a:ext cx="391498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32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(6 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)(40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57C7B99-DB88-4B43-A4CA-144E604D1C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939" y="4130934"/>
                <a:ext cx="391498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0B3F571-97E8-4966-9DD9-7BABCD94BDFC}"/>
                  </a:ext>
                </a:extLst>
              </p:cNvPr>
              <p:cNvSpPr/>
              <p:nvPr/>
            </p:nvSpPr>
            <p:spPr>
              <a:xfrm>
                <a:off x="5353141" y="4826851"/>
                <a:ext cx="20908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240 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Nm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0B3F571-97E8-4966-9DD9-7BABCD94BD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141" y="4826851"/>
                <a:ext cx="209082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0B94D7B-1045-4C43-91BE-ACAFB4CDE0E5}"/>
                  </a:ext>
                </a:extLst>
              </p:cNvPr>
              <p:cNvSpPr/>
              <p:nvPr/>
            </p:nvSpPr>
            <p:spPr>
              <a:xfrm>
                <a:off x="5408640" y="5522768"/>
                <a:ext cx="155523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𝟐𝟒𝟎</m:t>
                    </m:r>
                    <m:r>
                      <a:rPr lang="en-US" sz="32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𝐉</m:t>
                    </m:r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0B94D7B-1045-4C43-91BE-ACAFB4CDE0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40" y="5522768"/>
                <a:ext cx="155523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BBD664D5-724D-314B-9CCC-C24E76DC10D2}"/>
              </a:ext>
            </a:extLst>
          </p:cNvPr>
          <p:cNvGrpSpPr/>
          <p:nvPr/>
        </p:nvGrpSpPr>
        <p:grpSpPr>
          <a:xfrm>
            <a:off x="1712769" y="1760784"/>
            <a:ext cx="2592972" cy="657510"/>
            <a:chOff x="1712769" y="1764757"/>
            <a:chExt cx="2592972" cy="657510"/>
          </a:xfrm>
        </p:grpSpPr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890D842E-53A9-7B40-B75A-E01C42407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769" y="1888867"/>
              <a:ext cx="990600" cy="5334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endParaRPr lang="en-US"/>
            </a:p>
          </p:txBody>
        </p:sp>
        <p:sp>
          <p:nvSpPr>
            <p:cNvPr id="40" name="AutoShape 6">
              <a:extLst>
                <a:ext uri="{FF2B5EF4-FFF2-40B4-BE49-F238E27FC236}">
                  <a16:creationId xmlns:a16="http://schemas.microsoft.com/office/drawing/2014/main" id="{1FE87189-999C-2A4D-B4B9-0C5363FDD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9569" y="1965067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27A19A7-1545-374D-B283-09951D5AED0C}"/>
                </a:ext>
              </a:extLst>
            </p:cNvPr>
            <p:cNvSpPr/>
            <p:nvPr/>
          </p:nvSpPr>
          <p:spPr>
            <a:xfrm>
              <a:off x="3259641" y="1764757"/>
              <a:ext cx="10461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latin typeface="+mj-lt"/>
                </a:rPr>
                <a:t>40 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4968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7 L 0.43264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32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/>
      <p:bldP spid="26" grpId="0"/>
      <p:bldP spid="27" grpId="0"/>
      <p:bldP spid="3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of a Varying Force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186762" y="1680906"/>
            <a:ext cx="4419114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kumimoji="0"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Our definition of work applies only for a </a:t>
            </a:r>
            <a:r>
              <a:rPr kumimoji="0" lang="en-US" sz="2600" u="sng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constant</a:t>
            </a:r>
            <a:r>
              <a:rPr kumimoji="0"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force or an </a:t>
            </a:r>
            <a:r>
              <a:rPr kumimoji="0" lang="en-US" sz="2600" u="sng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average</a:t>
            </a:r>
            <a:r>
              <a:rPr kumimoji="0"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force.</a:t>
            </a:r>
          </a:p>
          <a:p>
            <a:pPr algn="ctr"/>
            <a:endParaRPr lang="en-US" sz="2400" dirty="0"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 = Fs cos</a:t>
            </a:r>
            <a:r>
              <a:rPr lang="el-GR" sz="44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kumimoji="0" lang="en-US" sz="4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2600" dirty="0"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What if the force </a:t>
            </a:r>
            <a:r>
              <a:rPr lang="en-US" sz="2600" u="sng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varies</a:t>
            </a:r>
            <a:r>
              <a:rPr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with displacement as with stretching a spring or rubber band?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723156-58D3-4B5B-B20A-D5C6C7BC1F4A}"/>
              </a:ext>
            </a:extLst>
          </p:cNvPr>
          <p:cNvGrpSpPr/>
          <p:nvPr/>
        </p:nvGrpSpPr>
        <p:grpSpPr>
          <a:xfrm>
            <a:off x="5416259" y="3168240"/>
            <a:ext cx="1239212" cy="461665"/>
            <a:chOff x="6086754" y="3168214"/>
            <a:chExt cx="1180522" cy="461665"/>
          </a:xfrm>
        </p:grpSpPr>
        <p:cxnSp>
          <p:nvCxnSpPr>
            <p:cNvPr id="43" name="Straight Arrow Connector 42"/>
            <p:cNvCxnSpPr>
              <a:cxnSpLocks/>
            </p:cNvCxnSpPr>
            <p:nvPr/>
          </p:nvCxnSpPr>
          <p:spPr>
            <a:xfrm>
              <a:off x="6086754" y="3408562"/>
              <a:ext cx="894522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956973" y="3168214"/>
              <a:ext cx="310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  <a:latin typeface="+mj-lt"/>
                </a:rPr>
                <a:t>F</a:t>
              </a:r>
            </a:p>
          </p:txBody>
        </p:sp>
      </p:grpSp>
      <p:pic>
        <p:nvPicPr>
          <p:cNvPr id="46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5400000">
            <a:off x="5329459" y="1885254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i.imgur.com/XWxrHgL.jpg">
            <a:extLst>
              <a:ext uri="{FF2B5EF4-FFF2-40B4-BE49-F238E27FC236}">
                <a16:creationId xmlns:a16="http://schemas.microsoft.com/office/drawing/2014/main" id="{8A318E30-92D0-4400-A29C-1861D7E326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5400000">
            <a:off x="5329458" y="2992497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03DF7CC-4412-4074-8FE8-13E34BE6311D}"/>
              </a:ext>
            </a:extLst>
          </p:cNvPr>
          <p:cNvGrpSpPr/>
          <p:nvPr/>
        </p:nvGrpSpPr>
        <p:grpSpPr>
          <a:xfrm>
            <a:off x="5416259" y="4234380"/>
            <a:ext cx="1239212" cy="461665"/>
            <a:chOff x="6086754" y="3168214"/>
            <a:chExt cx="1180522" cy="46166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2026CE3-7E00-46BC-80B9-1598BF7EF41B}"/>
                </a:ext>
              </a:extLst>
            </p:cNvPr>
            <p:cNvCxnSpPr>
              <a:cxnSpLocks/>
            </p:cNvCxnSpPr>
            <p:nvPr/>
          </p:nvCxnSpPr>
          <p:spPr>
            <a:xfrm>
              <a:off x="6086754" y="3408562"/>
              <a:ext cx="894522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949AB3-AEB7-4C34-8B70-54EE1EE6E2AC}"/>
                </a:ext>
              </a:extLst>
            </p:cNvPr>
            <p:cNvSpPr txBox="1"/>
            <p:nvPr/>
          </p:nvSpPr>
          <p:spPr>
            <a:xfrm>
              <a:off x="6956973" y="3168214"/>
              <a:ext cx="310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  <a:latin typeface="+mj-lt"/>
                </a:rPr>
                <a:t>F</a:t>
              </a:r>
            </a:p>
          </p:txBody>
        </p:sp>
      </p:grpSp>
      <p:pic>
        <p:nvPicPr>
          <p:cNvPr id="45" name="Picture 2" descr="http://i.imgur.com/XWxrHgL.jpg">
            <a:extLst>
              <a:ext uri="{FF2B5EF4-FFF2-40B4-BE49-F238E27FC236}">
                <a16:creationId xmlns:a16="http://schemas.microsoft.com/office/drawing/2014/main" id="{2036A53D-6430-4B89-808D-A96950AFB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5400000">
            <a:off x="5326511" y="4066488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B8812AEA-BC2E-4285-B103-B0A27BC13C4B}"/>
              </a:ext>
            </a:extLst>
          </p:cNvPr>
          <p:cNvGrpSpPr/>
          <p:nvPr/>
        </p:nvGrpSpPr>
        <p:grpSpPr>
          <a:xfrm>
            <a:off x="5120182" y="5325003"/>
            <a:ext cx="1545176" cy="461665"/>
            <a:chOff x="5795281" y="3168214"/>
            <a:chExt cx="1471995" cy="46166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3AE890A8-154A-48D3-A5FE-E033DB3CDE0E}"/>
                </a:ext>
              </a:extLst>
            </p:cNvPr>
            <p:cNvCxnSpPr>
              <a:cxnSpLocks/>
            </p:cNvCxnSpPr>
            <p:nvPr/>
          </p:nvCxnSpPr>
          <p:spPr>
            <a:xfrm>
              <a:off x="5795281" y="3408562"/>
              <a:ext cx="1185995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76A7726-FDF5-418F-A640-76BA777BFECD}"/>
                </a:ext>
              </a:extLst>
            </p:cNvPr>
            <p:cNvSpPr txBox="1"/>
            <p:nvPr/>
          </p:nvSpPr>
          <p:spPr>
            <a:xfrm>
              <a:off x="6956973" y="3168214"/>
              <a:ext cx="310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2060"/>
                  </a:solidFill>
                  <a:latin typeface="+mj-lt"/>
                </a:rPr>
                <a:t>F</a:t>
              </a:r>
            </a:p>
          </p:txBody>
        </p:sp>
      </p:grpSp>
      <p:pic>
        <p:nvPicPr>
          <p:cNvPr id="50" name="Picture 2" descr="http://i.imgur.com/XWxrHgL.jpg">
            <a:extLst>
              <a:ext uri="{FF2B5EF4-FFF2-40B4-BE49-F238E27FC236}">
                <a16:creationId xmlns:a16="http://schemas.microsoft.com/office/drawing/2014/main" id="{E22E6C26-7219-44CC-A92C-BF4D58AF44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5400000">
            <a:off x="5328083" y="5157111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06095" y="1680906"/>
            <a:ext cx="391886" cy="44489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4004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25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46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42643E-17 3.33333E-6 L 0.02084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06771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ccel="25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2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4531 -7.40741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15243 0.001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accel="25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25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07066 -0.00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-4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22153 0.002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of a Varying Force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186762" y="1680906"/>
            <a:ext cx="4419114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kumimoji="0"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Our definition of work applies only for a </a:t>
            </a:r>
            <a:r>
              <a:rPr kumimoji="0" lang="en-US" sz="2600" u="sng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constant</a:t>
            </a:r>
            <a:r>
              <a:rPr kumimoji="0"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force or an </a:t>
            </a:r>
            <a:r>
              <a:rPr kumimoji="0" lang="en-US" sz="2600" u="sng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average</a:t>
            </a:r>
            <a:r>
              <a:rPr kumimoji="0"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force.</a:t>
            </a:r>
          </a:p>
          <a:p>
            <a:pPr algn="ctr"/>
            <a:endParaRPr lang="en-US" sz="2400" dirty="0"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 = Fs cos</a:t>
            </a:r>
            <a:r>
              <a:rPr lang="el-GR" sz="44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kumimoji="0" lang="en-US" sz="4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2600" dirty="0"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What if the force </a:t>
            </a:r>
            <a:r>
              <a:rPr lang="en-US" sz="2600" u="sng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varies</a:t>
            </a:r>
            <a:r>
              <a:rPr lang="en-US" sz="2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with displacement as with stretching a spring or rubber band?</a:t>
            </a:r>
          </a:p>
        </p:txBody>
      </p:sp>
      <p:sp>
        <p:nvSpPr>
          <p:cNvPr id="3" name="Rectangle 2"/>
          <p:cNvSpPr/>
          <p:nvPr/>
        </p:nvSpPr>
        <p:spPr>
          <a:xfrm>
            <a:off x="4914408" y="1680906"/>
            <a:ext cx="391886" cy="44489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pic>
        <p:nvPicPr>
          <p:cNvPr id="19" name="Picture 2" descr="http://i.imgur.com/XWxrHgL.jpg">
            <a:extLst>
              <a:ext uri="{FF2B5EF4-FFF2-40B4-BE49-F238E27FC236}">
                <a16:creationId xmlns:a16="http://schemas.microsoft.com/office/drawing/2014/main" id="{6E51D4A0-7DD7-418D-A483-BEE8CBA89F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5400000">
            <a:off x="5991821" y="4502378"/>
            <a:ext cx="765721" cy="213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4ED5EAB-16DC-4E87-918E-A2620289EB8D}"/>
              </a:ext>
            </a:extLst>
          </p:cNvPr>
          <p:cNvCxnSpPr>
            <a:stCxn id="19" idx="0"/>
          </p:cNvCxnSpPr>
          <p:nvPr/>
        </p:nvCxnSpPr>
        <p:spPr>
          <a:xfrm>
            <a:off x="7443070" y="5570767"/>
            <a:ext cx="1097280" cy="0"/>
          </a:xfrm>
          <a:prstGeom prst="straightConnector1">
            <a:avLst/>
          </a:prstGeom>
          <a:ln w="1270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3D3C642-E193-4924-A3AA-4340DD33EB5A}"/>
              </a:ext>
            </a:extLst>
          </p:cNvPr>
          <p:cNvSpPr txBox="1"/>
          <p:nvPr/>
        </p:nvSpPr>
        <p:spPr>
          <a:xfrm>
            <a:off x="8547970" y="527837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pic>
        <p:nvPicPr>
          <p:cNvPr id="22" name="Picture 2" descr="http://i.imgur.com/XWxrHgL.jpg">
            <a:extLst>
              <a:ext uri="{FF2B5EF4-FFF2-40B4-BE49-F238E27FC236}">
                <a16:creationId xmlns:a16="http://schemas.microsoft.com/office/drawing/2014/main" id="{8CE8F1C6-B2DE-4DB9-AF5E-47771DBAC3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5400000">
            <a:off x="5529857" y="2783102"/>
            <a:ext cx="765721" cy="121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i.imgur.com/XWxrHgL.jpg">
            <a:extLst>
              <a:ext uri="{FF2B5EF4-FFF2-40B4-BE49-F238E27FC236}">
                <a16:creationId xmlns:a16="http://schemas.microsoft.com/office/drawing/2014/main" id="{50153573-29D8-48C8-B221-A9A9D4C5C0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5400000">
            <a:off x="5751426" y="3652153"/>
            <a:ext cx="765721" cy="16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92897A3-6797-4D89-94FC-246308D8829F}"/>
              </a:ext>
            </a:extLst>
          </p:cNvPr>
          <p:cNvCxnSpPr/>
          <p:nvPr/>
        </p:nvCxnSpPr>
        <p:spPr>
          <a:xfrm flipV="1">
            <a:off x="6962282" y="4470630"/>
            <a:ext cx="822960" cy="0"/>
          </a:xfrm>
          <a:prstGeom prst="straightConnector1">
            <a:avLst/>
          </a:prstGeom>
          <a:ln w="1016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5206DD8-C8D6-44A8-A073-FECEE15EACBD}"/>
              </a:ext>
            </a:extLst>
          </p:cNvPr>
          <p:cNvSpPr txBox="1"/>
          <p:nvPr/>
        </p:nvSpPr>
        <p:spPr>
          <a:xfrm>
            <a:off x="7785242" y="4218538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E432E64-4CB0-42A3-88E3-EFA963FE8686}"/>
              </a:ext>
            </a:extLst>
          </p:cNvPr>
          <p:cNvCxnSpPr>
            <a:stCxn id="22" idx="0"/>
          </p:cNvCxnSpPr>
          <p:nvPr/>
        </p:nvCxnSpPr>
        <p:spPr>
          <a:xfrm>
            <a:off x="6519144" y="3389529"/>
            <a:ext cx="548640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FD1DF12-BC16-4F65-839E-0DE3B7304352}"/>
              </a:ext>
            </a:extLst>
          </p:cNvPr>
          <p:cNvSpPr txBox="1"/>
          <p:nvPr/>
        </p:nvSpPr>
        <p:spPr>
          <a:xfrm>
            <a:off x="7048032" y="315869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pic>
        <p:nvPicPr>
          <p:cNvPr id="28" name="Picture 2" descr="http://i.imgur.com/XWxrHgL.jpg">
            <a:extLst>
              <a:ext uri="{FF2B5EF4-FFF2-40B4-BE49-F238E27FC236}">
                <a16:creationId xmlns:a16="http://schemas.microsoft.com/office/drawing/2014/main" id="{8147E1EE-DC1B-4A07-BCFA-853640EF91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5400000">
            <a:off x="5337770" y="1885254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540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a Varying Force?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0781" y="5581212"/>
            <a:ext cx="4911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+mj-lt"/>
                <a:hlinkClick r:id="rId2"/>
              </a:rPr>
              <a:t>Click here for the simulation</a:t>
            </a:r>
            <a:endParaRPr lang="en-US" sz="2800" dirty="0">
              <a:latin typeface="+mj-lt"/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118" y="1531726"/>
            <a:ext cx="5515761" cy="392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18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of a Varying Force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329453" y="1531726"/>
            <a:ext cx="84850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kumimoji="0" lang="en-US" sz="3200" dirty="0">
                <a:latin typeface="+mj-lt"/>
              </a:rPr>
              <a:t>How can you calculate the work?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71" y="2636089"/>
            <a:ext cx="4180115" cy="349863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B3B1A9-8846-48EC-A5F6-A3E66D79EF07}"/>
              </a:ext>
            </a:extLst>
          </p:cNvPr>
          <p:cNvCxnSpPr>
            <a:cxnSpLocks/>
          </p:cNvCxnSpPr>
          <p:nvPr/>
        </p:nvCxnSpPr>
        <p:spPr>
          <a:xfrm flipV="1">
            <a:off x="1171575" y="3962400"/>
            <a:ext cx="3095625" cy="157480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5FE04AD-6A8C-445A-BB88-99F25DE17A55}"/>
              </a:ext>
            </a:extLst>
          </p:cNvPr>
          <p:cNvSpPr/>
          <p:nvPr/>
        </p:nvSpPr>
        <p:spPr>
          <a:xfrm flipH="1">
            <a:off x="1171575" y="3965202"/>
            <a:ext cx="3095625" cy="1574800"/>
          </a:xfrm>
          <a:prstGeom prst="rtTriangl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E55482-FE48-42CA-B8E5-795915DAB2B0}"/>
              </a:ext>
            </a:extLst>
          </p:cNvPr>
          <p:cNvSpPr txBox="1"/>
          <p:nvPr/>
        </p:nvSpPr>
        <p:spPr>
          <a:xfrm>
            <a:off x="2719387" y="5185839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 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1D2E63-D111-4E6D-8F50-BDAE6ECF5268}"/>
              </a:ext>
            </a:extLst>
          </p:cNvPr>
          <p:cNvSpPr txBox="1"/>
          <p:nvPr/>
        </p:nvSpPr>
        <p:spPr>
          <a:xfrm>
            <a:off x="4235197" y="4559623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40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F415CC2-804B-42B1-B4E3-8D836A9B64EE}"/>
                  </a:ext>
                </a:extLst>
              </p:cNvPr>
              <p:cNvSpPr/>
              <p:nvPr/>
            </p:nvSpPr>
            <p:spPr>
              <a:xfrm>
                <a:off x="4541454" y="2337722"/>
                <a:ext cx="4273093" cy="666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32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(10 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)(40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F415CC2-804B-42B1-B4E3-8D836A9B64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454" y="2337722"/>
                <a:ext cx="4273093" cy="6669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F2001DE-F7C4-49A8-8DC9-56A0116DC27E}"/>
                  </a:ext>
                </a:extLst>
              </p:cNvPr>
              <p:cNvSpPr/>
              <p:nvPr/>
            </p:nvSpPr>
            <p:spPr>
              <a:xfrm>
                <a:off x="5544754" y="3125980"/>
                <a:ext cx="15971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F2001DE-F7C4-49A8-8DC9-56A0116DC2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754" y="3125980"/>
                <a:ext cx="159710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971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1A37354-8952-471E-9BFD-C061C688A558}"/>
              </a:ext>
            </a:extLst>
          </p:cNvPr>
          <p:cNvGrpSpPr/>
          <p:nvPr/>
        </p:nvGrpSpPr>
        <p:grpSpPr>
          <a:xfrm>
            <a:off x="7516263" y="2135754"/>
            <a:ext cx="402207" cy="1128792"/>
            <a:chOff x="8060635" y="3532156"/>
            <a:chExt cx="402207" cy="1128792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 flipV="1">
              <a:off x="7649155" y="3943636"/>
              <a:ext cx="82296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089022" y="4076173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2060"/>
                  </a:solidFill>
                  <a:latin typeface="+mj-lt"/>
                </a:rPr>
                <a:t>F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of a Varying Force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326572" y="1478545"/>
            <a:ext cx="5294574" cy="99935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/>
                </a:solidFill>
              </a:rPr>
              <a:t>What </a:t>
            </a:r>
            <a:r>
              <a:rPr lang="en-US" sz="2800" b="1" dirty="0">
                <a:solidFill>
                  <a:schemeClr val="tx1"/>
                </a:solidFill>
              </a:rPr>
              <a:t>work</a:t>
            </a:r>
            <a:r>
              <a:rPr lang="en-US" sz="2800" dirty="0">
                <a:solidFill>
                  <a:schemeClr val="tx1"/>
                </a:solidFill>
              </a:rPr>
              <a:t> is required to stretch this spring from x = 0 to x = 6 m?</a:t>
            </a:r>
          </a:p>
        </p:txBody>
      </p:sp>
      <p:sp>
        <p:nvSpPr>
          <p:cNvPr id="30" name="Rectangle 29"/>
          <p:cNvSpPr/>
          <p:nvPr/>
        </p:nvSpPr>
        <p:spPr>
          <a:xfrm rot="5400000">
            <a:off x="7309757" y="410906"/>
            <a:ext cx="391886" cy="25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7122839" y="1881662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>
            <a:cxnSpLocks/>
          </p:cNvCxnSpPr>
          <p:nvPr/>
        </p:nvCxnSpPr>
        <p:spPr>
          <a:xfrm flipV="1">
            <a:off x="6498535" y="3536287"/>
            <a:ext cx="15862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98535" y="2708974"/>
            <a:ext cx="1586285" cy="4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6D338813-555B-4F48-AF8C-D3FB0E2EA7BE}"/>
              </a:ext>
            </a:extLst>
          </p:cNvPr>
          <p:cNvGrpSpPr/>
          <p:nvPr/>
        </p:nvGrpSpPr>
        <p:grpSpPr>
          <a:xfrm>
            <a:off x="5943866" y="2710531"/>
            <a:ext cx="813845" cy="827994"/>
            <a:chOff x="5943866" y="2710531"/>
            <a:chExt cx="813845" cy="827994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6755307" y="2710531"/>
              <a:ext cx="2404" cy="827994"/>
            </a:xfrm>
            <a:prstGeom prst="straightConnector1">
              <a:avLst/>
            </a:prstGeom>
            <a:ln w="3810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943866" y="2814442"/>
              <a:ext cx="8114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7030A0"/>
                  </a:solidFill>
                  <a:latin typeface="+mj-lt"/>
                </a:rPr>
                <a:t>6 m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71" y="2636089"/>
            <a:ext cx="4180115" cy="3498633"/>
          </a:xfrm>
          <a:prstGeom prst="rect">
            <a:avLst/>
          </a:prstGeom>
        </p:spPr>
      </p:pic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BC4178ED-E77C-42B4-A9AF-8C3F6976F0B3}"/>
              </a:ext>
            </a:extLst>
          </p:cNvPr>
          <p:cNvSpPr/>
          <p:nvPr/>
        </p:nvSpPr>
        <p:spPr>
          <a:xfrm flipH="1">
            <a:off x="1172301" y="3962400"/>
            <a:ext cx="1854199" cy="1574800"/>
          </a:xfrm>
          <a:prstGeom prst="rtTriangl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A1585A-C569-4AEB-B1DB-8DDE0C98130F}"/>
              </a:ext>
            </a:extLst>
          </p:cNvPr>
          <p:cNvSpPr txBox="1"/>
          <p:nvPr/>
        </p:nvSpPr>
        <p:spPr>
          <a:xfrm>
            <a:off x="1855040" y="5188371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884261-97E6-46F1-8832-DD986E22AE4D}"/>
              </a:ext>
            </a:extLst>
          </p:cNvPr>
          <p:cNvSpPr txBox="1"/>
          <p:nvPr/>
        </p:nvSpPr>
        <p:spPr>
          <a:xfrm>
            <a:off x="3004798" y="4678241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40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F32FD20-8E33-441F-B466-022363C60406}"/>
                  </a:ext>
                </a:extLst>
              </p:cNvPr>
              <p:cNvSpPr/>
              <p:nvPr/>
            </p:nvSpPr>
            <p:spPr>
              <a:xfrm>
                <a:off x="4561183" y="4529450"/>
                <a:ext cx="4188583" cy="666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𝑊𝑜𝑟𝑘</m:t>
                      </m:r>
                      <m:r>
                        <a:rPr lang="en-US" sz="32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(6 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)(40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F32FD20-8E33-441F-B466-022363C60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83" y="4529450"/>
                <a:ext cx="4188583" cy="6669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5B6B56-5F7D-4E9C-A01B-BB85BF2C84A3}"/>
                  </a:ext>
                </a:extLst>
              </p:cNvPr>
              <p:cNvSpPr/>
              <p:nvPr/>
            </p:nvSpPr>
            <p:spPr>
              <a:xfrm>
                <a:off x="5564483" y="5317708"/>
                <a:ext cx="15971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5B6B56-5F7D-4E9C-A01B-BB85BF2C84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483" y="5317708"/>
                <a:ext cx="159710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3E3156-03AA-4839-8365-4A4038829B31}"/>
              </a:ext>
            </a:extLst>
          </p:cNvPr>
          <p:cNvCxnSpPr>
            <a:cxnSpLocks/>
          </p:cNvCxnSpPr>
          <p:nvPr/>
        </p:nvCxnSpPr>
        <p:spPr>
          <a:xfrm flipV="1">
            <a:off x="1155700" y="3962400"/>
            <a:ext cx="1870800" cy="1574802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5881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25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00226 0.060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0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-0.00034 0.198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of a Varying Force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326572" y="1478545"/>
            <a:ext cx="5294574" cy="99935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/>
                </a:solidFill>
              </a:rPr>
              <a:t>What </a:t>
            </a:r>
            <a:r>
              <a:rPr lang="en-US" sz="2800" b="1" dirty="0">
                <a:solidFill>
                  <a:schemeClr val="tx1"/>
                </a:solidFill>
              </a:rPr>
              <a:t>work</a:t>
            </a:r>
            <a:r>
              <a:rPr lang="en-US" sz="2800" dirty="0">
                <a:solidFill>
                  <a:schemeClr val="tx1"/>
                </a:solidFill>
              </a:rPr>
              <a:t> is required to stretch this spring from x = 0 to x = 6 m?</a:t>
            </a:r>
          </a:p>
        </p:txBody>
      </p:sp>
      <p:sp>
        <p:nvSpPr>
          <p:cNvPr id="30" name="Rectangle 29"/>
          <p:cNvSpPr/>
          <p:nvPr/>
        </p:nvSpPr>
        <p:spPr>
          <a:xfrm rot="5400000">
            <a:off x="7309757" y="410906"/>
            <a:ext cx="391886" cy="25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7664753" y="1876167"/>
            <a:ext cx="765721" cy="16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i.imgur.com/XWxrHg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8894" r="29700" b="7906"/>
          <a:stretch/>
        </p:blipFill>
        <p:spPr bwMode="auto">
          <a:xfrm rot="10800000">
            <a:off x="6553806" y="1877532"/>
            <a:ext cx="765721" cy="82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/>
          <p:nvPr/>
        </p:nvCxnSpPr>
        <p:spPr>
          <a:xfrm flipV="1">
            <a:off x="5957888" y="3532156"/>
            <a:ext cx="26431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57888" y="2704844"/>
            <a:ext cx="1586285" cy="4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14660" y="2706401"/>
            <a:ext cx="2404" cy="827994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35700" y="2805274"/>
            <a:ext cx="811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+mj-lt"/>
              </a:rPr>
              <a:t>6 m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 flipV="1">
            <a:off x="7649155" y="3943636"/>
            <a:ext cx="82296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143945" y="3575389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F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71" y="2636089"/>
            <a:ext cx="4180115" cy="3498633"/>
          </a:xfrm>
          <a:prstGeom prst="rect">
            <a:avLst/>
          </a:prstGeom>
        </p:spPr>
      </p:pic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BC4178ED-E77C-42B4-A9AF-8C3F6976F0B3}"/>
              </a:ext>
            </a:extLst>
          </p:cNvPr>
          <p:cNvSpPr/>
          <p:nvPr/>
        </p:nvSpPr>
        <p:spPr>
          <a:xfrm flipH="1">
            <a:off x="1172301" y="3962400"/>
            <a:ext cx="1854199" cy="1574800"/>
          </a:xfrm>
          <a:prstGeom prst="rtTriangl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A1585A-C569-4AEB-B1DB-8DDE0C98130F}"/>
              </a:ext>
            </a:extLst>
          </p:cNvPr>
          <p:cNvSpPr txBox="1"/>
          <p:nvPr/>
        </p:nvSpPr>
        <p:spPr>
          <a:xfrm>
            <a:off x="1855040" y="5188371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884261-97E6-46F1-8832-DD986E22AE4D}"/>
              </a:ext>
            </a:extLst>
          </p:cNvPr>
          <p:cNvSpPr txBox="1"/>
          <p:nvPr/>
        </p:nvSpPr>
        <p:spPr>
          <a:xfrm>
            <a:off x="3004798" y="4678241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40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F32FD20-8E33-441F-B466-022363C60406}"/>
                  </a:ext>
                </a:extLst>
              </p:cNvPr>
              <p:cNvSpPr/>
              <p:nvPr/>
            </p:nvSpPr>
            <p:spPr>
              <a:xfrm>
                <a:off x="4561183" y="4529450"/>
                <a:ext cx="4188583" cy="666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𝑊𝑜𝑟𝑘</m:t>
                      </m:r>
                      <m:r>
                        <a:rPr lang="en-US" sz="32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(6 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)(40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F32FD20-8E33-441F-B466-022363C60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83" y="4529450"/>
                <a:ext cx="4188583" cy="6669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5B6B56-5F7D-4E9C-A01B-BB85BF2C84A3}"/>
                  </a:ext>
                </a:extLst>
              </p:cNvPr>
              <p:cNvSpPr/>
              <p:nvPr/>
            </p:nvSpPr>
            <p:spPr>
              <a:xfrm>
                <a:off x="5564483" y="5317708"/>
                <a:ext cx="15971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5B6B56-5F7D-4E9C-A01B-BB85BF2C84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483" y="5317708"/>
                <a:ext cx="159710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3E3156-03AA-4839-8365-4A4038829B31}"/>
              </a:ext>
            </a:extLst>
          </p:cNvPr>
          <p:cNvCxnSpPr>
            <a:cxnSpLocks/>
          </p:cNvCxnSpPr>
          <p:nvPr/>
        </p:nvCxnSpPr>
        <p:spPr>
          <a:xfrm flipV="1">
            <a:off x="1155700" y="3962400"/>
            <a:ext cx="1870800" cy="1574802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174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27809</TotalTime>
  <Words>926</Words>
  <Application>Microsoft Office PowerPoint</Application>
  <PresentationFormat>On-screen Show (4:3)</PresentationFormat>
  <Paragraphs>186</Paragraphs>
  <Slides>21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Calibri Light</vt:lpstr>
      <vt:lpstr>Cambria Math</vt:lpstr>
      <vt:lpstr>Ebrima</vt:lpstr>
      <vt:lpstr>Wingdings</vt:lpstr>
      <vt:lpstr>Retrospect</vt:lpstr>
      <vt:lpstr>Elastic Potential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Elastic Potential Energy</dc:title>
  <dc:creator>Joe Cossette</dc:creator>
  <cp:lastModifiedBy>Joe Cossette</cp:lastModifiedBy>
  <cp:revision>195</cp:revision>
  <dcterms:created xsi:type="dcterms:W3CDTF">2014-08-31T00:23:19Z</dcterms:created>
  <dcterms:modified xsi:type="dcterms:W3CDTF">2020-11-09T04:20:18Z</dcterms:modified>
</cp:coreProperties>
</file>