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25"/>
  </p:notesMasterIdLst>
  <p:sldIdLst>
    <p:sldId id="292" r:id="rId2"/>
    <p:sldId id="371" r:id="rId3"/>
    <p:sldId id="370" r:id="rId4"/>
    <p:sldId id="372" r:id="rId5"/>
    <p:sldId id="373" r:id="rId6"/>
    <p:sldId id="374" r:id="rId7"/>
    <p:sldId id="385" r:id="rId8"/>
    <p:sldId id="387" r:id="rId9"/>
    <p:sldId id="386" r:id="rId10"/>
    <p:sldId id="375" r:id="rId11"/>
    <p:sldId id="376" r:id="rId12"/>
    <p:sldId id="378" r:id="rId13"/>
    <p:sldId id="391" r:id="rId14"/>
    <p:sldId id="379" r:id="rId15"/>
    <p:sldId id="380" r:id="rId16"/>
    <p:sldId id="388" r:id="rId17"/>
    <p:sldId id="381" r:id="rId18"/>
    <p:sldId id="389" r:id="rId19"/>
    <p:sldId id="390" r:id="rId20"/>
    <p:sldId id="382" r:id="rId21"/>
    <p:sldId id="383" r:id="rId22"/>
    <p:sldId id="384" r:id="rId23"/>
    <p:sldId id="39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0070C0"/>
    <a:srgbClr val="FECFC6"/>
    <a:srgbClr val="E29DFD"/>
    <a:srgbClr val="FFCC99"/>
    <a:srgbClr val="FF999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2" autoAdjust="0"/>
    <p:restoredTop sz="94660"/>
  </p:normalViewPr>
  <p:slideViewPr>
    <p:cSldViewPr snapToGrid="0">
      <p:cViewPr>
        <p:scale>
          <a:sx n="125" d="100"/>
          <a:sy n="125" d="100"/>
        </p:scale>
        <p:origin x="582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0CE2E-1EF4-4559-BD3F-1F67C8E1FE5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69CE6-E582-48CE-8C27-3A531F2F5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0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vVLwMxJUNi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.png"/><Relationship Id="rId7" Type="http://schemas.openxmlformats.org/officeDocument/2006/relationships/image" Target="../media/image2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11" Type="http://schemas.openxmlformats.org/officeDocument/2006/relationships/image" Target="../media/image19.png"/><Relationship Id="rId5" Type="http://schemas.openxmlformats.org/officeDocument/2006/relationships/image" Target="../media/image200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400" dirty="0"/>
              <a:t>Conservation of Momentum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Energy &amp; Momentum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of Momentum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365" y="1531726"/>
            <a:ext cx="865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The total momentum of a system is constant</a:t>
            </a:r>
          </a:p>
        </p:txBody>
      </p:sp>
      <p:pic>
        <p:nvPicPr>
          <p:cNvPr id="3101" name="Picture 3100">
            <a:extLst>
              <a:ext uri="{FF2B5EF4-FFF2-40B4-BE49-F238E27FC236}">
                <a16:creationId xmlns:a16="http://schemas.microsoft.com/office/drawing/2014/main" id="{9D9DA326-1AB9-47AA-9D84-8B54ADA4B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834" y="2422639"/>
            <a:ext cx="1872101" cy="1158920"/>
          </a:xfrm>
          <a:prstGeom prst="rect">
            <a:avLst/>
          </a:prstGeom>
        </p:spPr>
      </p:pic>
      <p:pic>
        <p:nvPicPr>
          <p:cNvPr id="3102" name="Picture 3101">
            <a:extLst>
              <a:ext uri="{FF2B5EF4-FFF2-40B4-BE49-F238E27FC236}">
                <a16:creationId xmlns:a16="http://schemas.microsoft.com/office/drawing/2014/main" id="{20FC1AAE-A836-4583-80F8-5283A267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334" y="2409016"/>
            <a:ext cx="2671331" cy="1172543"/>
          </a:xfrm>
          <a:prstGeom prst="rect">
            <a:avLst/>
          </a:prstGeom>
        </p:spPr>
      </p:pic>
      <p:pic>
        <p:nvPicPr>
          <p:cNvPr id="3103" name="Picture 3102">
            <a:extLst>
              <a:ext uri="{FF2B5EF4-FFF2-40B4-BE49-F238E27FC236}">
                <a16:creationId xmlns:a16="http://schemas.microsoft.com/office/drawing/2014/main" id="{2F3EB9FD-D800-4DD3-BE3C-340925C87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15" y="2409017"/>
            <a:ext cx="2100218" cy="1172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8A8346-AFA7-4A02-8338-70486F115B55}"/>
              </a:ext>
            </a:extLst>
          </p:cNvPr>
          <p:cNvSpPr txBox="1"/>
          <p:nvPr/>
        </p:nvSpPr>
        <p:spPr>
          <a:xfrm>
            <a:off x="244615" y="3933371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“Explosion”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FF6D4-6A66-418B-90F1-7347F605DE7D}"/>
              </a:ext>
            </a:extLst>
          </p:cNvPr>
          <p:cNvSpPr txBox="1"/>
          <p:nvPr/>
        </p:nvSpPr>
        <p:spPr>
          <a:xfrm>
            <a:off x="3172546" y="3933371"/>
            <a:ext cx="288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“Hit and Bounce”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0EBEC-B47B-4C42-AF86-10C144DEFBFC}"/>
              </a:ext>
            </a:extLst>
          </p:cNvPr>
          <p:cNvSpPr txBox="1"/>
          <p:nvPr/>
        </p:nvSpPr>
        <p:spPr>
          <a:xfrm>
            <a:off x="6691084" y="3933371"/>
            <a:ext cx="2452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“Hit and Stick”</a:t>
            </a:r>
          </a:p>
        </p:txBody>
      </p:sp>
    </p:spTree>
    <p:extLst>
      <p:ext uri="{BB962C8B-B14F-4D97-AF65-F5344CB8AC3E}">
        <p14:creationId xmlns:p14="http://schemas.microsoft.com/office/powerpoint/2010/main" val="2497220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Newton’s Third Law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DE67C-CE9B-49C3-BD4B-E1AE3561D9EA}"/>
              </a:ext>
            </a:extLst>
          </p:cNvPr>
          <p:cNvSpPr/>
          <p:nvPr/>
        </p:nvSpPr>
        <p:spPr>
          <a:xfrm>
            <a:off x="304801" y="1531726"/>
            <a:ext cx="869576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dirty="0">
                <a:latin typeface="+mj-lt"/>
              </a:rPr>
              <a:t>For every action, there is an equal and opposite reaction</a:t>
            </a:r>
          </a:p>
        </p:txBody>
      </p:sp>
      <p:pic>
        <p:nvPicPr>
          <p:cNvPr id="2050" name="Picture 2" descr="Image result for newton's third law">
            <a:extLst>
              <a:ext uri="{FF2B5EF4-FFF2-40B4-BE49-F238E27FC236}">
                <a16:creationId xmlns:a16="http://schemas.microsoft.com/office/drawing/2014/main" id="{0B99EFE9-902D-46B8-816A-AEDEF104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18" y="2442962"/>
            <a:ext cx="3012512" cy="166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ewton's third law">
            <a:extLst>
              <a:ext uri="{FF2B5EF4-FFF2-40B4-BE49-F238E27FC236}">
                <a16:creationId xmlns:a16="http://schemas.microsoft.com/office/drawing/2014/main" id="{3F7FF607-967E-4481-B6C3-0941CC691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7713"/>
            <a:ext cx="3562008" cy="38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id="{BF643D37-505E-45B1-B942-40737DEA2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519" y="4331234"/>
            <a:ext cx="3024546" cy="17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of Momentum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i.ytimg.com/vi/1-s8NZ8xKW0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b="21652"/>
          <a:stretch/>
        </p:blipFill>
        <p:spPr bwMode="auto">
          <a:xfrm>
            <a:off x="194356" y="1419649"/>
            <a:ext cx="5305108" cy="25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43154" y="1419649"/>
            <a:ext cx="3318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When a cannonball is fired out of a cannon, there is a recoil…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F7E37-558F-42FB-8A4D-1EFC95C5C784}"/>
              </a:ext>
            </a:extLst>
          </p:cNvPr>
          <p:cNvSpPr txBox="1"/>
          <p:nvPr/>
        </p:nvSpPr>
        <p:spPr>
          <a:xfrm>
            <a:off x="342859" y="4292600"/>
            <a:ext cx="5008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Equal and Opposite…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C0117-ADEA-4BF0-B100-926CEF3709E8}"/>
              </a:ext>
            </a:extLst>
          </p:cNvPr>
          <p:cNvSpPr txBox="1"/>
          <p:nvPr/>
        </p:nvSpPr>
        <p:spPr>
          <a:xfrm>
            <a:off x="755099" y="5042937"/>
            <a:ext cx="3831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More mass </a:t>
            </a:r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Less velocity</a:t>
            </a:r>
            <a:endParaRPr lang="en-US" sz="24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41198B-EDE9-489A-B469-00F3B8BB1FCD}"/>
              </a:ext>
            </a:extLst>
          </p:cNvPr>
          <p:cNvSpPr txBox="1"/>
          <p:nvPr/>
        </p:nvSpPr>
        <p:spPr>
          <a:xfrm>
            <a:off x="755099" y="5504602"/>
            <a:ext cx="3831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Less mass </a:t>
            </a:r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More velocity</a:t>
            </a:r>
            <a:endParaRPr lang="en-US" sz="24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47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Explosion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385E57-BC11-45B1-AB2C-E861E0955D99}"/>
              </a:ext>
            </a:extLst>
          </p:cNvPr>
          <p:cNvCxnSpPr>
            <a:cxnSpLocks/>
          </p:cNvCxnSpPr>
          <p:nvPr/>
        </p:nvCxnSpPr>
        <p:spPr>
          <a:xfrm flipH="1" flipV="1">
            <a:off x="4572002" y="3451827"/>
            <a:ext cx="483397" cy="13801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AE63C28-125B-4FDB-BC54-46271616F4DE}"/>
              </a:ext>
            </a:extLst>
          </p:cNvPr>
          <p:cNvGrpSpPr/>
          <p:nvPr/>
        </p:nvGrpSpPr>
        <p:grpSpPr>
          <a:xfrm>
            <a:off x="4889255" y="3145443"/>
            <a:ext cx="967824" cy="967824"/>
            <a:chOff x="4889255" y="3145443"/>
            <a:chExt cx="967824" cy="967824"/>
          </a:xfrm>
        </p:grpSpPr>
        <p:pic>
          <p:nvPicPr>
            <p:cNvPr id="27" name="Picture 2" descr="Image result for bowling ball clipart">
              <a:extLst>
                <a:ext uri="{FF2B5EF4-FFF2-40B4-BE49-F238E27FC236}">
                  <a16:creationId xmlns:a16="http://schemas.microsoft.com/office/drawing/2014/main" id="{CEFD37AE-1B20-45E6-A724-E7E871A98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22" b="99510" l="2288" r="98366">
                          <a14:foregroundMark x1="5719" y1="40196" x2="6209" y2="54575"/>
                          <a14:foregroundMark x1="2288" y1="48693" x2="2288" y2="52614"/>
                          <a14:foregroundMark x1="20915" y1="79085" x2="49837" y2="95588"/>
                          <a14:foregroundMark x1="49837" y1="95588" x2="78595" y2="82190"/>
                          <a14:foregroundMark x1="78595" y1="82190" x2="91176" y2="53595"/>
                          <a14:foregroundMark x1="91176" y1="53595" x2="84314" y2="26471"/>
                          <a14:foregroundMark x1="25327" y1="9804" x2="57353" y2="3922"/>
                          <a14:foregroundMark x1="57353" y1="3922" x2="71569" y2="11765"/>
                          <a14:foregroundMark x1="91667" y1="34804" x2="94771" y2="66340"/>
                          <a14:foregroundMark x1="94771" y1="66340" x2="71405" y2="88072"/>
                          <a14:foregroundMark x1="71405" y1="88072" x2="39542" y2="92974"/>
                          <a14:foregroundMark x1="39542" y1="92974" x2="32190" y2="91340"/>
                          <a14:foregroundMark x1="57353" y1="95752" x2="44444" y2="95261"/>
                          <a14:foregroundMark x1="92647" y1="33333" x2="95261" y2="64216"/>
                          <a14:foregroundMark x1="95261" y1="64216" x2="94608" y2="64869"/>
                          <a14:foregroundMark x1="3268" y1="53105" x2="11601" y2="22222"/>
                          <a14:foregroundMark x1="11601" y1="22222" x2="38562" y2="5229"/>
                          <a14:foregroundMark x1="38562" y1="5229" x2="62255" y2="8333"/>
                          <a14:foregroundMark x1="98529" y1="47059" x2="97222" y2="58660"/>
                          <a14:foregroundMark x1="53431" y1="99510" x2="45261" y2="986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255" y="3145443"/>
              <a:ext cx="967824" cy="96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7FCB2C-3288-483E-ABB6-379F11F1D360}"/>
                </a:ext>
              </a:extLst>
            </p:cNvPr>
            <p:cNvSpPr txBox="1"/>
            <p:nvPr/>
          </p:nvSpPr>
          <p:spPr>
            <a:xfrm>
              <a:off x="5033331" y="3514590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8 kg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C0EA91-671E-40C2-8E8B-9B62BC3B9013}"/>
              </a:ext>
            </a:extLst>
          </p:cNvPr>
          <p:cNvGrpSpPr/>
          <p:nvPr/>
        </p:nvGrpSpPr>
        <p:grpSpPr>
          <a:xfrm>
            <a:off x="3248359" y="1680906"/>
            <a:ext cx="2647281" cy="4326813"/>
            <a:chOff x="3248359" y="1680906"/>
            <a:chExt cx="2647281" cy="432681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FA058BF-0CC1-433C-B74A-28DB70917E7F}"/>
                </a:ext>
              </a:extLst>
            </p:cNvPr>
            <p:cNvGrpSpPr/>
            <p:nvPr/>
          </p:nvGrpSpPr>
          <p:grpSpPr>
            <a:xfrm>
              <a:off x="3248359" y="1680906"/>
              <a:ext cx="2647281" cy="4326813"/>
              <a:chOff x="3248359" y="1680906"/>
              <a:chExt cx="2647281" cy="4326813"/>
            </a:xfrm>
          </p:grpSpPr>
          <p:pic>
            <p:nvPicPr>
              <p:cNvPr id="20" name="Picture 4" descr="Image result for skate board clip art">
                <a:extLst>
                  <a:ext uri="{FF2B5EF4-FFF2-40B4-BE49-F238E27FC236}">
                    <a16:creationId xmlns:a16="http://schemas.microsoft.com/office/drawing/2014/main" id="{B70CF040-8CE4-4140-A675-82FFDE2228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07" t="62229" r="7396" b="17258"/>
              <a:stretch/>
            </p:blipFill>
            <p:spPr bwMode="auto">
              <a:xfrm>
                <a:off x="3248359" y="5376258"/>
                <a:ext cx="2647281" cy="631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9A7ADFE-344B-4511-9100-472E1EE1E395}"/>
                  </a:ext>
                </a:extLst>
              </p:cNvPr>
              <p:cNvSpPr/>
              <p:nvPr/>
            </p:nvSpPr>
            <p:spPr>
              <a:xfrm>
                <a:off x="4167276" y="2329374"/>
                <a:ext cx="784052" cy="97796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C02CB3A-4496-4F08-9A58-19B4D02720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9302" y="3190134"/>
                <a:ext cx="0" cy="1433893"/>
              </a:xfrm>
              <a:prstGeom prst="line">
                <a:avLst/>
              </a:prstGeom>
              <a:ln w="762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C65895D-C693-4DAC-B64D-D43E6DD48C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14317" y="4540339"/>
                <a:ext cx="344988" cy="1040698"/>
              </a:xfrm>
              <a:prstGeom prst="line">
                <a:avLst/>
              </a:prstGeom>
              <a:ln w="762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6CD56ED-1F20-4515-A4D6-30C3B4047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9302" y="4540339"/>
                <a:ext cx="344988" cy="1040698"/>
              </a:xfrm>
              <a:prstGeom prst="line">
                <a:avLst/>
              </a:prstGeom>
              <a:ln w="762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6" name="Picture 2" descr="http://www.photosinbox.com/download/top-hat.jpg">
                <a:extLst>
                  <a:ext uri="{FF2B5EF4-FFF2-40B4-BE49-F238E27FC236}">
                    <a16:creationId xmlns:a16="http://schemas.microsoft.com/office/drawing/2014/main" id="{2A70C160-BBB8-4B55-8964-9C2AB19909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1508" y="1680906"/>
                <a:ext cx="1575589" cy="1260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8D8704B-937B-413C-9617-D4D76B2721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46610" y="3451831"/>
                <a:ext cx="534183" cy="483909"/>
              </a:xfrm>
              <a:prstGeom prst="line">
                <a:avLst/>
              </a:prstGeom>
              <a:ln w="762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A04194-28AF-49CF-81EB-84AD37252C64}"/>
                </a:ext>
              </a:extLst>
            </p:cNvPr>
            <p:cNvSpPr txBox="1"/>
            <p:nvPr/>
          </p:nvSpPr>
          <p:spPr>
            <a:xfrm>
              <a:off x="4146241" y="2698468"/>
              <a:ext cx="8515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80 kg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871256-FAFE-4CBB-BFA4-ACA55720C1B4}"/>
              </a:ext>
            </a:extLst>
          </p:cNvPr>
          <p:cNvGrpSpPr/>
          <p:nvPr/>
        </p:nvGrpSpPr>
        <p:grpSpPr>
          <a:xfrm>
            <a:off x="5080793" y="2585134"/>
            <a:ext cx="1828800" cy="410291"/>
            <a:chOff x="816012" y="1568753"/>
            <a:chExt cx="1828800" cy="41029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606FDE2-BB86-44C5-935F-1233B329D621}"/>
                </a:ext>
              </a:extLst>
            </p:cNvPr>
            <p:cNvCxnSpPr/>
            <p:nvPr/>
          </p:nvCxnSpPr>
          <p:spPr>
            <a:xfrm>
              <a:off x="816012" y="1979044"/>
              <a:ext cx="1828800" cy="0"/>
            </a:xfrm>
            <a:prstGeom prst="straightConnector1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016127-4DA7-4FDB-990B-1224B259A73A}"/>
                </a:ext>
              </a:extLst>
            </p:cNvPr>
            <p:cNvSpPr txBox="1"/>
            <p:nvPr/>
          </p:nvSpPr>
          <p:spPr>
            <a:xfrm>
              <a:off x="816012" y="1568753"/>
              <a:ext cx="960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10 m/s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596E37-C000-4074-8153-6896A98FF924}"/>
              </a:ext>
            </a:extLst>
          </p:cNvPr>
          <p:cNvGrpSpPr/>
          <p:nvPr/>
        </p:nvGrpSpPr>
        <p:grpSpPr>
          <a:xfrm>
            <a:off x="3391656" y="1651267"/>
            <a:ext cx="822661" cy="511235"/>
            <a:chOff x="3407657" y="3715614"/>
            <a:chExt cx="822661" cy="511235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51E25D6-FA9F-4074-AB09-B163FC3EAB05}"/>
                </a:ext>
              </a:extLst>
            </p:cNvPr>
            <p:cNvCxnSpPr/>
            <p:nvPr/>
          </p:nvCxnSpPr>
          <p:spPr>
            <a:xfrm>
              <a:off x="3646566" y="4226849"/>
              <a:ext cx="365760" cy="0"/>
            </a:xfrm>
            <a:prstGeom prst="straightConnector1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AD9536-ECB9-4635-A594-0C7D09D976DC}"/>
                </a:ext>
              </a:extLst>
            </p:cNvPr>
            <p:cNvSpPr txBox="1"/>
            <p:nvPr/>
          </p:nvSpPr>
          <p:spPr>
            <a:xfrm>
              <a:off x="3407657" y="3715614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? m/s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439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149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6375 -0.00047 " pathEditMode="relative" rAng="0" ptsTypes="AA">
                                      <p:cBhvr>
                                        <p:cTn id="10" dur="1334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75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149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64097 0.00348 " pathEditMode="relative" rAng="0" ptsTypes="AA">
                                      <p:cBhvr>
                                        <p:cTn id="12" dur="1334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9" y="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149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63906 -0.00046 " pathEditMode="relative" rAng="0" ptsTypes="AA">
                                      <p:cBhvr>
                                        <p:cTn id="14" dur="1334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2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1886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53212 0.00115 " pathEditMode="relative" rAng="0" ptsTypes="AA">
                                      <p:cBhvr>
                                        <p:cTn id="16" dur="10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97" y="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1886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52986 -2.96296E-6 " pathEditMode="relative" rAng="0" ptsTypes="AA">
                                      <p:cBhvr>
                                        <p:cTn id="18" dur="106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Explosion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4" descr="Image result for skate board clip art">
            <a:extLst>
              <a:ext uri="{FF2B5EF4-FFF2-40B4-BE49-F238E27FC236}">
                <a16:creationId xmlns:a16="http://schemas.microsoft.com/office/drawing/2014/main" id="{B70CF040-8CE4-4140-A675-82FFDE222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62229" r="7396" b="17258"/>
          <a:stretch/>
        </p:blipFill>
        <p:spPr bwMode="auto">
          <a:xfrm>
            <a:off x="2714428" y="3613258"/>
            <a:ext cx="1384301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E9A7ADFE-344B-4511-9100-472E1EE1E395}"/>
              </a:ext>
            </a:extLst>
          </p:cNvPr>
          <p:cNvSpPr/>
          <p:nvPr/>
        </p:nvSpPr>
        <p:spPr>
          <a:xfrm>
            <a:off x="3194943" y="2019999"/>
            <a:ext cx="409992" cy="5113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02CB3A-4496-4F08-9A58-19B4D0272089}"/>
              </a:ext>
            </a:extLst>
          </p:cNvPr>
          <p:cNvCxnSpPr>
            <a:cxnSpLocks/>
          </p:cNvCxnSpPr>
          <p:nvPr/>
        </p:nvCxnSpPr>
        <p:spPr>
          <a:xfrm>
            <a:off x="3399939" y="2470103"/>
            <a:ext cx="0" cy="74980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65895D-C693-4DAC-B64D-D43E6DD48CD6}"/>
              </a:ext>
            </a:extLst>
          </p:cNvPr>
          <p:cNvCxnSpPr>
            <a:cxnSpLocks/>
          </p:cNvCxnSpPr>
          <p:nvPr/>
        </p:nvCxnSpPr>
        <p:spPr>
          <a:xfrm flipH="1">
            <a:off x="3219541" y="3176144"/>
            <a:ext cx="180399" cy="54419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CD56ED-1F20-4515-A4D6-30C3B4047F8F}"/>
              </a:ext>
            </a:extLst>
          </p:cNvPr>
          <p:cNvCxnSpPr>
            <a:cxnSpLocks/>
          </p:cNvCxnSpPr>
          <p:nvPr/>
        </p:nvCxnSpPr>
        <p:spPr>
          <a:xfrm>
            <a:off x="3399939" y="3176144"/>
            <a:ext cx="180399" cy="54419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385E57-BC11-45B1-AB2C-E861E0955D99}"/>
              </a:ext>
            </a:extLst>
          </p:cNvPr>
          <p:cNvCxnSpPr>
            <a:cxnSpLocks/>
          </p:cNvCxnSpPr>
          <p:nvPr/>
        </p:nvCxnSpPr>
        <p:spPr>
          <a:xfrm flipH="1" flipV="1">
            <a:off x="3406580" y="2606946"/>
            <a:ext cx="252775" cy="72171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" descr="http://www.photosinbox.com/download/top-hat.jpg">
            <a:extLst>
              <a:ext uri="{FF2B5EF4-FFF2-40B4-BE49-F238E27FC236}">
                <a16:creationId xmlns:a16="http://schemas.microsoft.com/office/drawing/2014/main" id="{2A70C160-BBB8-4B55-8964-9C2AB1990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90" y="1680906"/>
            <a:ext cx="823898" cy="65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bowling ball clipart">
            <a:extLst>
              <a:ext uri="{FF2B5EF4-FFF2-40B4-BE49-F238E27FC236}">
                <a16:creationId xmlns:a16="http://schemas.microsoft.com/office/drawing/2014/main" id="{CEFD37AE-1B20-45E6-A724-E7E871A9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2" b="99510" l="2288" r="98366">
                        <a14:foregroundMark x1="5719" y1="40196" x2="6209" y2="54575"/>
                        <a14:foregroundMark x1="2288" y1="48693" x2="2288" y2="52614"/>
                        <a14:foregroundMark x1="20915" y1="79085" x2="49837" y2="95588"/>
                        <a14:foregroundMark x1="49837" y1="95588" x2="78595" y2="82190"/>
                        <a14:foregroundMark x1="78595" y1="82190" x2="91176" y2="53595"/>
                        <a14:foregroundMark x1="91176" y1="53595" x2="84314" y2="26471"/>
                        <a14:foregroundMark x1="25327" y1="9804" x2="57353" y2="3922"/>
                        <a14:foregroundMark x1="57353" y1="3922" x2="71569" y2="11765"/>
                        <a14:foregroundMark x1="91667" y1="34804" x2="94771" y2="66340"/>
                        <a14:foregroundMark x1="94771" y1="66340" x2="71405" y2="88072"/>
                        <a14:foregroundMark x1="71405" y1="88072" x2="39542" y2="92974"/>
                        <a14:foregroundMark x1="39542" y1="92974" x2="32190" y2="91340"/>
                        <a14:foregroundMark x1="57353" y1="95752" x2="44444" y2="95261"/>
                        <a14:foregroundMark x1="92647" y1="33333" x2="95261" y2="64216"/>
                        <a14:foregroundMark x1="95261" y1="64216" x2="94608" y2="64869"/>
                        <a14:foregroundMark x1="3268" y1="53105" x2="11601" y2="22222"/>
                        <a14:foregroundMark x1="11601" y1="22222" x2="38562" y2="5229"/>
                        <a14:foregroundMark x1="38562" y1="5229" x2="62255" y2="8333"/>
                        <a14:foregroundMark x1="98529" y1="47059" x2="97222" y2="58660"/>
                        <a14:foregroundMark x1="53431" y1="99510" x2="45261" y2="98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76" y="2446733"/>
            <a:ext cx="506089" cy="50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D8704B-937B-413C-9617-D4D76B2721DD}"/>
              </a:ext>
            </a:extLst>
          </p:cNvPr>
          <p:cNvCxnSpPr>
            <a:cxnSpLocks/>
          </p:cNvCxnSpPr>
          <p:nvPr/>
        </p:nvCxnSpPr>
        <p:spPr>
          <a:xfrm flipH="1" flipV="1">
            <a:off x="3393302" y="2606948"/>
            <a:ext cx="279332" cy="25304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 Box 22">
            <a:extLst>
              <a:ext uri="{FF2B5EF4-FFF2-40B4-BE49-F238E27FC236}">
                <a16:creationId xmlns:a16="http://schemas.microsoft.com/office/drawing/2014/main" id="{7562FF97-5922-48FD-BE0B-8F5D93013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990" y="1403409"/>
            <a:ext cx="86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80 kg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E53E4013-3ED3-421D-8904-312EA437A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818" y="2539111"/>
            <a:ext cx="5674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kg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82FE1A-082A-4299-A2A5-F534A4F53A57}"/>
              </a:ext>
            </a:extLst>
          </p:cNvPr>
          <p:cNvGrpSpPr/>
          <p:nvPr/>
        </p:nvGrpSpPr>
        <p:grpSpPr>
          <a:xfrm>
            <a:off x="4570323" y="1397111"/>
            <a:ext cx="2820496" cy="2546347"/>
            <a:chOff x="4570323" y="1397111"/>
            <a:chExt cx="2820496" cy="254634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0E675D7-D734-40D3-AD6A-60346FE3B5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7655" y="2925985"/>
              <a:ext cx="404947" cy="1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4" descr="Image result for skate board clip art">
              <a:extLst>
                <a:ext uri="{FF2B5EF4-FFF2-40B4-BE49-F238E27FC236}">
                  <a16:creationId xmlns:a16="http://schemas.microsoft.com/office/drawing/2014/main" id="{D19AE389-7F80-4882-94BB-9689132C98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7" t="62229" r="7396" b="17258"/>
            <a:stretch/>
          </p:blipFill>
          <p:spPr bwMode="auto">
            <a:xfrm>
              <a:off x="4594093" y="3613258"/>
              <a:ext cx="1384301" cy="33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27175D7-58C1-43E9-95A4-5F411EAE76E7}"/>
                </a:ext>
              </a:extLst>
            </p:cNvPr>
            <p:cNvSpPr/>
            <p:nvPr/>
          </p:nvSpPr>
          <p:spPr>
            <a:xfrm>
              <a:off x="5074608" y="2019999"/>
              <a:ext cx="409992" cy="51139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8D724C-1F1A-4974-AE2B-840EED4C871D}"/>
                </a:ext>
              </a:extLst>
            </p:cNvPr>
            <p:cNvCxnSpPr>
              <a:cxnSpLocks/>
            </p:cNvCxnSpPr>
            <p:nvPr/>
          </p:nvCxnSpPr>
          <p:spPr>
            <a:xfrm>
              <a:off x="5279604" y="2470103"/>
              <a:ext cx="0" cy="749803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11D52A-252D-4F33-9584-33B56833CE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99206" y="3176144"/>
              <a:ext cx="180399" cy="544196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24B98CB-C7B1-4179-8FBB-1544BB79BB78}"/>
                </a:ext>
              </a:extLst>
            </p:cNvPr>
            <p:cNvCxnSpPr>
              <a:cxnSpLocks/>
            </p:cNvCxnSpPr>
            <p:nvPr/>
          </p:nvCxnSpPr>
          <p:spPr>
            <a:xfrm>
              <a:off x="5279604" y="3176144"/>
              <a:ext cx="180399" cy="544196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F54833-366E-4EFC-A963-EE92A678D1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2967" y="2606948"/>
              <a:ext cx="279332" cy="253043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D9897F-6B85-46A1-B9E4-8ECE478726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93865" y="2606946"/>
              <a:ext cx="299252" cy="92832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2" descr="http://www.photosinbox.com/download/top-hat.jpg">
              <a:extLst>
                <a:ext uri="{FF2B5EF4-FFF2-40B4-BE49-F238E27FC236}">
                  <a16:creationId xmlns:a16="http://schemas.microsoft.com/office/drawing/2014/main" id="{0E9B9EB8-EBCC-4F8E-A73D-2DD52AEC3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655" y="1680906"/>
              <a:ext cx="823898" cy="659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Image result for bowling ball clipart">
              <a:extLst>
                <a:ext uri="{FF2B5EF4-FFF2-40B4-BE49-F238E27FC236}">
                  <a16:creationId xmlns:a16="http://schemas.microsoft.com/office/drawing/2014/main" id="{0BBCEE84-17E6-48C7-8115-F5A3EE05C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22" b="99510" l="2288" r="98366">
                          <a14:foregroundMark x1="5719" y1="40196" x2="6209" y2="54575"/>
                          <a14:foregroundMark x1="2288" y1="48693" x2="2288" y2="52614"/>
                          <a14:foregroundMark x1="20915" y1="79085" x2="49837" y2="95588"/>
                          <a14:foregroundMark x1="49837" y1="95588" x2="78595" y2="82190"/>
                          <a14:foregroundMark x1="78595" y1="82190" x2="91176" y2="53595"/>
                          <a14:foregroundMark x1="91176" y1="53595" x2="84314" y2="26471"/>
                          <a14:foregroundMark x1="25327" y1="9804" x2="57353" y2="3922"/>
                          <a14:foregroundMark x1="57353" y1="3922" x2="71569" y2="11765"/>
                          <a14:foregroundMark x1="91667" y1="34804" x2="94771" y2="66340"/>
                          <a14:foregroundMark x1="94771" y1="66340" x2="71405" y2="88072"/>
                          <a14:foregroundMark x1="71405" y1="88072" x2="39542" y2="92974"/>
                          <a14:foregroundMark x1="39542" y1="92974" x2="32190" y2="91340"/>
                          <a14:foregroundMark x1="57353" y1="95752" x2="44444" y2="95261"/>
                          <a14:foregroundMark x1="92647" y1="33333" x2="95261" y2="64216"/>
                          <a14:foregroundMark x1="95261" y1="64216" x2="94608" y2="64869"/>
                          <a14:foregroundMark x1="3268" y1="53105" x2="11601" y2="22222"/>
                          <a14:foregroundMark x1="11601" y1="22222" x2="38562" y2="5229"/>
                          <a14:foregroundMark x1="38562" y1="5229" x2="62255" y2="8333"/>
                          <a14:foregroundMark x1="98529" y1="47059" x2="97222" y2="58660"/>
                          <a14:foregroundMark x1="53431" y1="99510" x2="45261" y2="986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817" y="2446733"/>
              <a:ext cx="506089" cy="506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99E9270-FFC0-4011-9BCD-B81BA327852E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6365906" y="2699777"/>
              <a:ext cx="549292" cy="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22">
              <a:extLst>
                <a:ext uri="{FF2B5EF4-FFF2-40B4-BE49-F238E27FC236}">
                  <a16:creationId xmlns:a16="http://schemas.microsoft.com/office/drawing/2014/main" id="{EC2E25A7-9497-441A-BDEF-59C38AA38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2282" y="1397111"/>
              <a:ext cx="863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80 kg</a:t>
              </a:r>
            </a:p>
          </p:txBody>
        </p:sp>
        <p:sp>
          <p:nvSpPr>
            <p:cNvPr id="32" name="Text Box 22">
              <a:extLst>
                <a:ext uri="{FF2B5EF4-FFF2-40B4-BE49-F238E27FC236}">
                  <a16:creationId xmlns:a16="http://schemas.microsoft.com/office/drawing/2014/main" id="{74AB27E7-9506-40A1-848D-DC685D0EF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5636" y="2545888"/>
              <a:ext cx="56740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8 kg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C6EA333-B1C8-46E6-BB1E-9AD82A0104E3}"/>
                </a:ext>
              </a:extLst>
            </p:cNvPr>
            <p:cNvSpPr txBox="1"/>
            <p:nvPr/>
          </p:nvSpPr>
          <p:spPr>
            <a:xfrm>
              <a:off x="4570323" y="2653362"/>
              <a:ext cx="332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v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655EE8E-D9DB-4508-88C2-C3C2721D140C}"/>
                </a:ext>
              </a:extLst>
            </p:cNvPr>
            <p:cNvSpPr txBox="1"/>
            <p:nvPr/>
          </p:nvSpPr>
          <p:spPr>
            <a:xfrm>
              <a:off x="6390224" y="2262065"/>
              <a:ext cx="100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10 m s</a:t>
              </a:r>
              <a:r>
                <a:rPr lang="en-US" baseline="300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-1</a:t>
              </a:r>
              <a:endParaRPr lang="en-US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FCA0594-DABA-41A9-936B-7F04EDE0F22F}"/>
              </a:ext>
            </a:extLst>
          </p:cNvPr>
          <p:cNvSpPr/>
          <p:nvPr/>
        </p:nvSpPr>
        <p:spPr>
          <a:xfrm>
            <a:off x="6140382" y="2964616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srgbClr val="7030A0"/>
                </a:solidFill>
                <a:ea typeface="Ebrima" panose="02000000000000000000" pitchFamily="2" charset="0"/>
                <a:cs typeface="Ebrima" panose="02000000000000000000" pitchFamily="2" charset="0"/>
              </a:rPr>
              <a:t>ρ</a:t>
            </a:r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mv</a:t>
            </a:r>
            <a:endParaRPr lang="en-US" sz="401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F8DFC2-335B-4959-970D-B8DAB622029C}"/>
              </a:ext>
            </a:extLst>
          </p:cNvPr>
          <p:cNvSpPr/>
          <p:nvPr/>
        </p:nvSpPr>
        <p:spPr>
          <a:xfrm>
            <a:off x="6462752" y="3485970"/>
            <a:ext cx="173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(8)(10)</a:t>
            </a:r>
            <a:endParaRPr lang="en-US" sz="401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74F9B6-E2B0-4935-9827-065B5D0DA94F}"/>
              </a:ext>
            </a:extLst>
          </p:cNvPr>
          <p:cNvSpPr/>
          <p:nvPr/>
        </p:nvSpPr>
        <p:spPr>
          <a:xfrm>
            <a:off x="6462752" y="4048071"/>
            <a:ext cx="2587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80 kg m s</a:t>
            </a:r>
            <a:r>
              <a:rPr lang="en-US" sz="32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01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9BD49C-77EA-4FAB-976C-D7D8354127B4}"/>
              </a:ext>
            </a:extLst>
          </p:cNvPr>
          <p:cNvSpPr/>
          <p:nvPr/>
        </p:nvSpPr>
        <p:spPr>
          <a:xfrm>
            <a:off x="5765882" y="2262065"/>
            <a:ext cx="1624936" cy="777612"/>
          </a:xfrm>
          <a:prstGeom prst="roundRect">
            <a:avLst/>
          </a:prstGeom>
          <a:solidFill>
            <a:srgbClr val="7030A0">
              <a:alpha val="3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93E793-8686-4159-A6FC-BDAE34A46803}"/>
              </a:ext>
            </a:extLst>
          </p:cNvPr>
          <p:cNvSpPr/>
          <p:nvPr/>
        </p:nvSpPr>
        <p:spPr>
          <a:xfrm>
            <a:off x="3406580" y="4272163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mv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</a:t>
            </a:r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mv</a:t>
            </a:r>
            <a:endParaRPr lang="en-US" sz="401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B21E94-C413-45F4-90EE-D9D6DB23358F}"/>
              </a:ext>
            </a:extLst>
          </p:cNvPr>
          <p:cNvSpPr/>
          <p:nvPr/>
        </p:nvSpPr>
        <p:spPr>
          <a:xfrm>
            <a:off x="2820508" y="4845363"/>
            <a:ext cx="2980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(80)(v)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</a:t>
            </a:r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(8)(10)</a:t>
            </a:r>
            <a:endParaRPr lang="en-US" sz="401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5BBF44B-D6FA-4054-A39E-D9BC02697ECD}"/>
              </a:ext>
            </a:extLst>
          </p:cNvPr>
          <p:cNvSpPr/>
          <p:nvPr/>
        </p:nvSpPr>
        <p:spPr>
          <a:xfrm>
            <a:off x="3747345" y="5521514"/>
            <a:ext cx="2214068" cy="584775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m s</a:t>
            </a:r>
            <a:r>
              <a:rPr lang="en-US" sz="3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200" b="1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6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6" grpId="0" animBg="1"/>
      <p:bldP spid="36" grpId="0"/>
      <p:bldP spid="37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 and Bounce #1</a:t>
            </a:r>
          </a:p>
        </p:txBody>
      </p:sp>
      <p:pic>
        <p:nvPicPr>
          <p:cNvPr id="27" name="Picture 4" descr="http://upload.wikimedia.org/wikipedia/commons/7/7a/Basketball.png">
            <a:extLst>
              <a:ext uri="{FF2B5EF4-FFF2-40B4-BE49-F238E27FC236}">
                <a16:creationId xmlns:a16="http://schemas.microsoft.com/office/drawing/2014/main" id="{A3F09EF8-2B08-44F2-9A0A-67C41BA1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97" y="4428080"/>
            <a:ext cx="2011678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A3940D-45C9-4AFC-BEFB-96B08BBE9778}"/>
              </a:ext>
            </a:extLst>
          </p:cNvPr>
          <p:cNvGrpSpPr/>
          <p:nvPr/>
        </p:nvGrpSpPr>
        <p:grpSpPr>
          <a:xfrm>
            <a:off x="-1865682" y="3727482"/>
            <a:ext cx="1828800" cy="497522"/>
            <a:chOff x="816012" y="1481522"/>
            <a:chExt cx="1828800" cy="49752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DAF2114-D7DB-414E-A239-98F8FBF3B8FA}"/>
                </a:ext>
              </a:extLst>
            </p:cNvPr>
            <p:cNvCxnSpPr/>
            <p:nvPr/>
          </p:nvCxnSpPr>
          <p:spPr>
            <a:xfrm>
              <a:off x="816012" y="1979044"/>
              <a:ext cx="1828800" cy="0"/>
            </a:xfrm>
            <a:prstGeom prst="straightConnector1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00903E-0E33-4044-BEB6-99ADC82D2089}"/>
                </a:ext>
              </a:extLst>
            </p:cNvPr>
            <p:cNvSpPr txBox="1"/>
            <p:nvPr/>
          </p:nvSpPr>
          <p:spPr>
            <a:xfrm>
              <a:off x="1250152" y="1481522"/>
              <a:ext cx="960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10 m/s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AC97CF4-71CD-47F8-8229-22285419FB47}"/>
              </a:ext>
            </a:extLst>
          </p:cNvPr>
          <p:cNvSpPr txBox="1"/>
          <p:nvPr/>
        </p:nvSpPr>
        <p:spPr>
          <a:xfrm>
            <a:off x="4979928" y="5070452"/>
            <a:ext cx="1225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kg</a:t>
            </a:r>
          </a:p>
        </p:txBody>
      </p:sp>
      <p:pic>
        <p:nvPicPr>
          <p:cNvPr id="41" name="Picture 2" descr="http://www.bowlingballs.us/images/bowling-ball-480.jpg">
            <a:extLst>
              <a:ext uri="{FF2B5EF4-FFF2-40B4-BE49-F238E27FC236}">
                <a16:creationId xmlns:a16="http://schemas.microsoft.com/office/drawing/2014/main" id="{8583B779-8182-40C4-9D58-B75AC6713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4735" r="7199" b="7532"/>
          <a:stretch/>
        </p:blipFill>
        <p:spPr bwMode="auto">
          <a:xfrm>
            <a:off x="-1904848" y="4509995"/>
            <a:ext cx="1813703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6135694-75E0-4D9B-B003-5DE77AA7D63C}"/>
              </a:ext>
            </a:extLst>
          </p:cNvPr>
          <p:cNvSpPr txBox="1"/>
          <p:nvPr/>
        </p:nvSpPr>
        <p:spPr>
          <a:xfrm>
            <a:off x="-1610505" y="5079977"/>
            <a:ext cx="1225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kg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45D063-F4B3-46CB-B8ED-ACB481B16214}"/>
              </a:ext>
            </a:extLst>
          </p:cNvPr>
          <p:cNvGrpSpPr/>
          <p:nvPr/>
        </p:nvGrpSpPr>
        <p:grpSpPr>
          <a:xfrm>
            <a:off x="3407657" y="3706089"/>
            <a:ext cx="822661" cy="511235"/>
            <a:chOff x="3407657" y="3715614"/>
            <a:chExt cx="822661" cy="511235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9104595-A860-4044-A716-DC6925042700}"/>
                </a:ext>
              </a:extLst>
            </p:cNvPr>
            <p:cNvCxnSpPr/>
            <p:nvPr/>
          </p:nvCxnSpPr>
          <p:spPr>
            <a:xfrm>
              <a:off x="3646566" y="4226849"/>
              <a:ext cx="365760" cy="0"/>
            </a:xfrm>
            <a:prstGeom prst="straightConnector1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57629C4-A698-4BC2-B7F9-ADA5AB285D88}"/>
                </a:ext>
              </a:extLst>
            </p:cNvPr>
            <p:cNvSpPr txBox="1"/>
            <p:nvPr/>
          </p:nvSpPr>
          <p:spPr>
            <a:xfrm>
              <a:off x="3407657" y="3715614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 m/s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702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52466 -2.22222E-6 " pathEditMode="relative" rAng="0" ptsTypes="AA">
                                      <p:cBhvr>
                                        <p:cTn id="6" dur="262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12001">
                                      <p:cBhvr>
                                        <p:cTn id="8" dur="262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52465 -0.00139 " pathEditMode="relative" rAng="0" ptsTypes="AA">
                                      <p:cBhvr>
                                        <p:cTn id="10" dur="262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51753 3.7037E-7 " pathEditMode="relative" rAng="0" ptsTypes="AA">
                                      <p:cBhvr>
                                        <p:cTn id="12" dur="262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2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2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20"/>
                            </p:stCondLst>
                            <p:childTnLst>
                              <p:par>
                                <p:cTn id="2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66 -2.22222E-6 L 1.21424 -0.00208 " pathEditMode="relative" rAng="0" ptsTypes="AA">
                                      <p:cBhvr>
                                        <p:cTn id="21" dur="17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-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3717999">
                                      <p:cBhvr>
                                        <p:cTn id="23" dur="17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66 -0.00139 L 1.2132 -0.00208 " pathEditMode="relative" rAng="0" ptsTypes="AA">
                                      <p:cBhvr>
                                        <p:cTn id="25" dur="17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27" y="-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68333 -0.00417 " pathEditMode="relative" rAng="0" ptsTypes="AA">
                                      <p:cBhvr>
                                        <p:cTn id="27" dur="17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-20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49479 -0.00208 " pathEditMode="relative" rAng="0" ptsTypes="AA">
                                      <p:cBhvr>
                                        <p:cTn id="29" dur="78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-11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7052001">
                                      <p:cBhvr>
                                        <p:cTn id="31" dur="78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4915 -0.00208 " pathEditMode="relative" rAng="0" ptsTypes="AA">
                                      <p:cBhvr>
                                        <p:cTn id="33" dur="78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  <p:bldP spid="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://www.bowlingballs.us/images/bowling-ball-480.jpg">
            <a:extLst>
              <a:ext uri="{FF2B5EF4-FFF2-40B4-BE49-F238E27FC236}">
                <a16:creationId xmlns:a16="http://schemas.microsoft.com/office/drawing/2014/main" id="{1CB8E0DB-8C62-4EE2-AF3C-38145D4C6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4735" r="7199" b="7532"/>
          <a:stretch/>
        </p:blipFill>
        <p:spPr bwMode="auto">
          <a:xfrm>
            <a:off x="5033574" y="5024778"/>
            <a:ext cx="883444" cy="890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www.bowlingballs.us/images/bowling-ball-480.jpg">
            <a:extLst>
              <a:ext uri="{FF2B5EF4-FFF2-40B4-BE49-F238E27FC236}">
                <a16:creationId xmlns:a16="http://schemas.microsoft.com/office/drawing/2014/main" id="{D7302527-EAA2-4E17-B89E-3549FEB6E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4735" r="7199" b="7532"/>
          <a:stretch/>
        </p:blipFill>
        <p:spPr bwMode="auto">
          <a:xfrm>
            <a:off x="3583614" y="3333845"/>
            <a:ext cx="883444" cy="890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 and Bounce #1</a:t>
            </a:r>
          </a:p>
        </p:txBody>
      </p:sp>
      <p:pic>
        <p:nvPicPr>
          <p:cNvPr id="26" name="Picture 2" descr="http://www.bowlingballs.us/images/bowling-ball-480.jpg">
            <a:extLst>
              <a:ext uri="{FF2B5EF4-FFF2-40B4-BE49-F238E27FC236}">
                <a16:creationId xmlns:a16="http://schemas.microsoft.com/office/drawing/2014/main" id="{DD485839-E9C8-4EE6-81D9-5733D27A3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4735" r="7199" b="7532"/>
          <a:stretch/>
        </p:blipFill>
        <p:spPr bwMode="auto">
          <a:xfrm>
            <a:off x="483394" y="1531726"/>
            <a:ext cx="883444" cy="8907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upload.wikimedia.org/wikipedia/commons/7/7a/Basketball.png">
            <a:extLst>
              <a:ext uri="{FF2B5EF4-FFF2-40B4-BE49-F238E27FC236}">
                <a16:creationId xmlns:a16="http://schemas.microsoft.com/office/drawing/2014/main" id="{A3F09EF8-2B08-44F2-9A0A-67C41BA1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36" y="1507182"/>
            <a:ext cx="987139" cy="9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AF2114-D7DB-414E-A239-98F8FBF3B8FA}"/>
              </a:ext>
            </a:extLst>
          </p:cNvPr>
          <p:cNvCxnSpPr/>
          <p:nvPr/>
        </p:nvCxnSpPr>
        <p:spPr>
          <a:xfrm>
            <a:off x="1380198" y="2002347"/>
            <a:ext cx="731520" cy="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00903E-0E33-4044-BEB6-99ADC82D2089}"/>
              </a:ext>
            </a:extLst>
          </p:cNvPr>
          <p:cNvSpPr txBox="1"/>
          <p:nvPr/>
        </p:nvSpPr>
        <p:spPr>
          <a:xfrm>
            <a:off x="1284164" y="1510797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m s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135694-75E0-4D9B-B003-5DE77AA7D63C}"/>
              </a:ext>
            </a:extLst>
          </p:cNvPr>
          <p:cNvSpPr txBox="1"/>
          <p:nvPr/>
        </p:nvSpPr>
        <p:spPr>
          <a:xfrm>
            <a:off x="570998" y="179127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kg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C97CF4-71CD-47F8-8229-22285419FB47}"/>
              </a:ext>
            </a:extLst>
          </p:cNvPr>
          <p:cNvSpPr txBox="1"/>
          <p:nvPr/>
        </p:nvSpPr>
        <p:spPr>
          <a:xfrm>
            <a:off x="2606185" y="1800697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kg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6EFFF8-ACBC-4D16-A307-7F9049182E58}"/>
              </a:ext>
            </a:extLst>
          </p:cNvPr>
          <p:cNvSpPr txBox="1"/>
          <p:nvPr/>
        </p:nvSpPr>
        <p:spPr>
          <a:xfrm>
            <a:off x="3451773" y="1565204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7" name="Picture 4" descr="http://upload.wikimedia.org/wikipedia/commons/7/7a/Basketball.png">
            <a:extLst>
              <a:ext uri="{FF2B5EF4-FFF2-40B4-BE49-F238E27FC236}">
                <a16:creationId xmlns:a16="http://schemas.microsoft.com/office/drawing/2014/main" id="{4740C781-CF5D-40E9-9FB0-B108F39C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22" y="3285675"/>
            <a:ext cx="987139" cy="9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upload.wikimedia.org/wikipedia/commons/7/7a/Basketball.png">
            <a:extLst>
              <a:ext uri="{FF2B5EF4-FFF2-40B4-BE49-F238E27FC236}">
                <a16:creationId xmlns:a16="http://schemas.microsoft.com/office/drawing/2014/main" id="{E50817CE-FDC2-424C-9F50-789CEC609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89" y="4981090"/>
            <a:ext cx="987139" cy="9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EB15B01-F2B0-48B8-B12C-089F7C560F30}"/>
              </a:ext>
            </a:extLst>
          </p:cNvPr>
          <p:cNvCxnSpPr/>
          <p:nvPr/>
        </p:nvCxnSpPr>
        <p:spPr>
          <a:xfrm>
            <a:off x="5936271" y="5474660"/>
            <a:ext cx="320040" cy="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C30874E-E984-4BC1-8DE7-4E95BD265352}"/>
              </a:ext>
            </a:extLst>
          </p:cNvPr>
          <p:cNvSpPr txBox="1"/>
          <p:nvPr/>
        </p:nvSpPr>
        <p:spPr>
          <a:xfrm>
            <a:off x="5942621" y="5004150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m s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7C9F49-6C72-4563-AD6A-BCBBED93CD6C}"/>
              </a:ext>
            </a:extLst>
          </p:cNvPr>
          <p:cNvSpPr txBox="1"/>
          <p:nvPr/>
        </p:nvSpPr>
        <p:spPr>
          <a:xfrm>
            <a:off x="5128401" y="5252478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kg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1940D4-9F76-40C9-B393-FB3F86415595}"/>
              </a:ext>
            </a:extLst>
          </p:cNvPr>
          <p:cNvSpPr txBox="1"/>
          <p:nvPr/>
        </p:nvSpPr>
        <p:spPr>
          <a:xfrm>
            <a:off x="6936838" y="527460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kg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541BCB-7B8A-484E-90BF-3A10007F1683}"/>
              </a:ext>
            </a:extLst>
          </p:cNvPr>
          <p:cNvSpPr txBox="1"/>
          <p:nvPr/>
        </p:nvSpPr>
        <p:spPr>
          <a:xfrm>
            <a:off x="8052064" y="5052423"/>
            <a:ext cx="351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A23B8D7-90F1-4549-A55C-42A1543A43B2}"/>
              </a:ext>
            </a:extLst>
          </p:cNvPr>
          <p:cNvCxnSpPr/>
          <p:nvPr/>
        </p:nvCxnSpPr>
        <p:spPr>
          <a:xfrm>
            <a:off x="7725866" y="5492357"/>
            <a:ext cx="1280160" cy="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82D81C4E-0593-41EA-9D8D-99C867E82CDC}"/>
              </a:ext>
            </a:extLst>
          </p:cNvPr>
          <p:cNvSpPr/>
          <p:nvPr/>
        </p:nvSpPr>
        <p:spPr>
          <a:xfrm>
            <a:off x="4287988" y="3560288"/>
            <a:ext cx="320040" cy="437913"/>
          </a:xfrm>
          <a:prstGeom prst="irregularSeal1">
            <a:avLst/>
          </a:prstGeom>
          <a:solidFill>
            <a:srgbClr val="FFFF00">
              <a:alpha val="50196"/>
            </a:srgb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E9D7B-08D2-4401-A28B-99937A3C5AC2}"/>
              </a:ext>
            </a:extLst>
          </p:cNvPr>
          <p:cNvSpPr txBox="1"/>
          <p:nvPr/>
        </p:nvSpPr>
        <p:spPr>
          <a:xfrm>
            <a:off x="4712863" y="2062388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(8)(10) </a:t>
            </a: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</a:t>
            </a:r>
            <a:r>
              <a:rPr lang="en-US" sz="240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(2)(0)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BFB647-9A7E-46ED-B1E0-5A317F9AED50}"/>
              </a:ext>
            </a:extLst>
          </p:cNvPr>
          <p:cNvSpPr txBox="1"/>
          <p:nvPr/>
        </p:nvSpPr>
        <p:spPr>
          <a:xfrm>
            <a:off x="5316058" y="1576837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Before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B07F29-36E0-405F-BC0A-59602D34A9C6}"/>
              </a:ext>
            </a:extLst>
          </p:cNvPr>
          <p:cNvSpPr txBox="1"/>
          <p:nvPr/>
        </p:nvSpPr>
        <p:spPr>
          <a:xfrm>
            <a:off x="7575506" y="1569864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2802A7-F987-4EBB-A26B-13EEE2E1FA20}"/>
              </a:ext>
            </a:extLst>
          </p:cNvPr>
          <p:cNvSpPr txBox="1"/>
          <p:nvPr/>
        </p:nvSpPr>
        <p:spPr>
          <a:xfrm>
            <a:off x="5779993" y="2674031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80 </a:t>
            </a: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</a:t>
            </a:r>
            <a:r>
              <a:rPr lang="en-US" sz="240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</a:t>
            </a: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 </a:t>
            </a: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</a:t>
            </a:r>
            <a:r>
              <a:rPr lang="en-US" sz="240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7BB1AD-FFDC-4271-8BE7-E9CF35DD4984}"/>
              </a:ext>
            </a:extLst>
          </p:cNvPr>
          <p:cNvSpPr txBox="1"/>
          <p:nvPr/>
        </p:nvSpPr>
        <p:spPr>
          <a:xfrm>
            <a:off x="6382376" y="3392056"/>
            <a:ext cx="2449710" cy="58477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 </a:t>
            </a:r>
            <a:r>
              <a:rPr lang="en-US" sz="3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3200" b="1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32 m s</a:t>
            </a:r>
            <a:r>
              <a:rPr lang="en-US" sz="3200" b="1" baseline="3000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200" b="1" dirty="0">
              <a:solidFill>
                <a:srgbClr val="FF66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F675E6-1CFA-4F83-A94E-3A49ADA90244}"/>
              </a:ext>
            </a:extLst>
          </p:cNvPr>
          <p:cNvSpPr txBox="1"/>
          <p:nvPr/>
        </p:nvSpPr>
        <p:spPr>
          <a:xfrm>
            <a:off x="6739508" y="2062388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</a:t>
            </a:r>
            <a:endParaRPr lang="en-US" sz="2400" dirty="0">
              <a:solidFill>
                <a:srgbClr val="FF66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1FA81B-DA1E-47DA-AA3C-D3B2E7052AE7}"/>
              </a:ext>
            </a:extLst>
          </p:cNvPr>
          <p:cNvSpPr txBox="1"/>
          <p:nvPr/>
        </p:nvSpPr>
        <p:spPr>
          <a:xfrm>
            <a:off x="7030991" y="2062388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(8)(2) </a:t>
            </a: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</a:t>
            </a:r>
            <a:r>
              <a:rPr lang="en-US" sz="240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(2)(v)</a:t>
            </a:r>
          </a:p>
        </p:txBody>
      </p:sp>
    </p:spTree>
    <p:extLst>
      <p:ext uri="{BB962C8B-B14F-4D97-AF65-F5344CB8AC3E}">
        <p14:creationId xmlns:p14="http://schemas.microsoft.com/office/powerpoint/2010/main" val="4014502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4" grpId="0"/>
      <p:bldP spid="3" grpId="0" animBg="1"/>
      <p:bldP spid="4" grpId="0"/>
      <p:bldP spid="23" grpId="0"/>
      <p:bldP spid="24" grpId="0"/>
      <p:bldP spid="25" grpId="0"/>
      <p:bldP spid="32" grpId="0" animBg="1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 and Bounce #2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-1990725" y="5986552"/>
            <a:ext cx="13411200" cy="87144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flatTx/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5C8AD4-9876-45B0-83EB-DD561DBA0486}"/>
              </a:ext>
            </a:extLst>
          </p:cNvPr>
          <p:cNvGrpSpPr/>
          <p:nvPr/>
        </p:nvGrpSpPr>
        <p:grpSpPr>
          <a:xfrm>
            <a:off x="-1830535" y="5104768"/>
            <a:ext cx="1615730" cy="871448"/>
            <a:chOff x="1179365" y="5115103"/>
            <a:chExt cx="1615730" cy="871448"/>
          </a:xfrm>
        </p:grpSpPr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1179365" y="5115103"/>
              <a:ext cx="1615730" cy="871448"/>
            </a:xfrm>
            <a:prstGeom prst="rect">
              <a:avLst/>
            </a:prstGeom>
            <a:solidFill>
              <a:srgbClr val="C0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</a:sp3d>
          </p:spPr>
          <p:txBody>
            <a:bodyPr anchor="ctr">
              <a:spAutoFit/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>
              <a:off x="1346677" y="5191039"/>
              <a:ext cx="1390055" cy="646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12 kg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C916FCF-17E1-482F-BD2C-D04AB6F4B48B}"/>
              </a:ext>
            </a:extLst>
          </p:cNvPr>
          <p:cNvGrpSpPr/>
          <p:nvPr/>
        </p:nvGrpSpPr>
        <p:grpSpPr>
          <a:xfrm>
            <a:off x="9211440" y="5104768"/>
            <a:ext cx="1937380" cy="871448"/>
            <a:chOff x="5772226" y="5062742"/>
            <a:chExt cx="1937380" cy="871448"/>
          </a:xfrm>
        </p:grpSpPr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5772226" y="5062742"/>
              <a:ext cx="1937380" cy="871448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  <a:flatTx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Text Box 22">
              <a:extLst>
                <a:ext uri="{FF2B5EF4-FFF2-40B4-BE49-F238E27FC236}">
                  <a16:creationId xmlns:a16="http://schemas.microsoft.com/office/drawing/2014/main" id="{1CE65610-BE3D-4BD9-B81B-2D94EA574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8982" y="5178614"/>
              <a:ext cx="1390055" cy="646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18 kg</a:t>
              </a:r>
            </a:p>
          </p:txBody>
        </p:sp>
      </p:grpSp>
      <p:sp>
        <p:nvSpPr>
          <p:cNvPr id="51" name="Text Box 12">
            <a:extLst>
              <a:ext uri="{FF2B5EF4-FFF2-40B4-BE49-F238E27FC236}">
                <a16:creationId xmlns:a16="http://schemas.microsoft.com/office/drawing/2014/main" id="{83A9E0CF-1447-40DD-AE94-D8B9100EF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33" y="4048563"/>
            <a:ext cx="1099372" cy="46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-4</a:t>
            </a:r>
            <a:r>
              <a:rPr kumimoji="0"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m/s</a:t>
            </a:r>
          </a:p>
        </p:txBody>
      </p:sp>
      <p:sp>
        <p:nvSpPr>
          <p:cNvPr id="52" name="Text Box 12">
            <a:extLst>
              <a:ext uri="{FF2B5EF4-FFF2-40B4-BE49-F238E27FC236}">
                <a16:creationId xmlns:a16="http://schemas.microsoft.com/office/drawing/2014/main" id="{11CCF9A0-AB03-4E65-91F2-5D36E1E6B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118" y="4059882"/>
            <a:ext cx="1099372" cy="46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 </a:t>
            </a:r>
            <a:r>
              <a:rPr kumimoji="0"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m/s</a:t>
            </a:r>
          </a:p>
        </p:txBody>
      </p:sp>
      <p:sp>
        <p:nvSpPr>
          <p:cNvPr id="54" name="Text Box 12">
            <a:extLst>
              <a:ext uri="{FF2B5EF4-FFF2-40B4-BE49-F238E27FC236}">
                <a16:creationId xmlns:a16="http://schemas.microsoft.com/office/drawing/2014/main" id="{C8AF4623-70C2-4901-9BF8-E4E37307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72356" y="4044116"/>
            <a:ext cx="1099372" cy="46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</a:t>
            </a:r>
            <a:r>
              <a:rPr kumimoji="0"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m/s</a:t>
            </a: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61B1093F-3F88-4152-BD3D-4F28DC041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342" y="4059883"/>
            <a:ext cx="13959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-5.5 </a:t>
            </a:r>
            <a:r>
              <a:rPr kumimoji="0"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m/s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6AB103-64C8-45D9-9580-837D8C880B18}"/>
              </a:ext>
            </a:extLst>
          </p:cNvPr>
          <p:cNvCxnSpPr/>
          <p:nvPr/>
        </p:nvCxnSpPr>
        <p:spPr>
          <a:xfrm>
            <a:off x="-1734995" y="4629150"/>
            <a:ext cx="1463040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93CA60-9B7B-4F23-A3C0-3215F3E215E7}"/>
              </a:ext>
            </a:extLst>
          </p:cNvPr>
          <p:cNvCxnSpPr>
            <a:cxnSpLocks/>
          </p:cNvCxnSpPr>
          <p:nvPr/>
        </p:nvCxnSpPr>
        <p:spPr>
          <a:xfrm flipH="1">
            <a:off x="4751699" y="4629150"/>
            <a:ext cx="1005840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A9CED55-EB6A-4692-A197-4A5C6B3508AF}"/>
              </a:ext>
            </a:extLst>
          </p:cNvPr>
          <p:cNvCxnSpPr/>
          <p:nvPr/>
        </p:nvCxnSpPr>
        <p:spPr>
          <a:xfrm>
            <a:off x="9845669" y="4629150"/>
            <a:ext cx="731520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4D5AB18-5C75-49F7-9D14-9AA94AB1B221}"/>
              </a:ext>
            </a:extLst>
          </p:cNvPr>
          <p:cNvCxnSpPr/>
          <p:nvPr/>
        </p:nvCxnSpPr>
        <p:spPr>
          <a:xfrm>
            <a:off x="6614789" y="4629150"/>
            <a:ext cx="914400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776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68681 0.00162 " pathEditMode="relative" rAng="0" ptsTypes="AA">
                                      <p:cBhvr>
                                        <p:cTn id="6" dur="429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40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34357 -0.00116 " pathEditMode="relative" rAng="0" ptsTypes="AA">
                                      <p:cBhvr>
                                        <p:cTn id="8" dur="429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34253 -0.00046 " pathEditMode="relative" rAng="0" ptsTypes="AA">
                                      <p:cBhvr>
                                        <p:cTn id="10" dur="429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68681 0.00301 " pathEditMode="relative" rAng="0" ptsTypes="AA">
                                      <p:cBhvr>
                                        <p:cTn id="12" dur="429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40" y="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022E-16 L 0.68437 1.11022E-16 " pathEditMode="relative" rAng="0" ptsTypes="AA">
                                      <p:cBhvr>
                                        <p:cTn id="14" dur="429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7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34323 1.11022E-16 " pathEditMode="relative" rAng="0" ptsTypes="AA">
                                      <p:cBhvr>
                                        <p:cTn id="16" dur="429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9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9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9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9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9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9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9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9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90"/>
                            </p:stCondLst>
                            <p:childTnLst>
                              <p:par>
                                <p:cTn id="4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681 0.00162 L -4.44444E-6 -3.7037E-7 " pathEditMode="relative" rAng="0" ptsTypes="AA">
                                      <p:cBhvr>
                                        <p:cTn id="43" dur="624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40" y="-9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68455 -0.00092 " pathEditMode="relative" rAng="0" ptsTypes="AA">
                                      <p:cBhvr>
                                        <p:cTn id="45" dur="624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36" y="-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-0.68438 1.11022E-16 " pathEditMode="relative" rAng="0" ptsTypes="AA">
                                      <p:cBhvr>
                                        <p:cTn id="47" dur="624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57 -0.00116 L -4.44444E-6 -3.7037E-7 " pathEditMode="relative" rAng="0" ptsTypes="AA">
                                      <p:cBhvr>
                                        <p:cTn id="49" dur="344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33958 -0.00092 " pathEditMode="relative" rAng="0" ptsTypes="AA">
                                      <p:cBhvr>
                                        <p:cTn id="51" dur="344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-4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33385 1.11022E-16 " pathEditMode="relative" rAng="0" ptsTypes="AA">
                                      <p:cBhvr>
                                        <p:cTn id="53" dur="344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/>
      <p:bldP spid="52" grpId="1"/>
      <p:bldP spid="54" grpId="0"/>
      <p:bldP spid="54" grpId="1"/>
      <p:bldP spid="56" grpId="0"/>
      <p:bldP spid="5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 and Bounce #2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DAF385-434E-4808-B284-6EB5E46603D4}"/>
              </a:ext>
            </a:extLst>
          </p:cNvPr>
          <p:cNvGrpSpPr/>
          <p:nvPr/>
        </p:nvGrpSpPr>
        <p:grpSpPr>
          <a:xfrm>
            <a:off x="419100" y="4761885"/>
            <a:ext cx="3505200" cy="1289671"/>
            <a:chOff x="419100" y="4761885"/>
            <a:chExt cx="3505200" cy="1289671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419100" y="5626105"/>
              <a:ext cx="3505200" cy="36988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739775" y="5256217"/>
              <a:ext cx="685800" cy="369888"/>
            </a:xfrm>
            <a:prstGeom prst="rect">
              <a:avLst/>
            </a:prstGeom>
            <a:solidFill>
              <a:srgbClr val="C0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</a:sp3d>
          </p:spPr>
          <p:txBody>
            <a:bodyPr anchor="ctr">
              <a:spAutoFit/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5" name="Line 10"/>
            <p:cNvSpPr>
              <a:spLocks noChangeShapeType="1"/>
            </p:cNvSpPr>
            <p:nvPr/>
          </p:nvSpPr>
          <p:spPr bwMode="auto">
            <a:xfrm flipV="1">
              <a:off x="1503361" y="5380835"/>
              <a:ext cx="7315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Text Box 12"/>
            <p:cNvSpPr txBox="1">
              <a:spLocks noChangeArrowheads="1"/>
            </p:cNvSpPr>
            <p:nvPr/>
          </p:nvSpPr>
          <p:spPr bwMode="auto">
            <a:xfrm>
              <a:off x="842964" y="4761885"/>
              <a:ext cx="81597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8</a:t>
              </a:r>
              <a:r>
                <a:rPr kumimoji="0" lang="en-US" sz="1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m s</a:t>
              </a:r>
              <a:r>
                <a:rPr kumimoji="0" lang="en-US" sz="1600" baseline="300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-1</a:t>
              </a:r>
              <a:endParaRPr kumimoji="0"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>
              <a:off x="688975" y="5234270"/>
              <a:ext cx="863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12 kg</a:t>
              </a:r>
            </a:p>
          </p:txBody>
        </p:sp>
        <p:sp>
          <p:nvSpPr>
            <p:cNvPr id="42" name="Text Box 62"/>
            <p:cNvSpPr txBox="1">
              <a:spLocks noChangeArrowheads="1"/>
            </p:cNvSpPr>
            <p:nvPr/>
          </p:nvSpPr>
          <p:spPr bwMode="auto">
            <a:xfrm>
              <a:off x="1384300" y="5589593"/>
              <a:ext cx="14859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Before</a:t>
              </a: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 flipV="1">
              <a:off x="2312992" y="5380835"/>
              <a:ext cx="457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2689225" y="5233992"/>
              <a:ext cx="822325" cy="369888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  <a:flatTx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Text Box 22">
              <a:extLst>
                <a:ext uri="{FF2B5EF4-FFF2-40B4-BE49-F238E27FC236}">
                  <a16:creationId xmlns:a16="http://schemas.microsoft.com/office/drawing/2014/main" id="{1CE65610-BE3D-4BD9-B81B-2D94EA574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4" y="5228995"/>
              <a:ext cx="863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18 kg</a:t>
              </a:r>
            </a:p>
          </p:txBody>
        </p:sp>
        <p:sp>
          <p:nvSpPr>
            <p:cNvPr id="35" name="Text Box 12">
              <a:extLst>
                <a:ext uri="{FF2B5EF4-FFF2-40B4-BE49-F238E27FC236}">
                  <a16:creationId xmlns:a16="http://schemas.microsoft.com/office/drawing/2014/main" id="{1817C354-E51A-4B31-BF76-2E8A27FFE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0350" y="4761885"/>
              <a:ext cx="91916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-4</a:t>
              </a:r>
              <a:r>
                <a:rPr kumimoji="0" lang="en-US" sz="1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m s</a:t>
              </a:r>
              <a:r>
                <a:rPr kumimoji="0" lang="en-US" sz="1600" baseline="300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-1</a:t>
              </a:r>
              <a:endParaRPr kumimoji="0"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D83A1CA-265B-4A5C-8204-BC1AC8A89E19}"/>
              </a:ext>
            </a:extLst>
          </p:cNvPr>
          <p:cNvGrpSpPr/>
          <p:nvPr/>
        </p:nvGrpSpPr>
        <p:grpSpPr>
          <a:xfrm>
            <a:off x="5029199" y="4712676"/>
            <a:ext cx="3517901" cy="1308717"/>
            <a:chOff x="5029199" y="4712676"/>
            <a:chExt cx="3517901" cy="1308717"/>
          </a:xfrm>
        </p:grpSpPr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H="1" flipV="1">
              <a:off x="5029199" y="5370517"/>
              <a:ext cx="5029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5041900" y="5595942"/>
              <a:ext cx="3505200" cy="36988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3" name="Rectangle 6"/>
            <p:cNvSpPr>
              <a:spLocks noChangeArrowheads="1"/>
            </p:cNvSpPr>
            <p:nvPr/>
          </p:nvSpPr>
          <p:spPr bwMode="auto">
            <a:xfrm>
              <a:off x="7023100" y="5203829"/>
              <a:ext cx="838200" cy="369888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  <a:flatTx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6" name="Rectangle 7"/>
            <p:cNvSpPr>
              <a:spLocks noChangeArrowheads="1"/>
            </p:cNvSpPr>
            <p:nvPr/>
          </p:nvSpPr>
          <p:spPr bwMode="auto">
            <a:xfrm>
              <a:off x="5499100" y="5200654"/>
              <a:ext cx="685800" cy="369888"/>
            </a:xfrm>
            <a:prstGeom prst="rect">
              <a:avLst/>
            </a:prstGeom>
            <a:solidFill>
              <a:srgbClr val="C0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</a:sp3d>
          </p:spPr>
          <p:txBody>
            <a:bodyPr anchor="ctr">
              <a:spAutoFit/>
              <a:flatTx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" name="Line 10"/>
            <p:cNvSpPr>
              <a:spLocks noChangeShapeType="1"/>
            </p:cNvSpPr>
            <p:nvPr/>
          </p:nvSpPr>
          <p:spPr bwMode="auto">
            <a:xfrm flipV="1">
              <a:off x="7931149" y="5334004"/>
              <a:ext cx="457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1" name="Text Box 62"/>
            <p:cNvSpPr txBox="1">
              <a:spLocks noChangeArrowheads="1"/>
            </p:cNvSpPr>
            <p:nvPr/>
          </p:nvSpPr>
          <p:spPr bwMode="auto">
            <a:xfrm>
              <a:off x="6007100" y="5559430"/>
              <a:ext cx="14859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After</a:t>
              </a:r>
            </a:p>
          </p:txBody>
        </p:sp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45308C71-41F4-4E10-8880-2E45C6640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651" y="5190037"/>
              <a:ext cx="863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12 kg</a:t>
              </a:r>
            </a:p>
          </p:txBody>
        </p:sp>
        <p:sp>
          <p:nvSpPr>
            <p:cNvPr id="37" name="Text Box 22">
              <a:extLst>
                <a:ext uri="{FF2B5EF4-FFF2-40B4-BE49-F238E27FC236}">
                  <a16:creationId xmlns:a16="http://schemas.microsoft.com/office/drawing/2014/main" id="{7D0119BB-EEC4-49B6-B25C-8EB538CE9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7550" y="5190037"/>
              <a:ext cx="863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18 kg</a:t>
              </a:r>
            </a:p>
          </p:txBody>
        </p:sp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id="{AA39679E-B94D-4B0D-80BA-BB2C14EE4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9100" y="4712676"/>
              <a:ext cx="103346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-5.5</a:t>
              </a:r>
              <a:r>
                <a:rPr kumimoji="0" lang="en-US" sz="1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m s</a:t>
              </a:r>
              <a:r>
                <a:rPr kumimoji="0" lang="en-US" sz="1600" baseline="300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-1</a:t>
              </a:r>
              <a:endParaRPr kumimoji="0"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BFF4152B-6B77-49B2-8D39-CC4099C1C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2941" y="4712676"/>
              <a:ext cx="103346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v</a:t>
              </a:r>
              <a:endParaRPr kumimoji="0"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9B566AE-55FB-47AD-8FC5-55FD9CC35CE5}"/>
              </a:ext>
            </a:extLst>
          </p:cNvPr>
          <p:cNvSpPr txBox="1"/>
          <p:nvPr/>
        </p:nvSpPr>
        <p:spPr>
          <a:xfrm>
            <a:off x="419100" y="2087025"/>
            <a:ext cx="3930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(12)(8) </a:t>
            </a:r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</a:t>
            </a:r>
            <a:r>
              <a:rPr lang="en-US" sz="4000" dirty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(18)(-4)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7DC701-4817-49CA-8929-774353956288}"/>
              </a:ext>
            </a:extLst>
          </p:cNvPr>
          <p:cNvSpPr txBox="1"/>
          <p:nvPr/>
        </p:nvSpPr>
        <p:spPr>
          <a:xfrm>
            <a:off x="1483884" y="1447331"/>
            <a:ext cx="1653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Before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4DCDA5-2862-411D-B506-DA20D235286D}"/>
              </a:ext>
            </a:extLst>
          </p:cNvPr>
          <p:cNvSpPr txBox="1"/>
          <p:nvPr/>
        </p:nvSpPr>
        <p:spPr>
          <a:xfrm>
            <a:off x="6495518" y="1395100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7546A7-1331-4194-9D87-F5CC53401373}"/>
              </a:ext>
            </a:extLst>
          </p:cNvPr>
          <p:cNvSpPr txBox="1"/>
          <p:nvPr/>
        </p:nvSpPr>
        <p:spPr>
          <a:xfrm>
            <a:off x="5857875" y="3710514"/>
            <a:ext cx="290957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  <a:r>
              <a:rPr lang="en-US" sz="4000" b="1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4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4000" b="1" dirty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 m s</a:t>
            </a:r>
            <a:r>
              <a:rPr lang="en-US" sz="4000" b="1" baseline="30000" dirty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000" b="1" dirty="0">
              <a:solidFill>
                <a:srgbClr val="FFC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31767D-9475-4341-96B4-BEB68E4C773D}"/>
              </a:ext>
            </a:extLst>
          </p:cNvPr>
          <p:cNvSpPr txBox="1"/>
          <p:nvPr/>
        </p:nvSpPr>
        <p:spPr>
          <a:xfrm>
            <a:off x="2184081" y="2892861"/>
            <a:ext cx="4958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96 </a:t>
            </a:r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</a:t>
            </a:r>
            <a:r>
              <a:rPr lang="en-US" sz="4000" dirty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-72 </a:t>
            </a:r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-66 </a:t>
            </a:r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</a:t>
            </a:r>
            <a:r>
              <a:rPr lang="en-US" sz="4000" dirty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18v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DBD104-0DEC-4FE4-9D97-6E9BC0AEF3B3}"/>
              </a:ext>
            </a:extLst>
          </p:cNvPr>
          <p:cNvSpPr txBox="1"/>
          <p:nvPr/>
        </p:nvSpPr>
        <p:spPr>
          <a:xfrm>
            <a:off x="4264636" y="2090641"/>
            <a:ext cx="4778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(12)(-5.5) </a:t>
            </a:r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</a:t>
            </a:r>
            <a:r>
              <a:rPr lang="en-US" sz="4000" dirty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(18)(v)</a:t>
            </a:r>
          </a:p>
        </p:txBody>
      </p:sp>
    </p:spTree>
    <p:extLst>
      <p:ext uri="{BB962C8B-B14F-4D97-AF65-F5344CB8AC3E}">
        <p14:creationId xmlns:p14="http://schemas.microsoft.com/office/powerpoint/2010/main" val="1348811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 animBg="1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 and Stick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-3731038" y="5986552"/>
            <a:ext cx="16001695" cy="87144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flatTx/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5C8AD4-9876-45B0-83EB-DD561DBA0486}"/>
              </a:ext>
            </a:extLst>
          </p:cNvPr>
          <p:cNvGrpSpPr/>
          <p:nvPr/>
        </p:nvGrpSpPr>
        <p:grpSpPr>
          <a:xfrm>
            <a:off x="-3570847" y="5104768"/>
            <a:ext cx="1615730" cy="871448"/>
            <a:chOff x="1179365" y="5115103"/>
            <a:chExt cx="1615730" cy="871448"/>
          </a:xfrm>
        </p:grpSpPr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1179365" y="5115103"/>
              <a:ext cx="1615730" cy="871448"/>
            </a:xfrm>
            <a:prstGeom prst="rect">
              <a:avLst/>
            </a:prstGeom>
            <a:solidFill>
              <a:srgbClr val="C0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</a:sp3d>
          </p:spPr>
          <p:txBody>
            <a:bodyPr anchor="ctr">
              <a:spAutoFit/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>
              <a:off x="1346677" y="5191039"/>
              <a:ext cx="1390055" cy="646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12 kg</a:t>
              </a:r>
            </a:p>
          </p:txBody>
        </p:sp>
      </p:grpSp>
      <p:sp>
        <p:nvSpPr>
          <p:cNvPr id="52" name="Text Box 12">
            <a:extLst>
              <a:ext uri="{FF2B5EF4-FFF2-40B4-BE49-F238E27FC236}">
                <a16:creationId xmlns:a16="http://schemas.microsoft.com/office/drawing/2014/main" id="{11CCF9A0-AB03-4E65-91F2-5D36E1E6B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406" y="4059882"/>
            <a:ext cx="1099372" cy="46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 </a:t>
            </a:r>
            <a:r>
              <a:rPr kumimoji="0"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m/s</a:t>
            </a:r>
          </a:p>
        </p:txBody>
      </p:sp>
      <p:sp>
        <p:nvSpPr>
          <p:cNvPr id="54" name="Text Box 12">
            <a:extLst>
              <a:ext uri="{FF2B5EF4-FFF2-40B4-BE49-F238E27FC236}">
                <a16:creationId xmlns:a16="http://schemas.microsoft.com/office/drawing/2014/main" id="{C8AF4623-70C2-4901-9BF8-E4E37307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12668" y="4044116"/>
            <a:ext cx="1099372" cy="46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</a:t>
            </a:r>
            <a:r>
              <a:rPr kumimoji="0"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m/s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6AB103-64C8-45D9-9580-837D8C880B18}"/>
              </a:ext>
            </a:extLst>
          </p:cNvPr>
          <p:cNvCxnSpPr/>
          <p:nvPr/>
        </p:nvCxnSpPr>
        <p:spPr>
          <a:xfrm>
            <a:off x="-3475307" y="4629150"/>
            <a:ext cx="1463040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4D5AB18-5C75-49F7-9D14-9AA94AB1B221}"/>
              </a:ext>
            </a:extLst>
          </p:cNvPr>
          <p:cNvCxnSpPr/>
          <p:nvPr/>
        </p:nvCxnSpPr>
        <p:spPr>
          <a:xfrm>
            <a:off x="4273341" y="4629150"/>
            <a:ext cx="292608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747BC7-07C2-483A-908F-2DE0D088B33A}"/>
              </a:ext>
            </a:extLst>
          </p:cNvPr>
          <p:cNvGrpSpPr/>
          <p:nvPr/>
        </p:nvGrpSpPr>
        <p:grpSpPr>
          <a:xfrm>
            <a:off x="4362987" y="5104768"/>
            <a:ext cx="1937380" cy="871448"/>
            <a:chOff x="5772226" y="5062742"/>
            <a:chExt cx="1937380" cy="871448"/>
          </a:xfrm>
        </p:grpSpPr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3BC37EF4-9F8B-4609-ACE7-9F39DDE1E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226" y="5062742"/>
              <a:ext cx="1937380" cy="871448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  <a:flatTx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267AA382-E8FF-4087-AF53-CD57F043C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8982" y="5178614"/>
              <a:ext cx="1390055" cy="646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18 kg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3515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6868 0.00162 " pathEditMode="relative" rAng="0" ptsTypes="AA">
                                      <p:cBhvr>
                                        <p:cTn id="6" dur="2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40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6868 0.00301 " pathEditMode="relative" rAng="0" ptsTypes="AA">
                                      <p:cBhvr>
                                        <p:cTn id="8" dur="2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40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022E-16 L 0.68438 1.11022E-16 " pathEditMode="relative" rAng="0" ptsTypes="AA">
                                      <p:cBhvr>
                                        <p:cTn id="10" dur="2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5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5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"/>
                            </p:stCondLst>
                            <p:childTnLst>
                              <p:par>
                                <p:cTn id="2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68 0.00162 L 1.41059 -4.81481E-6 " pathEditMode="relative" rAng="0" ptsTypes="AA">
                                      <p:cBhvr>
                                        <p:cTn id="25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71111 -0.0044 " pathEditMode="relative" rAng="0" ptsTypes="AA">
                                      <p:cBhvr>
                                        <p:cTn id="27" dur="1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6" y="-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71598 1.11022E-16 " pathEditMode="relative" rAng="0" ptsTypes="AA">
                                      <p:cBhvr>
                                        <p:cTn id="29" dur="1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9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71979 -0.00162 " pathEditMode="relative" rAng="0" ptsTypes="AA">
                                      <p:cBhvr>
                                        <p:cTn id="31" dur="1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9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4" grpId="0"/>
      <p:bldP spid="5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Momentum??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29429" y="6593983"/>
            <a:ext cx="1777284" cy="51515"/>
          </a:xfrm>
          <a:prstGeom prst="straightConnector1">
            <a:avLst/>
          </a:prstGeom>
          <a:ln w="152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00100" y="1773382"/>
            <a:ext cx="7543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dirty="0">
                <a:latin typeface="+mj-lt"/>
              </a:rPr>
              <a:t>“Inertia in Motion”</a:t>
            </a:r>
          </a:p>
          <a:p>
            <a:pPr eaLnBrk="1" hangingPunct="1"/>
            <a:endParaRPr lang="en-US" altLang="en-US" sz="5400" dirty="0">
              <a:latin typeface="+mj-lt"/>
            </a:endParaRPr>
          </a:p>
        </p:txBody>
      </p:sp>
      <p:pic>
        <p:nvPicPr>
          <p:cNvPr id="4098" name="Picture 2" descr="http://recallattorneygroup.com/semitruck/wp-content/uploads/sites/7/2014/04/Semi-Truck-Safe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21482" r="12070" b="12201"/>
          <a:stretch/>
        </p:blipFill>
        <p:spPr bwMode="auto">
          <a:xfrm>
            <a:off x="2118750" y="2813599"/>
            <a:ext cx="4906499" cy="310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05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 and Stick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C77264-F80F-4CDA-BCC7-D342F03415E5}"/>
              </a:ext>
            </a:extLst>
          </p:cNvPr>
          <p:cNvGrpSpPr/>
          <p:nvPr/>
        </p:nvGrpSpPr>
        <p:grpSpPr>
          <a:xfrm>
            <a:off x="419100" y="4761885"/>
            <a:ext cx="3505200" cy="1289671"/>
            <a:chOff x="419100" y="4761885"/>
            <a:chExt cx="3505200" cy="1289671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419100" y="5626105"/>
              <a:ext cx="3505200" cy="36988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739775" y="5256217"/>
              <a:ext cx="685800" cy="369888"/>
            </a:xfrm>
            <a:prstGeom prst="rect">
              <a:avLst/>
            </a:prstGeom>
            <a:solidFill>
              <a:srgbClr val="C0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</a:sp3d>
          </p:spPr>
          <p:txBody>
            <a:bodyPr anchor="ctr">
              <a:spAutoFit/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5" name="Line 10"/>
            <p:cNvSpPr>
              <a:spLocks noChangeShapeType="1"/>
            </p:cNvSpPr>
            <p:nvPr/>
          </p:nvSpPr>
          <p:spPr bwMode="auto">
            <a:xfrm flipV="1">
              <a:off x="1503361" y="5380835"/>
              <a:ext cx="7315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Text Box 12"/>
            <p:cNvSpPr txBox="1">
              <a:spLocks noChangeArrowheads="1"/>
            </p:cNvSpPr>
            <p:nvPr/>
          </p:nvSpPr>
          <p:spPr bwMode="auto">
            <a:xfrm>
              <a:off x="842964" y="4761885"/>
              <a:ext cx="81597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4</a:t>
              </a:r>
              <a:r>
                <a:rPr kumimoji="0" lang="en-US" sz="1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m s</a:t>
              </a:r>
              <a:r>
                <a:rPr kumimoji="0" lang="en-US" sz="1600" baseline="300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-1</a:t>
              </a:r>
              <a:endParaRPr kumimoji="0"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>
              <a:off x="688975" y="5234270"/>
              <a:ext cx="863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12 kg</a:t>
              </a:r>
            </a:p>
          </p:txBody>
        </p:sp>
        <p:sp>
          <p:nvSpPr>
            <p:cNvPr id="42" name="Text Box 62"/>
            <p:cNvSpPr txBox="1">
              <a:spLocks noChangeArrowheads="1"/>
            </p:cNvSpPr>
            <p:nvPr/>
          </p:nvSpPr>
          <p:spPr bwMode="auto">
            <a:xfrm>
              <a:off x="1384300" y="5589593"/>
              <a:ext cx="14859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Before</a:t>
              </a:r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2689225" y="5233992"/>
              <a:ext cx="822325" cy="369888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  <a:flatTx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Text Box 22">
              <a:extLst>
                <a:ext uri="{FF2B5EF4-FFF2-40B4-BE49-F238E27FC236}">
                  <a16:creationId xmlns:a16="http://schemas.microsoft.com/office/drawing/2014/main" id="{1CE65610-BE3D-4BD9-B81B-2D94EA574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324" y="5228995"/>
              <a:ext cx="863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18 kg</a:t>
              </a:r>
            </a:p>
          </p:txBody>
        </p:sp>
        <p:sp>
          <p:nvSpPr>
            <p:cNvPr id="35" name="Text Box 12">
              <a:extLst>
                <a:ext uri="{FF2B5EF4-FFF2-40B4-BE49-F238E27FC236}">
                  <a16:creationId xmlns:a16="http://schemas.microsoft.com/office/drawing/2014/main" id="{1817C354-E51A-4B31-BF76-2E8A27FFE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0350" y="4761885"/>
              <a:ext cx="91916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 </a:t>
              </a:r>
              <a:r>
                <a:rPr kumimoji="0" lang="en-US" sz="1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 s</a:t>
              </a:r>
              <a:r>
                <a:rPr kumimoji="0" lang="en-US" sz="1600" baseline="300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-1</a:t>
              </a:r>
              <a:endParaRPr kumimoji="0"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3C386EC-2005-4B6C-8E50-58DFF9DEF5C7}"/>
              </a:ext>
            </a:extLst>
          </p:cNvPr>
          <p:cNvGrpSpPr/>
          <p:nvPr/>
        </p:nvGrpSpPr>
        <p:grpSpPr>
          <a:xfrm>
            <a:off x="5041900" y="4854083"/>
            <a:ext cx="3852864" cy="1167310"/>
            <a:chOff x="5041900" y="4854083"/>
            <a:chExt cx="3852864" cy="1167310"/>
          </a:xfrm>
        </p:grpSpPr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5041900" y="5595942"/>
              <a:ext cx="3505200" cy="36988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1" name="Text Box 62"/>
            <p:cNvSpPr txBox="1">
              <a:spLocks noChangeArrowheads="1"/>
            </p:cNvSpPr>
            <p:nvPr/>
          </p:nvSpPr>
          <p:spPr bwMode="auto">
            <a:xfrm>
              <a:off x="6007100" y="5559430"/>
              <a:ext cx="14859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After</a:t>
              </a:r>
            </a:p>
          </p:txBody>
        </p:sp>
        <p:sp>
          <p:nvSpPr>
            <p:cNvPr id="96" name="Rectangle 7"/>
            <p:cNvSpPr>
              <a:spLocks noChangeArrowheads="1"/>
            </p:cNvSpPr>
            <p:nvPr/>
          </p:nvSpPr>
          <p:spPr bwMode="auto">
            <a:xfrm>
              <a:off x="6346825" y="5214446"/>
              <a:ext cx="685800" cy="369888"/>
            </a:xfrm>
            <a:prstGeom prst="rect">
              <a:avLst/>
            </a:prstGeom>
            <a:solidFill>
              <a:srgbClr val="C0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</a:sp3d>
          </p:spPr>
          <p:txBody>
            <a:bodyPr anchor="ctr">
              <a:spAutoFit/>
              <a:flatTx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BFF4152B-6B77-49B2-8D39-CC4099C1C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1300" y="4854083"/>
              <a:ext cx="103346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v</a:t>
              </a:r>
              <a:endParaRPr kumimoji="0"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93" name="Rectangle 6"/>
            <p:cNvSpPr>
              <a:spLocks noChangeArrowheads="1"/>
            </p:cNvSpPr>
            <p:nvPr/>
          </p:nvSpPr>
          <p:spPr bwMode="auto">
            <a:xfrm>
              <a:off x="7023100" y="5203829"/>
              <a:ext cx="838200" cy="369888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  <a:flatTx/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Line 10"/>
            <p:cNvSpPr>
              <a:spLocks noChangeShapeType="1"/>
            </p:cNvSpPr>
            <p:nvPr/>
          </p:nvSpPr>
          <p:spPr bwMode="auto">
            <a:xfrm flipV="1">
              <a:off x="7931149" y="5334004"/>
              <a:ext cx="457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B7D8925-4651-4D6E-B837-54EBC7D9CD5D}"/>
              </a:ext>
            </a:extLst>
          </p:cNvPr>
          <p:cNvSpPr txBox="1"/>
          <p:nvPr/>
        </p:nvSpPr>
        <p:spPr>
          <a:xfrm>
            <a:off x="597957" y="2100842"/>
            <a:ext cx="3725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(12)(4) </a:t>
            </a:r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</a:t>
            </a:r>
            <a:r>
              <a:rPr lang="en-US" sz="4000" dirty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(18)(0)</a:t>
            </a:r>
            <a:endParaRPr lang="en-US" sz="4000" dirty="0">
              <a:solidFill>
                <a:srgbClr val="FF66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C855A4-EC3B-4D06-B771-E818E1A00750}"/>
              </a:ext>
            </a:extLst>
          </p:cNvPr>
          <p:cNvSpPr txBox="1"/>
          <p:nvPr/>
        </p:nvSpPr>
        <p:spPr>
          <a:xfrm>
            <a:off x="1827077" y="1418376"/>
            <a:ext cx="1653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Before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E89693-5316-4F39-B0AA-52842C238CB5}"/>
              </a:ext>
            </a:extLst>
          </p:cNvPr>
          <p:cNvSpPr txBox="1"/>
          <p:nvPr/>
        </p:nvSpPr>
        <p:spPr>
          <a:xfrm>
            <a:off x="5052881" y="1424132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4AE19E-CC82-411D-A447-2F10FF3F7F2E}"/>
              </a:ext>
            </a:extLst>
          </p:cNvPr>
          <p:cNvSpPr txBox="1"/>
          <p:nvPr/>
        </p:nvSpPr>
        <p:spPr>
          <a:xfrm>
            <a:off x="3830636" y="3717552"/>
            <a:ext cx="3187701" cy="707886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 </a:t>
            </a:r>
            <a:r>
              <a:rPr lang="en-US" sz="4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4000" b="1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1.6 m s</a:t>
            </a:r>
            <a:r>
              <a:rPr lang="en-US" sz="4000" b="1" baseline="3000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000" b="1" dirty="0">
              <a:solidFill>
                <a:srgbClr val="FF66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79455-12C0-4FE1-9500-2333CB19B075}"/>
              </a:ext>
            </a:extLst>
          </p:cNvPr>
          <p:cNvSpPr txBox="1"/>
          <p:nvPr/>
        </p:nvSpPr>
        <p:spPr>
          <a:xfrm>
            <a:off x="2653585" y="2853731"/>
            <a:ext cx="3082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96 </a:t>
            </a:r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</a:t>
            </a:r>
            <a:r>
              <a:rPr lang="en-US" sz="4000" dirty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</a:t>
            </a:r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400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30v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B68F21F6-C032-4882-8D4A-A573344D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7" y="5185225"/>
            <a:ext cx="104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 kg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E0B12A-70F1-492F-A606-65ABAE9B63EE}"/>
              </a:ext>
            </a:extLst>
          </p:cNvPr>
          <p:cNvSpPr txBox="1"/>
          <p:nvPr/>
        </p:nvSpPr>
        <p:spPr>
          <a:xfrm>
            <a:off x="4248174" y="2102474"/>
            <a:ext cx="2098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400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(30)(v)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320EBC8A-35A7-4993-ACA5-34922E43F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75" y="5211129"/>
            <a:ext cx="86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 kg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644AC957-C93D-4DA8-B5C6-8028DEDF9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150" y="5211160"/>
            <a:ext cx="86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 kg</a:t>
            </a:r>
          </a:p>
        </p:txBody>
      </p:sp>
    </p:spTree>
    <p:extLst>
      <p:ext uri="{BB962C8B-B14F-4D97-AF65-F5344CB8AC3E}">
        <p14:creationId xmlns:p14="http://schemas.microsoft.com/office/powerpoint/2010/main" val="139453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/>
      <p:bldP spid="24" grpId="0"/>
      <p:bldP spid="26" grpId="0"/>
      <p:bldP spid="27" grpId="0"/>
      <p:bldP spid="27" grpId="1"/>
      <p:bldP spid="28" grpId="0"/>
      <p:bldP spid="2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vs Inelastic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365" y="1531726"/>
            <a:ext cx="3844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Elastic</a:t>
            </a:r>
          </a:p>
        </p:txBody>
      </p:sp>
      <p:pic>
        <p:nvPicPr>
          <p:cNvPr id="3101" name="Picture 3100">
            <a:extLst>
              <a:ext uri="{FF2B5EF4-FFF2-40B4-BE49-F238E27FC236}">
                <a16:creationId xmlns:a16="http://schemas.microsoft.com/office/drawing/2014/main" id="{9D9DA326-1AB9-47AA-9D84-8B54ADA4B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187" y="2397026"/>
            <a:ext cx="2286390" cy="1415385"/>
          </a:xfrm>
          <a:prstGeom prst="rect">
            <a:avLst/>
          </a:prstGeom>
        </p:spPr>
      </p:pic>
      <p:pic>
        <p:nvPicPr>
          <p:cNvPr id="3102" name="Picture 3101">
            <a:extLst>
              <a:ext uri="{FF2B5EF4-FFF2-40B4-BE49-F238E27FC236}">
                <a16:creationId xmlns:a16="http://schemas.microsoft.com/office/drawing/2014/main" id="{20FC1AAE-A836-4583-80F8-5283A267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38" y="2397026"/>
            <a:ext cx="3262487" cy="14320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926D51-ABBC-423C-BA86-56FC0B34ABC7}"/>
              </a:ext>
            </a:extLst>
          </p:cNvPr>
          <p:cNvSpPr/>
          <p:nvPr/>
        </p:nvSpPr>
        <p:spPr>
          <a:xfrm>
            <a:off x="5185065" y="1531726"/>
            <a:ext cx="3844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Inelastic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5A47B-9730-422D-AFC5-852DE25614BD}"/>
              </a:ext>
            </a:extLst>
          </p:cNvPr>
          <p:cNvSpPr/>
          <p:nvPr/>
        </p:nvSpPr>
        <p:spPr>
          <a:xfrm>
            <a:off x="775182" y="4048018"/>
            <a:ext cx="2986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Kinetic Energy is conserved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A283A4-ACE0-4930-896A-802656451B3E}"/>
              </a:ext>
            </a:extLst>
          </p:cNvPr>
          <p:cNvSpPr/>
          <p:nvPr/>
        </p:nvSpPr>
        <p:spPr>
          <a:xfrm>
            <a:off x="5399474" y="4048017"/>
            <a:ext cx="3415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Kinetic Energy </a:t>
            </a:r>
          </a:p>
          <a:p>
            <a:pPr algn="ctr"/>
            <a:r>
              <a:rPr lang="en-US" sz="3600" dirty="0">
                <a:latin typeface="+mj-lt"/>
              </a:rPr>
              <a:t>is </a:t>
            </a:r>
            <a:r>
              <a:rPr lang="en-US" sz="3600" b="1" u="sng" dirty="0">
                <a:latin typeface="+mj-lt"/>
              </a:rPr>
              <a:t>not</a:t>
            </a:r>
            <a:r>
              <a:rPr lang="en-US" sz="3600" dirty="0">
                <a:latin typeface="+mj-lt"/>
              </a:rPr>
              <a:t> conserved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7E6A5-7C1E-460A-A186-FC86D3B882A2}"/>
              </a:ext>
            </a:extLst>
          </p:cNvPr>
          <p:cNvSpPr/>
          <p:nvPr/>
        </p:nvSpPr>
        <p:spPr>
          <a:xfrm>
            <a:off x="57150" y="5483952"/>
            <a:ext cx="8972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+mj-lt"/>
              </a:rPr>
              <a:t>In both cases momentum is ALWAYS conserved</a:t>
            </a:r>
          </a:p>
        </p:txBody>
      </p:sp>
    </p:spTree>
    <p:extLst>
      <p:ext uri="{BB962C8B-B14F-4D97-AF65-F5344CB8AC3E}">
        <p14:creationId xmlns:p14="http://schemas.microsoft.com/office/powerpoint/2010/main" val="26529859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" y="1399032"/>
            <a:ext cx="88176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A toy railcar of mass 2 kg travelling at 6 m s</a:t>
            </a:r>
            <a:r>
              <a:rPr lang="en-US" sz="2000" baseline="30000" dirty="0">
                <a:latin typeface="+mj-lt"/>
              </a:rPr>
              <a:t>-1</a:t>
            </a:r>
            <a:r>
              <a:rPr lang="en-US" sz="2000" dirty="0">
                <a:latin typeface="+mj-lt"/>
              </a:rPr>
              <a:t> collides with another railcar of mass </a:t>
            </a:r>
          </a:p>
          <a:p>
            <a:r>
              <a:rPr lang="en-US" sz="2000" dirty="0">
                <a:latin typeface="+mj-lt"/>
              </a:rPr>
              <a:t>3 kg travelling at 4 m s</a:t>
            </a:r>
            <a:r>
              <a:rPr lang="en-US" sz="2000" baseline="30000" dirty="0">
                <a:latin typeface="+mj-lt"/>
              </a:rPr>
              <a:t>-1</a:t>
            </a:r>
            <a:r>
              <a:rPr lang="en-US" sz="2000" dirty="0">
                <a:latin typeface="+mj-lt"/>
              </a:rPr>
              <a:t> in the same direction. If after the collision the two trucks become joined together, what is their resulting velocity?</a:t>
            </a:r>
          </a:p>
          <a:p>
            <a:pPr marL="514350" indent="-514350">
              <a:buAutoNum type="alphaLcParenR"/>
            </a:pPr>
            <a:endParaRPr lang="en-US" sz="2000" dirty="0">
              <a:latin typeface="+mj-lt"/>
            </a:endParaRPr>
          </a:p>
          <a:p>
            <a:pPr marL="514350" indent="-514350">
              <a:buAutoNum type="alphaLcParenR"/>
            </a:pPr>
            <a:endParaRPr lang="en-US" sz="2000" dirty="0">
              <a:latin typeface="+mj-lt"/>
            </a:endParaRPr>
          </a:p>
          <a:p>
            <a:pPr marL="514350" indent="-514350">
              <a:buAutoNum type="alphaLcParenR"/>
            </a:pPr>
            <a:endParaRPr lang="en-US" sz="2000" dirty="0">
              <a:latin typeface="+mj-lt"/>
            </a:endParaRPr>
          </a:p>
          <a:p>
            <a:pPr marL="514350" indent="-514350">
              <a:buAutoNum type="alphaLcParenR"/>
            </a:pPr>
            <a:endParaRPr lang="en-US" sz="2000" dirty="0">
              <a:latin typeface="+mj-lt"/>
            </a:endParaRPr>
          </a:p>
          <a:p>
            <a:pPr marL="514350" indent="-514350">
              <a:buAutoNum type="alphaLcParenR"/>
            </a:pPr>
            <a:endParaRPr lang="en-US" sz="2000" dirty="0">
              <a:latin typeface="+mj-lt"/>
            </a:endParaRPr>
          </a:p>
          <a:p>
            <a:pPr marL="514350" indent="-514350">
              <a:buAutoNum type="alphaLcParenR"/>
            </a:pP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Compare the total Kinetic Energy before and after: </a:t>
            </a:r>
            <a:endParaRPr lang="en-US" sz="2800" dirty="0">
              <a:latin typeface="+mj-lt"/>
            </a:endParaRPr>
          </a:p>
        </p:txBody>
      </p:sp>
      <p:pic>
        <p:nvPicPr>
          <p:cNvPr id="4098" name="Picture 2" descr="Image result for rail cars clip art">
            <a:extLst>
              <a:ext uri="{FF2B5EF4-FFF2-40B4-BE49-F238E27FC236}">
                <a16:creationId xmlns:a16="http://schemas.microsoft.com/office/drawing/2014/main" id="{98FE53F1-8F14-437E-B8FB-BE6E7C5F7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874"/>
            <a:ext cx="2654300" cy="8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rail cars clip art">
            <a:extLst>
              <a:ext uri="{FF2B5EF4-FFF2-40B4-BE49-F238E27FC236}">
                <a16:creationId xmlns:a16="http://schemas.microsoft.com/office/drawing/2014/main" id="{2E574F35-390A-417D-B304-1D96CB9A0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400" y="281874"/>
            <a:ext cx="2654300" cy="8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516EC6-49EE-4B9A-99A6-6299A9004B9E}"/>
                  </a:ext>
                </a:extLst>
              </p:cNvPr>
              <p:cNvSpPr txBox="1"/>
              <p:nvPr/>
            </p:nvSpPr>
            <p:spPr>
              <a:xfrm>
                <a:off x="406323" y="2967335"/>
                <a:ext cx="2341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(2)(6)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+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(3)(4)</m:t>
                      </m:r>
                    </m:oMath>
                  </m:oMathPara>
                </a14:m>
                <a:endParaRPr lang="en-US" sz="2400" dirty="0">
                  <a:solidFill>
                    <a:srgbClr val="FF66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516EC6-49EE-4B9A-99A6-6299A9004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23" y="2967335"/>
                <a:ext cx="2341282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CAE3D97-4D0D-4804-BC38-C41005F0E75D}"/>
              </a:ext>
            </a:extLst>
          </p:cNvPr>
          <p:cNvSpPr txBox="1"/>
          <p:nvPr/>
        </p:nvSpPr>
        <p:spPr>
          <a:xfrm>
            <a:off x="1191797" y="2640393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Before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3FCB7-345B-4F60-B446-DC2C97230935}"/>
              </a:ext>
            </a:extLst>
          </p:cNvPr>
          <p:cNvSpPr txBox="1"/>
          <p:nvPr/>
        </p:nvSpPr>
        <p:spPr>
          <a:xfrm>
            <a:off x="3388217" y="264039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After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D18432-D01B-45A4-BD83-08BFFC81B141}"/>
                  </a:ext>
                </a:extLst>
              </p:cNvPr>
              <p:cNvSpPr txBox="1"/>
              <p:nvPr/>
            </p:nvSpPr>
            <p:spPr>
              <a:xfrm>
                <a:off x="1448842" y="3446825"/>
                <a:ext cx="2061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12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+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12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5</m:t>
                      </m:r>
                      <m:r>
                        <a:rPr lang="en-US" sz="2400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rgbClr val="FF66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D18432-D01B-45A4-BD83-08BFFC81B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842" y="3446825"/>
                <a:ext cx="2061205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3D7ACD-7C25-4AD5-96E1-CA8F4555CB69}"/>
                  </a:ext>
                </a:extLst>
              </p:cNvPr>
              <p:cNvSpPr txBox="1"/>
              <p:nvPr/>
            </p:nvSpPr>
            <p:spPr>
              <a:xfrm>
                <a:off x="5530059" y="3127117"/>
                <a:ext cx="3083793" cy="595932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𝒗</m:t>
                      </m:r>
                      <m:r>
                        <a:rPr lang="en-US" sz="3200" b="1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= </m:t>
                      </m:r>
                      <m:r>
                        <a:rPr lang="en-US" sz="3200" b="1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𝟒</m:t>
                      </m:r>
                      <m:r>
                        <a:rPr lang="en-US" sz="3200" b="1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.</m:t>
                      </m:r>
                      <m:r>
                        <a:rPr lang="en-US" sz="3200" b="1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𝟖</m:t>
                      </m:r>
                      <m:r>
                        <a:rPr lang="en-US" sz="3200" b="1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𝒎</m:t>
                      </m:r>
                      <m:r>
                        <a:rPr lang="en-US" sz="3200" b="1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𝒔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FF66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3D7ACD-7C25-4AD5-96E1-CA8F4555C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059" y="3127117"/>
                <a:ext cx="3083793" cy="595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6FEDF7-7D0E-4856-8DB5-FE5570F1DBC6}"/>
                  </a:ext>
                </a:extLst>
              </p:cNvPr>
              <p:cNvSpPr txBox="1"/>
              <p:nvPr/>
            </p:nvSpPr>
            <p:spPr>
              <a:xfrm>
                <a:off x="377748" y="4935876"/>
                <a:ext cx="2882071" cy="523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6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+</m:t>
                      </m:r>
                      <m:box>
                        <m:boxPr>
                          <m:ctrlP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3</m:t>
                          </m:r>
                        </m:e>
                      </m:d>
                      <m:sSup>
                        <m:sSup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66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6FEDF7-7D0E-4856-8DB5-FE5570F1D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48" y="4935876"/>
                <a:ext cx="2882071" cy="5230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096A4D0-E9E0-41C1-A715-4FDC6EF19DFD}"/>
              </a:ext>
            </a:extLst>
          </p:cNvPr>
          <p:cNvSpPr txBox="1"/>
          <p:nvPr/>
        </p:nvSpPr>
        <p:spPr>
          <a:xfrm>
            <a:off x="1376404" y="4595707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Before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C0C7D-9B06-465C-9525-D50BFC94E963}"/>
              </a:ext>
            </a:extLst>
          </p:cNvPr>
          <p:cNvSpPr txBox="1"/>
          <p:nvPr/>
        </p:nvSpPr>
        <p:spPr>
          <a:xfrm>
            <a:off x="4417416" y="456654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After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D422A8-F3C5-4A87-977A-5EC465FEDD25}"/>
                  </a:ext>
                </a:extLst>
              </p:cNvPr>
              <p:cNvSpPr txBox="1"/>
              <p:nvPr/>
            </p:nvSpPr>
            <p:spPr>
              <a:xfrm>
                <a:off x="1155875" y="5380624"/>
                <a:ext cx="13153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36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24</m:t>
                      </m:r>
                    </m:oMath>
                  </m:oMathPara>
                </a14:m>
                <a:endParaRPr lang="en-US" sz="2400" dirty="0">
                  <a:solidFill>
                    <a:srgbClr val="FF66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D422A8-F3C5-4A87-977A-5EC465FED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875" y="5380624"/>
                <a:ext cx="131536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6B2646-4915-4F73-8731-EE1016C4CF7F}"/>
                  </a:ext>
                </a:extLst>
              </p:cNvPr>
              <p:cNvSpPr/>
              <p:nvPr/>
            </p:nvSpPr>
            <p:spPr>
              <a:xfrm>
                <a:off x="3687215" y="4935876"/>
                <a:ext cx="2145203" cy="523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 dirty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dirty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400" i="1" dirty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2+</m:t>
                          </m:r>
                          <m:r>
                            <a:rPr lang="en-US" sz="2400" i="1" dirty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3</m:t>
                          </m:r>
                        </m:e>
                      </m:d>
                      <m:sSup>
                        <m:sSupPr>
                          <m:ctrlPr>
                            <a:rPr lang="en-US" sz="2400" i="1" dirty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4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Ebrima" panose="02000000000000000000" pitchFamily="2" charset="0"/>
                                  <a:cs typeface="Ebrima" panose="02000000000000000000" pitchFamily="2" charset="0"/>
                                </a:rPr>
                                <m:t>.8</m:t>
                              </m:r>
                            </m:e>
                          </m:d>
                        </m:e>
                        <m:sup>
                          <m:r>
                            <a:rPr lang="en-US" sz="2400" i="1" dirty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6B2646-4915-4F73-8731-EE1016C4C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215" y="4935876"/>
                <a:ext cx="2145203" cy="5230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4FC654-5B44-4229-9A2F-B568DDF7FB93}"/>
                  </a:ext>
                </a:extLst>
              </p:cNvPr>
              <p:cNvSpPr txBox="1"/>
              <p:nvPr/>
            </p:nvSpPr>
            <p:spPr>
              <a:xfrm>
                <a:off x="1448842" y="5793993"/>
                <a:ext cx="814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𝟔𝟎</m:t>
                      </m:r>
                      <m:r>
                        <a:rPr lang="en-US" sz="24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𝐉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4FC654-5B44-4229-9A2F-B568DDF7F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842" y="5793993"/>
                <a:ext cx="814647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CB428E3-2776-4D87-AA8E-40F34BF5CDCC}"/>
                  </a:ext>
                </a:extLst>
              </p:cNvPr>
              <p:cNvSpPr/>
              <p:nvPr/>
            </p:nvSpPr>
            <p:spPr>
              <a:xfrm>
                <a:off x="4211428" y="5377037"/>
                <a:ext cx="10967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𝟓𝟕</m:t>
                      </m:r>
                      <m:r>
                        <a:rPr lang="en-US" sz="2400" b="1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𝟔</m:t>
                      </m:r>
                      <m:r>
                        <a:rPr lang="en-US" sz="2400" b="1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𝐉</m:t>
                      </m:r>
                    </m:oMath>
                  </m:oMathPara>
                </a14:m>
                <a:endParaRPr lang="en-US" sz="2400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CB428E3-2776-4D87-AA8E-40F34BF5C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28" y="5377037"/>
                <a:ext cx="1096775" cy="461665"/>
              </a:xfrm>
              <a:prstGeom prst="rect">
                <a:avLst/>
              </a:prstGeom>
              <a:blipFill>
                <a:blip r:embed="rId10"/>
                <a:stretch>
                  <a:fillRect r="-556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3AA061-194E-4EE3-8D36-D962C54B807C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2263489" y="5607870"/>
            <a:ext cx="1947939" cy="416956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E4B1A4E-557B-42EF-B956-9532CE97DFF4}"/>
              </a:ext>
            </a:extLst>
          </p:cNvPr>
          <p:cNvSpPr txBox="1"/>
          <p:nvPr/>
        </p:nvSpPr>
        <p:spPr>
          <a:xfrm>
            <a:off x="6435745" y="4870663"/>
            <a:ext cx="2380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System loses </a:t>
            </a:r>
            <a:r>
              <a:rPr lang="en-US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2.4 J </a:t>
            </a:r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 Kinetic Energy so it is an inelastic collision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BC5C6A-A8C1-44D1-8859-6CCD32C71ADA}"/>
                  </a:ext>
                </a:extLst>
              </p:cNvPr>
              <p:cNvSpPr txBox="1"/>
              <p:nvPr/>
            </p:nvSpPr>
            <p:spPr>
              <a:xfrm>
                <a:off x="2560163" y="2967335"/>
                <a:ext cx="1978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(2</m:t>
                      </m:r>
                      <m:r>
                        <a:rPr lang="en-US" sz="2400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+3)(</m:t>
                      </m:r>
                      <m:r>
                        <a:rPr lang="en-US" sz="2400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𝑣</m:t>
                      </m:r>
                      <m:r>
                        <a:rPr lang="en-US" sz="2400" i="1" dirty="0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66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BC5C6A-A8C1-44D1-8859-6CCD32C71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63" y="2967335"/>
                <a:ext cx="1978940" cy="461665"/>
              </a:xfrm>
              <a:prstGeom prst="rect">
                <a:avLst/>
              </a:prstGeom>
              <a:blipFill>
                <a:blip r:embed="rId1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0217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  <p:bldP spid="14" grpId="0"/>
      <p:bldP spid="15" grpId="0"/>
      <p:bldP spid="16" grpId="0"/>
      <p:bldP spid="17" grpId="0"/>
      <p:bldP spid="3" grpId="0"/>
      <p:bldP spid="19" grpId="0"/>
      <p:bldP spid="20" grpId="0"/>
      <p:bldP spid="22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define and calculate momentum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the conservation of momentum to solve for missing variables in linear collisions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process required for explosion, hit and bounce, and hit and stick scenarios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difference between elastic and non-elastic collisions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the amount of energy retained in a non-elastic collision</a:t>
            </a:r>
          </a:p>
        </p:txBody>
      </p:sp>
    </p:spTree>
    <p:extLst>
      <p:ext uri="{BB962C8B-B14F-4D97-AF65-F5344CB8AC3E}">
        <p14:creationId xmlns:p14="http://schemas.microsoft.com/office/powerpoint/2010/main" val="1530174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allamericantruckandequipment.com/image/repair_pictures/semi-truck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1"/>
          <a:stretch/>
        </p:blipFill>
        <p:spPr bwMode="auto">
          <a:xfrm flipH="1">
            <a:off x="2082889" y="1731909"/>
            <a:ext cx="4095904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has more Momentum??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29429" y="6593983"/>
            <a:ext cx="1777284" cy="51515"/>
          </a:xfrm>
          <a:prstGeom prst="straightConnector1">
            <a:avLst/>
          </a:prstGeom>
          <a:ln w="152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northerntool.com/images/product/2000x2000/281/28168_2000x2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48" y="3771900"/>
            <a:ext cx="2375273" cy="237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DCDA0D3-03AF-47CF-B0BC-21BD1FEFC8CC}"/>
              </a:ext>
            </a:extLst>
          </p:cNvPr>
          <p:cNvGrpSpPr/>
          <p:nvPr/>
        </p:nvGrpSpPr>
        <p:grpSpPr>
          <a:xfrm>
            <a:off x="933558" y="3194786"/>
            <a:ext cx="1203875" cy="737398"/>
            <a:chOff x="933558" y="3194786"/>
            <a:chExt cx="1203875" cy="737398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1015215" y="3194786"/>
              <a:ext cx="1122218" cy="135082"/>
            </a:xfrm>
            <a:prstGeom prst="straightConnector1">
              <a:avLst/>
            </a:prstGeom>
            <a:ln w="152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933558" y="3470519"/>
              <a:ext cx="1062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10 m/s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8B8A2A3-50D2-46AC-9B7C-1BAA9EEE88DC}"/>
              </a:ext>
            </a:extLst>
          </p:cNvPr>
          <p:cNvGrpSpPr/>
          <p:nvPr/>
        </p:nvGrpSpPr>
        <p:grpSpPr>
          <a:xfrm>
            <a:off x="4841913" y="5108865"/>
            <a:ext cx="1220337" cy="719934"/>
            <a:chOff x="4841913" y="5108865"/>
            <a:chExt cx="1220337" cy="719934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940032" y="5108865"/>
              <a:ext cx="1122218" cy="135082"/>
            </a:xfrm>
            <a:prstGeom prst="straightConnector1">
              <a:avLst/>
            </a:prstGeom>
            <a:ln w="152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41913" y="5367134"/>
              <a:ext cx="1062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10 m/s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8071" y="3673917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 kg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6783" y="1875285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20000 kg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-167329" y="4345409"/>
            <a:ext cx="236508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accent2"/>
                </a:solidFill>
                <a:latin typeface="+mj-lt"/>
              </a:rPr>
              <a:t>Why?</a:t>
            </a:r>
          </a:p>
          <a:p>
            <a:pPr eaLnBrk="1" hangingPunct="1"/>
            <a:endParaRPr lang="en-US" altLang="en-US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A12D4E-B9F4-443E-97F8-91322D7EFBC5}"/>
              </a:ext>
            </a:extLst>
          </p:cNvPr>
          <p:cNvSpPr/>
          <p:nvPr/>
        </p:nvSpPr>
        <p:spPr>
          <a:xfrm>
            <a:off x="787081" y="1548209"/>
            <a:ext cx="5561351" cy="2711629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E06BC-7A42-4481-9D96-00870E79D550}"/>
              </a:ext>
            </a:extLst>
          </p:cNvPr>
          <p:cNvSpPr txBox="1"/>
          <p:nvPr/>
        </p:nvSpPr>
        <p:spPr>
          <a:xfrm>
            <a:off x="856714" y="5243947"/>
            <a:ext cx="3169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More mass</a:t>
            </a:r>
          </a:p>
        </p:txBody>
      </p:sp>
    </p:spTree>
    <p:extLst>
      <p:ext uri="{BB962C8B-B14F-4D97-AF65-F5344CB8AC3E}">
        <p14:creationId xmlns:p14="http://schemas.microsoft.com/office/powerpoint/2010/main" val="24417568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northerntool.com/images/product/2000x2000/281/28168_2000x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92" y="1337739"/>
            <a:ext cx="2375273" cy="237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has more Momentum??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29429" y="6593983"/>
            <a:ext cx="1777284" cy="51515"/>
          </a:xfrm>
          <a:prstGeom prst="straightConnector1">
            <a:avLst/>
          </a:prstGeom>
          <a:ln w="152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northerntool.com/images/product/2000x2000/281/28168_2000x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48" y="3771900"/>
            <a:ext cx="2375273" cy="237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CDD35A-8814-40CE-9A2D-A160D41A62DC}"/>
              </a:ext>
            </a:extLst>
          </p:cNvPr>
          <p:cNvGrpSpPr/>
          <p:nvPr/>
        </p:nvGrpSpPr>
        <p:grpSpPr>
          <a:xfrm>
            <a:off x="933558" y="2689585"/>
            <a:ext cx="3815088" cy="1242599"/>
            <a:chOff x="933558" y="2689585"/>
            <a:chExt cx="3815088" cy="1242599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1025606" y="2689585"/>
              <a:ext cx="3723040" cy="574322"/>
            </a:xfrm>
            <a:prstGeom prst="straightConnector1">
              <a:avLst/>
            </a:prstGeom>
            <a:ln w="152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933558" y="3470519"/>
              <a:ext cx="1062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35 m/s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AD597E-AA41-4212-A4A3-C13B82623A09}"/>
              </a:ext>
            </a:extLst>
          </p:cNvPr>
          <p:cNvGrpSpPr/>
          <p:nvPr/>
        </p:nvGrpSpPr>
        <p:grpSpPr>
          <a:xfrm>
            <a:off x="4841913" y="5108865"/>
            <a:ext cx="1220337" cy="719934"/>
            <a:chOff x="4841913" y="5108865"/>
            <a:chExt cx="1220337" cy="719934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940032" y="5108865"/>
              <a:ext cx="1122218" cy="135082"/>
            </a:xfrm>
            <a:prstGeom prst="straightConnector1">
              <a:avLst/>
            </a:prstGeom>
            <a:ln w="152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41913" y="5367134"/>
              <a:ext cx="1062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10 m/s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406713" y="3788217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 kg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-167329" y="4345409"/>
            <a:ext cx="236508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accent2"/>
                </a:solidFill>
                <a:latin typeface="+mj-lt"/>
              </a:rPr>
              <a:t>Why?</a:t>
            </a:r>
          </a:p>
          <a:p>
            <a:pPr eaLnBrk="1" hangingPunct="1"/>
            <a:endParaRPr lang="en-US" altLang="en-US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2250" y="1462992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 kg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D7CAE-E33E-45D9-803E-22BA7296EF1C}"/>
              </a:ext>
            </a:extLst>
          </p:cNvPr>
          <p:cNvSpPr txBox="1"/>
          <p:nvPr/>
        </p:nvSpPr>
        <p:spPr>
          <a:xfrm>
            <a:off x="432118" y="5243947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More velocity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260A7E-19F5-4AAD-93BC-ED767AE5AC13}"/>
              </a:ext>
            </a:extLst>
          </p:cNvPr>
          <p:cNvSpPr/>
          <p:nvPr/>
        </p:nvSpPr>
        <p:spPr>
          <a:xfrm>
            <a:off x="772576" y="1349367"/>
            <a:ext cx="6151770" cy="2711629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42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49382" y="4833475"/>
            <a:ext cx="8624454" cy="1217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9382" y="3065318"/>
            <a:ext cx="8624454" cy="16105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 Equation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29429" y="6593983"/>
            <a:ext cx="1777284" cy="51515"/>
          </a:xfrm>
          <a:prstGeom prst="straightConnector1">
            <a:avLst/>
          </a:prstGeom>
          <a:ln w="152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6792" y="1781490"/>
            <a:ext cx="8417044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C00000"/>
                </a:solidFill>
                <a:latin typeface="+mj-lt"/>
              </a:rPr>
              <a:t>Momentum</a:t>
            </a:r>
            <a:r>
              <a:rPr lang="en-US" altLang="en-US" sz="5400" dirty="0">
                <a:latin typeface="+mj-lt"/>
              </a:rPr>
              <a:t> = 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mass</a:t>
            </a:r>
            <a:r>
              <a:rPr lang="en-US" altLang="en-US" sz="5400" dirty="0">
                <a:latin typeface="+mj-lt"/>
              </a:rPr>
              <a:t> × </a:t>
            </a:r>
            <a:r>
              <a:rPr lang="en-US" altLang="en-US" sz="5400" dirty="0">
                <a:solidFill>
                  <a:srgbClr val="0070C0"/>
                </a:solidFill>
                <a:latin typeface="+mj-lt"/>
              </a:rPr>
              <a:t>velocity</a:t>
            </a:r>
          </a:p>
          <a:p>
            <a:pPr eaLnBrk="1" hangingPunct="1"/>
            <a:endParaRPr lang="en-US" altLang="en-US" sz="54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r>
              <a:rPr lang="en-US" altLang="en-US" sz="5400" dirty="0">
                <a:solidFill>
                  <a:srgbClr val="FF0000"/>
                </a:solidFill>
                <a:latin typeface="+mj-lt"/>
              </a:rPr>
              <a:t>                     </a:t>
            </a:r>
            <a:r>
              <a:rPr lang="en-US" altLang="en-US" sz="5400" dirty="0">
                <a:latin typeface="+mj-lt"/>
              </a:rPr>
              <a:t> = 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         </a:t>
            </a:r>
            <a:r>
              <a:rPr lang="en-US" altLang="en-US" sz="5400" dirty="0">
                <a:latin typeface="+mj-lt"/>
              </a:rPr>
              <a:t> × </a:t>
            </a:r>
            <a:r>
              <a:rPr lang="en-US" altLang="en-US" sz="5400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 eaLnBrk="1" hangingPunct="1"/>
            <a:endParaRPr lang="en-US" altLang="en-US" sz="48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r>
              <a:rPr lang="en-US" altLang="en-US" sz="5400" dirty="0">
                <a:latin typeface="+mj-lt"/>
              </a:rPr>
              <a:t>                      = </a:t>
            </a:r>
            <a:r>
              <a:rPr lang="en-US" altLang="en-US" sz="5400" dirty="0">
                <a:solidFill>
                  <a:srgbClr val="00B050"/>
                </a:solidFill>
                <a:latin typeface="+mj-lt"/>
              </a:rPr>
              <a:t>         </a:t>
            </a:r>
            <a:r>
              <a:rPr lang="en-US" altLang="en-US" sz="5400" dirty="0">
                <a:latin typeface="+mj-lt"/>
              </a:rPr>
              <a:t> ×</a:t>
            </a:r>
            <a:endParaRPr lang="en-US" altLang="en-US" sz="54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en-US" altLang="en-US" sz="54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en-US" altLang="en-US" sz="5400" dirty="0">
              <a:latin typeface="+mj-lt"/>
            </a:endParaRPr>
          </a:p>
          <a:p>
            <a:pPr eaLnBrk="1" hangingPunct="1"/>
            <a:endParaRPr lang="en-US" altLang="en-US" sz="5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77010" y="3611886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Symbols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73141" y="5243761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8D9569-80C1-4E58-B668-09E28E719972}"/>
              </a:ext>
            </a:extLst>
          </p:cNvPr>
          <p:cNvSpPr txBox="1"/>
          <p:nvPr/>
        </p:nvSpPr>
        <p:spPr>
          <a:xfrm>
            <a:off x="2659125" y="3023453"/>
            <a:ext cx="8322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C0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endParaRPr lang="en-US" sz="102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D4E19E-BCAD-4977-9FEF-4D96ED887B27}"/>
              </a:ext>
            </a:extLst>
          </p:cNvPr>
          <p:cNvSpPr txBox="1"/>
          <p:nvPr/>
        </p:nvSpPr>
        <p:spPr>
          <a:xfrm>
            <a:off x="1294841" y="5003426"/>
            <a:ext cx="2637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kg m s</a:t>
            </a:r>
            <a:r>
              <a:rPr lang="en-US" sz="54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44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FDE793-18AE-415D-B160-71AA01EC8455}"/>
              </a:ext>
            </a:extLst>
          </p:cNvPr>
          <p:cNvSpPr txBox="1"/>
          <p:nvPr/>
        </p:nvSpPr>
        <p:spPr>
          <a:xfrm>
            <a:off x="4753280" y="4980739"/>
            <a:ext cx="936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kg</a:t>
            </a:r>
            <a:endParaRPr lang="en-US" sz="344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59AB52-3EAF-4EB1-AAD2-5B899DAE246A}"/>
              </a:ext>
            </a:extLst>
          </p:cNvPr>
          <p:cNvSpPr txBox="1"/>
          <p:nvPr/>
        </p:nvSpPr>
        <p:spPr>
          <a:xfrm>
            <a:off x="6797097" y="5007882"/>
            <a:ext cx="1696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 s</a:t>
            </a:r>
            <a:r>
              <a:rPr lang="en-US" sz="5400" baseline="30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4400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A25511-2D50-4DE4-A072-D57CE89B1DF6}"/>
              </a:ext>
            </a:extLst>
          </p:cNvPr>
          <p:cNvSpPr txBox="1"/>
          <p:nvPr/>
        </p:nvSpPr>
        <p:spPr>
          <a:xfrm>
            <a:off x="7160704" y="3122448"/>
            <a:ext cx="7248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EC585B-2DB3-4EC6-8EE3-4A91549B8546}"/>
              </a:ext>
            </a:extLst>
          </p:cNvPr>
          <p:cNvSpPr txBox="1"/>
          <p:nvPr/>
        </p:nvSpPr>
        <p:spPr>
          <a:xfrm>
            <a:off x="4581859" y="3115777"/>
            <a:ext cx="11560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040876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45" y="2147250"/>
            <a:ext cx="6296904" cy="28483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1B11F2-D9FB-4E72-B519-3EF323717311}"/>
              </a:ext>
            </a:extLst>
          </p:cNvPr>
          <p:cNvSpPr/>
          <p:nvPr/>
        </p:nvSpPr>
        <p:spPr>
          <a:xfrm>
            <a:off x="1506725" y="2636275"/>
            <a:ext cx="939296" cy="297426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48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Explosion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385E57-BC11-45B1-AB2C-E861E0955D99}"/>
              </a:ext>
            </a:extLst>
          </p:cNvPr>
          <p:cNvCxnSpPr>
            <a:cxnSpLocks/>
          </p:cNvCxnSpPr>
          <p:nvPr/>
        </p:nvCxnSpPr>
        <p:spPr>
          <a:xfrm flipH="1" flipV="1">
            <a:off x="4572002" y="3451827"/>
            <a:ext cx="483397" cy="13801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" descr="Image result for bowling ball clipart">
            <a:extLst>
              <a:ext uri="{FF2B5EF4-FFF2-40B4-BE49-F238E27FC236}">
                <a16:creationId xmlns:a16="http://schemas.microsoft.com/office/drawing/2014/main" id="{CEFD37AE-1B20-45E6-A724-E7E871A9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22" b="99510" l="2288" r="98366">
                        <a14:foregroundMark x1="5719" y1="40196" x2="6209" y2="54575"/>
                        <a14:foregroundMark x1="2288" y1="48693" x2="2288" y2="52614"/>
                        <a14:foregroundMark x1="20915" y1="79085" x2="49837" y2="95588"/>
                        <a14:foregroundMark x1="49837" y1="95588" x2="78595" y2="82190"/>
                        <a14:foregroundMark x1="78595" y1="82190" x2="91176" y2="53595"/>
                        <a14:foregroundMark x1="91176" y1="53595" x2="84314" y2="26471"/>
                        <a14:foregroundMark x1="25327" y1="9804" x2="57353" y2="3922"/>
                        <a14:foregroundMark x1="57353" y1="3922" x2="71569" y2="11765"/>
                        <a14:foregroundMark x1="91667" y1="34804" x2="94771" y2="66340"/>
                        <a14:foregroundMark x1="94771" y1="66340" x2="71405" y2="88072"/>
                        <a14:foregroundMark x1="71405" y1="88072" x2="39542" y2="92974"/>
                        <a14:foregroundMark x1="39542" y1="92974" x2="32190" y2="91340"/>
                        <a14:foregroundMark x1="57353" y1="95752" x2="44444" y2="95261"/>
                        <a14:foregroundMark x1="92647" y1="33333" x2="95261" y2="64216"/>
                        <a14:foregroundMark x1="95261" y1="64216" x2="94608" y2="64869"/>
                        <a14:foregroundMark x1="3268" y1="53105" x2="11601" y2="22222"/>
                        <a14:foregroundMark x1="11601" y1="22222" x2="38562" y2="5229"/>
                        <a14:foregroundMark x1="38562" y1="5229" x2="62255" y2="8333"/>
                        <a14:foregroundMark x1="98529" y1="47059" x2="97222" y2="58660"/>
                        <a14:foregroundMark x1="53431" y1="99510" x2="45261" y2="98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55" y="3145443"/>
            <a:ext cx="967824" cy="9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FA058BF-0CC1-433C-B74A-28DB70917E7F}"/>
              </a:ext>
            </a:extLst>
          </p:cNvPr>
          <p:cNvGrpSpPr/>
          <p:nvPr/>
        </p:nvGrpSpPr>
        <p:grpSpPr>
          <a:xfrm>
            <a:off x="3248359" y="1680906"/>
            <a:ext cx="2647281" cy="4326813"/>
            <a:chOff x="3248359" y="1680906"/>
            <a:chExt cx="2647281" cy="4326813"/>
          </a:xfrm>
        </p:grpSpPr>
        <p:pic>
          <p:nvPicPr>
            <p:cNvPr id="20" name="Picture 4" descr="Image result for skate board clip art">
              <a:extLst>
                <a:ext uri="{FF2B5EF4-FFF2-40B4-BE49-F238E27FC236}">
                  <a16:creationId xmlns:a16="http://schemas.microsoft.com/office/drawing/2014/main" id="{B70CF040-8CE4-4140-A675-82FFDE2228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7" t="62229" r="7396" b="17258"/>
            <a:stretch/>
          </p:blipFill>
          <p:spPr bwMode="auto">
            <a:xfrm>
              <a:off x="3248359" y="5376258"/>
              <a:ext cx="2647281" cy="631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9A7ADFE-344B-4511-9100-472E1EE1E395}"/>
                </a:ext>
              </a:extLst>
            </p:cNvPr>
            <p:cNvSpPr/>
            <p:nvPr/>
          </p:nvSpPr>
          <p:spPr>
            <a:xfrm>
              <a:off x="4167276" y="2329374"/>
              <a:ext cx="784052" cy="97796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02CB3A-4496-4F08-9A58-19B4D0272089}"/>
                </a:ext>
              </a:extLst>
            </p:cNvPr>
            <p:cNvCxnSpPr>
              <a:cxnSpLocks/>
            </p:cNvCxnSpPr>
            <p:nvPr/>
          </p:nvCxnSpPr>
          <p:spPr>
            <a:xfrm>
              <a:off x="4559302" y="3190134"/>
              <a:ext cx="0" cy="1433893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65895D-C693-4DAC-B64D-D43E6DD48C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4317" y="4540339"/>
              <a:ext cx="344988" cy="1040698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6CD56ED-1F20-4515-A4D6-30C3B4047F8F}"/>
                </a:ext>
              </a:extLst>
            </p:cNvPr>
            <p:cNvCxnSpPr>
              <a:cxnSpLocks/>
            </p:cNvCxnSpPr>
            <p:nvPr/>
          </p:nvCxnSpPr>
          <p:spPr>
            <a:xfrm>
              <a:off x="4559302" y="4540339"/>
              <a:ext cx="344988" cy="1040698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2" descr="http://www.photosinbox.com/download/top-hat.jpg">
              <a:extLst>
                <a:ext uri="{FF2B5EF4-FFF2-40B4-BE49-F238E27FC236}">
                  <a16:creationId xmlns:a16="http://schemas.microsoft.com/office/drawing/2014/main" id="{2A70C160-BBB8-4B55-8964-9C2AB1990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508" y="1680906"/>
              <a:ext cx="1575589" cy="1260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8D8704B-937B-413C-9617-D4D76B2721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46610" y="3451831"/>
              <a:ext cx="534183" cy="483909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604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66944 -0.0007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66736 0.00394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68" y="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48472 0.0155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 and Bounce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71BA85-7286-4A31-A34D-58D895A5FCDA}"/>
              </a:ext>
            </a:extLst>
          </p:cNvPr>
          <p:cNvGrpSpPr/>
          <p:nvPr/>
        </p:nvGrpSpPr>
        <p:grpSpPr>
          <a:xfrm>
            <a:off x="3248359" y="1680906"/>
            <a:ext cx="2647281" cy="4326813"/>
            <a:chOff x="3248359" y="1680906"/>
            <a:chExt cx="2647281" cy="432681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385E57-BC11-45B1-AB2C-E861E0955D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2002" y="3451827"/>
              <a:ext cx="483397" cy="138017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FA058BF-0CC1-433C-B74A-28DB70917E7F}"/>
                </a:ext>
              </a:extLst>
            </p:cNvPr>
            <p:cNvGrpSpPr/>
            <p:nvPr/>
          </p:nvGrpSpPr>
          <p:grpSpPr>
            <a:xfrm>
              <a:off x="3248359" y="1680906"/>
              <a:ext cx="2647281" cy="4326813"/>
              <a:chOff x="3248359" y="1680906"/>
              <a:chExt cx="2647281" cy="4326813"/>
            </a:xfrm>
          </p:grpSpPr>
          <p:pic>
            <p:nvPicPr>
              <p:cNvPr id="20" name="Picture 4" descr="Image result for skate board clip art">
                <a:extLst>
                  <a:ext uri="{FF2B5EF4-FFF2-40B4-BE49-F238E27FC236}">
                    <a16:creationId xmlns:a16="http://schemas.microsoft.com/office/drawing/2014/main" id="{B70CF040-8CE4-4140-A675-82FFDE2228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07" t="62229" r="7396" b="17258"/>
              <a:stretch/>
            </p:blipFill>
            <p:spPr bwMode="auto">
              <a:xfrm>
                <a:off x="3248359" y="5376258"/>
                <a:ext cx="2647281" cy="631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9A7ADFE-344B-4511-9100-472E1EE1E395}"/>
                  </a:ext>
                </a:extLst>
              </p:cNvPr>
              <p:cNvSpPr/>
              <p:nvPr/>
            </p:nvSpPr>
            <p:spPr>
              <a:xfrm>
                <a:off x="4167276" y="2329374"/>
                <a:ext cx="784052" cy="97796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C02CB3A-4496-4F08-9A58-19B4D02720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9302" y="3190134"/>
                <a:ext cx="0" cy="1433893"/>
              </a:xfrm>
              <a:prstGeom prst="line">
                <a:avLst/>
              </a:prstGeom>
              <a:ln w="762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C65895D-C693-4DAC-B64D-D43E6DD48C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14317" y="4540339"/>
                <a:ext cx="344988" cy="1040698"/>
              </a:xfrm>
              <a:prstGeom prst="line">
                <a:avLst/>
              </a:prstGeom>
              <a:ln w="762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6CD56ED-1F20-4515-A4D6-30C3B4047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9302" y="4540339"/>
                <a:ext cx="344988" cy="1040698"/>
              </a:xfrm>
              <a:prstGeom prst="line">
                <a:avLst/>
              </a:prstGeom>
              <a:ln w="762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6" name="Picture 2" descr="http://www.photosinbox.com/download/top-hat.jpg">
                <a:extLst>
                  <a:ext uri="{FF2B5EF4-FFF2-40B4-BE49-F238E27FC236}">
                    <a16:creationId xmlns:a16="http://schemas.microsoft.com/office/drawing/2014/main" id="{2A70C160-BBB8-4B55-8964-9C2AB19909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1508" y="1680906"/>
                <a:ext cx="1575589" cy="1260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8D8704B-937B-413C-9617-D4D76B2721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46610" y="3451831"/>
                <a:ext cx="534183" cy="483909"/>
              </a:xfrm>
              <a:prstGeom prst="line">
                <a:avLst/>
              </a:prstGeom>
              <a:ln w="762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2" descr="Image result for bowling ball clipart">
            <a:extLst>
              <a:ext uri="{FF2B5EF4-FFF2-40B4-BE49-F238E27FC236}">
                <a16:creationId xmlns:a16="http://schemas.microsoft.com/office/drawing/2014/main" id="{1D7276D5-32B2-4D2A-9039-5F5527CB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2" b="99510" l="2288" r="98366">
                        <a14:foregroundMark x1="5719" y1="40196" x2="6209" y2="54575"/>
                        <a14:foregroundMark x1="2288" y1="48693" x2="2288" y2="52614"/>
                        <a14:foregroundMark x1="20915" y1="79085" x2="49837" y2="95588"/>
                        <a14:foregroundMark x1="49837" y1="95588" x2="78595" y2="82190"/>
                        <a14:foregroundMark x1="78595" y1="82190" x2="91176" y2="53595"/>
                        <a14:foregroundMark x1="91176" y1="53595" x2="84314" y2="26471"/>
                        <a14:foregroundMark x1="25327" y1="9804" x2="57353" y2="3922"/>
                        <a14:foregroundMark x1="57353" y1="3922" x2="71569" y2="11765"/>
                        <a14:foregroundMark x1="91667" y1="34804" x2="94771" y2="66340"/>
                        <a14:foregroundMark x1="94771" y1="66340" x2="71405" y2="88072"/>
                        <a14:foregroundMark x1="71405" y1="88072" x2="39542" y2="92974"/>
                        <a14:foregroundMark x1="39542" y1="92974" x2="32190" y2="91340"/>
                        <a14:foregroundMark x1="57353" y1="95752" x2="44444" y2="95261"/>
                        <a14:foregroundMark x1="92647" y1="33333" x2="95261" y2="64216"/>
                        <a14:foregroundMark x1="95261" y1="64216" x2="94608" y2="64869"/>
                        <a14:foregroundMark x1="3268" y1="53105" x2="11601" y2="22222"/>
                        <a14:foregroundMark x1="11601" y1="22222" x2="38562" y2="5229"/>
                        <a14:foregroundMark x1="38562" y1="5229" x2="62255" y2="8333"/>
                        <a14:foregroundMark x1="98529" y1="47059" x2="97222" y2="58660"/>
                        <a14:foregroundMark x1="53431" y1="99510" x2="45261" y2="98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249" y="5010294"/>
            <a:ext cx="967824" cy="9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47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36614 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3880000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65382 -0.00417 " pathEditMode="relative" rAng="0" ptsTypes="AA">
                                      <p:cBhvr>
                                        <p:cTn id="11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18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14 0.00023 L 1.66667E-6 1.11111E-6 " pathEditMode="relative" rAng="0" ptsTypes="AA">
                                      <p:cBhvr>
                                        <p:cTn id="13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62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3880000">
                                      <p:cBhvr>
                                        <p:cTn id="15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 and Stick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385E57-BC11-45B1-AB2C-E861E0955D99}"/>
              </a:ext>
            </a:extLst>
          </p:cNvPr>
          <p:cNvCxnSpPr>
            <a:cxnSpLocks/>
          </p:cNvCxnSpPr>
          <p:nvPr/>
        </p:nvCxnSpPr>
        <p:spPr>
          <a:xfrm flipH="1" flipV="1">
            <a:off x="4572002" y="3451827"/>
            <a:ext cx="483397" cy="13801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Image result for bowling ball clipart">
            <a:extLst>
              <a:ext uri="{FF2B5EF4-FFF2-40B4-BE49-F238E27FC236}">
                <a16:creationId xmlns:a16="http://schemas.microsoft.com/office/drawing/2014/main" id="{1D7276D5-32B2-4D2A-9039-5F5527CB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22" b="99510" l="2288" r="98366">
                        <a14:foregroundMark x1="5719" y1="40196" x2="6209" y2="54575"/>
                        <a14:foregroundMark x1="2288" y1="48693" x2="2288" y2="52614"/>
                        <a14:foregroundMark x1="20915" y1="79085" x2="49837" y2="95588"/>
                        <a14:foregroundMark x1="49837" y1="95588" x2="78595" y2="82190"/>
                        <a14:foregroundMark x1="78595" y1="82190" x2="91176" y2="53595"/>
                        <a14:foregroundMark x1="91176" y1="53595" x2="84314" y2="26471"/>
                        <a14:foregroundMark x1="25327" y1="9804" x2="57353" y2="3922"/>
                        <a14:foregroundMark x1="57353" y1="3922" x2="71569" y2="11765"/>
                        <a14:foregroundMark x1="91667" y1="34804" x2="94771" y2="66340"/>
                        <a14:foregroundMark x1="94771" y1="66340" x2="71405" y2="88072"/>
                        <a14:foregroundMark x1="71405" y1="88072" x2="39542" y2="92974"/>
                        <a14:foregroundMark x1="39542" y1="92974" x2="32190" y2="91340"/>
                        <a14:foregroundMark x1="57353" y1="95752" x2="44444" y2="95261"/>
                        <a14:foregroundMark x1="92647" y1="33333" x2="95261" y2="64216"/>
                        <a14:foregroundMark x1="95261" y1="64216" x2="94608" y2="64869"/>
                        <a14:foregroundMark x1="3268" y1="53105" x2="11601" y2="22222"/>
                        <a14:foregroundMark x1="11601" y1="22222" x2="38562" y2="5229"/>
                        <a14:foregroundMark x1="38562" y1="5229" x2="62255" y2="8333"/>
                        <a14:foregroundMark x1="98529" y1="47059" x2="97222" y2="58660"/>
                        <a14:foregroundMark x1="53431" y1="99510" x2="45261" y2="98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71" y="3145443"/>
            <a:ext cx="967824" cy="9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FA058BF-0CC1-433C-B74A-28DB70917E7F}"/>
              </a:ext>
            </a:extLst>
          </p:cNvPr>
          <p:cNvGrpSpPr/>
          <p:nvPr/>
        </p:nvGrpSpPr>
        <p:grpSpPr>
          <a:xfrm>
            <a:off x="3248359" y="1680906"/>
            <a:ext cx="2647281" cy="4326813"/>
            <a:chOff x="3248359" y="1680906"/>
            <a:chExt cx="2647281" cy="4326813"/>
          </a:xfrm>
        </p:grpSpPr>
        <p:pic>
          <p:nvPicPr>
            <p:cNvPr id="20" name="Picture 4" descr="Image result for skate board clip art">
              <a:extLst>
                <a:ext uri="{FF2B5EF4-FFF2-40B4-BE49-F238E27FC236}">
                  <a16:creationId xmlns:a16="http://schemas.microsoft.com/office/drawing/2014/main" id="{B70CF040-8CE4-4140-A675-82FFDE2228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7" t="62229" r="7396" b="17258"/>
            <a:stretch/>
          </p:blipFill>
          <p:spPr bwMode="auto">
            <a:xfrm>
              <a:off x="3248359" y="5376258"/>
              <a:ext cx="2647281" cy="631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9A7ADFE-344B-4511-9100-472E1EE1E395}"/>
                </a:ext>
              </a:extLst>
            </p:cNvPr>
            <p:cNvSpPr/>
            <p:nvPr/>
          </p:nvSpPr>
          <p:spPr>
            <a:xfrm>
              <a:off x="4167276" y="2329374"/>
              <a:ext cx="784052" cy="97796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02CB3A-4496-4F08-9A58-19B4D0272089}"/>
                </a:ext>
              </a:extLst>
            </p:cNvPr>
            <p:cNvCxnSpPr>
              <a:cxnSpLocks/>
            </p:cNvCxnSpPr>
            <p:nvPr/>
          </p:nvCxnSpPr>
          <p:spPr>
            <a:xfrm>
              <a:off x="4559302" y="3190134"/>
              <a:ext cx="0" cy="1433893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65895D-C693-4DAC-B64D-D43E6DD48C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4317" y="4540339"/>
              <a:ext cx="344988" cy="1040698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6CD56ED-1F20-4515-A4D6-30C3B4047F8F}"/>
                </a:ext>
              </a:extLst>
            </p:cNvPr>
            <p:cNvCxnSpPr>
              <a:cxnSpLocks/>
            </p:cNvCxnSpPr>
            <p:nvPr/>
          </p:nvCxnSpPr>
          <p:spPr>
            <a:xfrm>
              <a:off x="4559302" y="4540339"/>
              <a:ext cx="344988" cy="1040698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2" descr="http://www.photosinbox.com/download/top-hat.jpg">
              <a:extLst>
                <a:ext uri="{FF2B5EF4-FFF2-40B4-BE49-F238E27FC236}">
                  <a16:creationId xmlns:a16="http://schemas.microsoft.com/office/drawing/2014/main" id="{2A70C160-BBB8-4B55-8964-9C2AB1990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508" y="1680906"/>
              <a:ext cx="1575589" cy="1260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8D8704B-937B-413C-9617-D4D76B2721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46610" y="3451831"/>
              <a:ext cx="534183" cy="483909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1009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47066 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66267 -0.0007 " pathEditMode="relative" rAng="0" ptsTypes="AA">
                                      <p:cBhvr>
                                        <p:cTn id="9" dur="7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42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66337 -0.00115 " pathEditMode="relative" rAng="0" ptsTypes="AA">
                                      <p:cBhvr>
                                        <p:cTn id="11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77" y="-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066 3.33333E-6 L -1.1316 0.00139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26532</TotalTime>
  <Words>660</Words>
  <Application>Microsoft Office PowerPoint</Application>
  <PresentationFormat>On-screen Show (4:3)</PresentationFormat>
  <Paragraphs>171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Calibri Light</vt:lpstr>
      <vt:lpstr>Cambria Math</vt:lpstr>
      <vt:lpstr>Ebrima</vt:lpstr>
      <vt:lpstr>Wingdings</vt:lpstr>
      <vt:lpstr>Retrospect</vt:lpstr>
      <vt:lpstr>Conservation of Momentum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Conservation of Momentum</dc:title>
  <dc:creator>Joe Cossette</dc:creator>
  <cp:lastModifiedBy>Joe Cossette</cp:lastModifiedBy>
  <cp:revision>191</cp:revision>
  <dcterms:created xsi:type="dcterms:W3CDTF">2014-08-31T00:23:19Z</dcterms:created>
  <dcterms:modified xsi:type="dcterms:W3CDTF">2020-11-11T03:20:11Z</dcterms:modified>
</cp:coreProperties>
</file>