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92" r:id="rId2"/>
    <p:sldId id="590" r:id="rId3"/>
    <p:sldId id="562" r:id="rId4"/>
    <p:sldId id="530" r:id="rId5"/>
    <p:sldId id="531" r:id="rId6"/>
    <p:sldId id="566" r:id="rId7"/>
    <p:sldId id="540" r:id="rId8"/>
    <p:sldId id="541" r:id="rId9"/>
    <p:sldId id="570" r:id="rId10"/>
    <p:sldId id="571" r:id="rId11"/>
    <p:sldId id="572" r:id="rId12"/>
    <p:sldId id="573" r:id="rId13"/>
    <p:sldId id="574" r:id="rId14"/>
    <p:sldId id="576" r:id="rId15"/>
    <p:sldId id="578" r:id="rId16"/>
    <p:sldId id="579" r:id="rId17"/>
    <p:sldId id="580" r:id="rId18"/>
    <p:sldId id="581" r:id="rId19"/>
    <p:sldId id="582" r:id="rId20"/>
    <p:sldId id="583" r:id="rId21"/>
    <p:sldId id="584" r:id="rId22"/>
    <p:sldId id="586" r:id="rId23"/>
    <p:sldId id="587" r:id="rId24"/>
    <p:sldId id="58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7575"/>
    <a:srgbClr val="C00000"/>
    <a:srgbClr val="002060"/>
    <a:srgbClr val="EAACAC"/>
    <a:srgbClr val="FFFFFF"/>
    <a:srgbClr val="EEBCBC"/>
    <a:srgbClr val="FDE5E5"/>
    <a:srgbClr val="FF7D7D"/>
    <a:srgbClr val="FEC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280" autoAdjust="0"/>
  </p:normalViewPr>
  <p:slideViewPr>
    <p:cSldViewPr snapToGrid="0">
      <p:cViewPr varScale="1">
        <p:scale>
          <a:sx n="72" d="100"/>
          <a:sy n="72" d="100"/>
        </p:scale>
        <p:origin x="432"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3/23/2022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3/23/2022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3/23/2022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5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s>
</file>

<file path=ppt/slides/_rels/slide13.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5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v2IVTM0N2S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855" y="758952"/>
            <a:ext cx="7921335" cy="3566160"/>
          </a:xfrm>
        </p:spPr>
        <p:txBody>
          <a:bodyPr>
            <a:normAutofit/>
          </a:bodyPr>
          <a:lstStyle/>
          <a:p>
            <a:r>
              <a:rPr lang="en-US" sz="6000" dirty="0"/>
              <a:t>The Renewables</a:t>
            </a:r>
          </a:p>
        </p:txBody>
      </p:sp>
      <p:sp>
        <p:nvSpPr>
          <p:cNvPr id="3" name="Subtitle 2"/>
          <p:cNvSpPr>
            <a:spLocks noGrp="1"/>
          </p:cNvSpPr>
          <p:nvPr>
            <p:ph type="subTitle" idx="1"/>
          </p:nvPr>
        </p:nvSpPr>
        <p:spPr/>
        <p:txBody>
          <a:bodyPr/>
          <a:lstStyle/>
          <a:p>
            <a:r>
              <a:rPr lang="en-US" dirty="0"/>
              <a:t>IB Physics </a:t>
            </a:r>
            <a:r>
              <a:rPr lang="en-US"/>
              <a:t>| Energy </a:t>
            </a:r>
            <a:r>
              <a:rPr lang="en-US" dirty="0"/>
              <a:t>Production</a:t>
            </a:r>
          </a:p>
        </p:txBody>
      </p:sp>
    </p:spTree>
    <p:extLst>
      <p:ext uri="{BB962C8B-B14F-4D97-AF65-F5344CB8AC3E}">
        <p14:creationId xmlns:p14="http://schemas.microsoft.com/office/powerpoint/2010/main" val="2621367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endParaRPr lang="en-US" u="sng"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21673" y="3981312"/>
            <a:ext cx="8747640" cy="217589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566217" y="1488543"/>
                <a:ext cx="3799182" cy="1152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𝑃</m:t>
                      </m:r>
                      <m:r>
                        <a:rPr lang="en-US" sz="4000" b="0" i="1" smtClean="0">
                          <a:latin typeface="Cambria Math" panose="02040503050406030204" pitchFamily="18" charset="0"/>
                        </a:rPr>
                        <m:t>𝑜𝑤𝑒𝑟</m:t>
                      </m:r>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r>
                        <a:rPr lang="en-US" sz="4000" b="0" i="1" smtClean="0">
                          <a:solidFill>
                            <a:srgbClr val="002060"/>
                          </a:solidFill>
                          <a:latin typeface="Cambria Math" panose="02040503050406030204" pitchFamily="18" charset="0"/>
                        </a:rPr>
                        <m:t>𝐴</m:t>
                      </m:r>
                      <m:r>
                        <a:rPr lang="en-US" sz="4000" b="0" i="1" smtClean="0">
                          <a:solidFill>
                            <a:srgbClr val="C00000"/>
                          </a:solidFill>
                          <a:latin typeface="Cambria Math" panose="02040503050406030204" pitchFamily="18" charset="0"/>
                          <a:ea typeface="Cambria Math" panose="02040503050406030204" pitchFamily="18" charset="0"/>
                        </a:rPr>
                        <m:t>𝜌</m:t>
                      </m:r>
                      <m:sSup>
                        <m:sSupPr>
                          <m:ctrlPr>
                            <a:rPr lang="en-US" sz="4000" b="0" i="1" smtClean="0">
                              <a:latin typeface="Cambria Math" panose="02040503050406030204" pitchFamily="18" charset="0"/>
                            </a:rPr>
                          </m:ctrlPr>
                        </m:sSupPr>
                        <m:e>
                          <m:r>
                            <a:rPr lang="en-US" sz="4000" b="0" i="1" smtClean="0">
                              <a:solidFill>
                                <a:srgbClr val="7030A0"/>
                              </a:solidFill>
                              <a:latin typeface="Cambria Math" panose="02040503050406030204" pitchFamily="18" charset="0"/>
                            </a:rPr>
                            <m:t>𝑣</m:t>
                          </m:r>
                        </m:e>
                        <m:sup>
                          <m:r>
                            <a:rPr lang="en-US" sz="4000" b="0" i="1" smtClean="0">
                              <a:latin typeface="Cambria Math" panose="02040503050406030204" pitchFamily="18" charset="0"/>
                            </a:rPr>
                            <m:t>3</m:t>
                          </m:r>
                        </m:sup>
                      </m:sSup>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66217" y="1488543"/>
                <a:ext cx="3799182" cy="1152495"/>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3C968BE-9990-412F-92FC-30950B3C8326}"/>
              </a:ext>
            </a:extLst>
          </p:cNvPr>
          <p:cNvSpPr txBox="1"/>
          <p:nvPr/>
        </p:nvSpPr>
        <p:spPr>
          <a:xfrm>
            <a:off x="5088506" y="2794294"/>
            <a:ext cx="910827" cy="954107"/>
          </a:xfrm>
          <a:prstGeom prst="rect">
            <a:avLst/>
          </a:prstGeom>
          <a:noFill/>
        </p:spPr>
        <p:txBody>
          <a:bodyPr wrap="none" rtlCol="0">
            <a:spAutoFit/>
          </a:bodyPr>
          <a:lstStyle/>
          <a:p>
            <a:pPr algn="ct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Area</a:t>
            </a:r>
          </a:p>
          <a:p>
            <a:pPr algn="ct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[m</a:t>
            </a:r>
            <a:r>
              <a:rPr lang="en-US" sz="2800" baseline="30000" dirty="0">
                <a:solidFill>
                  <a:srgbClr val="002060"/>
                </a:solidFill>
                <a:latin typeface="Ebrima" panose="02000000000000000000" pitchFamily="2" charset="0"/>
                <a:ea typeface="Ebrima" panose="02000000000000000000" pitchFamily="2" charset="0"/>
                <a:cs typeface="Ebrima" panose="02000000000000000000" pitchFamily="2" charset="0"/>
              </a:rPr>
              <a:t>2</a:t>
            </a: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a:t>
            </a:r>
          </a:p>
        </p:txBody>
      </p:sp>
      <p:sp>
        <p:nvSpPr>
          <p:cNvPr id="8" name="TextBox 7">
            <a:extLst>
              <a:ext uri="{FF2B5EF4-FFF2-40B4-BE49-F238E27FC236}">
                <a16:creationId xmlns:a16="http://schemas.microsoft.com/office/drawing/2014/main" id="{C8154595-799A-4F0D-97F6-8DBEF2615F87}"/>
              </a:ext>
            </a:extLst>
          </p:cNvPr>
          <p:cNvSpPr txBox="1"/>
          <p:nvPr/>
        </p:nvSpPr>
        <p:spPr>
          <a:xfrm>
            <a:off x="6365399" y="2785747"/>
            <a:ext cx="1901483" cy="954107"/>
          </a:xfrm>
          <a:prstGeom prst="rect">
            <a:avLst/>
          </a:prstGeom>
          <a:noFill/>
        </p:spPr>
        <p:txBody>
          <a:bodyPr wrap="none" rtlCol="0">
            <a:spAutoFit/>
          </a:bodyPr>
          <a:lstStyle/>
          <a:p>
            <a:pPr algn="ct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Air Density</a:t>
            </a:r>
          </a:p>
          <a:p>
            <a:pPr algn="ct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[kg m</a:t>
            </a:r>
            <a:r>
              <a:rPr lang="en-US" sz="2800" baseline="30000" dirty="0">
                <a:solidFill>
                  <a:srgbClr val="C00000"/>
                </a:solidFill>
                <a:latin typeface="Ebrima" panose="02000000000000000000" pitchFamily="2" charset="0"/>
                <a:ea typeface="Ebrima" panose="02000000000000000000" pitchFamily="2" charset="0"/>
                <a:cs typeface="Ebrima" panose="02000000000000000000" pitchFamily="2" charset="0"/>
              </a:rPr>
              <a:t>-3</a:t>
            </a: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a:t>
            </a:r>
          </a:p>
        </p:txBody>
      </p:sp>
      <p:sp>
        <p:nvSpPr>
          <p:cNvPr id="9" name="TextBox 8">
            <a:extLst>
              <a:ext uri="{FF2B5EF4-FFF2-40B4-BE49-F238E27FC236}">
                <a16:creationId xmlns:a16="http://schemas.microsoft.com/office/drawing/2014/main" id="{B0AF4B59-6270-4597-829C-F1D50F4C247D}"/>
              </a:ext>
            </a:extLst>
          </p:cNvPr>
          <p:cNvSpPr txBox="1"/>
          <p:nvPr/>
        </p:nvSpPr>
        <p:spPr>
          <a:xfrm>
            <a:off x="7072713" y="1623014"/>
            <a:ext cx="1438214" cy="954107"/>
          </a:xfrm>
          <a:prstGeom prst="rect">
            <a:avLst/>
          </a:prstGeom>
          <a:noFill/>
        </p:spPr>
        <p:txBody>
          <a:bodyPr wrap="none" rtlCol="0">
            <a:spAutoFit/>
          </a:bodyPr>
          <a:lstStyle/>
          <a:p>
            <a:pPr algn="ctr"/>
            <a:r>
              <a:rPr lang="en-US" sz="2800" dirty="0">
                <a:solidFill>
                  <a:srgbClr val="7030A0"/>
                </a:solidFill>
                <a:latin typeface="Ebrima" panose="02000000000000000000" pitchFamily="2" charset="0"/>
                <a:ea typeface="Ebrima" panose="02000000000000000000" pitchFamily="2" charset="0"/>
                <a:cs typeface="Ebrima" panose="02000000000000000000" pitchFamily="2" charset="0"/>
              </a:rPr>
              <a:t>Velocity</a:t>
            </a:r>
          </a:p>
          <a:p>
            <a:pPr algn="ctr"/>
            <a:r>
              <a:rPr lang="en-US" sz="2800" dirty="0">
                <a:solidFill>
                  <a:srgbClr val="7030A0"/>
                </a:solidFill>
                <a:latin typeface="Ebrima" panose="02000000000000000000" pitchFamily="2" charset="0"/>
                <a:ea typeface="Ebrima" panose="02000000000000000000" pitchFamily="2" charset="0"/>
                <a:cs typeface="Ebrima" panose="02000000000000000000" pitchFamily="2" charset="0"/>
              </a:rPr>
              <a:t>[m s</a:t>
            </a:r>
            <a:r>
              <a:rPr lang="en-US" sz="2800" baseline="30000" dirty="0">
                <a:solidFill>
                  <a:srgbClr val="7030A0"/>
                </a:solidFill>
                <a:latin typeface="Ebrima" panose="02000000000000000000" pitchFamily="2" charset="0"/>
                <a:ea typeface="Ebrima" panose="02000000000000000000" pitchFamily="2" charset="0"/>
                <a:cs typeface="Ebrima" panose="02000000000000000000" pitchFamily="2" charset="0"/>
              </a:rPr>
              <a:t>-1</a:t>
            </a:r>
            <a:r>
              <a:rPr lang="en-US" sz="2800" dirty="0">
                <a:solidFill>
                  <a:srgbClr val="7030A0"/>
                </a:solidFill>
                <a:latin typeface="Ebrima" panose="02000000000000000000" pitchFamily="2" charset="0"/>
                <a:ea typeface="Ebrima" panose="02000000000000000000" pitchFamily="2" charset="0"/>
                <a:cs typeface="Ebrima" panose="02000000000000000000" pitchFamily="2" charset="0"/>
              </a:rPr>
              <a:t>]</a:t>
            </a:r>
          </a:p>
        </p:txBody>
      </p:sp>
      <p:sp>
        <p:nvSpPr>
          <p:cNvPr id="10" name="Rectangle 9">
            <a:extLst>
              <a:ext uri="{FF2B5EF4-FFF2-40B4-BE49-F238E27FC236}">
                <a16:creationId xmlns:a16="http://schemas.microsoft.com/office/drawing/2014/main" id="{CC958400-831C-4D1D-BBFD-1534B60C7CF8}"/>
              </a:ext>
            </a:extLst>
          </p:cNvPr>
          <p:cNvSpPr/>
          <p:nvPr/>
        </p:nvSpPr>
        <p:spPr>
          <a:xfrm>
            <a:off x="3884558" y="3117090"/>
            <a:ext cx="1162499" cy="400110"/>
          </a:xfrm>
          <a:prstGeom prst="rect">
            <a:avLst/>
          </a:prstGeom>
        </p:spPr>
        <p:txBody>
          <a:bodyPr wrap="none">
            <a:spAutoFit/>
          </a:bodyPr>
          <a:lstStyle/>
          <a:p>
            <a:pPr algn="ctr"/>
            <a:r>
              <a:rPr lang="en-US" sz="2000" dirty="0">
                <a:solidFill>
                  <a:srgbClr val="002060"/>
                </a:solidFill>
                <a:latin typeface="Ebrima" panose="02000000000000000000" pitchFamily="2" charset="0"/>
                <a:ea typeface="Ebrima" panose="02000000000000000000" pitchFamily="2" charset="0"/>
                <a:cs typeface="Ebrima" panose="02000000000000000000" pitchFamily="2" charset="0"/>
              </a:rPr>
              <a:t>(A = πr</a:t>
            </a:r>
            <a:r>
              <a:rPr lang="en-US" sz="2000" baseline="30000" dirty="0">
                <a:solidFill>
                  <a:srgbClr val="002060"/>
                </a:solidFill>
                <a:latin typeface="Ebrima" panose="02000000000000000000" pitchFamily="2" charset="0"/>
                <a:ea typeface="Ebrima" panose="02000000000000000000" pitchFamily="2" charset="0"/>
                <a:cs typeface="Ebrima" panose="02000000000000000000" pitchFamily="2" charset="0"/>
              </a:rPr>
              <a:t>2</a:t>
            </a:r>
            <a:r>
              <a:rPr lang="en-US" sz="2000" dirty="0">
                <a:solidFill>
                  <a:srgbClr val="002060"/>
                </a:solidFill>
                <a:latin typeface="Ebrima" panose="02000000000000000000" pitchFamily="2" charset="0"/>
                <a:ea typeface="Ebrima" panose="02000000000000000000" pitchFamily="2" charset="0"/>
                <a:cs typeface="Ebrima" panose="02000000000000000000" pitchFamily="2" charset="0"/>
              </a:rPr>
              <a:t>)</a:t>
            </a:r>
          </a:p>
        </p:txBody>
      </p:sp>
      <p:cxnSp>
        <p:nvCxnSpPr>
          <p:cNvPr id="12" name="Straight Arrow Connector 11">
            <a:extLst>
              <a:ext uri="{FF2B5EF4-FFF2-40B4-BE49-F238E27FC236}">
                <a16:creationId xmlns:a16="http://schemas.microsoft.com/office/drawing/2014/main" id="{70F185A4-9898-4A80-99B8-5E8845CAED3E}"/>
              </a:ext>
            </a:extLst>
          </p:cNvPr>
          <p:cNvCxnSpPr/>
          <p:nvPr/>
        </p:nvCxnSpPr>
        <p:spPr>
          <a:xfrm flipV="1">
            <a:off x="5267325" y="2412438"/>
            <a:ext cx="0" cy="41402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6E42AF-3BF7-424E-818D-253757D97611}"/>
              </a:ext>
            </a:extLst>
          </p:cNvPr>
          <p:cNvCxnSpPr>
            <a:cxnSpLocks/>
          </p:cNvCxnSpPr>
          <p:nvPr/>
        </p:nvCxnSpPr>
        <p:spPr>
          <a:xfrm flipH="1" flipV="1">
            <a:off x="5629275" y="2333626"/>
            <a:ext cx="814319" cy="6549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9754F4-32D9-46CE-9C39-6F1560B36ED4}"/>
              </a:ext>
            </a:extLst>
          </p:cNvPr>
          <p:cNvCxnSpPr>
            <a:cxnSpLocks/>
          </p:cNvCxnSpPr>
          <p:nvPr/>
        </p:nvCxnSpPr>
        <p:spPr>
          <a:xfrm flipH="1">
            <a:off x="6010746" y="2224541"/>
            <a:ext cx="1176267"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D7A12D4-251C-4076-B3D2-2282FC4B58D1}"/>
              </a:ext>
            </a:extLst>
          </p:cNvPr>
          <p:cNvSpPr/>
          <p:nvPr/>
        </p:nvSpPr>
        <p:spPr>
          <a:xfrm>
            <a:off x="221673" y="4697476"/>
            <a:ext cx="1435453" cy="417450"/>
          </a:xfrm>
          <a:prstGeom prst="rect">
            <a:avLst/>
          </a:prstGeom>
          <a:solidFill>
            <a:srgbClr val="FFFF00">
              <a:alpha val="3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076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Conceptual Meaning of Equation</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TextBox 6"/>
              <p:cNvSpPr txBox="1"/>
              <p:nvPr/>
            </p:nvSpPr>
            <p:spPr>
              <a:xfrm>
                <a:off x="2566217" y="1488543"/>
                <a:ext cx="3799182" cy="1152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𝑃</m:t>
                      </m:r>
                      <m:r>
                        <a:rPr lang="en-US" sz="4000" b="0" i="1" smtClean="0">
                          <a:latin typeface="Cambria Math" panose="02040503050406030204" pitchFamily="18" charset="0"/>
                        </a:rPr>
                        <m:t>𝑜𝑤𝑒𝑟</m:t>
                      </m:r>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r>
                        <a:rPr lang="en-US" sz="4000" b="0" i="1" smtClean="0">
                          <a:solidFill>
                            <a:srgbClr val="002060"/>
                          </a:solidFill>
                          <a:latin typeface="Cambria Math" panose="02040503050406030204" pitchFamily="18" charset="0"/>
                        </a:rPr>
                        <m:t>𝐴</m:t>
                      </m:r>
                      <m:r>
                        <a:rPr lang="en-US" sz="4000" b="0" i="1" smtClean="0">
                          <a:solidFill>
                            <a:srgbClr val="C00000"/>
                          </a:solidFill>
                          <a:latin typeface="Cambria Math" panose="02040503050406030204" pitchFamily="18" charset="0"/>
                          <a:ea typeface="Cambria Math" panose="02040503050406030204" pitchFamily="18" charset="0"/>
                        </a:rPr>
                        <m:t>𝜌</m:t>
                      </m:r>
                      <m:sSup>
                        <m:sSupPr>
                          <m:ctrlPr>
                            <a:rPr lang="en-US" sz="4000" b="0" i="1" smtClean="0">
                              <a:latin typeface="Cambria Math" panose="02040503050406030204" pitchFamily="18" charset="0"/>
                            </a:rPr>
                          </m:ctrlPr>
                        </m:sSupPr>
                        <m:e>
                          <m:r>
                            <a:rPr lang="en-US" sz="4000" b="0" i="1" smtClean="0">
                              <a:solidFill>
                                <a:srgbClr val="7030A0"/>
                              </a:solidFill>
                              <a:latin typeface="Cambria Math" panose="02040503050406030204" pitchFamily="18" charset="0"/>
                            </a:rPr>
                            <m:t>𝑣</m:t>
                          </m:r>
                        </m:e>
                        <m:sup>
                          <m:r>
                            <a:rPr lang="en-US" sz="4000" b="0" i="1" smtClean="0">
                              <a:latin typeface="Cambria Math" panose="02040503050406030204" pitchFamily="18" charset="0"/>
                            </a:rPr>
                            <m:t>3</m:t>
                          </m:r>
                        </m:sup>
                      </m:sSup>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66217" y="1488543"/>
                <a:ext cx="3799182" cy="1152495"/>
              </a:xfrm>
              <a:prstGeom prst="rect">
                <a:avLst/>
              </a:prstGeom>
              <a:blipFill>
                <a:blip r:embed="rId2"/>
                <a:stretch>
                  <a:fillRect/>
                </a:stretch>
              </a:blipFill>
            </p:spPr>
            <p:txBody>
              <a:bodyPr/>
              <a:lstStyle/>
              <a:p>
                <a:r>
                  <a:rPr lang="en-US">
                    <a:noFill/>
                  </a:rPr>
                  <a:t> </a:t>
                </a:r>
              </a:p>
            </p:txBody>
          </p:sp>
        </mc:Fallback>
      </mc:AlternateContent>
      <p:sp>
        <p:nvSpPr>
          <p:cNvPr id="3" name="TextBox 2"/>
          <p:cNvSpPr txBox="1"/>
          <p:nvPr/>
        </p:nvSpPr>
        <p:spPr>
          <a:xfrm>
            <a:off x="176981" y="3303639"/>
            <a:ext cx="7516417" cy="400110"/>
          </a:xfrm>
          <a:prstGeom prst="rect">
            <a:avLst/>
          </a:prstGeom>
          <a:noFill/>
        </p:spPr>
        <p:txBody>
          <a:bodyPr wrap="none" rtlCol="0">
            <a:spAutoFit/>
          </a:bodyPr>
          <a:lstStyle/>
          <a:p>
            <a:r>
              <a:rPr lang="en-US" sz="2000" dirty="0">
                <a:latin typeface="+mj-lt"/>
              </a:rPr>
              <a:t>If the wind speed is doubled, then the power is multiplied by a factor of</a:t>
            </a:r>
          </a:p>
        </p:txBody>
      </p:sp>
      <p:sp>
        <p:nvSpPr>
          <p:cNvPr id="8" name="TextBox 7"/>
          <p:cNvSpPr txBox="1"/>
          <p:nvPr/>
        </p:nvSpPr>
        <p:spPr>
          <a:xfrm>
            <a:off x="176980" y="4366350"/>
            <a:ext cx="7346498" cy="400110"/>
          </a:xfrm>
          <a:prstGeom prst="rect">
            <a:avLst/>
          </a:prstGeom>
          <a:noFill/>
        </p:spPr>
        <p:txBody>
          <a:bodyPr wrap="none" rtlCol="0">
            <a:spAutoFit/>
          </a:bodyPr>
          <a:lstStyle/>
          <a:p>
            <a:r>
              <a:rPr lang="en-US" sz="2000" dirty="0">
                <a:latin typeface="+mj-lt"/>
              </a:rPr>
              <a:t>If the wind speed is tripled, then the power is multiplied by a factor of</a:t>
            </a:r>
          </a:p>
        </p:txBody>
      </p:sp>
      <p:sp>
        <p:nvSpPr>
          <p:cNvPr id="9" name="TextBox 8">
            <a:extLst>
              <a:ext uri="{FF2B5EF4-FFF2-40B4-BE49-F238E27FC236}">
                <a16:creationId xmlns:a16="http://schemas.microsoft.com/office/drawing/2014/main" id="{D2BC59AA-CFEE-4390-B766-6B55719396E7}"/>
              </a:ext>
            </a:extLst>
          </p:cNvPr>
          <p:cNvSpPr txBox="1"/>
          <p:nvPr/>
        </p:nvSpPr>
        <p:spPr>
          <a:xfrm>
            <a:off x="7693398" y="3088195"/>
            <a:ext cx="538930" cy="830997"/>
          </a:xfrm>
          <a:prstGeom prst="rect">
            <a:avLst/>
          </a:prstGeom>
          <a:noFill/>
        </p:spPr>
        <p:txBody>
          <a:bodyPr wrap="none" rtlCol="0">
            <a:spAutoFit/>
          </a:bodyPr>
          <a:lstStyle/>
          <a:p>
            <a:r>
              <a:rPr lang="en-US" sz="4800" b="1" dirty="0">
                <a:solidFill>
                  <a:srgbClr val="C00000"/>
                </a:solidFill>
                <a:latin typeface="Ebrima" panose="02000000000000000000" pitchFamily="2" charset="0"/>
                <a:ea typeface="Ebrima" panose="02000000000000000000" pitchFamily="2" charset="0"/>
                <a:cs typeface="Ebrima" panose="02000000000000000000" pitchFamily="2" charset="0"/>
              </a:rPr>
              <a:t>8</a:t>
            </a:r>
          </a:p>
        </p:txBody>
      </p:sp>
      <p:sp>
        <p:nvSpPr>
          <p:cNvPr id="10" name="TextBox 9">
            <a:extLst>
              <a:ext uri="{FF2B5EF4-FFF2-40B4-BE49-F238E27FC236}">
                <a16:creationId xmlns:a16="http://schemas.microsoft.com/office/drawing/2014/main" id="{A453ED7A-226C-482E-A0FB-07E27D6287B0}"/>
              </a:ext>
            </a:extLst>
          </p:cNvPr>
          <p:cNvSpPr txBox="1"/>
          <p:nvPr/>
        </p:nvSpPr>
        <p:spPr>
          <a:xfrm>
            <a:off x="7516266" y="4166292"/>
            <a:ext cx="893193" cy="830997"/>
          </a:xfrm>
          <a:prstGeom prst="rect">
            <a:avLst/>
          </a:prstGeom>
          <a:noFill/>
        </p:spPr>
        <p:txBody>
          <a:bodyPr wrap="none" rtlCol="0">
            <a:spAutoFit/>
          </a:bodyPr>
          <a:lstStyle/>
          <a:p>
            <a:r>
              <a:rPr lang="en-US" sz="4800" b="1" dirty="0">
                <a:solidFill>
                  <a:srgbClr val="C00000"/>
                </a:solidFill>
                <a:latin typeface="Ebrima" panose="02000000000000000000" pitchFamily="2" charset="0"/>
                <a:ea typeface="Ebrima" panose="02000000000000000000" pitchFamily="2" charset="0"/>
                <a:cs typeface="Ebrima" panose="02000000000000000000" pitchFamily="2" charset="0"/>
              </a:rPr>
              <a:t>27</a:t>
            </a:r>
          </a:p>
        </p:txBody>
      </p:sp>
      <p:sp>
        <p:nvSpPr>
          <p:cNvPr id="11" name="TextBox 10">
            <a:extLst>
              <a:ext uri="{FF2B5EF4-FFF2-40B4-BE49-F238E27FC236}">
                <a16:creationId xmlns:a16="http://schemas.microsoft.com/office/drawing/2014/main" id="{C87E4041-FB42-4AE6-BAFF-1826B94062C4}"/>
              </a:ext>
            </a:extLst>
          </p:cNvPr>
          <p:cNvSpPr txBox="1"/>
          <p:nvPr/>
        </p:nvSpPr>
        <p:spPr>
          <a:xfrm>
            <a:off x="8355598" y="3272860"/>
            <a:ext cx="461986" cy="461665"/>
          </a:xfrm>
          <a:prstGeom prst="rect">
            <a:avLst/>
          </a:prstGeom>
          <a:noFill/>
        </p:spPr>
        <p:txBody>
          <a:bodyPr wrap="none" rtlCol="0">
            <a:spAutoFit/>
          </a:bodyPr>
          <a:lstStyle/>
          <a:p>
            <a:r>
              <a:rPr lang="en-US" sz="2400" dirty="0">
                <a:solidFill>
                  <a:srgbClr val="FF7575"/>
                </a:solidFill>
                <a:latin typeface="Ebrima" panose="02000000000000000000" pitchFamily="2" charset="0"/>
                <a:ea typeface="Ebrima" panose="02000000000000000000" pitchFamily="2" charset="0"/>
                <a:cs typeface="Ebrima" panose="02000000000000000000" pitchFamily="2" charset="0"/>
              </a:rPr>
              <a:t>2</a:t>
            </a:r>
            <a:r>
              <a:rPr lang="en-US" sz="2400" baseline="30000" dirty="0">
                <a:solidFill>
                  <a:srgbClr val="FF7575"/>
                </a:solidFill>
                <a:latin typeface="Ebrima" panose="02000000000000000000" pitchFamily="2" charset="0"/>
                <a:ea typeface="Ebrima" panose="02000000000000000000" pitchFamily="2" charset="0"/>
                <a:cs typeface="Ebrima" panose="02000000000000000000" pitchFamily="2" charset="0"/>
              </a:rPr>
              <a:t>3</a:t>
            </a:r>
            <a:endParaRPr lang="en-US" sz="2400" dirty="0">
              <a:solidFill>
                <a:srgbClr val="FF7575"/>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a:extLst>
              <a:ext uri="{FF2B5EF4-FFF2-40B4-BE49-F238E27FC236}">
                <a16:creationId xmlns:a16="http://schemas.microsoft.com/office/drawing/2014/main" id="{3078B482-A223-47C5-916B-781F4A4F9CA1}"/>
              </a:ext>
            </a:extLst>
          </p:cNvPr>
          <p:cNvSpPr txBox="1"/>
          <p:nvPr/>
        </p:nvSpPr>
        <p:spPr>
          <a:xfrm>
            <a:off x="8505034" y="4337270"/>
            <a:ext cx="461986" cy="461665"/>
          </a:xfrm>
          <a:prstGeom prst="rect">
            <a:avLst/>
          </a:prstGeom>
          <a:noFill/>
        </p:spPr>
        <p:txBody>
          <a:bodyPr wrap="none" rtlCol="0">
            <a:spAutoFit/>
          </a:bodyPr>
          <a:lstStyle/>
          <a:p>
            <a:r>
              <a:rPr lang="en-US" sz="2400" dirty="0">
                <a:solidFill>
                  <a:srgbClr val="FF7575"/>
                </a:solidFill>
                <a:latin typeface="Ebrima" panose="02000000000000000000" pitchFamily="2" charset="0"/>
                <a:ea typeface="Ebrima" panose="02000000000000000000" pitchFamily="2" charset="0"/>
                <a:cs typeface="Ebrima" panose="02000000000000000000" pitchFamily="2" charset="0"/>
              </a:rPr>
              <a:t>3</a:t>
            </a:r>
            <a:r>
              <a:rPr lang="en-US" sz="2400" baseline="30000" dirty="0">
                <a:solidFill>
                  <a:srgbClr val="FF7575"/>
                </a:solidFill>
                <a:latin typeface="Ebrima" panose="02000000000000000000" pitchFamily="2" charset="0"/>
                <a:ea typeface="Ebrima" panose="02000000000000000000" pitchFamily="2" charset="0"/>
                <a:cs typeface="Ebrima" panose="02000000000000000000" pitchFamily="2" charset="0"/>
              </a:rPr>
              <a:t>3</a:t>
            </a:r>
            <a:endParaRPr lang="en-US" sz="2400" dirty="0">
              <a:solidFill>
                <a:srgbClr val="FF7575"/>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070667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5665289"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TextBox 6"/>
              <p:cNvSpPr txBox="1"/>
              <p:nvPr/>
            </p:nvSpPr>
            <p:spPr>
              <a:xfrm>
                <a:off x="5694483" y="229602"/>
                <a:ext cx="3041474"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𝑃</m:t>
                      </m:r>
                      <m:r>
                        <a:rPr lang="en-US" sz="3200" b="0" i="1" smtClean="0">
                          <a:solidFill>
                            <a:schemeClr val="bg1"/>
                          </a:solidFill>
                          <a:latin typeface="Cambria Math" panose="02040503050406030204" pitchFamily="18" charset="0"/>
                        </a:rPr>
                        <m:t>𝑜𝑤𝑒𝑟</m:t>
                      </m:r>
                      <m:r>
                        <a:rPr lang="en-US" sz="3200" b="0" i="1" smtClean="0">
                          <a:solidFill>
                            <a:schemeClr val="bg1"/>
                          </a:solidFill>
                          <a:latin typeface="Cambria Math" panose="02040503050406030204" pitchFamily="18" charset="0"/>
                        </a:rPr>
                        <m:t>=</m:t>
                      </m:r>
                      <m:f>
                        <m:fPr>
                          <m:ctrlPr>
                            <a:rPr lang="en-US" sz="3200" b="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m:t>
                          </m:r>
                        </m:num>
                        <m:den>
                          <m:r>
                            <a:rPr lang="en-US" sz="3200" b="0" i="1" smtClean="0">
                              <a:solidFill>
                                <a:schemeClr val="bg1"/>
                              </a:solidFill>
                              <a:latin typeface="Cambria Math" panose="02040503050406030204" pitchFamily="18" charset="0"/>
                            </a:rPr>
                            <m:t>2</m:t>
                          </m:r>
                        </m:den>
                      </m:f>
                      <m:r>
                        <a:rPr lang="en-US" sz="3200" b="0" i="1" smtClean="0">
                          <a:solidFill>
                            <a:schemeClr val="bg1"/>
                          </a:solidFill>
                          <a:latin typeface="Cambria Math" panose="02040503050406030204" pitchFamily="18" charset="0"/>
                        </a:rPr>
                        <m:t>𝐴</m:t>
                      </m:r>
                      <m:r>
                        <a:rPr lang="en-US" sz="3200" b="0" i="1" smtClean="0">
                          <a:solidFill>
                            <a:schemeClr val="bg1"/>
                          </a:solidFill>
                          <a:latin typeface="Cambria Math" panose="02040503050406030204" pitchFamily="18" charset="0"/>
                          <a:ea typeface="Cambria Math" panose="02040503050406030204" pitchFamily="18" charset="0"/>
                        </a:rPr>
                        <m:t>𝜌</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𝑣</m:t>
                          </m:r>
                        </m:e>
                        <m:sup>
                          <m:r>
                            <a:rPr lang="en-US" sz="3200" b="0" i="1" smtClean="0">
                              <a:solidFill>
                                <a:schemeClr val="bg1"/>
                              </a:solidFill>
                              <a:latin typeface="Cambria Math" panose="02040503050406030204" pitchFamily="18" charset="0"/>
                            </a:rPr>
                            <m:t>3</m:t>
                          </m:r>
                        </m:sup>
                      </m:sSup>
                    </m:oMath>
                  </m:oMathPara>
                </a14:m>
                <a:endParaRPr lang="en-US" sz="3200"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94483" y="229602"/>
                <a:ext cx="3041474" cy="921984"/>
              </a:xfrm>
              <a:prstGeom prst="rect">
                <a:avLst/>
              </a:prstGeom>
              <a:blipFill>
                <a:blip r:embed="rId2"/>
                <a:stretch>
                  <a:fillRect/>
                </a:stretch>
              </a:blipFill>
            </p:spPr>
            <p:txBody>
              <a:bodyPr/>
              <a:lstStyle/>
              <a:p>
                <a:r>
                  <a:rPr lang="en-US">
                    <a:noFill/>
                  </a:rPr>
                  <a:t> </a:t>
                </a:r>
              </a:p>
            </p:txBody>
          </p:sp>
        </mc:Fallback>
      </mc:AlternateContent>
      <p:sp>
        <p:nvSpPr>
          <p:cNvPr id="3" name="TextBox 2"/>
          <p:cNvSpPr txBox="1"/>
          <p:nvPr/>
        </p:nvSpPr>
        <p:spPr>
          <a:xfrm>
            <a:off x="282432" y="1530368"/>
            <a:ext cx="8579135" cy="830997"/>
          </a:xfrm>
          <a:prstGeom prst="rect">
            <a:avLst/>
          </a:prstGeom>
          <a:noFill/>
        </p:spPr>
        <p:txBody>
          <a:bodyPr wrap="square" rtlCol="0">
            <a:spAutoFit/>
          </a:bodyPr>
          <a:lstStyle/>
          <a:p>
            <a:r>
              <a:rPr lang="en-US" sz="2400" dirty="0">
                <a:latin typeface="+mj-lt"/>
              </a:rPr>
              <a:t>Given a turbine having a blade length of 12 m, and a wind speed of 15 ms</a:t>
            </a:r>
            <a:r>
              <a:rPr lang="en-US" sz="2400" baseline="30000" dirty="0">
                <a:latin typeface="+mj-lt"/>
              </a:rPr>
              <a:t>-1</a:t>
            </a:r>
            <a:r>
              <a:rPr lang="en-US" sz="2400" dirty="0">
                <a:latin typeface="+mj-lt"/>
              </a:rPr>
              <a:t> find the power output if the density of air is </a:t>
            </a:r>
            <a:r>
              <a:rPr lang="el-GR" sz="2400" dirty="0">
                <a:latin typeface="+mj-lt"/>
              </a:rPr>
              <a:t>ρ</a:t>
            </a:r>
            <a:r>
              <a:rPr lang="en-US" sz="2400" dirty="0">
                <a:latin typeface="+mj-lt"/>
              </a:rPr>
              <a:t>= 1.2 kg m</a:t>
            </a:r>
            <a:r>
              <a:rPr lang="en-US" sz="2400" baseline="30000" dirty="0">
                <a:latin typeface="+mj-lt"/>
              </a:rPr>
              <a:t>-3</a:t>
            </a:r>
            <a:r>
              <a:rPr lang="en-US" sz="2400" dirty="0">
                <a:latin typeface="+mj-lt"/>
              </a:rPr>
              <a:t>.</a:t>
            </a:r>
          </a:p>
        </p:txBody>
      </p:sp>
      <p:sp>
        <p:nvSpPr>
          <p:cNvPr id="2" name="Rectangle 1"/>
          <p:cNvSpPr/>
          <p:nvPr/>
        </p:nvSpPr>
        <p:spPr>
          <a:xfrm>
            <a:off x="282432" y="4306218"/>
            <a:ext cx="7333482" cy="461665"/>
          </a:xfrm>
          <a:prstGeom prst="rect">
            <a:avLst/>
          </a:prstGeom>
        </p:spPr>
        <p:txBody>
          <a:bodyPr wrap="none">
            <a:spAutoFit/>
          </a:bodyPr>
          <a:lstStyle/>
          <a:p>
            <a:r>
              <a:rPr lang="en-US" sz="2400" dirty="0">
                <a:latin typeface="+mj-lt"/>
              </a:rPr>
              <a:t>What is the actual power output if the efficiency is 45%?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13D9E71-20E1-40B7-9B1E-D24202C3236C}"/>
                  </a:ext>
                </a:extLst>
              </p:cNvPr>
              <p:cNvSpPr txBox="1"/>
              <p:nvPr/>
            </p:nvSpPr>
            <p:spPr>
              <a:xfrm>
                <a:off x="595670" y="2615389"/>
                <a:ext cx="4582344" cy="718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r>
                        <a:rPr lang="en-US" sz="4000" b="0" i="1" smtClean="0">
                          <a:latin typeface="Cambria Math" panose="02040503050406030204" pitchFamily="18" charset="0"/>
                        </a:rPr>
                        <m:t>=</m:t>
                      </m:r>
                      <m:box>
                        <m:boxPr>
                          <m:ctrlPr>
                            <a:rPr lang="en-US" sz="4000" b="0" i="1" smtClean="0">
                              <a:latin typeface="Cambria Math" panose="02040503050406030204" pitchFamily="18" charset="0"/>
                            </a:rPr>
                          </m:ctrlPr>
                        </m:boxPr>
                        <m:e>
                          <m:argPr>
                            <m:argSz m:val="-1"/>
                          </m:argP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d>
                            <m:dPr>
                              <m:ctrlPr>
                                <a:rPr lang="en-US" sz="4000" b="0" i="1" smtClean="0">
                                  <a:latin typeface="Cambria Math" panose="02040503050406030204" pitchFamily="18" charset="0"/>
                                </a:rPr>
                              </m:ctrlPr>
                            </m:dPr>
                            <m:e>
                              <m:r>
                                <a:rPr lang="en-US" sz="4000" b="0" i="1" smtClean="0">
                                  <a:solidFill>
                                    <a:srgbClr val="002060"/>
                                  </a:solidFill>
                                  <a:latin typeface="Cambria Math" panose="02040503050406030204" pitchFamily="18" charset="0"/>
                                  <a:ea typeface="Cambria Math" panose="02040503050406030204" pitchFamily="18" charset="0"/>
                                </a:rPr>
                                <m:t>𝜋</m:t>
                              </m:r>
                              <m:r>
                                <a:rPr lang="en-US" sz="4000" b="0" i="1" smtClean="0">
                                  <a:solidFill>
                                    <a:srgbClr val="002060"/>
                                  </a:solidFill>
                                  <a:latin typeface="Cambria Math" panose="02040503050406030204" pitchFamily="18" charset="0"/>
                                  <a:ea typeface="Cambria Math" panose="02040503050406030204" pitchFamily="18" charset="0"/>
                                </a:rPr>
                                <m:t>×</m:t>
                              </m:r>
                              <m:sSup>
                                <m:sSupPr>
                                  <m:ctrlPr>
                                    <a:rPr lang="en-US" sz="4000" b="0" i="1" smtClean="0">
                                      <a:solidFill>
                                        <a:srgbClr val="002060"/>
                                      </a:solidFill>
                                      <a:latin typeface="Cambria Math" panose="02040503050406030204" pitchFamily="18" charset="0"/>
                                      <a:ea typeface="Cambria Math" panose="02040503050406030204" pitchFamily="18" charset="0"/>
                                    </a:rPr>
                                  </m:ctrlPr>
                                </m:sSupPr>
                                <m:e>
                                  <m:r>
                                    <a:rPr lang="en-US" sz="4000" b="0" i="1" smtClean="0">
                                      <a:solidFill>
                                        <a:srgbClr val="002060"/>
                                      </a:solidFill>
                                      <a:latin typeface="Cambria Math" panose="02040503050406030204" pitchFamily="18" charset="0"/>
                                      <a:ea typeface="Cambria Math" panose="02040503050406030204" pitchFamily="18" charset="0"/>
                                    </a:rPr>
                                    <m:t>12</m:t>
                                  </m:r>
                                </m:e>
                                <m:sup>
                                  <m:r>
                                    <a:rPr lang="en-US" sz="4000" b="0" i="1" smtClean="0">
                                      <a:solidFill>
                                        <a:srgbClr val="002060"/>
                                      </a:solidFill>
                                      <a:latin typeface="Cambria Math" panose="02040503050406030204" pitchFamily="18" charset="0"/>
                                      <a:ea typeface="Cambria Math" panose="02040503050406030204" pitchFamily="18" charset="0"/>
                                    </a:rPr>
                                    <m:t>2</m:t>
                                  </m:r>
                                </m:sup>
                              </m:sSup>
                            </m:e>
                          </m:d>
                          <m:d>
                            <m:dPr>
                              <m:ctrlPr>
                                <a:rPr lang="en-US" sz="4000" b="0" i="1" smtClean="0">
                                  <a:latin typeface="Cambria Math" panose="02040503050406030204" pitchFamily="18" charset="0"/>
                                </a:rPr>
                              </m:ctrlPr>
                            </m:dPr>
                            <m:e>
                              <m:r>
                                <a:rPr lang="en-US" sz="4000" b="0" i="1" smtClean="0">
                                  <a:solidFill>
                                    <a:srgbClr val="C00000"/>
                                  </a:solidFill>
                                  <a:latin typeface="Cambria Math" panose="02040503050406030204" pitchFamily="18" charset="0"/>
                                </a:rPr>
                                <m:t>1.2</m:t>
                              </m:r>
                            </m:e>
                          </m:d>
                          <m:sSup>
                            <m:sSupPr>
                              <m:ctrlPr>
                                <a:rPr lang="en-US" sz="4000" b="0" i="1" smtClean="0">
                                  <a:latin typeface="Cambria Math" panose="02040503050406030204" pitchFamily="18" charset="0"/>
                                </a:rPr>
                              </m:ctrlPr>
                            </m:sSupPr>
                            <m:e>
                              <m:d>
                                <m:dPr>
                                  <m:ctrlPr>
                                    <a:rPr lang="en-US" sz="4000" b="0" i="1" smtClean="0">
                                      <a:latin typeface="Cambria Math" panose="02040503050406030204" pitchFamily="18" charset="0"/>
                                    </a:rPr>
                                  </m:ctrlPr>
                                </m:dPr>
                                <m:e>
                                  <m:r>
                                    <a:rPr lang="en-US" sz="4000" b="0" i="1" smtClean="0">
                                      <a:solidFill>
                                        <a:srgbClr val="7030A0"/>
                                      </a:solidFill>
                                      <a:latin typeface="Cambria Math" panose="02040503050406030204" pitchFamily="18" charset="0"/>
                                    </a:rPr>
                                    <m:t>15</m:t>
                                  </m:r>
                                </m:e>
                              </m:d>
                            </m:e>
                            <m:sup>
                              <m:r>
                                <a:rPr lang="en-US" sz="4000" b="0" i="1" smtClean="0">
                                  <a:latin typeface="Cambria Math" panose="02040503050406030204" pitchFamily="18" charset="0"/>
                                </a:rPr>
                                <m:t>3</m:t>
                              </m:r>
                            </m:sup>
                          </m:sSup>
                        </m:e>
                      </m:box>
                    </m:oMath>
                  </m:oMathPara>
                </a14:m>
                <a:endParaRPr lang="en-US" sz="4000" dirty="0"/>
              </a:p>
            </p:txBody>
          </p:sp>
        </mc:Choice>
        <mc:Fallback xmlns="">
          <p:sp>
            <p:nvSpPr>
              <p:cNvPr id="4" name="TextBox 3">
                <a:extLst>
                  <a:ext uri="{FF2B5EF4-FFF2-40B4-BE49-F238E27FC236}">
                    <a16:creationId xmlns:a16="http://schemas.microsoft.com/office/drawing/2014/main" id="{813D9E71-20E1-40B7-9B1E-D24202C3236C}"/>
                  </a:ext>
                </a:extLst>
              </p:cNvPr>
              <p:cNvSpPr txBox="1">
                <a:spLocks noRot="1" noChangeAspect="1" noMove="1" noResize="1" noEditPoints="1" noAdjustHandles="1" noChangeArrowheads="1" noChangeShapeType="1" noTextEdit="1"/>
              </p:cNvSpPr>
              <p:nvPr/>
            </p:nvSpPr>
            <p:spPr>
              <a:xfrm>
                <a:off x="595670" y="2615389"/>
                <a:ext cx="4582344" cy="7184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F517485-5884-411A-8142-0A0220930202}"/>
                  </a:ext>
                </a:extLst>
              </p:cNvPr>
              <p:cNvSpPr/>
              <p:nvPr/>
            </p:nvSpPr>
            <p:spPr>
              <a:xfrm>
                <a:off x="5127082" y="3429000"/>
                <a:ext cx="3069879" cy="707886"/>
              </a:xfrm>
              <a:prstGeom prst="rect">
                <a:avLst/>
              </a:prstGeom>
              <a:ln w="28575">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a:rPr lang="en-US" sz="4000" b="0" i="1" smtClean="0">
                          <a:latin typeface="Cambria Math" panose="02040503050406030204" pitchFamily="18" charset="0"/>
                        </a:rPr>
                        <m:t>0.916</m:t>
                      </m:r>
                      <m:r>
                        <a:rPr lang="en-US" sz="4000" i="1" smtClean="0">
                          <a:latin typeface="Cambria Math" panose="02040503050406030204" pitchFamily="18" charset="0"/>
                        </a:rPr>
                        <m:t> </m:t>
                      </m:r>
                      <m:r>
                        <m:rPr>
                          <m:sty m:val="p"/>
                        </m:rPr>
                        <a:rPr lang="en-US" sz="4000" b="0" i="0" smtClean="0">
                          <a:latin typeface="Cambria Math" panose="02040503050406030204" pitchFamily="18" charset="0"/>
                        </a:rPr>
                        <m:t>M</m:t>
                      </m:r>
                      <m:r>
                        <m:rPr>
                          <m:sty m:val="p"/>
                        </m:rPr>
                        <a:rPr lang="en-US" sz="4000">
                          <a:latin typeface="Cambria Math" panose="02040503050406030204" pitchFamily="18" charset="0"/>
                        </a:rPr>
                        <m:t>W</m:t>
                      </m:r>
                    </m:oMath>
                  </m:oMathPara>
                </a14:m>
                <a:endParaRPr lang="en-US" sz="4000" dirty="0"/>
              </a:p>
            </p:txBody>
          </p:sp>
        </mc:Choice>
        <mc:Fallback xmlns="">
          <p:sp>
            <p:nvSpPr>
              <p:cNvPr id="8" name="Rectangle 7">
                <a:extLst>
                  <a:ext uri="{FF2B5EF4-FFF2-40B4-BE49-F238E27FC236}">
                    <a16:creationId xmlns:a16="http://schemas.microsoft.com/office/drawing/2014/main" id="{8F517485-5884-411A-8142-0A0220930202}"/>
                  </a:ext>
                </a:extLst>
              </p:cNvPr>
              <p:cNvSpPr>
                <a:spLocks noRot="1" noChangeAspect="1" noMove="1" noResize="1" noEditPoints="1" noAdjustHandles="1" noChangeArrowheads="1" noChangeShapeType="1" noTextEdit="1"/>
              </p:cNvSpPr>
              <p:nvPr/>
            </p:nvSpPr>
            <p:spPr>
              <a:xfrm>
                <a:off x="5127082" y="3429000"/>
                <a:ext cx="3069879" cy="707886"/>
              </a:xfrm>
              <a:prstGeom prst="rect">
                <a:avLst/>
              </a:prstGeom>
              <a:blipFill>
                <a:blip r:embed="rId4"/>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ED54BDC-7F3F-4CB0-84AF-391EBA7C8314}"/>
                  </a:ext>
                </a:extLst>
              </p:cNvPr>
              <p:cNvSpPr/>
              <p:nvPr/>
            </p:nvSpPr>
            <p:spPr>
              <a:xfrm>
                <a:off x="5652675" y="5109313"/>
                <a:ext cx="2544286" cy="707886"/>
              </a:xfrm>
              <a:prstGeom prst="rect">
                <a:avLst/>
              </a:prstGeom>
              <a:ln w="28575">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0.412</m:t>
                      </m:r>
                      <m:r>
                        <a:rPr lang="en-US" sz="4000" i="1" smtClean="0">
                          <a:latin typeface="Cambria Math" panose="02040503050406030204" pitchFamily="18" charset="0"/>
                        </a:rPr>
                        <m:t> </m:t>
                      </m:r>
                      <m:r>
                        <m:rPr>
                          <m:sty m:val="p"/>
                        </m:rPr>
                        <a:rPr lang="en-US" sz="4000" b="0" i="0" smtClean="0">
                          <a:latin typeface="Cambria Math" panose="02040503050406030204" pitchFamily="18" charset="0"/>
                        </a:rPr>
                        <m:t>M</m:t>
                      </m:r>
                      <m:r>
                        <m:rPr>
                          <m:sty m:val="p"/>
                        </m:rPr>
                        <a:rPr lang="en-US" sz="4000">
                          <a:latin typeface="Cambria Math" panose="02040503050406030204" pitchFamily="18" charset="0"/>
                        </a:rPr>
                        <m:t>W</m:t>
                      </m:r>
                    </m:oMath>
                  </m:oMathPara>
                </a14:m>
                <a:endParaRPr lang="en-US" sz="4000" dirty="0"/>
              </a:p>
            </p:txBody>
          </p:sp>
        </mc:Choice>
        <mc:Fallback xmlns="">
          <p:sp>
            <p:nvSpPr>
              <p:cNvPr id="9" name="Rectangle 8">
                <a:extLst>
                  <a:ext uri="{FF2B5EF4-FFF2-40B4-BE49-F238E27FC236}">
                    <a16:creationId xmlns:a16="http://schemas.microsoft.com/office/drawing/2014/main" id="{2ED54BDC-7F3F-4CB0-84AF-391EBA7C8314}"/>
                  </a:ext>
                </a:extLst>
              </p:cNvPr>
              <p:cNvSpPr>
                <a:spLocks noRot="1" noChangeAspect="1" noMove="1" noResize="1" noEditPoints="1" noAdjustHandles="1" noChangeArrowheads="1" noChangeShapeType="1" noTextEdit="1"/>
              </p:cNvSpPr>
              <p:nvPr/>
            </p:nvSpPr>
            <p:spPr>
              <a:xfrm>
                <a:off x="5652675" y="5109313"/>
                <a:ext cx="2544286" cy="707886"/>
              </a:xfrm>
              <a:prstGeom prst="rect">
                <a:avLst/>
              </a:prstGeom>
              <a:blipFill>
                <a:blip r:embed="rId5"/>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C7078C-B70B-4FF0-B946-38A925E75943}"/>
                  </a:ext>
                </a:extLst>
              </p:cNvPr>
              <p:cNvSpPr txBox="1"/>
              <p:nvPr/>
            </p:nvSpPr>
            <p:spPr>
              <a:xfrm>
                <a:off x="1129070" y="5155479"/>
                <a:ext cx="443730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0.916 </m:t>
                      </m:r>
                      <m:r>
                        <m:rPr>
                          <m:sty m:val="p"/>
                        </m:rPr>
                        <a:rPr lang="en-US" sz="4000" b="0" i="0" smtClean="0">
                          <a:latin typeface="Cambria Math" panose="02040503050406030204" pitchFamily="18" charset="0"/>
                        </a:rPr>
                        <m:t>MW</m:t>
                      </m:r>
                      <m:r>
                        <a:rPr lang="en-US" sz="4000" b="0" i="1" smtClean="0">
                          <a:latin typeface="Cambria Math" panose="02040503050406030204" pitchFamily="18" charset="0"/>
                          <a:ea typeface="Cambria Math" panose="02040503050406030204" pitchFamily="18" charset="0"/>
                        </a:rPr>
                        <m:t>×0.45=</m:t>
                      </m:r>
                    </m:oMath>
                  </m:oMathPara>
                </a14:m>
                <a:endParaRPr lang="en-US" sz="4000" dirty="0"/>
              </a:p>
            </p:txBody>
          </p:sp>
        </mc:Choice>
        <mc:Fallback xmlns="">
          <p:sp>
            <p:nvSpPr>
              <p:cNvPr id="10" name="TextBox 9">
                <a:extLst>
                  <a:ext uri="{FF2B5EF4-FFF2-40B4-BE49-F238E27FC236}">
                    <a16:creationId xmlns:a16="http://schemas.microsoft.com/office/drawing/2014/main" id="{B8C7078C-B70B-4FF0-B946-38A925E75943}"/>
                  </a:ext>
                </a:extLst>
              </p:cNvPr>
              <p:cNvSpPr txBox="1">
                <a:spLocks noRot="1" noChangeAspect="1" noMove="1" noResize="1" noEditPoints="1" noAdjustHandles="1" noChangeArrowheads="1" noChangeShapeType="1" noTextEdit="1"/>
              </p:cNvSpPr>
              <p:nvPr/>
            </p:nvSpPr>
            <p:spPr>
              <a:xfrm>
                <a:off x="1129070" y="5155479"/>
                <a:ext cx="4437305" cy="6155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D4B7D9-E474-4421-A015-DBB8BC7CA5EF}"/>
                  </a:ext>
                </a:extLst>
              </p:cNvPr>
              <p:cNvSpPr txBox="1"/>
              <p:nvPr/>
            </p:nvSpPr>
            <p:spPr>
              <a:xfrm>
                <a:off x="5118386" y="2659330"/>
                <a:ext cx="3034292"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=916,000 </m:t>
                      </m:r>
                      <m:r>
                        <m:rPr>
                          <m:sty m:val="p"/>
                        </m:rPr>
                        <a:rPr lang="en-US" sz="4000" b="0" i="0" smtClean="0">
                          <a:latin typeface="Cambria Math" panose="02040503050406030204" pitchFamily="18" charset="0"/>
                        </a:rPr>
                        <m:t>W</m:t>
                      </m:r>
                    </m:oMath>
                  </m:oMathPara>
                </a14:m>
                <a:endParaRPr lang="en-US" sz="4000" dirty="0"/>
              </a:p>
            </p:txBody>
          </p:sp>
        </mc:Choice>
        <mc:Fallback xmlns="">
          <p:sp>
            <p:nvSpPr>
              <p:cNvPr id="11" name="TextBox 10">
                <a:extLst>
                  <a:ext uri="{FF2B5EF4-FFF2-40B4-BE49-F238E27FC236}">
                    <a16:creationId xmlns:a16="http://schemas.microsoft.com/office/drawing/2014/main" id="{98D4B7D9-E474-4421-A015-DBB8BC7CA5EF}"/>
                  </a:ext>
                </a:extLst>
              </p:cNvPr>
              <p:cNvSpPr txBox="1">
                <a:spLocks noRot="1" noChangeAspect="1" noMove="1" noResize="1" noEditPoints="1" noAdjustHandles="1" noChangeArrowheads="1" noChangeShapeType="1" noTextEdit="1"/>
              </p:cNvSpPr>
              <p:nvPr/>
            </p:nvSpPr>
            <p:spPr>
              <a:xfrm>
                <a:off x="5118386" y="2659330"/>
                <a:ext cx="3034292" cy="61555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832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5665289"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TextBox 6"/>
              <p:cNvSpPr txBox="1"/>
              <p:nvPr/>
            </p:nvSpPr>
            <p:spPr>
              <a:xfrm>
                <a:off x="5694483" y="229602"/>
                <a:ext cx="3041474"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𝑃</m:t>
                      </m:r>
                      <m:r>
                        <a:rPr lang="en-US" sz="3200" b="0" i="1" smtClean="0">
                          <a:solidFill>
                            <a:schemeClr val="bg1"/>
                          </a:solidFill>
                          <a:latin typeface="Cambria Math" panose="02040503050406030204" pitchFamily="18" charset="0"/>
                        </a:rPr>
                        <m:t>𝑜𝑤𝑒𝑟</m:t>
                      </m:r>
                      <m:r>
                        <a:rPr lang="en-US" sz="3200" b="0" i="1" smtClean="0">
                          <a:solidFill>
                            <a:schemeClr val="bg1"/>
                          </a:solidFill>
                          <a:latin typeface="Cambria Math" panose="02040503050406030204" pitchFamily="18" charset="0"/>
                        </a:rPr>
                        <m:t>=</m:t>
                      </m:r>
                      <m:f>
                        <m:fPr>
                          <m:ctrlPr>
                            <a:rPr lang="en-US" sz="3200" b="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m:t>
                          </m:r>
                        </m:num>
                        <m:den>
                          <m:r>
                            <a:rPr lang="en-US" sz="3200" b="0" i="1" smtClean="0">
                              <a:solidFill>
                                <a:schemeClr val="bg1"/>
                              </a:solidFill>
                              <a:latin typeface="Cambria Math" panose="02040503050406030204" pitchFamily="18" charset="0"/>
                            </a:rPr>
                            <m:t>2</m:t>
                          </m:r>
                        </m:den>
                      </m:f>
                      <m:r>
                        <a:rPr lang="en-US" sz="3200" b="0" i="1" smtClean="0">
                          <a:solidFill>
                            <a:schemeClr val="bg1"/>
                          </a:solidFill>
                          <a:latin typeface="Cambria Math" panose="02040503050406030204" pitchFamily="18" charset="0"/>
                        </a:rPr>
                        <m:t>𝐴</m:t>
                      </m:r>
                      <m:r>
                        <a:rPr lang="en-US" sz="3200" b="0" i="1" smtClean="0">
                          <a:solidFill>
                            <a:schemeClr val="bg1"/>
                          </a:solidFill>
                          <a:latin typeface="Cambria Math" panose="02040503050406030204" pitchFamily="18" charset="0"/>
                          <a:ea typeface="Cambria Math" panose="02040503050406030204" pitchFamily="18" charset="0"/>
                        </a:rPr>
                        <m:t>𝜌</m:t>
                      </m:r>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𝑣</m:t>
                          </m:r>
                        </m:e>
                        <m:sup>
                          <m:r>
                            <a:rPr lang="en-US" sz="3200" b="0" i="1" smtClean="0">
                              <a:solidFill>
                                <a:schemeClr val="bg1"/>
                              </a:solidFill>
                              <a:latin typeface="Cambria Math" panose="02040503050406030204" pitchFamily="18" charset="0"/>
                            </a:rPr>
                            <m:t>3</m:t>
                          </m:r>
                        </m:sup>
                      </m:sSup>
                    </m:oMath>
                  </m:oMathPara>
                </a14:m>
                <a:endParaRPr lang="en-US" sz="3200"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94483" y="229602"/>
                <a:ext cx="3041474" cy="921984"/>
              </a:xfrm>
              <a:prstGeom prst="rect">
                <a:avLst/>
              </a:prstGeom>
              <a:blipFill>
                <a:blip r:embed="rId2"/>
                <a:stretch>
                  <a:fillRect/>
                </a:stretch>
              </a:blipFill>
            </p:spPr>
            <p:txBody>
              <a:bodyPr/>
              <a:lstStyle/>
              <a:p>
                <a:r>
                  <a:rPr lang="en-US">
                    <a:noFill/>
                  </a:rPr>
                  <a:t> </a:t>
                </a:r>
              </a:p>
            </p:txBody>
          </p:sp>
        </mc:Fallback>
      </mc:AlternateContent>
      <p:sp>
        <p:nvSpPr>
          <p:cNvPr id="3" name="TextBox 2"/>
          <p:cNvSpPr txBox="1"/>
          <p:nvPr/>
        </p:nvSpPr>
        <p:spPr>
          <a:xfrm>
            <a:off x="282432" y="1530368"/>
            <a:ext cx="8579135" cy="1631216"/>
          </a:xfrm>
          <a:prstGeom prst="rect">
            <a:avLst/>
          </a:prstGeom>
          <a:noFill/>
        </p:spPr>
        <p:txBody>
          <a:bodyPr wrap="square" rtlCol="0">
            <a:spAutoFit/>
          </a:bodyPr>
          <a:lstStyle/>
          <a:p>
            <a:r>
              <a:rPr lang="en-US" sz="2000" dirty="0">
                <a:latin typeface="+mj-lt"/>
              </a:rPr>
              <a:t>Air of constant density 1.2 kg m</a:t>
            </a:r>
            <a:r>
              <a:rPr lang="en-US" sz="2000" baseline="30000" dirty="0">
                <a:latin typeface="+mj-lt"/>
              </a:rPr>
              <a:t>-3</a:t>
            </a:r>
            <a:r>
              <a:rPr lang="en-US" sz="2000" dirty="0">
                <a:latin typeface="+mj-lt"/>
              </a:rPr>
              <a:t> is incident at a speed of 9.0 m s</a:t>
            </a:r>
            <a:r>
              <a:rPr lang="en-US" sz="2000" baseline="30000" dirty="0">
                <a:latin typeface="+mj-lt"/>
              </a:rPr>
              <a:t>-1</a:t>
            </a:r>
            <a:r>
              <a:rPr lang="en-US" sz="2000" dirty="0">
                <a:latin typeface="+mj-lt"/>
              </a:rPr>
              <a:t> on the blades of a wind turbine. The turbine blades are each of length 7.5 m. The air passes through the turbine without any change of direction. Immediately after passing through the blades, the speed of the air is 5.0 m s</a:t>
            </a:r>
            <a:r>
              <a:rPr lang="en-US" sz="2000" baseline="30000" dirty="0">
                <a:latin typeface="+mj-lt"/>
              </a:rPr>
              <a:t>-1</a:t>
            </a:r>
            <a:r>
              <a:rPr lang="en-US" sz="2000" dirty="0">
                <a:latin typeface="+mj-lt"/>
              </a:rPr>
              <a:t>. The density of air immediately after passing through the blades is 2.2 kg m</a:t>
            </a:r>
            <a:r>
              <a:rPr lang="en-US" sz="2000" baseline="30000" dirty="0">
                <a:latin typeface="+mj-lt"/>
              </a:rPr>
              <a:t>-3</a:t>
            </a:r>
            <a:r>
              <a:rPr lang="en-US" sz="2000" dirty="0">
                <a:latin typeface="+mj-lt"/>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51A306-897B-4AA9-9C0F-8006D02AAAAF}"/>
                  </a:ext>
                </a:extLst>
              </p:cNvPr>
              <p:cNvSpPr txBox="1"/>
              <p:nvPr/>
            </p:nvSpPr>
            <p:spPr>
              <a:xfrm>
                <a:off x="376595" y="3429000"/>
                <a:ext cx="7210885" cy="718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panose="02040503050406030204" pitchFamily="18" charset="0"/>
                        </a:rPr>
                        <m:t>𝑃</m:t>
                      </m:r>
                      <m:r>
                        <a:rPr lang="en-US" sz="4000" b="0" i="1" smtClean="0">
                          <a:solidFill>
                            <a:srgbClr val="0070C0"/>
                          </a:solidFill>
                          <a:latin typeface="Cambria Math" panose="02040503050406030204" pitchFamily="18" charset="0"/>
                        </a:rPr>
                        <m:t>=</m:t>
                      </m:r>
                      <m:box>
                        <m:boxPr>
                          <m:ctrlPr>
                            <a:rPr lang="en-US" sz="4000" b="0" i="1" smtClean="0">
                              <a:solidFill>
                                <a:srgbClr val="0070C0"/>
                              </a:solidFill>
                              <a:latin typeface="Cambria Math" panose="02040503050406030204" pitchFamily="18" charset="0"/>
                            </a:rPr>
                          </m:ctrlPr>
                        </m:boxPr>
                        <m:e>
                          <m:argPr>
                            <m:argSz m:val="-1"/>
                          </m:argPr>
                          <m:f>
                            <m:fPr>
                              <m:ctrlPr>
                                <a:rPr lang="en-US" sz="4000" b="0" i="1" smtClean="0">
                                  <a:solidFill>
                                    <a:srgbClr val="0070C0"/>
                                  </a:solidFill>
                                  <a:latin typeface="Cambria Math" panose="02040503050406030204" pitchFamily="18" charset="0"/>
                                </a:rPr>
                              </m:ctrlPr>
                            </m:fPr>
                            <m:num>
                              <m:r>
                                <a:rPr lang="en-US" sz="4000" b="0" i="1" smtClean="0">
                                  <a:solidFill>
                                    <a:srgbClr val="0070C0"/>
                                  </a:solidFill>
                                  <a:latin typeface="Cambria Math" panose="02040503050406030204" pitchFamily="18" charset="0"/>
                                </a:rPr>
                                <m:t>1</m:t>
                              </m:r>
                            </m:num>
                            <m:den>
                              <m:r>
                                <a:rPr lang="en-US" sz="4000" b="0" i="1" smtClean="0">
                                  <a:solidFill>
                                    <a:srgbClr val="0070C0"/>
                                  </a:solidFill>
                                  <a:latin typeface="Cambria Math" panose="02040503050406030204" pitchFamily="18" charset="0"/>
                                </a:rPr>
                                <m:t>2</m:t>
                              </m:r>
                            </m:den>
                          </m:f>
                          <m:d>
                            <m:dPr>
                              <m:ctrlPr>
                                <a:rPr lang="en-US" sz="4000" b="0" i="1" smtClean="0">
                                  <a:solidFill>
                                    <a:srgbClr val="0070C0"/>
                                  </a:solidFill>
                                  <a:latin typeface="Cambria Math" panose="02040503050406030204" pitchFamily="18" charset="0"/>
                                </a:rPr>
                              </m:ctrlPr>
                            </m:dPr>
                            <m:e>
                              <m:r>
                                <a:rPr lang="en-US" sz="4000" b="0" i="1" smtClean="0">
                                  <a:solidFill>
                                    <a:srgbClr val="0070C0"/>
                                  </a:solidFill>
                                  <a:latin typeface="Cambria Math" panose="02040503050406030204" pitchFamily="18" charset="0"/>
                                  <a:ea typeface="Cambria Math" panose="02040503050406030204" pitchFamily="18" charset="0"/>
                                </a:rPr>
                                <m:t>𝜋</m:t>
                              </m:r>
                              <m:r>
                                <a:rPr lang="en-US" sz="4000" b="0" i="1" smtClean="0">
                                  <a:solidFill>
                                    <a:srgbClr val="0070C0"/>
                                  </a:solidFill>
                                  <a:latin typeface="Cambria Math" panose="02040503050406030204" pitchFamily="18" charset="0"/>
                                  <a:ea typeface="Cambria Math" panose="02040503050406030204" pitchFamily="18" charset="0"/>
                                </a:rPr>
                                <m:t>×</m:t>
                              </m:r>
                              <m:sSup>
                                <m:sSupPr>
                                  <m:ctrlPr>
                                    <a:rPr lang="en-US" sz="4000" b="0" i="1" smtClean="0">
                                      <a:solidFill>
                                        <a:srgbClr val="0070C0"/>
                                      </a:solidFill>
                                      <a:latin typeface="Cambria Math" panose="02040503050406030204" pitchFamily="18" charset="0"/>
                                      <a:ea typeface="Cambria Math" panose="02040503050406030204" pitchFamily="18" charset="0"/>
                                    </a:rPr>
                                  </m:ctrlPr>
                                </m:sSupPr>
                                <m:e>
                                  <m:r>
                                    <a:rPr lang="en-US" sz="4000" b="0" i="1" smtClean="0">
                                      <a:solidFill>
                                        <a:srgbClr val="0070C0"/>
                                      </a:solidFill>
                                      <a:latin typeface="Cambria Math" panose="02040503050406030204" pitchFamily="18" charset="0"/>
                                      <a:ea typeface="Cambria Math" panose="02040503050406030204" pitchFamily="18" charset="0"/>
                                    </a:rPr>
                                    <m:t>7.5</m:t>
                                  </m:r>
                                </m:e>
                                <m:sup>
                                  <m:r>
                                    <a:rPr lang="en-US" sz="4000" b="0" i="1" smtClean="0">
                                      <a:solidFill>
                                        <a:srgbClr val="0070C0"/>
                                      </a:solidFill>
                                      <a:latin typeface="Cambria Math" panose="02040503050406030204" pitchFamily="18" charset="0"/>
                                      <a:ea typeface="Cambria Math" panose="02040503050406030204" pitchFamily="18" charset="0"/>
                                    </a:rPr>
                                    <m:t>2</m:t>
                                  </m:r>
                                </m:sup>
                              </m:sSup>
                            </m:e>
                          </m:d>
                          <m:d>
                            <m:dPr>
                              <m:ctrlPr>
                                <a:rPr lang="en-US" sz="4000" b="0" i="1" smtClean="0">
                                  <a:solidFill>
                                    <a:srgbClr val="0070C0"/>
                                  </a:solidFill>
                                  <a:latin typeface="Cambria Math" panose="02040503050406030204" pitchFamily="18" charset="0"/>
                                </a:rPr>
                              </m:ctrlPr>
                            </m:dPr>
                            <m:e>
                              <m:r>
                                <a:rPr lang="en-US" sz="4000" b="0" i="1" smtClean="0">
                                  <a:solidFill>
                                    <a:srgbClr val="0070C0"/>
                                  </a:solidFill>
                                  <a:latin typeface="Cambria Math" panose="02040503050406030204" pitchFamily="18" charset="0"/>
                                </a:rPr>
                                <m:t>1.2</m:t>
                              </m:r>
                            </m:e>
                          </m:d>
                          <m:sSup>
                            <m:sSupPr>
                              <m:ctrlPr>
                                <a:rPr lang="en-US" sz="4000" b="0" i="1" smtClean="0">
                                  <a:solidFill>
                                    <a:srgbClr val="0070C0"/>
                                  </a:solidFill>
                                  <a:latin typeface="Cambria Math" panose="02040503050406030204" pitchFamily="18" charset="0"/>
                                </a:rPr>
                              </m:ctrlPr>
                            </m:sSupPr>
                            <m:e>
                              <m:d>
                                <m:dPr>
                                  <m:ctrlPr>
                                    <a:rPr lang="en-US" sz="4000" b="0" i="1" smtClean="0">
                                      <a:solidFill>
                                        <a:srgbClr val="0070C0"/>
                                      </a:solidFill>
                                      <a:latin typeface="Cambria Math" panose="02040503050406030204" pitchFamily="18" charset="0"/>
                                    </a:rPr>
                                  </m:ctrlPr>
                                </m:dPr>
                                <m:e>
                                  <m:r>
                                    <a:rPr lang="en-US" sz="4000" b="0" i="1" smtClean="0">
                                      <a:solidFill>
                                        <a:srgbClr val="0070C0"/>
                                      </a:solidFill>
                                      <a:latin typeface="Cambria Math" panose="02040503050406030204" pitchFamily="18" charset="0"/>
                                    </a:rPr>
                                    <m:t>9</m:t>
                                  </m:r>
                                </m:e>
                              </m:d>
                            </m:e>
                            <m:sup>
                              <m:r>
                                <a:rPr lang="en-US" sz="4000" b="0" i="1" smtClean="0">
                                  <a:solidFill>
                                    <a:srgbClr val="0070C0"/>
                                  </a:solidFill>
                                  <a:latin typeface="Cambria Math" panose="02040503050406030204" pitchFamily="18" charset="0"/>
                                </a:rPr>
                                <m:t>3</m:t>
                              </m:r>
                            </m:sup>
                          </m:sSup>
                        </m:e>
                      </m:box>
                      <m:r>
                        <a:rPr lang="en-US" sz="4000" b="0" i="1" smtClean="0">
                          <a:solidFill>
                            <a:srgbClr val="0070C0"/>
                          </a:solidFill>
                          <a:latin typeface="Cambria Math" panose="02040503050406030204" pitchFamily="18" charset="0"/>
                        </a:rPr>
                        <m:t>=77,300 </m:t>
                      </m:r>
                      <m:r>
                        <m:rPr>
                          <m:sty m:val="p"/>
                        </m:rPr>
                        <a:rPr lang="en-US" sz="4000" b="0" i="0" smtClean="0">
                          <a:solidFill>
                            <a:srgbClr val="0070C0"/>
                          </a:solidFill>
                          <a:latin typeface="Cambria Math" panose="02040503050406030204" pitchFamily="18" charset="0"/>
                        </a:rPr>
                        <m:t>W</m:t>
                      </m:r>
                    </m:oMath>
                  </m:oMathPara>
                </a14:m>
                <a:endParaRPr lang="en-US" sz="4000" dirty="0">
                  <a:solidFill>
                    <a:srgbClr val="0070C0"/>
                  </a:solidFill>
                </a:endParaRPr>
              </a:p>
            </p:txBody>
          </p:sp>
        </mc:Choice>
        <mc:Fallback xmlns="">
          <p:sp>
            <p:nvSpPr>
              <p:cNvPr id="8" name="TextBox 7">
                <a:extLst>
                  <a:ext uri="{FF2B5EF4-FFF2-40B4-BE49-F238E27FC236}">
                    <a16:creationId xmlns:a16="http://schemas.microsoft.com/office/drawing/2014/main" id="{9D51A306-897B-4AA9-9C0F-8006D02AAAAF}"/>
                  </a:ext>
                </a:extLst>
              </p:cNvPr>
              <p:cNvSpPr txBox="1">
                <a:spLocks noRot="1" noChangeAspect="1" noMove="1" noResize="1" noEditPoints="1" noAdjustHandles="1" noChangeArrowheads="1" noChangeShapeType="1" noTextEdit="1"/>
              </p:cNvSpPr>
              <p:nvPr/>
            </p:nvSpPr>
            <p:spPr>
              <a:xfrm>
                <a:off x="376595" y="3429000"/>
                <a:ext cx="7210885" cy="7184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0258FB-6E7C-401C-BD19-560D37B3A9D3}"/>
                  </a:ext>
                </a:extLst>
              </p:cNvPr>
              <p:cNvSpPr txBox="1"/>
              <p:nvPr/>
            </p:nvSpPr>
            <p:spPr>
              <a:xfrm>
                <a:off x="376595" y="4310043"/>
                <a:ext cx="7220503" cy="718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FF"/>
                          </a:solidFill>
                          <a:latin typeface="Cambria Math" panose="02040503050406030204" pitchFamily="18" charset="0"/>
                        </a:rPr>
                        <m:t>𝑃</m:t>
                      </m:r>
                      <m:r>
                        <a:rPr lang="en-US" sz="4000" b="0" i="1" smtClean="0">
                          <a:solidFill>
                            <a:srgbClr val="FF00FF"/>
                          </a:solidFill>
                          <a:latin typeface="Cambria Math" panose="02040503050406030204" pitchFamily="18" charset="0"/>
                        </a:rPr>
                        <m:t>=</m:t>
                      </m:r>
                      <m:box>
                        <m:boxPr>
                          <m:ctrlPr>
                            <a:rPr lang="en-US" sz="4000" b="0" i="1" smtClean="0">
                              <a:solidFill>
                                <a:srgbClr val="FF00FF"/>
                              </a:solidFill>
                              <a:latin typeface="Cambria Math" panose="02040503050406030204" pitchFamily="18" charset="0"/>
                            </a:rPr>
                          </m:ctrlPr>
                        </m:boxPr>
                        <m:e>
                          <m:argPr>
                            <m:argSz m:val="-1"/>
                          </m:argPr>
                          <m:f>
                            <m:fPr>
                              <m:ctrlPr>
                                <a:rPr lang="en-US" sz="4000" b="0" i="1" smtClean="0">
                                  <a:solidFill>
                                    <a:srgbClr val="FF00FF"/>
                                  </a:solidFill>
                                  <a:latin typeface="Cambria Math" panose="02040503050406030204" pitchFamily="18" charset="0"/>
                                </a:rPr>
                              </m:ctrlPr>
                            </m:fPr>
                            <m:num>
                              <m:r>
                                <a:rPr lang="en-US" sz="4000" b="0" i="1" smtClean="0">
                                  <a:solidFill>
                                    <a:srgbClr val="FF00FF"/>
                                  </a:solidFill>
                                  <a:latin typeface="Cambria Math" panose="02040503050406030204" pitchFamily="18" charset="0"/>
                                </a:rPr>
                                <m:t>1</m:t>
                              </m:r>
                            </m:num>
                            <m:den>
                              <m:r>
                                <a:rPr lang="en-US" sz="4000" b="0" i="1" smtClean="0">
                                  <a:solidFill>
                                    <a:srgbClr val="FF00FF"/>
                                  </a:solidFill>
                                  <a:latin typeface="Cambria Math" panose="02040503050406030204" pitchFamily="18" charset="0"/>
                                </a:rPr>
                                <m:t>2</m:t>
                              </m:r>
                            </m:den>
                          </m:f>
                          <m:d>
                            <m:dPr>
                              <m:ctrlPr>
                                <a:rPr lang="en-US" sz="4000" b="0" i="1" smtClean="0">
                                  <a:solidFill>
                                    <a:srgbClr val="FF00FF"/>
                                  </a:solidFill>
                                  <a:latin typeface="Cambria Math" panose="02040503050406030204" pitchFamily="18" charset="0"/>
                                </a:rPr>
                              </m:ctrlPr>
                            </m:dPr>
                            <m:e>
                              <m:r>
                                <a:rPr lang="en-US" sz="4000" b="0" i="1" smtClean="0">
                                  <a:solidFill>
                                    <a:srgbClr val="FF00FF"/>
                                  </a:solidFill>
                                  <a:latin typeface="Cambria Math" panose="02040503050406030204" pitchFamily="18" charset="0"/>
                                  <a:ea typeface="Cambria Math" panose="02040503050406030204" pitchFamily="18" charset="0"/>
                                </a:rPr>
                                <m:t>𝜋</m:t>
                              </m:r>
                              <m:r>
                                <a:rPr lang="en-US" sz="4000" b="0" i="1" smtClean="0">
                                  <a:solidFill>
                                    <a:srgbClr val="FF00FF"/>
                                  </a:solidFill>
                                  <a:latin typeface="Cambria Math" panose="02040503050406030204" pitchFamily="18" charset="0"/>
                                  <a:ea typeface="Cambria Math" panose="02040503050406030204" pitchFamily="18" charset="0"/>
                                </a:rPr>
                                <m:t>×</m:t>
                              </m:r>
                              <m:sSup>
                                <m:sSupPr>
                                  <m:ctrlPr>
                                    <a:rPr lang="en-US" sz="4000" b="0" i="1" smtClean="0">
                                      <a:solidFill>
                                        <a:srgbClr val="FF00FF"/>
                                      </a:solidFill>
                                      <a:latin typeface="Cambria Math" panose="02040503050406030204" pitchFamily="18" charset="0"/>
                                      <a:ea typeface="Cambria Math" panose="02040503050406030204" pitchFamily="18" charset="0"/>
                                    </a:rPr>
                                  </m:ctrlPr>
                                </m:sSupPr>
                                <m:e>
                                  <m:r>
                                    <a:rPr lang="en-US" sz="4000" b="0" i="1" smtClean="0">
                                      <a:solidFill>
                                        <a:srgbClr val="FF00FF"/>
                                      </a:solidFill>
                                      <a:latin typeface="Cambria Math" panose="02040503050406030204" pitchFamily="18" charset="0"/>
                                      <a:ea typeface="Cambria Math" panose="02040503050406030204" pitchFamily="18" charset="0"/>
                                    </a:rPr>
                                    <m:t>7.5</m:t>
                                  </m:r>
                                </m:e>
                                <m:sup>
                                  <m:r>
                                    <a:rPr lang="en-US" sz="4000" b="0" i="1" smtClean="0">
                                      <a:solidFill>
                                        <a:srgbClr val="FF00FF"/>
                                      </a:solidFill>
                                      <a:latin typeface="Cambria Math" panose="02040503050406030204" pitchFamily="18" charset="0"/>
                                      <a:ea typeface="Cambria Math" panose="02040503050406030204" pitchFamily="18" charset="0"/>
                                    </a:rPr>
                                    <m:t>2</m:t>
                                  </m:r>
                                </m:sup>
                              </m:sSup>
                            </m:e>
                          </m:d>
                          <m:d>
                            <m:dPr>
                              <m:ctrlPr>
                                <a:rPr lang="en-US" sz="4000" b="0" i="1" smtClean="0">
                                  <a:solidFill>
                                    <a:srgbClr val="FF00FF"/>
                                  </a:solidFill>
                                  <a:latin typeface="Cambria Math" panose="02040503050406030204" pitchFamily="18" charset="0"/>
                                </a:rPr>
                              </m:ctrlPr>
                            </m:dPr>
                            <m:e>
                              <m:r>
                                <a:rPr lang="en-US" sz="4000" b="0" i="1" smtClean="0">
                                  <a:solidFill>
                                    <a:srgbClr val="FF00FF"/>
                                  </a:solidFill>
                                  <a:latin typeface="Cambria Math" panose="02040503050406030204" pitchFamily="18" charset="0"/>
                                </a:rPr>
                                <m:t>2.2</m:t>
                              </m:r>
                            </m:e>
                          </m:d>
                          <m:sSup>
                            <m:sSupPr>
                              <m:ctrlPr>
                                <a:rPr lang="en-US" sz="4000" b="0" i="1" smtClean="0">
                                  <a:solidFill>
                                    <a:srgbClr val="FF00FF"/>
                                  </a:solidFill>
                                  <a:latin typeface="Cambria Math" panose="02040503050406030204" pitchFamily="18" charset="0"/>
                                </a:rPr>
                              </m:ctrlPr>
                            </m:sSupPr>
                            <m:e>
                              <m:d>
                                <m:dPr>
                                  <m:ctrlPr>
                                    <a:rPr lang="en-US" sz="4000" b="0" i="1" smtClean="0">
                                      <a:solidFill>
                                        <a:srgbClr val="FF00FF"/>
                                      </a:solidFill>
                                      <a:latin typeface="Cambria Math" panose="02040503050406030204" pitchFamily="18" charset="0"/>
                                    </a:rPr>
                                  </m:ctrlPr>
                                </m:dPr>
                                <m:e>
                                  <m:r>
                                    <a:rPr lang="en-US" sz="4000" b="0" i="1" smtClean="0">
                                      <a:solidFill>
                                        <a:srgbClr val="FF00FF"/>
                                      </a:solidFill>
                                      <a:latin typeface="Cambria Math" panose="02040503050406030204" pitchFamily="18" charset="0"/>
                                    </a:rPr>
                                    <m:t>5</m:t>
                                  </m:r>
                                </m:e>
                              </m:d>
                            </m:e>
                            <m:sup>
                              <m:r>
                                <a:rPr lang="en-US" sz="4000" b="0" i="1" smtClean="0">
                                  <a:solidFill>
                                    <a:srgbClr val="FF00FF"/>
                                  </a:solidFill>
                                  <a:latin typeface="Cambria Math" panose="02040503050406030204" pitchFamily="18" charset="0"/>
                                </a:rPr>
                                <m:t>3</m:t>
                              </m:r>
                            </m:sup>
                          </m:sSup>
                        </m:e>
                      </m:box>
                      <m:r>
                        <a:rPr lang="en-US" sz="4000" b="0" i="1" smtClean="0">
                          <a:solidFill>
                            <a:srgbClr val="FF00FF"/>
                          </a:solidFill>
                          <a:latin typeface="Cambria Math" panose="02040503050406030204" pitchFamily="18" charset="0"/>
                        </a:rPr>
                        <m:t>=24,300 </m:t>
                      </m:r>
                      <m:r>
                        <m:rPr>
                          <m:sty m:val="p"/>
                        </m:rPr>
                        <a:rPr lang="en-US" sz="4000" b="0" i="0" smtClean="0">
                          <a:solidFill>
                            <a:srgbClr val="FF00FF"/>
                          </a:solidFill>
                          <a:latin typeface="Cambria Math" panose="02040503050406030204" pitchFamily="18" charset="0"/>
                        </a:rPr>
                        <m:t>W</m:t>
                      </m:r>
                    </m:oMath>
                  </m:oMathPara>
                </a14:m>
                <a:endParaRPr lang="en-US" sz="4000" dirty="0">
                  <a:solidFill>
                    <a:srgbClr val="FF00FF"/>
                  </a:solidFill>
                </a:endParaRPr>
              </a:p>
            </p:txBody>
          </p:sp>
        </mc:Choice>
        <mc:Fallback xmlns="">
          <p:sp>
            <p:nvSpPr>
              <p:cNvPr id="9" name="TextBox 8">
                <a:extLst>
                  <a:ext uri="{FF2B5EF4-FFF2-40B4-BE49-F238E27FC236}">
                    <a16:creationId xmlns:a16="http://schemas.microsoft.com/office/drawing/2014/main" id="{AB0258FB-6E7C-401C-BD19-560D37B3A9D3}"/>
                  </a:ext>
                </a:extLst>
              </p:cNvPr>
              <p:cNvSpPr txBox="1">
                <a:spLocks noRot="1" noChangeAspect="1" noMove="1" noResize="1" noEditPoints="1" noAdjustHandles="1" noChangeArrowheads="1" noChangeShapeType="1" noTextEdit="1"/>
              </p:cNvSpPr>
              <p:nvPr/>
            </p:nvSpPr>
            <p:spPr>
              <a:xfrm>
                <a:off x="376595" y="4310043"/>
                <a:ext cx="7220503" cy="718402"/>
              </a:xfrm>
              <a:prstGeom prst="rect">
                <a:avLst/>
              </a:prstGeom>
              <a:blipFill>
                <a:blip r:embed="rId4"/>
                <a:stretch>
                  <a:fillRect/>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2AA3480B-062D-475E-8152-4BF65DABE6BC}"/>
              </a:ext>
            </a:extLst>
          </p:cNvPr>
          <p:cNvCxnSpPr/>
          <p:nvPr/>
        </p:nvCxnSpPr>
        <p:spPr>
          <a:xfrm>
            <a:off x="5133975" y="5162550"/>
            <a:ext cx="26289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B7C245A-0000-46CB-9E36-683538D5C92F}"/>
                  </a:ext>
                </a:extLst>
              </p:cNvPr>
              <p:cNvSpPr txBox="1"/>
              <p:nvPr/>
            </p:nvSpPr>
            <p:spPr>
              <a:xfrm>
                <a:off x="5372130" y="5424468"/>
                <a:ext cx="222496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lumMod val="85000"/>
                              <a:lumOff val="15000"/>
                            </a:schemeClr>
                          </a:solidFill>
                          <a:latin typeface="Cambria Math" panose="02040503050406030204" pitchFamily="18" charset="0"/>
                        </a:rPr>
                        <m:t>53,000 </m:t>
                      </m:r>
                      <m:r>
                        <m:rPr>
                          <m:sty m:val="p"/>
                        </m:rPr>
                        <a:rPr lang="en-US" sz="4000" b="0" i="0" smtClean="0">
                          <a:solidFill>
                            <a:schemeClr val="tx1">
                              <a:lumMod val="85000"/>
                              <a:lumOff val="15000"/>
                            </a:schemeClr>
                          </a:solidFill>
                          <a:latin typeface="Cambria Math" panose="02040503050406030204" pitchFamily="18" charset="0"/>
                        </a:rPr>
                        <m:t>W</m:t>
                      </m:r>
                    </m:oMath>
                  </m:oMathPara>
                </a14:m>
                <a:endParaRPr lang="en-US" sz="4000" dirty="0">
                  <a:solidFill>
                    <a:schemeClr val="tx1">
                      <a:lumMod val="85000"/>
                      <a:lumOff val="15000"/>
                    </a:schemeClr>
                  </a:solidFill>
                </a:endParaRPr>
              </a:p>
            </p:txBody>
          </p:sp>
        </mc:Choice>
        <mc:Fallback xmlns="">
          <p:sp>
            <p:nvSpPr>
              <p:cNvPr id="10" name="TextBox 9">
                <a:extLst>
                  <a:ext uri="{FF2B5EF4-FFF2-40B4-BE49-F238E27FC236}">
                    <a16:creationId xmlns:a16="http://schemas.microsoft.com/office/drawing/2014/main" id="{6B7C245A-0000-46CB-9E36-683538D5C92F}"/>
                  </a:ext>
                </a:extLst>
              </p:cNvPr>
              <p:cNvSpPr txBox="1">
                <a:spLocks noRot="1" noChangeAspect="1" noMove="1" noResize="1" noEditPoints="1" noAdjustHandles="1" noChangeArrowheads="1" noChangeShapeType="1" noTextEdit="1"/>
              </p:cNvSpPr>
              <p:nvPr/>
            </p:nvSpPr>
            <p:spPr>
              <a:xfrm>
                <a:off x="5372130" y="5424468"/>
                <a:ext cx="2224968" cy="61555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356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Solar Power</a:t>
            </a:r>
            <a:endParaRPr lang="en-US" u="sng" dirty="0">
              <a:solidFill>
                <a:schemeClr val="bg1"/>
              </a:solidFill>
              <a:effectLst>
                <a:outerShdw blurRad="38100" dist="38100" dir="2700000" algn="tl">
                  <a:srgbClr val="000000">
                    <a:alpha val="43137"/>
                  </a:srgbClr>
                </a:outerShdw>
              </a:effectLst>
            </a:endParaRPr>
          </a:p>
        </p:txBody>
      </p:sp>
      <p:pic>
        <p:nvPicPr>
          <p:cNvPr id="8" name="Picture 5" descr="Panasonic HIT Photovoltaic Cells Demonstrate High PID Resistance"/>
          <p:cNvPicPr>
            <a:picLocks noChangeAspect="1" noChangeArrowheads="1"/>
          </p:cNvPicPr>
          <p:nvPr/>
        </p:nvPicPr>
        <p:blipFill>
          <a:blip r:embed="rId2" cstate="print">
            <a:clrChange>
              <a:clrFrom>
                <a:srgbClr val="FBFDFA"/>
              </a:clrFrom>
              <a:clrTo>
                <a:srgbClr val="FBFDFA">
                  <a:alpha val="0"/>
                </a:srgbClr>
              </a:clrTo>
            </a:clrChange>
          </a:blip>
          <a:srcRect/>
          <a:stretch>
            <a:fillRect/>
          </a:stretch>
        </p:blipFill>
        <p:spPr bwMode="auto">
          <a:xfrm>
            <a:off x="889000" y="1855007"/>
            <a:ext cx="1246498" cy="1084418"/>
          </a:xfrm>
          <a:prstGeom prst="rect">
            <a:avLst/>
          </a:prstGeom>
          <a:noFill/>
          <a:ln w="9525">
            <a:noFill/>
            <a:miter lim="800000"/>
            <a:headEnd/>
            <a:tailEnd/>
          </a:ln>
        </p:spPr>
      </p:pic>
      <p:pic>
        <p:nvPicPr>
          <p:cNvPr id="9" name="Picture 8"/>
          <p:cNvPicPr>
            <a:picLocks noChangeAspect="1"/>
          </p:cNvPicPr>
          <p:nvPr/>
        </p:nvPicPr>
        <p:blipFill rotWithShape="1">
          <a:blip r:embed="rId3"/>
          <a:srcRect l="4939" t="33278" r="10053" b="23759"/>
          <a:stretch/>
        </p:blipFill>
        <p:spPr>
          <a:xfrm>
            <a:off x="247722" y="3527805"/>
            <a:ext cx="2212221" cy="1118025"/>
          </a:xfrm>
          <a:prstGeom prst="rect">
            <a:avLst/>
          </a:prstGeom>
          <a:effectLst/>
        </p:spPr>
      </p:pic>
      <p:pic>
        <p:nvPicPr>
          <p:cNvPr id="11" name="Picture 4" descr="Image result for solar heating pan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722" y="5195690"/>
            <a:ext cx="2212221" cy="8881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147802278"/>
              </p:ext>
            </p:extLst>
          </p:nvPr>
        </p:nvGraphicFramePr>
        <p:xfrm>
          <a:off x="2822296" y="1680906"/>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algn="ctr"/>
                      <a:r>
                        <a:rPr lang="en-US" sz="2800" b="1" dirty="0">
                          <a:solidFill>
                            <a:srgbClr val="C00000"/>
                          </a:solidFill>
                          <a:latin typeface="Ebrima" panose="02000000000000000000" pitchFamily="2" charset="0"/>
                          <a:ea typeface="Ebrima" panose="02000000000000000000" pitchFamily="2" charset="0"/>
                          <a:cs typeface="Ebrima" panose="02000000000000000000" pitchFamily="2" charset="0"/>
                        </a:rPr>
                        <a:t>Solar Energy</a:t>
                      </a:r>
                    </a:p>
                  </a:txBody>
                  <a:tcPr anchor="ctr"/>
                </a:tc>
                <a:extLst>
                  <a:ext uri="{0D108BD9-81ED-4DB2-BD59-A6C34878D82A}">
                    <a16:rowId xmlns:a16="http://schemas.microsoft.com/office/drawing/2014/main" val="410262156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78082350"/>
              </p:ext>
            </p:extLst>
          </p:nvPr>
        </p:nvGraphicFramePr>
        <p:xfrm>
          <a:off x="5002330" y="1693606"/>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Electricity</a:t>
                      </a:r>
                      <a:endParaRPr lang="en-US" sz="18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4102621568"/>
                  </a:ext>
                </a:extLst>
              </a:tr>
            </a:tbl>
          </a:graphicData>
        </a:graphic>
      </p:graphicFrame>
      <p:sp>
        <p:nvSpPr>
          <p:cNvPr id="16" name="Right Arrow 15"/>
          <p:cNvSpPr/>
          <p:nvPr/>
        </p:nvSpPr>
        <p:spPr>
          <a:xfrm>
            <a:off x="4437204" y="2049206"/>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1215920604"/>
              </p:ext>
            </p:extLst>
          </p:nvPr>
        </p:nvGraphicFramePr>
        <p:xfrm>
          <a:off x="2827188" y="338832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Ebrima" panose="02000000000000000000" pitchFamily="2" charset="0"/>
                          <a:ea typeface="Ebrima" panose="02000000000000000000" pitchFamily="2" charset="0"/>
                          <a:cs typeface="Ebrima" panose="02000000000000000000" pitchFamily="2" charset="0"/>
                        </a:rPr>
                        <a:t>Solar Energy</a:t>
                      </a:r>
                    </a:p>
                  </a:txBody>
                  <a:tcPr anchor="ctr"/>
                </a:tc>
                <a:extLst>
                  <a:ext uri="{0D108BD9-81ED-4DB2-BD59-A6C34878D82A}">
                    <a16:rowId xmlns:a16="http://schemas.microsoft.com/office/drawing/2014/main" val="4102621568"/>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98739956"/>
              </p:ext>
            </p:extLst>
          </p:nvPr>
        </p:nvGraphicFramePr>
        <p:xfrm>
          <a:off x="5007222" y="340102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Ebrima" panose="02000000000000000000" pitchFamily="2" charset="0"/>
                          <a:ea typeface="Ebrima" panose="02000000000000000000" pitchFamily="2" charset="0"/>
                          <a:cs typeface="Ebrima" panose="02000000000000000000" pitchFamily="2" charset="0"/>
                        </a:rPr>
                        <a:t>Thermal Energy</a:t>
                      </a:r>
                    </a:p>
                  </a:txBody>
                  <a:tcPr anchor="ctr"/>
                </a:tc>
                <a:extLst>
                  <a:ext uri="{0D108BD9-81ED-4DB2-BD59-A6C34878D82A}">
                    <a16:rowId xmlns:a16="http://schemas.microsoft.com/office/drawing/2014/main" val="4102621568"/>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063744861"/>
              </p:ext>
            </p:extLst>
          </p:nvPr>
        </p:nvGraphicFramePr>
        <p:xfrm>
          <a:off x="7187256" y="340102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Electricity</a:t>
                      </a:r>
                    </a:p>
                  </a:txBody>
                  <a:tcPr anchor="ctr"/>
                </a:tc>
                <a:extLst>
                  <a:ext uri="{0D108BD9-81ED-4DB2-BD59-A6C34878D82A}">
                    <a16:rowId xmlns:a16="http://schemas.microsoft.com/office/drawing/2014/main" val="4102621568"/>
                  </a:ext>
                </a:extLst>
              </a:tr>
            </a:tbl>
          </a:graphicData>
        </a:graphic>
      </p:graphicFrame>
      <p:sp>
        <p:nvSpPr>
          <p:cNvPr id="21" name="Right Arrow 20"/>
          <p:cNvSpPr/>
          <p:nvPr/>
        </p:nvSpPr>
        <p:spPr>
          <a:xfrm>
            <a:off x="4442096" y="3756620"/>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6627022" y="3756620"/>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 22"/>
          <p:cNvGraphicFramePr>
            <a:graphicFrameLocks noGrp="1"/>
          </p:cNvGraphicFramePr>
          <p:nvPr>
            <p:extLst>
              <p:ext uri="{D42A27DB-BD31-4B8C-83A1-F6EECF244321}">
                <p14:modId xmlns:p14="http://schemas.microsoft.com/office/powerpoint/2010/main" val="733798530"/>
              </p:ext>
            </p:extLst>
          </p:nvPr>
        </p:nvGraphicFramePr>
        <p:xfrm>
          <a:off x="2822296" y="505599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Ebrima" panose="02000000000000000000" pitchFamily="2" charset="0"/>
                          <a:ea typeface="Ebrima" panose="02000000000000000000" pitchFamily="2" charset="0"/>
                          <a:cs typeface="Ebrima" panose="02000000000000000000" pitchFamily="2" charset="0"/>
                        </a:rPr>
                        <a:t>Solar Energy</a:t>
                      </a:r>
                    </a:p>
                  </a:txBody>
                  <a:tcPr anchor="ctr"/>
                </a:tc>
                <a:extLst>
                  <a:ext uri="{0D108BD9-81ED-4DB2-BD59-A6C34878D82A}">
                    <a16:rowId xmlns:a16="http://schemas.microsoft.com/office/drawing/2014/main" val="4102621568"/>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452312902"/>
              </p:ext>
            </p:extLst>
          </p:nvPr>
        </p:nvGraphicFramePr>
        <p:xfrm>
          <a:off x="5002330" y="506869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Ebrima" panose="02000000000000000000" pitchFamily="2" charset="0"/>
                          <a:ea typeface="Ebrima" panose="02000000000000000000" pitchFamily="2" charset="0"/>
                          <a:cs typeface="Ebrima" panose="02000000000000000000" pitchFamily="2" charset="0"/>
                        </a:rPr>
                        <a:t>Thermal Energy</a:t>
                      </a:r>
                    </a:p>
                  </a:txBody>
                  <a:tcPr anchor="ctr"/>
                </a:tc>
                <a:extLst>
                  <a:ext uri="{0D108BD9-81ED-4DB2-BD59-A6C34878D82A}">
                    <a16:rowId xmlns:a16="http://schemas.microsoft.com/office/drawing/2014/main" val="4102621568"/>
                  </a:ext>
                </a:extLst>
              </a:tr>
            </a:tbl>
          </a:graphicData>
        </a:graphic>
      </p:graphicFrame>
      <p:sp>
        <p:nvSpPr>
          <p:cNvPr id="26" name="Right Arrow 25"/>
          <p:cNvSpPr/>
          <p:nvPr/>
        </p:nvSpPr>
        <p:spPr>
          <a:xfrm>
            <a:off x="4437204" y="5424290"/>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1151322">
            <a:off x="406400" y="1579372"/>
            <a:ext cx="1841979" cy="369332"/>
          </a:xfrm>
          <a:prstGeom prst="rect">
            <a:avLst/>
          </a:prstGeom>
          <a:noFill/>
        </p:spPr>
        <p:txBody>
          <a:bodyPr wrap="none" rtlCol="0">
            <a:spAutoFit/>
          </a:bodyPr>
          <a:lstStyle/>
          <a:p>
            <a:r>
              <a:rPr lang="en-US" dirty="0">
                <a:latin typeface="+mj-lt"/>
              </a:rPr>
              <a:t>Photovoltaic Cells</a:t>
            </a:r>
          </a:p>
        </p:txBody>
      </p:sp>
      <p:sp>
        <p:nvSpPr>
          <p:cNvPr id="33" name="TextBox 32"/>
          <p:cNvSpPr txBox="1"/>
          <p:nvPr/>
        </p:nvSpPr>
        <p:spPr>
          <a:xfrm>
            <a:off x="208367" y="3193959"/>
            <a:ext cx="1927131" cy="369332"/>
          </a:xfrm>
          <a:prstGeom prst="rect">
            <a:avLst/>
          </a:prstGeom>
          <a:noFill/>
        </p:spPr>
        <p:txBody>
          <a:bodyPr wrap="none" rtlCol="0">
            <a:spAutoFit/>
          </a:bodyPr>
          <a:lstStyle/>
          <a:p>
            <a:r>
              <a:rPr lang="en-US" dirty="0">
                <a:latin typeface="+mj-lt"/>
              </a:rPr>
              <a:t>Solar Concentrator</a:t>
            </a:r>
          </a:p>
        </p:txBody>
      </p:sp>
      <p:sp>
        <p:nvSpPr>
          <p:cNvPr id="34" name="TextBox 33"/>
          <p:cNvSpPr txBox="1"/>
          <p:nvPr/>
        </p:nvSpPr>
        <p:spPr>
          <a:xfrm>
            <a:off x="196607" y="4846348"/>
            <a:ext cx="1980735" cy="369332"/>
          </a:xfrm>
          <a:prstGeom prst="rect">
            <a:avLst/>
          </a:prstGeom>
          <a:noFill/>
        </p:spPr>
        <p:txBody>
          <a:bodyPr wrap="none" rtlCol="0">
            <a:spAutoFit/>
          </a:bodyPr>
          <a:lstStyle/>
          <a:p>
            <a:r>
              <a:rPr lang="en-US" dirty="0">
                <a:latin typeface="+mj-lt"/>
              </a:rPr>
              <a:t>Solar Heating Panel</a:t>
            </a:r>
          </a:p>
        </p:txBody>
      </p:sp>
    </p:spTree>
    <p:extLst>
      <p:ext uri="{BB962C8B-B14F-4D97-AF65-F5344CB8AC3E}">
        <p14:creationId xmlns:p14="http://schemas.microsoft.com/office/powerpoint/2010/main" val="2203597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Efficiency of PV Cells</a:t>
            </a:r>
            <a:endParaRPr lang="en-US" u="sng" dirty="0">
              <a:solidFill>
                <a:schemeClr val="bg1"/>
              </a:solidFill>
              <a:effectLst>
                <a:outerShdw blurRad="38100" dist="38100" dir="2700000" algn="tl">
                  <a:srgbClr val="000000">
                    <a:alpha val="43137"/>
                  </a:srgbClr>
                </a:outerShdw>
              </a:effectLst>
            </a:endParaRPr>
          </a:p>
        </p:txBody>
      </p:sp>
      <p:pic>
        <p:nvPicPr>
          <p:cNvPr id="8" name="Picture 5" descr="Panasonic HIT Photovoltaic Cells Demonstrate High PID Resistance"/>
          <p:cNvPicPr>
            <a:picLocks noChangeAspect="1" noChangeArrowheads="1"/>
          </p:cNvPicPr>
          <p:nvPr/>
        </p:nvPicPr>
        <p:blipFill>
          <a:blip r:embed="rId2" cstate="print">
            <a:clrChange>
              <a:clrFrom>
                <a:srgbClr val="FBFDFA"/>
              </a:clrFrom>
              <a:clrTo>
                <a:srgbClr val="FBFDFA">
                  <a:alpha val="0"/>
                </a:srgbClr>
              </a:clrTo>
            </a:clrChange>
          </a:blip>
          <a:srcRect/>
          <a:stretch>
            <a:fillRect/>
          </a:stretch>
        </p:blipFill>
        <p:spPr bwMode="auto">
          <a:xfrm>
            <a:off x="858508" y="2227310"/>
            <a:ext cx="2812143" cy="2446485"/>
          </a:xfrm>
          <a:prstGeom prst="rect">
            <a:avLst/>
          </a:prstGeom>
          <a:noFill/>
          <a:ln w="9525">
            <a:noFill/>
            <a:miter lim="800000"/>
            <a:headEnd/>
            <a:tailEnd/>
          </a:ln>
        </p:spPr>
      </p:pic>
      <p:sp>
        <p:nvSpPr>
          <p:cNvPr id="3" name="TextBox 2"/>
          <p:cNvSpPr txBox="1"/>
          <p:nvPr/>
        </p:nvSpPr>
        <p:spPr>
          <a:xfrm rot="21151322">
            <a:off x="418995" y="1785742"/>
            <a:ext cx="3094052" cy="584775"/>
          </a:xfrm>
          <a:prstGeom prst="rect">
            <a:avLst/>
          </a:prstGeom>
          <a:noFill/>
        </p:spPr>
        <p:txBody>
          <a:bodyPr wrap="none" rtlCol="0">
            <a:spAutoFit/>
          </a:bodyPr>
          <a:lstStyle/>
          <a:p>
            <a:r>
              <a:rPr lang="en-US" sz="3200" dirty="0">
                <a:latin typeface="+mj-lt"/>
              </a:rPr>
              <a:t>Photovoltaic Cells</a:t>
            </a:r>
          </a:p>
        </p:txBody>
      </p:sp>
      <p:sp>
        <p:nvSpPr>
          <p:cNvPr id="2" name="TextBox 1">
            <a:extLst>
              <a:ext uri="{FF2B5EF4-FFF2-40B4-BE49-F238E27FC236}">
                <a16:creationId xmlns:a16="http://schemas.microsoft.com/office/drawing/2014/main" id="{020F413F-F490-4D71-956A-D7BF3FADB14D}"/>
              </a:ext>
            </a:extLst>
          </p:cNvPr>
          <p:cNvSpPr txBox="1"/>
          <p:nvPr/>
        </p:nvSpPr>
        <p:spPr>
          <a:xfrm>
            <a:off x="4550174" y="2550137"/>
            <a:ext cx="3735318" cy="2123658"/>
          </a:xfrm>
          <a:prstGeom prst="rect">
            <a:avLst/>
          </a:prstGeom>
          <a:noFill/>
        </p:spPr>
        <p:txBody>
          <a:bodyPr wrap="none" rtlCol="0">
            <a:spAutoFit/>
          </a:bodyPr>
          <a:lstStyle/>
          <a:p>
            <a:pPr algn="ctr"/>
            <a:r>
              <a:rPr lang="en-US" sz="6600" dirty="0">
                <a:solidFill>
                  <a:srgbClr val="C00000"/>
                </a:solidFill>
                <a:latin typeface="Ebrima" panose="02000000000000000000" pitchFamily="2" charset="0"/>
                <a:ea typeface="Ebrima" panose="02000000000000000000" pitchFamily="2" charset="0"/>
                <a:cs typeface="Ebrima" panose="02000000000000000000" pitchFamily="2" charset="0"/>
              </a:rPr>
              <a:t>10%-20%</a:t>
            </a:r>
          </a:p>
          <a:p>
            <a:pPr algn="ctr"/>
            <a:r>
              <a:rPr lang="en-US" sz="6600" dirty="0">
                <a:solidFill>
                  <a:srgbClr val="C00000"/>
                </a:solidFill>
                <a:latin typeface="Ebrima" panose="02000000000000000000" pitchFamily="2" charset="0"/>
                <a:ea typeface="Ebrima" panose="02000000000000000000" pitchFamily="2" charset="0"/>
                <a:cs typeface="Ebrima" panose="02000000000000000000" pitchFamily="2" charset="0"/>
              </a:rPr>
              <a:t>Efficient</a:t>
            </a:r>
          </a:p>
        </p:txBody>
      </p:sp>
    </p:spTree>
    <p:extLst>
      <p:ext uri="{BB962C8B-B14F-4D97-AF65-F5344CB8AC3E}">
        <p14:creationId xmlns:p14="http://schemas.microsoft.com/office/powerpoint/2010/main" val="329654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Solar Power</a:t>
            </a:r>
            <a:endParaRPr lang="en-US" u="sng" dirty="0">
              <a:solidFill>
                <a:schemeClr val="bg1"/>
              </a:solidFill>
              <a:effectLst>
                <a:outerShdw blurRad="38100" dist="38100" dir="2700000" algn="tl">
                  <a:srgbClr val="000000">
                    <a:alpha val="43137"/>
                  </a:srgbClr>
                </a:outerShdw>
              </a:effectLst>
            </a:endParaRPr>
          </a:p>
        </p:txBody>
      </p:sp>
      <p:pic>
        <p:nvPicPr>
          <p:cNvPr id="2" name="Picture 1">
            <a:hlinkClick r:id="rId2"/>
          </p:cNvPr>
          <p:cNvPicPr>
            <a:picLocks noChangeAspect="1"/>
          </p:cNvPicPr>
          <p:nvPr/>
        </p:nvPicPr>
        <p:blipFill>
          <a:blip r:embed="rId3"/>
          <a:stretch>
            <a:fillRect/>
          </a:stretch>
        </p:blipFill>
        <p:spPr>
          <a:xfrm>
            <a:off x="160356" y="1531726"/>
            <a:ext cx="5416759" cy="3374103"/>
          </a:xfrm>
          <a:prstGeom prst="rect">
            <a:avLst/>
          </a:prstGeom>
        </p:spPr>
      </p:pic>
      <p:sp>
        <p:nvSpPr>
          <p:cNvPr id="3" name="TextBox 2">
            <a:extLst>
              <a:ext uri="{FF2B5EF4-FFF2-40B4-BE49-F238E27FC236}">
                <a16:creationId xmlns:a16="http://schemas.microsoft.com/office/drawing/2014/main" id="{9B77E49C-FBEF-40D8-9F55-91E6FAA4C6A4}"/>
              </a:ext>
            </a:extLst>
          </p:cNvPr>
          <p:cNvSpPr txBox="1"/>
          <p:nvPr/>
        </p:nvSpPr>
        <p:spPr>
          <a:xfrm>
            <a:off x="5722730" y="1531726"/>
            <a:ext cx="3260914" cy="2308324"/>
          </a:xfrm>
          <a:prstGeom prst="rect">
            <a:avLst/>
          </a:prstGeom>
          <a:noFill/>
        </p:spPr>
        <p:txBody>
          <a:bodyPr wrap="square" rtlCol="0">
            <a:spAutoFit/>
          </a:bodyPr>
          <a:lstStyle/>
          <a:p>
            <a:r>
              <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rPr>
              <a:t>Issues</a:t>
            </a:r>
          </a:p>
          <a:p>
            <a:pPr marL="285750" indent="-285750">
              <a:buFont typeface="Arial" panose="020B0604020202020204" pitchFamily="34" charset="0"/>
              <a:buChar char="•"/>
            </a:pP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Infrastructure to transport electricity</a:t>
            </a:r>
          </a:p>
          <a:p>
            <a:pPr marL="285750" indent="-285750">
              <a:buFont typeface="Arial" panose="020B0604020202020204" pitchFamily="34" charset="0"/>
              <a:buChar char="•"/>
            </a:pP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Storage for non-sun times</a:t>
            </a:r>
          </a:p>
          <a:p>
            <a:pPr marL="285750" indent="-285750">
              <a:buFont typeface="Arial" panose="020B0604020202020204" pitchFamily="34" charset="0"/>
              <a:buChar char="•"/>
            </a:pP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High up front cost</a:t>
            </a:r>
          </a:p>
        </p:txBody>
      </p:sp>
    </p:spTree>
    <p:extLst>
      <p:ext uri="{BB962C8B-B14F-4D97-AF65-F5344CB8AC3E}">
        <p14:creationId xmlns:p14="http://schemas.microsoft.com/office/powerpoint/2010/main" val="1458100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Solar Power Intensity</a:t>
            </a:r>
            <a:endParaRPr lang="en-US" u="sng"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489586" y="1751911"/>
            <a:ext cx="4003164" cy="2802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89586" y="2812753"/>
            <a:ext cx="3775587" cy="2802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825" y="1531726"/>
            <a:ext cx="4691319" cy="4691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69" y="5143500"/>
            <a:ext cx="3862131" cy="954107"/>
          </a:xfrm>
          <a:prstGeom prst="rect">
            <a:avLst/>
          </a:prstGeom>
          <a:noFill/>
        </p:spPr>
        <p:txBody>
          <a:bodyPr wrap="square" rtlCol="0">
            <a:spAutoFit/>
          </a:bodyPr>
          <a:lstStyle/>
          <a:p>
            <a:r>
              <a:rPr lang="en-US" sz="2800" dirty="0">
                <a:latin typeface="+mj-lt"/>
              </a:rPr>
              <a:t>Solar intensity depends on the latitude</a:t>
            </a:r>
          </a:p>
        </p:txBody>
      </p:sp>
      <p:sp>
        <p:nvSpPr>
          <p:cNvPr id="9" name="TextBox 8">
            <a:extLst>
              <a:ext uri="{FF2B5EF4-FFF2-40B4-BE49-F238E27FC236}">
                <a16:creationId xmlns:a16="http://schemas.microsoft.com/office/drawing/2014/main" id="{F1AEDA71-8270-407A-B0B2-E08B570F8B89}"/>
              </a:ext>
            </a:extLst>
          </p:cNvPr>
          <p:cNvSpPr txBox="1"/>
          <p:nvPr/>
        </p:nvSpPr>
        <p:spPr>
          <a:xfrm>
            <a:off x="373712" y="3465868"/>
            <a:ext cx="3117456" cy="1323439"/>
          </a:xfrm>
          <a:prstGeom prst="rect">
            <a:avLst/>
          </a:prstGeom>
          <a:noFill/>
        </p:spPr>
        <p:txBody>
          <a:bodyPr wrap="none" rtlCol="0">
            <a:spAutoFit/>
          </a:bodyPr>
          <a:lstStyle/>
          <a:p>
            <a:r>
              <a:rPr lang="en-US" sz="4000" dirty="0">
                <a:solidFill>
                  <a:srgbClr val="002060"/>
                </a:solidFill>
              </a:rPr>
              <a:t>Same Power</a:t>
            </a:r>
          </a:p>
          <a:p>
            <a:r>
              <a:rPr lang="en-US" sz="4000" dirty="0">
                <a:solidFill>
                  <a:srgbClr val="C00000"/>
                </a:solidFill>
              </a:rPr>
              <a:t>Different Area</a:t>
            </a:r>
          </a:p>
        </p:txBody>
      </p:sp>
    </p:spTree>
    <p:extLst>
      <p:ext uri="{BB962C8B-B14F-4D97-AF65-F5344CB8AC3E}">
        <p14:creationId xmlns:p14="http://schemas.microsoft.com/office/powerpoint/2010/main" val="20927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This also affects the seasons</a:t>
            </a:r>
            <a:endParaRPr lang="en-US" u="sng" dirty="0">
              <a:solidFill>
                <a:schemeClr val="bg1"/>
              </a:solidFill>
              <a:effectLst>
                <a:outerShdw blurRad="38100" dist="38100" dir="2700000" algn="tl">
                  <a:srgbClr val="000000">
                    <a:alpha val="43137"/>
                  </a:srgbClr>
                </a:outerShdw>
              </a:effectLst>
            </a:endParaRPr>
          </a:p>
        </p:txBody>
      </p:sp>
      <p:pic>
        <p:nvPicPr>
          <p:cNvPr id="9" name="Picture 8"/>
          <p:cNvPicPr/>
          <p:nvPr/>
        </p:nvPicPr>
        <p:blipFill>
          <a:blip r:embed="rId2"/>
          <a:stretch>
            <a:fillRect/>
          </a:stretch>
        </p:blipFill>
        <p:spPr>
          <a:xfrm>
            <a:off x="1143000" y="4138295"/>
            <a:ext cx="6858000" cy="2035810"/>
          </a:xfrm>
          <a:prstGeom prst="rect">
            <a:avLst/>
          </a:prstGeom>
        </p:spPr>
      </p:pic>
      <p:pic>
        <p:nvPicPr>
          <p:cNvPr id="14338" name="Picture 2" descr="Image result for seasons earth t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536" y="1680906"/>
            <a:ext cx="5318579" cy="19346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113E6CB-FF6C-4C25-AF21-5414E127CF57}"/>
              </a:ext>
            </a:extLst>
          </p:cNvPr>
          <p:cNvSpPr/>
          <p:nvPr/>
        </p:nvSpPr>
        <p:spPr>
          <a:xfrm>
            <a:off x="1510022" y="4981574"/>
            <a:ext cx="4071628" cy="442247"/>
          </a:xfrm>
          <a:prstGeom prst="rect">
            <a:avLst/>
          </a:prstGeom>
          <a:solidFill>
            <a:srgbClr val="FFFF00">
              <a:alpha val="3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5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Solar Map</a:t>
            </a:r>
            <a:endParaRPr lang="en-US" u="sng"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1060462" y="1531726"/>
            <a:ext cx="7052270" cy="4581983"/>
          </a:xfrm>
          <a:prstGeom prst="rect">
            <a:avLst/>
          </a:prstGeom>
        </p:spPr>
      </p:pic>
    </p:spTree>
    <p:extLst>
      <p:ext uri="{BB962C8B-B14F-4D97-AF65-F5344CB8AC3E}">
        <p14:creationId xmlns:p14="http://schemas.microsoft.com/office/powerpoint/2010/main" val="447104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02356" y="2317292"/>
            <a:ext cx="1356002" cy="1084801"/>
          </a:xfrm>
          <a:prstGeom prst="rect">
            <a:avLst/>
          </a:prstGeom>
        </p:spPr>
      </p:pic>
      <p:pic>
        <p:nvPicPr>
          <p:cNvPr id="12" name="Picture 11"/>
          <p:cNvPicPr>
            <a:picLocks noChangeAspect="1"/>
          </p:cNvPicPr>
          <p:nvPr/>
        </p:nvPicPr>
        <p:blipFill>
          <a:blip r:embed="rId3"/>
          <a:stretch>
            <a:fillRect/>
          </a:stretch>
        </p:blipFill>
        <p:spPr>
          <a:xfrm>
            <a:off x="5907410" y="2311857"/>
            <a:ext cx="1362956" cy="1147386"/>
          </a:xfrm>
          <a:prstGeom prst="rect">
            <a:avLst/>
          </a:prstGeom>
        </p:spPr>
      </p:pic>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Renewable vs. Non Renewable</a:t>
            </a:r>
            <a:endParaRPr lang="en-US" u="sng"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235527" y="1518592"/>
            <a:ext cx="8675471" cy="461665"/>
          </a:xfrm>
          <a:prstGeom prst="rect">
            <a:avLst/>
          </a:prstGeom>
          <a:noFill/>
        </p:spPr>
        <p:txBody>
          <a:bodyPr wrap="square" rtlCol="0">
            <a:spAutoFit/>
          </a:bodyPr>
          <a:lstStyle/>
          <a:p>
            <a:r>
              <a:rPr lang="en-US" sz="2400" dirty="0">
                <a:solidFill>
                  <a:srgbClr val="002060"/>
                </a:solidFill>
                <a:latin typeface="+mj-lt"/>
              </a:rPr>
              <a:t>Highlight the primary energy sources that are considered </a:t>
            </a:r>
            <a:r>
              <a:rPr lang="en-US" sz="2400" b="1" dirty="0">
                <a:solidFill>
                  <a:srgbClr val="00B050"/>
                </a:solidFill>
                <a:latin typeface="+mj-lt"/>
              </a:rPr>
              <a:t>renewable</a:t>
            </a:r>
          </a:p>
        </p:txBody>
      </p:sp>
      <p:pic>
        <p:nvPicPr>
          <p:cNvPr id="2" name="Picture 1"/>
          <p:cNvPicPr>
            <a:picLocks noChangeAspect="1"/>
          </p:cNvPicPr>
          <p:nvPr/>
        </p:nvPicPr>
        <p:blipFill>
          <a:blip r:embed="rId4"/>
          <a:stretch>
            <a:fillRect/>
          </a:stretch>
        </p:blipFill>
        <p:spPr>
          <a:xfrm>
            <a:off x="393553" y="2283693"/>
            <a:ext cx="1212325" cy="1117506"/>
          </a:xfrm>
          <a:prstGeom prst="rect">
            <a:avLst/>
          </a:prstGeom>
        </p:spPr>
      </p:pic>
      <p:pic>
        <p:nvPicPr>
          <p:cNvPr id="3" name="Picture 2"/>
          <p:cNvPicPr>
            <a:picLocks noChangeAspect="1"/>
          </p:cNvPicPr>
          <p:nvPr/>
        </p:nvPicPr>
        <p:blipFill>
          <a:blip r:embed="rId5"/>
          <a:stretch>
            <a:fillRect/>
          </a:stretch>
        </p:blipFill>
        <p:spPr>
          <a:xfrm>
            <a:off x="2171076" y="3539173"/>
            <a:ext cx="1328187" cy="1189109"/>
          </a:xfrm>
          <a:prstGeom prst="rect">
            <a:avLst/>
          </a:prstGeom>
        </p:spPr>
      </p:pic>
      <p:pic>
        <p:nvPicPr>
          <p:cNvPr id="4" name="Picture 3"/>
          <p:cNvPicPr>
            <a:picLocks noChangeAspect="1"/>
          </p:cNvPicPr>
          <p:nvPr/>
        </p:nvPicPr>
        <p:blipFill>
          <a:blip r:embed="rId6"/>
          <a:stretch>
            <a:fillRect/>
          </a:stretch>
        </p:blipFill>
        <p:spPr>
          <a:xfrm>
            <a:off x="4092873" y="2294600"/>
            <a:ext cx="987448" cy="1126525"/>
          </a:xfrm>
          <a:prstGeom prst="rect">
            <a:avLst/>
          </a:prstGeom>
        </p:spPr>
      </p:pic>
      <p:pic>
        <p:nvPicPr>
          <p:cNvPr id="7" name="Picture 6"/>
          <p:cNvPicPr>
            <a:picLocks noChangeAspect="1"/>
          </p:cNvPicPr>
          <p:nvPr/>
        </p:nvPicPr>
        <p:blipFill>
          <a:blip r:embed="rId7"/>
          <a:stretch>
            <a:fillRect/>
          </a:stretch>
        </p:blipFill>
        <p:spPr>
          <a:xfrm>
            <a:off x="7787393" y="2310032"/>
            <a:ext cx="1008310" cy="1105664"/>
          </a:xfrm>
          <a:prstGeom prst="rect">
            <a:avLst/>
          </a:prstGeom>
        </p:spPr>
      </p:pic>
      <p:pic>
        <p:nvPicPr>
          <p:cNvPr id="10" name="Picture 9"/>
          <p:cNvPicPr>
            <a:picLocks noChangeAspect="1"/>
          </p:cNvPicPr>
          <p:nvPr/>
        </p:nvPicPr>
        <p:blipFill>
          <a:blip r:embed="rId8"/>
          <a:stretch>
            <a:fillRect/>
          </a:stretch>
        </p:blipFill>
        <p:spPr>
          <a:xfrm>
            <a:off x="429655" y="3564278"/>
            <a:ext cx="910955" cy="1189110"/>
          </a:xfrm>
          <a:prstGeom prst="rect">
            <a:avLst/>
          </a:prstGeom>
        </p:spPr>
      </p:pic>
      <p:pic>
        <p:nvPicPr>
          <p:cNvPr id="11" name="Picture 10"/>
          <p:cNvPicPr>
            <a:picLocks noChangeAspect="1"/>
          </p:cNvPicPr>
          <p:nvPr/>
        </p:nvPicPr>
        <p:blipFill>
          <a:blip r:embed="rId9"/>
          <a:stretch>
            <a:fillRect/>
          </a:stretch>
        </p:blipFill>
        <p:spPr>
          <a:xfrm>
            <a:off x="4147815" y="3583153"/>
            <a:ext cx="848370" cy="1084800"/>
          </a:xfrm>
          <a:prstGeom prst="rect">
            <a:avLst/>
          </a:prstGeom>
        </p:spPr>
      </p:pic>
      <p:pic>
        <p:nvPicPr>
          <p:cNvPr id="13" name="Picture 12"/>
          <p:cNvPicPr>
            <a:picLocks noChangeAspect="1"/>
          </p:cNvPicPr>
          <p:nvPr/>
        </p:nvPicPr>
        <p:blipFill>
          <a:blip r:embed="rId10"/>
          <a:stretch>
            <a:fillRect/>
          </a:stretch>
        </p:blipFill>
        <p:spPr>
          <a:xfrm>
            <a:off x="7787393" y="3583153"/>
            <a:ext cx="959632" cy="1063940"/>
          </a:xfrm>
          <a:prstGeom prst="rect">
            <a:avLst/>
          </a:prstGeom>
        </p:spPr>
      </p:pic>
      <p:pic>
        <p:nvPicPr>
          <p:cNvPr id="19" name="Picture 18"/>
          <p:cNvPicPr>
            <a:picLocks noChangeAspect="1"/>
          </p:cNvPicPr>
          <p:nvPr/>
        </p:nvPicPr>
        <p:blipFill>
          <a:blip r:embed="rId11"/>
          <a:stretch>
            <a:fillRect/>
          </a:stretch>
        </p:blipFill>
        <p:spPr>
          <a:xfrm>
            <a:off x="5922142" y="3582443"/>
            <a:ext cx="977635" cy="1196863"/>
          </a:xfrm>
          <a:prstGeom prst="rect">
            <a:avLst/>
          </a:prstGeom>
        </p:spPr>
      </p:pic>
      <p:sp>
        <p:nvSpPr>
          <p:cNvPr id="16" name="TextBox 15"/>
          <p:cNvSpPr txBox="1"/>
          <p:nvPr/>
        </p:nvSpPr>
        <p:spPr>
          <a:xfrm>
            <a:off x="393553" y="5233342"/>
            <a:ext cx="8675471" cy="830997"/>
          </a:xfrm>
          <a:prstGeom prst="rect">
            <a:avLst/>
          </a:prstGeom>
          <a:noFill/>
        </p:spPr>
        <p:txBody>
          <a:bodyPr wrap="square" rtlCol="0">
            <a:spAutoFit/>
          </a:bodyPr>
          <a:lstStyle/>
          <a:p>
            <a:r>
              <a:rPr lang="en-US" sz="2400" dirty="0">
                <a:solidFill>
                  <a:srgbClr val="002060"/>
                </a:solidFill>
                <a:latin typeface="+mj-lt"/>
              </a:rPr>
              <a:t>*Note: this doesn’t mean that it cannot </a:t>
            </a:r>
            <a:r>
              <a:rPr lang="en-US" sz="2400" b="1" u="sng" dirty="0">
                <a:solidFill>
                  <a:srgbClr val="002060"/>
                </a:solidFill>
                <a:latin typeface="+mj-lt"/>
              </a:rPr>
              <a:t>ever</a:t>
            </a:r>
            <a:r>
              <a:rPr lang="en-US" sz="2400" dirty="0">
                <a:solidFill>
                  <a:srgbClr val="002060"/>
                </a:solidFill>
                <a:latin typeface="+mj-lt"/>
              </a:rPr>
              <a:t> be replaced, just that it 		won’t happen in any sort of useful time frame…</a:t>
            </a:r>
          </a:p>
        </p:txBody>
      </p:sp>
      <p:sp>
        <p:nvSpPr>
          <p:cNvPr id="14" name="Rectangle 13">
            <a:extLst>
              <a:ext uri="{FF2B5EF4-FFF2-40B4-BE49-F238E27FC236}">
                <a16:creationId xmlns:a16="http://schemas.microsoft.com/office/drawing/2014/main" id="{665C63C6-662F-4BA5-9BF4-441916F66FC1}"/>
              </a:ext>
            </a:extLst>
          </p:cNvPr>
          <p:cNvSpPr/>
          <p:nvPr/>
        </p:nvSpPr>
        <p:spPr>
          <a:xfrm>
            <a:off x="380853" y="3539173"/>
            <a:ext cx="947057" cy="1240133"/>
          </a:xfrm>
          <a:prstGeom prst="rect">
            <a:avLst/>
          </a:prstGeom>
          <a:solidFill>
            <a:srgbClr val="FFFF00">
              <a:alpha val="3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2FD55E-E687-4C8B-B578-95E372D27947}"/>
              </a:ext>
            </a:extLst>
          </p:cNvPr>
          <p:cNvSpPr/>
          <p:nvPr/>
        </p:nvSpPr>
        <p:spPr>
          <a:xfrm>
            <a:off x="2140393" y="2230500"/>
            <a:ext cx="1435453" cy="1240133"/>
          </a:xfrm>
          <a:prstGeom prst="rect">
            <a:avLst/>
          </a:prstGeom>
          <a:solidFill>
            <a:srgbClr val="FFFF00">
              <a:alpha val="3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37B33F-A64A-48D5-9912-B3BF43F0B779}"/>
              </a:ext>
            </a:extLst>
          </p:cNvPr>
          <p:cNvSpPr/>
          <p:nvPr/>
        </p:nvSpPr>
        <p:spPr>
          <a:xfrm>
            <a:off x="4085771" y="3530252"/>
            <a:ext cx="947057" cy="1240133"/>
          </a:xfrm>
          <a:prstGeom prst="rect">
            <a:avLst/>
          </a:prstGeom>
          <a:solidFill>
            <a:srgbClr val="FFFF00">
              <a:alpha val="3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C21CE7-FD9A-47D8-8678-5F5ADBAA4C03}"/>
              </a:ext>
            </a:extLst>
          </p:cNvPr>
          <p:cNvSpPr/>
          <p:nvPr/>
        </p:nvSpPr>
        <p:spPr>
          <a:xfrm>
            <a:off x="5861246" y="2230500"/>
            <a:ext cx="1435453" cy="1240133"/>
          </a:xfrm>
          <a:prstGeom prst="rect">
            <a:avLst/>
          </a:prstGeom>
          <a:solidFill>
            <a:srgbClr val="FFFF00">
              <a:alpha val="3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F2A0C2-F2D3-44D8-9CD0-3AAF6FBA385E}"/>
              </a:ext>
            </a:extLst>
          </p:cNvPr>
          <p:cNvSpPr/>
          <p:nvPr/>
        </p:nvSpPr>
        <p:spPr>
          <a:xfrm>
            <a:off x="7722032" y="3530251"/>
            <a:ext cx="1053815" cy="1240133"/>
          </a:xfrm>
          <a:prstGeom prst="rect">
            <a:avLst/>
          </a:prstGeom>
          <a:solidFill>
            <a:srgbClr val="FFFF00">
              <a:alpha val="3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961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Calculating Solar Power</a:t>
            </a:r>
            <a:endParaRPr lang="en-US" u="sng" dirty="0">
              <a:solidFill>
                <a:schemeClr val="bg1"/>
              </a:solidFill>
              <a:effectLst>
                <a:outerShdw blurRad="38100" dist="38100" dir="2700000" algn="tl">
                  <a:srgbClr val="000000">
                    <a:alpha val="43137"/>
                  </a:srgbClr>
                </a:outerShdw>
              </a:effectLst>
            </a:endParaRPr>
          </a:p>
        </p:txBody>
      </p:sp>
      <p:pic>
        <p:nvPicPr>
          <p:cNvPr id="8" name="Picture 5" descr="Panasonic HIT Photovoltaic Cells Demonstrate High PID Resistance"/>
          <p:cNvPicPr>
            <a:picLocks noChangeAspect="1" noChangeArrowheads="1"/>
          </p:cNvPicPr>
          <p:nvPr/>
        </p:nvPicPr>
        <p:blipFill>
          <a:blip r:embed="rId2" cstate="print">
            <a:clrChange>
              <a:clrFrom>
                <a:srgbClr val="FBFDFA"/>
              </a:clrFrom>
              <a:clrTo>
                <a:srgbClr val="FBFDFA">
                  <a:alpha val="0"/>
                </a:srgbClr>
              </a:clrTo>
            </a:clrChange>
          </a:blip>
          <a:srcRect/>
          <a:stretch>
            <a:fillRect/>
          </a:stretch>
        </p:blipFill>
        <p:spPr bwMode="auto">
          <a:xfrm>
            <a:off x="5176838" y="1680906"/>
            <a:ext cx="3394075" cy="2952750"/>
          </a:xfrm>
          <a:prstGeom prst="rect">
            <a:avLst/>
          </a:prstGeom>
          <a:noFill/>
          <a:ln w="9525">
            <a:noFill/>
            <a:miter lim="800000"/>
            <a:headEnd/>
            <a:tailEnd/>
          </a:ln>
        </p:spPr>
      </p:pic>
      <p:sp>
        <p:nvSpPr>
          <p:cNvPr id="2" name="TextBox 1"/>
          <p:cNvSpPr txBox="1"/>
          <p:nvPr/>
        </p:nvSpPr>
        <p:spPr>
          <a:xfrm>
            <a:off x="203199" y="1679953"/>
            <a:ext cx="4847771" cy="1200329"/>
          </a:xfrm>
          <a:prstGeom prst="rect">
            <a:avLst/>
          </a:prstGeom>
          <a:noFill/>
        </p:spPr>
        <p:txBody>
          <a:bodyPr wrap="square" rtlCol="0">
            <a:spAutoFit/>
          </a:bodyPr>
          <a:lstStyle/>
          <a:p>
            <a:r>
              <a:rPr lang="en-US" dirty="0"/>
              <a:t>A photovoltaic cell has an area of </a:t>
            </a:r>
            <a:r>
              <a:rPr lang="en-US" dirty="0">
                <a:solidFill>
                  <a:srgbClr val="7030A0"/>
                </a:solidFill>
              </a:rPr>
              <a:t>1.00 cm</a:t>
            </a:r>
            <a:r>
              <a:rPr lang="en-US" baseline="30000" dirty="0">
                <a:solidFill>
                  <a:srgbClr val="7030A0"/>
                </a:solidFill>
              </a:rPr>
              <a:t>2</a:t>
            </a:r>
            <a:r>
              <a:rPr lang="en-US" dirty="0">
                <a:solidFill>
                  <a:srgbClr val="7030A0"/>
                </a:solidFill>
              </a:rPr>
              <a:t> </a:t>
            </a:r>
            <a:r>
              <a:rPr lang="en-US" dirty="0"/>
              <a:t>and an efficiency of </a:t>
            </a:r>
            <a:r>
              <a:rPr lang="en-US" dirty="0">
                <a:solidFill>
                  <a:srgbClr val="00B050"/>
                </a:solidFill>
              </a:rPr>
              <a:t>10.5%</a:t>
            </a:r>
            <a:r>
              <a:rPr lang="en-US" dirty="0"/>
              <a:t>. If the cell is placed in a position where the sun's intensity is </a:t>
            </a:r>
            <a:r>
              <a:rPr lang="en-US" dirty="0">
                <a:solidFill>
                  <a:srgbClr val="0070C0"/>
                </a:solidFill>
              </a:rPr>
              <a:t>1250 W m</a:t>
            </a:r>
            <a:r>
              <a:rPr lang="en-US" baseline="30000" dirty="0">
                <a:solidFill>
                  <a:srgbClr val="0070C0"/>
                </a:solidFill>
              </a:rPr>
              <a:t>-2</a:t>
            </a:r>
            <a:r>
              <a:rPr lang="en-US" dirty="0"/>
              <a:t>, what is the power output of the cell?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CEB5332-12B7-48A6-BB5E-92164001FD42}"/>
                  </a:ext>
                </a:extLst>
              </p:cNvPr>
              <p:cNvSpPr txBox="1"/>
              <p:nvPr/>
            </p:nvSpPr>
            <p:spPr>
              <a:xfrm>
                <a:off x="323536" y="3429000"/>
                <a:ext cx="5272725"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0" smtClean="0">
                          <a:solidFill>
                            <a:srgbClr val="7030A0"/>
                          </a:solidFill>
                          <a:latin typeface="Cambria Math" panose="02040503050406030204" pitchFamily="18" charset="0"/>
                        </a:rPr>
                        <m:t>1 </m:t>
                      </m:r>
                      <m:sSup>
                        <m:sSupPr>
                          <m:ctrlPr>
                            <a:rPr lang="en-US" sz="2400" b="0" i="1" smtClean="0">
                              <a:solidFill>
                                <a:srgbClr val="7030A0"/>
                              </a:solidFill>
                              <a:latin typeface="Cambria Math" panose="02040503050406030204" pitchFamily="18" charset="0"/>
                            </a:rPr>
                          </m:ctrlPr>
                        </m:sSupPr>
                        <m:e>
                          <m:r>
                            <m:rPr>
                              <m:sty m:val="p"/>
                            </m:rPr>
                            <a:rPr lang="en-US" sz="2400" b="0" i="0" smtClean="0">
                              <a:solidFill>
                                <a:srgbClr val="7030A0"/>
                              </a:solidFill>
                              <a:latin typeface="Cambria Math" panose="02040503050406030204" pitchFamily="18" charset="0"/>
                            </a:rPr>
                            <m:t>cm</m:t>
                          </m:r>
                        </m:e>
                        <m:sup>
                          <m:r>
                            <a:rPr lang="en-US" sz="2400" b="0" i="0" smtClean="0">
                              <a:solidFill>
                                <a:srgbClr val="7030A0"/>
                              </a:solidFill>
                              <a:latin typeface="Cambria Math" panose="02040503050406030204" pitchFamily="18" charset="0"/>
                            </a:rPr>
                            <m:t>2</m:t>
                          </m:r>
                        </m:sup>
                      </m:sSup>
                      <m:r>
                        <a:rPr lang="en-US" sz="2400" b="0" i="0" smtClean="0">
                          <a:solidFill>
                            <a:srgbClr val="C00000"/>
                          </a:solidFill>
                          <a:latin typeface="Cambria Math" panose="02040503050406030204" pitchFamily="18" charset="0"/>
                          <a:ea typeface="Cambria Math" panose="02040503050406030204" pitchFamily="18" charset="0"/>
                        </a:rPr>
                        <m:t>×</m:t>
                      </m:r>
                      <m:f>
                        <m:fPr>
                          <m:ctrlPr>
                            <a:rPr lang="en-US" sz="2400" b="0" i="1" smtClean="0">
                              <a:solidFill>
                                <a:srgbClr val="C00000"/>
                              </a:solidFill>
                              <a:latin typeface="Cambria Math" panose="02040503050406030204" pitchFamily="18" charset="0"/>
                              <a:ea typeface="Cambria Math" panose="02040503050406030204" pitchFamily="18" charset="0"/>
                            </a:rPr>
                          </m:ctrlPr>
                        </m:fPr>
                        <m:num>
                          <m:r>
                            <a:rPr lang="en-US" sz="2400" b="0" i="0" smtClean="0">
                              <a:solidFill>
                                <a:srgbClr val="C00000"/>
                              </a:solidFill>
                              <a:latin typeface="Cambria Math" panose="02040503050406030204" pitchFamily="18" charset="0"/>
                              <a:ea typeface="Cambria Math" panose="02040503050406030204" pitchFamily="18" charset="0"/>
                            </a:rPr>
                            <m:t>1 </m:t>
                          </m:r>
                          <m:r>
                            <m:rPr>
                              <m:sty m:val="p"/>
                            </m:rPr>
                            <a:rPr lang="en-US" sz="2400" b="0" i="0" smtClean="0">
                              <a:solidFill>
                                <a:srgbClr val="C00000"/>
                              </a:solidFill>
                              <a:latin typeface="Cambria Math" panose="02040503050406030204" pitchFamily="18" charset="0"/>
                              <a:ea typeface="Cambria Math" panose="02040503050406030204" pitchFamily="18" charset="0"/>
                            </a:rPr>
                            <m:t>m</m:t>
                          </m:r>
                        </m:num>
                        <m:den>
                          <m:r>
                            <a:rPr lang="en-US" sz="2400" b="0" i="0" smtClean="0">
                              <a:solidFill>
                                <a:srgbClr val="C00000"/>
                              </a:solidFill>
                              <a:latin typeface="Cambria Math" panose="02040503050406030204" pitchFamily="18" charset="0"/>
                              <a:ea typeface="Cambria Math" panose="02040503050406030204" pitchFamily="18" charset="0"/>
                            </a:rPr>
                            <m:t>100 </m:t>
                          </m:r>
                          <m:r>
                            <m:rPr>
                              <m:sty m:val="p"/>
                            </m:rPr>
                            <a:rPr lang="en-US" sz="2400" b="0" i="0" smtClean="0">
                              <a:solidFill>
                                <a:srgbClr val="C00000"/>
                              </a:solidFill>
                              <a:latin typeface="Cambria Math" panose="02040503050406030204" pitchFamily="18" charset="0"/>
                              <a:ea typeface="Cambria Math" panose="02040503050406030204" pitchFamily="18" charset="0"/>
                            </a:rPr>
                            <m:t>cm</m:t>
                          </m:r>
                        </m:den>
                      </m:f>
                      <m:r>
                        <a:rPr lang="en-US" sz="2400" i="0">
                          <a:solidFill>
                            <a:srgbClr val="C00000"/>
                          </a:solidFill>
                          <a:latin typeface="Cambria Math" panose="02040503050406030204" pitchFamily="18" charset="0"/>
                          <a:ea typeface="Cambria Math" panose="02040503050406030204" pitchFamily="18" charset="0"/>
                        </a:rPr>
                        <m:t>×</m:t>
                      </m:r>
                      <m:f>
                        <m:fPr>
                          <m:ctrlPr>
                            <a:rPr lang="en-US" sz="2400" i="1">
                              <a:solidFill>
                                <a:srgbClr val="C00000"/>
                              </a:solidFill>
                              <a:latin typeface="Cambria Math" panose="02040503050406030204" pitchFamily="18" charset="0"/>
                              <a:ea typeface="Cambria Math" panose="02040503050406030204" pitchFamily="18" charset="0"/>
                            </a:rPr>
                          </m:ctrlPr>
                        </m:fPr>
                        <m:num>
                          <m:r>
                            <a:rPr lang="en-US" sz="2400" i="0">
                              <a:solidFill>
                                <a:srgbClr val="C00000"/>
                              </a:solidFill>
                              <a:latin typeface="Cambria Math" panose="02040503050406030204" pitchFamily="18" charset="0"/>
                              <a:ea typeface="Cambria Math" panose="02040503050406030204" pitchFamily="18" charset="0"/>
                            </a:rPr>
                            <m:t>1 </m:t>
                          </m:r>
                          <m:r>
                            <m:rPr>
                              <m:sty m:val="p"/>
                            </m:rPr>
                            <a:rPr lang="en-US" sz="2400" i="0">
                              <a:solidFill>
                                <a:srgbClr val="C00000"/>
                              </a:solidFill>
                              <a:latin typeface="Cambria Math" panose="02040503050406030204" pitchFamily="18" charset="0"/>
                              <a:ea typeface="Cambria Math" panose="02040503050406030204" pitchFamily="18" charset="0"/>
                            </a:rPr>
                            <m:t>m</m:t>
                          </m:r>
                        </m:num>
                        <m:den>
                          <m:r>
                            <a:rPr lang="en-US" sz="2400" i="0">
                              <a:solidFill>
                                <a:srgbClr val="C00000"/>
                              </a:solidFill>
                              <a:latin typeface="Cambria Math" panose="02040503050406030204" pitchFamily="18" charset="0"/>
                              <a:ea typeface="Cambria Math" panose="02040503050406030204" pitchFamily="18" charset="0"/>
                            </a:rPr>
                            <m:t>100 </m:t>
                          </m:r>
                          <m:r>
                            <m:rPr>
                              <m:sty m:val="p"/>
                            </m:rPr>
                            <a:rPr lang="en-US" sz="2400" i="0">
                              <a:solidFill>
                                <a:srgbClr val="C00000"/>
                              </a:solidFill>
                              <a:latin typeface="Cambria Math" panose="02040503050406030204" pitchFamily="18" charset="0"/>
                              <a:ea typeface="Cambria Math" panose="02040503050406030204" pitchFamily="18" charset="0"/>
                            </a:rPr>
                            <m:t>cm</m:t>
                          </m:r>
                        </m:den>
                      </m:f>
                      <m:r>
                        <a:rPr lang="en-US" sz="2400" b="0" i="0" smtClean="0">
                          <a:solidFill>
                            <a:srgbClr val="C00000"/>
                          </a:solidFill>
                          <a:latin typeface="Cambria Math" panose="02040503050406030204" pitchFamily="18" charset="0"/>
                          <a:ea typeface="Cambria Math" panose="02040503050406030204" pitchFamily="18" charset="0"/>
                        </a:rPr>
                        <m:t>=0.0001 </m:t>
                      </m:r>
                      <m:sSup>
                        <m:sSupPr>
                          <m:ctrlPr>
                            <a:rPr lang="en-US" sz="2400" b="0" i="1" smtClean="0">
                              <a:solidFill>
                                <a:srgbClr val="C00000"/>
                              </a:solidFill>
                              <a:latin typeface="Cambria Math" panose="02040503050406030204" pitchFamily="18" charset="0"/>
                              <a:ea typeface="Cambria Math" panose="02040503050406030204" pitchFamily="18" charset="0"/>
                            </a:rPr>
                          </m:ctrlPr>
                        </m:sSupPr>
                        <m:e>
                          <m:r>
                            <m:rPr>
                              <m:sty m:val="p"/>
                            </m:rPr>
                            <a:rPr lang="en-US" sz="2400" b="0" i="0" smtClean="0">
                              <a:solidFill>
                                <a:srgbClr val="C00000"/>
                              </a:solidFill>
                              <a:latin typeface="Cambria Math" panose="02040503050406030204" pitchFamily="18" charset="0"/>
                              <a:ea typeface="Cambria Math" panose="02040503050406030204" pitchFamily="18" charset="0"/>
                            </a:rPr>
                            <m:t>m</m:t>
                          </m:r>
                        </m:e>
                        <m:sup>
                          <m:r>
                            <a:rPr lang="en-US" sz="2400" b="0" i="0" smtClean="0">
                              <a:solidFill>
                                <a:srgbClr val="C00000"/>
                              </a:solidFill>
                              <a:latin typeface="Cambria Math" panose="02040503050406030204" pitchFamily="18" charset="0"/>
                              <a:ea typeface="Cambria Math" panose="02040503050406030204" pitchFamily="18" charset="0"/>
                            </a:rPr>
                            <m:t>2</m:t>
                          </m:r>
                        </m:sup>
                      </m:sSup>
                    </m:oMath>
                  </m:oMathPara>
                </a14:m>
                <a:endParaRPr lang="en-US" sz="2400" dirty="0">
                  <a:solidFill>
                    <a:srgbClr val="C00000"/>
                  </a:solidFill>
                </a:endParaRPr>
              </a:p>
            </p:txBody>
          </p:sp>
        </mc:Choice>
        <mc:Fallback xmlns="">
          <p:sp>
            <p:nvSpPr>
              <p:cNvPr id="3" name="TextBox 2">
                <a:extLst>
                  <a:ext uri="{FF2B5EF4-FFF2-40B4-BE49-F238E27FC236}">
                    <a16:creationId xmlns:a16="http://schemas.microsoft.com/office/drawing/2014/main" id="{FCEB5332-12B7-48A6-BB5E-92164001FD42}"/>
                  </a:ext>
                </a:extLst>
              </p:cNvPr>
              <p:cNvSpPr txBox="1">
                <a:spLocks noRot="1" noChangeAspect="1" noMove="1" noResize="1" noEditPoints="1" noAdjustHandles="1" noChangeArrowheads="1" noChangeShapeType="1" noTextEdit="1"/>
              </p:cNvSpPr>
              <p:nvPr/>
            </p:nvSpPr>
            <p:spPr>
              <a:xfrm>
                <a:off x="323536" y="3429000"/>
                <a:ext cx="5272725" cy="6939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9E0506-72CD-4EC3-9A98-EDDB781C795A}"/>
                  </a:ext>
                </a:extLst>
              </p:cNvPr>
              <p:cNvSpPr txBox="1"/>
              <p:nvPr/>
            </p:nvSpPr>
            <p:spPr>
              <a:xfrm>
                <a:off x="323535" y="4628376"/>
                <a:ext cx="4247958"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0070C0"/>
                              </a:solidFill>
                              <a:latin typeface="Cambria Math" panose="02040503050406030204" pitchFamily="18" charset="0"/>
                              <a:ea typeface="Cambria Math" panose="02040503050406030204" pitchFamily="18" charset="0"/>
                            </a:rPr>
                          </m:ctrlPr>
                        </m:fPr>
                        <m:num>
                          <m:r>
                            <a:rPr lang="en-US" sz="2400" b="0" i="0" smtClean="0">
                              <a:solidFill>
                                <a:srgbClr val="0070C0"/>
                              </a:solidFill>
                              <a:latin typeface="Cambria Math" panose="02040503050406030204" pitchFamily="18" charset="0"/>
                              <a:ea typeface="Cambria Math" panose="02040503050406030204" pitchFamily="18" charset="0"/>
                            </a:rPr>
                            <m:t>1250 </m:t>
                          </m:r>
                          <m:r>
                            <m:rPr>
                              <m:sty m:val="p"/>
                            </m:rPr>
                            <a:rPr lang="en-US" sz="2400" b="0" i="0" smtClean="0">
                              <a:solidFill>
                                <a:srgbClr val="0070C0"/>
                              </a:solidFill>
                              <a:latin typeface="Cambria Math" panose="02040503050406030204" pitchFamily="18" charset="0"/>
                              <a:ea typeface="Cambria Math" panose="02040503050406030204" pitchFamily="18" charset="0"/>
                            </a:rPr>
                            <m:t>W</m:t>
                          </m:r>
                        </m:num>
                        <m:den>
                          <m:r>
                            <a:rPr lang="en-US" sz="2400" b="0" i="0" smtClean="0">
                              <a:solidFill>
                                <a:srgbClr val="0070C0"/>
                              </a:solidFill>
                              <a:latin typeface="Cambria Math" panose="02040503050406030204" pitchFamily="18" charset="0"/>
                              <a:ea typeface="Cambria Math" panose="02040503050406030204" pitchFamily="18" charset="0"/>
                            </a:rPr>
                            <m:t>1 </m:t>
                          </m:r>
                          <m:sSup>
                            <m:sSupPr>
                              <m:ctrlPr>
                                <a:rPr lang="en-US" sz="2400" b="0" i="1" smtClean="0">
                                  <a:solidFill>
                                    <a:srgbClr val="0070C0"/>
                                  </a:solidFill>
                                  <a:latin typeface="Cambria Math" panose="02040503050406030204" pitchFamily="18" charset="0"/>
                                  <a:ea typeface="Cambria Math" panose="02040503050406030204" pitchFamily="18" charset="0"/>
                                </a:rPr>
                              </m:ctrlPr>
                            </m:sSupPr>
                            <m:e>
                              <m:r>
                                <a:rPr lang="en-US" sz="2400" b="0" i="1" smtClean="0">
                                  <a:solidFill>
                                    <a:srgbClr val="0070C0"/>
                                  </a:solidFill>
                                  <a:latin typeface="Cambria Math" panose="02040503050406030204" pitchFamily="18" charset="0"/>
                                  <a:ea typeface="Cambria Math" panose="02040503050406030204" pitchFamily="18" charset="0"/>
                                </a:rPr>
                                <m:t>𝑚</m:t>
                              </m:r>
                            </m:e>
                            <m:sup>
                              <m:r>
                                <a:rPr lang="en-US" sz="2400" b="0" i="1" smtClean="0">
                                  <a:solidFill>
                                    <a:srgbClr val="0070C0"/>
                                  </a:solidFill>
                                  <a:latin typeface="Cambria Math" panose="02040503050406030204" pitchFamily="18" charset="0"/>
                                  <a:ea typeface="Cambria Math" panose="02040503050406030204" pitchFamily="18" charset="0"/>
                                </a:rPr>
                                <m:t>2</m:t>
                              </m:r>
                            </m:sup>
                          </m:sSup>
                        </m:den>
                      </m:f>
                      <m:r>
                        <a:rPr lang="en-US" sz="2400" i="0">
                          <a:solidFill>
                            <a:schemeClr val="tx1">
                              <a:lumMod val="95000"/>
                              <a:lumOff val="5000"/>
                            </a:schemeClr>
                          </a:solidFill>
                          <a:latin typeface="Cambria Math" panose="02040503050406030204" pitchFamily="18" charset="0"/>
                          <a:ea typeface="Cambria Math" panose="02040503050406030204" pitchFamily="18" charset="0"/>
                        </a:rPr>
                        <m:t>×</m:t>
                      </m:r>
                      <m:r>
                        <a:rPr lang="en-US" sz="2400" smtClean="0">
                          <a:solidFill>
                            <a:srgbClr val="C00000"/>
                          </a:solidFill>
                          <a:latin typeface="Cambria Math" panose="02040503050406030204" pitchFamily="18" charset="0"/>
                          <a:ea typeface="Cambria Math" panose="02040503050406030204" pitchFamily="18" charset="0"/>
                        </a:rPr>
                        <m:t>0.0001 </m:t>
                      </m:r>
                      <m:sSup>
                        <m:sSupPr>
                          <m:ctrlPr>
                            <a:rPr lang="en-US" sz="2400" i="1">
                              <a:solidFill>
                                <a:srgbClr val="C00000"/>
                              </a:solidFill>
                              <a:latin typeface="Cambria Math" panose="02040503050406030204" pitchFamily="18" charset="0"/>
                              <a:ea typeface="Cambria Math" panose="02040503050406030204" pitchFamily="18" charset="0"/>
                            </a:rPr>
                          </m:ctrlPr>
                        </m:sSupPr>
                        <m:e>
                          <m:r>
                            <m:rPr>
                              <m:sty m:val="p"/>
                            </m:rPr>
                            <a:rPr lang="en-US" sz="2400">
                              <a:solidFill>
                                <a:srgbClr val="C00000"/>
                              </a:solidFill>
                              <a:latin typeface="Cambria Math" panose="02040503050406030204" pitchFamily="18" charset="0"/>
                              <a:ea typeface="Cambria Math" panose="02040503050406030204" pitchFamily="18" charset="0"/>
                            </a:rPr>
                            <m:t>m</m:t>
                          </m:r>
                        </m:e>
                        <m:sup>
                          <m:r>
                            <a:rPr lang="en-US" sz="2400">
                              <a:solidFill>
                                <a:srgbClr val="C00000"/>
                              </a:solidFill>
                              <a:latin typeface="Cambria Math" panose="02040503050406030204" pitchFamily="18" charset="0"/>
                              <a:ea typeface="Cambria Math" panose="02040503050406030204" pitchFamily="18" charset="0"/>
                            </a:rPr>
                            <m:t>2</m:t>
                          </m:r>
                        </m:sup>
                      </m:sSup>
                      <m:r>
                        <a:rPr lang="en-US" sz="2400"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sz="2400" b="0" i="0" smtClean="0">
                          <a:solidFill>
                            <a:srgbClr val="00B050"/>
                          </a:solidFill>
                          <a:latin typeface="Cambria Math" panose="02040503050406030204" pitchFamily="18" charset="0"/>
                          <a:ea typeface="Cambria Math" panose="02040503050406030204" pitchFamily="18" charset="0"/>
                        </a:rPr>
                        <m:t>0.105</m:t>
                      </m:r>
                      <m:r>
                        <a:rPr lang="en-US" sz="2400" b="0" i="0" smtClean="0">
                          <a:solidFill>
                            <a:schemeClr val="tx1">
                              <a:lumMod val="95000"/>
                              <a:lumOff val="5000"/>
                            </a:schemeClr>
                          </a:solidFill>
                          <a:latin typeface="Cambria Math" panose="02040503050406030204" pitchFamily="18" charset="0"/>
                          <a:ea typeface="Cambria Math" panose="02040503050406030204" pitchFamily="18" charset="0"/>
                        </a:rPr>
                        <m:t>=</m:t>
                      </m:r>
                    </m:oMath>
                  </m:oMathPara>
                </a14:m>
                <a:endParaRPr lang="en-US" sz="2400" dirty="0">
                  <a:solidFill>
                    <a:schemeClr val="tx1">
                      <a:lumMod val="95000"/>
                      <a:lumOff val="5000"/>
                    </a:schemeClr>
                  </a:solidFill>
                </a:endParaRPr>
              </a:p>
            </p:txBody>
          </p:sp>
        </mc:Choice>
        <mc:Fallback xmlns="">
          <p:sp>
            <p:nvSpPr>
              <p:cNvPr id="7" name="TextBox 6">
                <a:extLst>
                  <a:ext uri="{FF2B5EF4-FFF2-40B4-BE49-F238E27FC236}">
                    <a16:creationId xmlns:a16="http://schemas.microsoft.com/office/drawing/2014/main" id="{899E0506-72CD-4EC3-9A98-EDDB781C795A}"/>
                  </a:ext>
                </a:extLst>
              </p:cNvPr>
              <p:cNvSpPr txBox="1">
                <a:spLocks noRot="1" noChangeAspect="1" noMove="1" noResize="1" noEditPoints="1" noAdjustHandles="1" noChangeArrowheads="1" noChangeShapeType="1" noTextEdit="1"/>
              </p:cNvSpPr>
              <p:nvPr/>
            </p:nvSpPr>
            <p:spPr>
              <a:xfrm>
                <a:off x="323535" y="4628376"/>
                <a:ext cx="4247958" cy="7014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CD9FD3-178A-4CC5-9147-8C6E7847D9B7}"/>
                  </a:ext>
                </a:extLst>
              </p:cNvPr>
              <p:cNvSpPr txBox="1"/>
              <p:nvPr/>
            </p:nvSpPr>
            <p:spPr>
              <a:xfrm>
                <a:off x="4596788" y="4731517"/>
                <a:ext cx="1998945" cy="553998"/>
              </a:xfrm>
              <a:prstGeom prst="rect">
                <a:avLst/>
              </a:prstGeom>
              <a:noFill/>
              <a:ln w="19050">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0" smtClean="0">
                          <a:solidFill>
                            <a:schemeClr val="tx1">
                              <a:lumMod val="95000"/>
                              <a:lumOff val="5000"/>
                            </a:schemeClr>
                          </a:solidFill>
                          <a:latin typeface="Cambria Math" panose="02040503050406030204" pitchFamily="18" charset="0"/>
                          <a:ea typeface="Cambria Math" panose="02040503050406030204" pitchFamily="18" charset="0"/>
                        </a:rPr>
                        <m:t>0.0131 </m:t>
                      </m:r>
                      <m:r>
                        <m:rPr>
                          <m:sty m:val="p"/>
                        </m:rPr>
                        <a:rPr lang="en-US" sz="3600" b="0" i="0" smtClean="0">
                          <a:solidFill>
                            <a:schemeClr val="tx1">
                              <a:lumMod val="95000"/>
                              <a:lumOff val="5000"/>
                            </a:schemeClr>
                          </a:solidFill>
                          <a:latin typeface="Cambria Math" panose="02040503050406030204" pitchFamily="18" charset="0"/>
                          <a:ea typeface="Cambria Math" panose="02040503050406030204" pitchFamily="18" charset="0"/>
                        </a:rPr>
                        <m:t>W</m:t>
                      </m:r>
                    </m:oMath>
                  </m:oMathPara>
                </a14:m>
                <a:endParaRPr lang="en-US" sz="3600" dirty="0">
                  <a:solidFill>
                    <a:schemeClr val="tx1">
                      <a:lumMod val="95000"/>
                      <a:lumOff val="5000"/>
                    </a:schemeClr>
                  </a:solidFill>
                </a:endParaRPr>
              </a:p>
            </p:txBody>
          </p:sp>
        </mc:Choice>
        <mc:Fallback xmlns="">
          <p:sp>
            <p:nvSpPr>
              <p:cNvPr id="9" name="TextBox 8">
                <a:extLst>
                  <a:ext uri="{FF2B5EF4-FFF2-40B4-BE49-F238E27FC236}">
                    <a16:creationId xmlns:a16="http://schemas.microsoft.com/office/drawing/2014/main" id="{36CD9FD3-178A-4CC5-9147-8C6E7847D9B7}"/>
                  </a:ext>
                </a:extLst>
              </p:cNvPr>
              <p:cNvSpPr txBox="1">
                <a:spLocks noRot="1" noChangeAspect="1" noMove="1" noResize="1" noEditPoints="1" noAdjustHandles="1" noChangeArrowheads="1" noChangeShapeType="1" noTextEdit="1"/>
              </p:cNvSpPr>
              <p:nvPr/>
            </p:nvSpPr>
            <p:spPr>
              <a:xfrm>
                <a:off x="4596788" y="4731517"/>
                <a:ext cx="1998945" cy="553998"/>
              </a:xfrm>
              <a:prstGeom prst="rect">
                <a:avLst/>
              </a:prstGeom>
              <a:blipFill>
                <a:blip r:embed="rId6"/>
                <a:stretch>
                  <a:fillRect/>
                </a:stretch>
              </a:blipFill>
              <a:ln w="19050">
                <a:solidFill>
                  <a:srgbClr val="C00000"/>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CD9A6ECD-CAAA-4AC2-9E03-5302F64B5DB5}"/>
              </a:ext>
            </a:extLst>
          </p:cNvPr>
          <p:cNvSpPr txBox="1"/>
          <p:nvPr/>
        </p:nvSpPr>
        <p:spPr>
          <a:xfrm>
            <a:off x="1914524" y="5530850"/>
            <a:ext cx="808235"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Area</a:t>
            </a:r>
          </a:p>
        </p:txBody>
      </p:sp>
      <p:cxnSp>
        <p:nvCxnSpPr>
          <p:cNvPr id="11" name="Straight Arrow Connector 10">
            <a:extLst>
              <a:ext uri="{FF2B5EF4-FFF2-40B4-BE49-F238E27FC236}">
                <a16:creationId xmlns:a16="http://schemas.microsoft.com/office/drawing/2014/main" id="{75186FDD-C36E-4689-A050-89F0C3B4CF1F}"/>
              </a:ext>
            </a:extLst>
          </p:cNvPr>
          <p:cNvCxnSpPr>
            <a:cxnSpLocks/>
          </p:cNvCxnSpPr>
          <p:nvPr/>
        </p:nvCxnSpPr>
        <p:spPr>
          <a:xfrm flipV="1">
            <a:off x="2318642" y="5178047"/>
            <a:ext cx="1" cy="4353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6182D17-0DB8-407A-8B19-A36AD739E495}"/>
              </a:ext>
            </a:extLst>
          </p:cNvPr>
          <p:cNvSpPr txBox="1"/>
          <p:nvPr/>
        </p:nvSpPr>
        <p:spPr>
          <a:xfrm>
            <a:off x="3133955" y="5530849"/>
            <a:ext cx="1452642" cy="461665"/>
          </a:xfrm>
          <a:prstGeom prst="rect">
            <a:avLst/>
          </a:prstGeom>
          <a:noFill/>
        </p:spPr>
        <p:txBody>
          <a:bodyPr wrap="none" rtlCol="0">
            <a:spAutoFit/>
          </a:bodyPr>
          <a:lstStyle/>
          <a:p>
            <a:r>
              <a:rPr lang="en-US" sz="2400" dirty="0">
                <a:solidFill>
                  <a:srgbClr val="00B050"/>
                </a:solidFill>
                <a:latin typeface="Ebrima" panose="02000000000000000000" pitchFamily="2" charset="0"/>
                <a:ea typeface="Ebrima" panose="02000000000000000000" pitchFamily="2" charset="0"/>
                <a:cs typeface="Ebrima" panose="02000000000000000000" pitchFamily="2" charset="0"/>
              </a:rPr>
              <a:t>Efficiency</a:t>
            </a:r>
          </a:p>
        </p:txBody>
      </p:sp>
      <p:cxnSp>
        <p:nvCxnSpPr>
          <p:cNvPr id="15" name="Straight Arrow Connector 14">
            <a:extLst>
              <a:ext uri="{FF2B5EF4-FFF2-40B4-BE49-F238E27FC236}">
                <a16:creationId xmlns:a16="http://schemas.microsoft.com/office/drawing/2014/main" id="{FB13A16A-F377-4ACF-BEAC-CE352269ABE6}"/>
              </a:ext>
            </a:extLst>
          </p:cNvPr>
          <p:cNvCxnSpPr>
            <a:cxnSpLocks/>
          </p:cNvCxnSpPr>
          <p:nvPr/>
        </p:nvCxnSpPr>
        <p:spPr>
          <a:xfrm flipV="1">
            <a:off x="3928367" y="5198164"/>
            <a:ext cx="1" cy="43535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133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4"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Solar Heating Panel</a:t>
            </a:r>
            <a:endParaRPr lang="en-US" u="sng" dirty="0">
              <a:solidFill>
                <a:schemeClr val="bg1"/>
              </a:solidFill>
              <a:effectLst>
                <a:outerShdw blurRad="38100" dist="38100" dir="2700000" algn="tl">
                  <a:srgbClr val="000000">
                    <a:alpha val="43137"/>
                  </a:srgbClr>
                </a:outerShdw>
              </a:effectLst>
            </a:endParaRPr>
          </a:p>
        </p:txBody>
      </p:sp>
      <p:pic>
        <p:nvPicPr>
          <p:cNvPr id="10242" name="Picture 2" descr="Image result for solar heating pa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26952"/>
            <a:ext cx="5630731" cy="30071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solar heating pa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597" y="1531726"/>
            <a:ext cx="4292909" cy="172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1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Hydropower</a:t>
            </a:r>
            <a:endParaRPr lang="en-US" u="sng" dirty="0">
              <a:solidFill>
                <a:schemeClr val="bg1"/>
              </a:solidFill>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2748028604"/>
              </p:ext>
            </p:extLst>
          </p:nvPr>
        </p:nvGraphicFramePr>
        <p:xfrm>
          <a:off x="485496" y="4849585"/>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algn="ct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PE of Water</a:t>
                      </a:r>
                    </a:p>
                  </a:txBody>
                  <a:tcPr anchor="ctr"/>
                </a:tc>
                <a:extLst>
                  <a:ext uri="{0D108BD9-81ED-4DB2-BD59-A6C34878D82A}">
                    <a16:rowId xmlns:a16="http://schemas.microsoft.com/office/drawing/2014/main" val="410262156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16229184"/>
              </p:ext>
            </p:extLst>
          </p:nvPr>
        </p:nvGraphicFramePr>
        <p:xfrm>
          <a:off x="2665530" y="4862285"/>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KE of Water</a:t>
                      </a:r>
                    </a:p>
                  </a:txBody>
                  <a:tcPr anchor="ctr"/>
                </a:tc>
                <a:extLst>
                  <a:ext uri="{0D108BD9-81ED-4DB2-BD59-A6C34878D82A}">
                    <a16:rowId xmlns:a16="http://schemas.microsoft.com/office/drawing/2014/main" val="410262156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1952133"/>
              </p:ext>
            </p:extLst>
          </p:nvPr>
        </p:nvGraphicFramePr>
        <p:xfrm>
          <a:off x="4845564" y="4862285"/>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KE of Turbine</a:t>
                      </a:r>
                    </a:p>
                  </a:txBody>
                  <a:tcPr anchor="ctr"/>
                </a:tc>
                <a:extLst>
                  <a:ext uri="{0D108BD9-81ED-4DB2-BD59-A6C34878D82A}">
                    <a16:rowId xmlns:a16="http://schemas.microsoft.com/office/drawing/2014/main" val="410262156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26205600"/>
              </p:ext>
            </p:extLst>
          </p:nvPr>
        </p:nvGraphicFramePr>
        <p:xfrm>
          <a:off x="7025598" y="4862285"/>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Electricity</a:t>
                      </a:r>
                      <a:endParaRPr lang="en-US" sz="1800"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4102621568"/>
                  </a:ext>
                </a:extLst>
              </a:tr>
            </a:tbl>
          </a:graphicData>
        </a:graphic>
      </p:graphicFrame>
      <p:sp>
        <p:nvSpPr>
          <p:cNvPr id="12" name="Right Arrow 11"/>
          <p:cNvSpPr/>
          <p:nvPr/>
        </p:nvSpPr>
        <p:spPr>
          <a:xfrm>
            <a:off x="2100404" y="5217885"/>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285330" y="5217885"/>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460473" y="5217885"/>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exhibit19-1"/>
          <p:cNvPicPr>
            <a:picLocks noChangeAspect="1" noChangeArrowheads="1"/>
          </p:cNvPicPr>
          <p:nvPr/>
        </p:nvPicPr>
        <p:blipFill>
          <a:blip r:embed="rId2" cstate="print"/>
          <a:srcRect l="2469" t="11511" r="1920" b="7607"/>
          <a:stretch>
            <a:fillRect/>
          </a:stretch>
        </p:blipFill>
        <p:spPr bwMode="auto">
          <a:xfrm>
            <a:off x="485496" y="1576763"/>
            <a:ext cx="5290456" cy="2984126"/>
          </a:xfrm>
          <a:prstGeom prst="rect">
            <a:avLst/>
          </a:prstGeom>
          <a:ln>
            <a:noFill/>
          </a:ln>
          <a:effectLst/>
        </p:spPr>
      </p:pic>
      <p:pic>
        <p:nvPicPr>
          <p:cNvPr id="18434" name="Picture 2" descr="Image result for hoover 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61" y="1600082"/>
            <a:ext cx="2357146" cy="295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09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Storing Energy in Hydropower</a:t>
            </a:r>
            <a:endParaRPr lang="en-US" u="sng"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319650" y="1531726"/>
            <a:ext cx="8504699" cy="830997"/>
          </a:xfrm>
          <a:prstGeom prst="rect">
            <a:avLst/>
          </a:prstGeom>
          <a:noFill/>
        </p:spPr>
        <p:txBody>
          <a:bodyPr wrap="square" rtlCol="0">
            <a:spAutoFit/>
          </a:bodyPr>
          <a:lstStyle/>
          <a:p>
            <a:r>
              <a:rPr lang="en-US" sz="2400" dirty="0">
                <a:latin typeface="+mj-lt"/>
              </a:rPr>
              <a:t>If there is excess electricity, this energy can be stored by pumping water back up to the reservoir</a:t>
            </a:r>
          </a:p>
        </p:txBody>
      </p:sp>
      <p:pic>
        <p:nvPicPr>
          <p:cNvPr id="17410" name="Picture 2" descr="Image result for storing energy hydro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47" y="2485798"/>
            <a:ext cx="68961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1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Issues of the Renewables</a:t>
            </a:r>
            <a:endParaRPr lang="en-US" u="sng"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6DB6A1A1-3C7C-4593-902A-BE96607A1F8A}"/>
              </a:ext>
            </a:extLst>
          </p:cNvPr>
          <p:cNvSpPr txBox="1"/>
          <p:nvPr/>
        </p:nvSpPr>
        <p:spPr>
          <a:xfrm>
            <a:off x="628650" y="1736257"/>
            <a:ext cx="6061275" cy="2308324"/>
          </a:xfrm>
          <a:prstGeom prst="rect">
            <a:avLst/>
          </a:prstGeom>
          <a:noFill/>
        </p:spPr>
        <p:txBody>
          <a:bodyPr wrap="none" rtlCol="0">
            <a:spAutoFit/>
          </a:bodyPr>
          <a:lstStyle/>
          <a:p>
            <a:pPr marL="571500" indent="-571500">
              <a:buFont typeface="Arial" panose="020B0604020202020204" pitchFamily="34" charset="0"/>
              <a:buChar char="•"/>
            </a:pPr>
            <a:r>
              <a:rPr lang="en-US" sz="4800" dirty="0">
                <a:solidFill>
                  <a:srgbClr val="C00000"/>
                </a:solidFill>
                <a:latin typeface="Ebrima" panose="02000000000000000000" pitchFamily="2" charset="0"/>
                <a:ea typeface="Ebrima" panose="02000000000000000000" pitchFamily="2" charset="0"/>
                <a:cs typeface="Ebrima" panose="02000000000000000000" pitchFamily="2" charset="0"/>
              </a:rPr>
              <a:t>Storage</a:t>
            </a:r>
          </a:p>
          <a:p>
            <a:pPr marL="571500" indent="-571500">
              <a:buFont typeface="Arial" panose="020B0604020202020204" pitchFamily="34" charset="0"/>
              <a:buChar char="•"/>
            </a:pPr>
            <a:r>
              <a:rPr lang="en-US" sz="4800" dirty="0">
                <a:solidFill>
                  <a:srgbClr val="C00000"/>
                </a:solidFill>
                <a:latin typeface="Ebrima" panose="02000000000000000000" pitchFamily="2" charset="0"/>
                <a:ea typeface="Ebrima" panose="02000000000000000000" pitchFamily="2" charset="0"/>
                <a:cs typeface="Ebrima" panose="02000000000000000000" pitchFamily="2" charset="0"/>
              </a:rPr>
              <a:t>Upfront cost</a:t>
            </a:r>
          </a:p>
          <a:p>
            <a:pPr marL="571500" indent="-571500">
              <a:buFont typeface="Arial" panose="020B0604020202020204" pitchFamily="34" charset="0"/>
              <a:buChar char="•"/>
            </a:pPr>
            <a:r>
              <a:rPr lang="en-US" sz="4800" dirty="0">
                <a:solidFill>
                  <a:srgbClr val="C00000"/>
                </a:solidFill>
                <a:latin typeface="Ebrima" panose="02000000000000000000" pitchFamily="2" charset="0"/>
                <a:ea typeface="Ebrima" panose="02000000000000000000" pitchFamily="2" charset="0"/>
                <a:cs typeface="Ebrima" panose="02000000000000000000" pitchFamily="2" charset="0"/>
              </a:rPr>
              <a:t>Control over timing</a:t>
            </a:r>
          </a:p>
        </p:txBody>
      </p:sp>
    </p:spTree>
    <p:extLst>
      <p:ext uri="{BB962C8B-B14F-4D97-AF65-F5344CB8AC3E}">
        <p14:creationId xmlns:p14="http://schemas.microsoft.com/office/powerpoint/2010/main" val="2109707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Energy Load Requirements</a:t>
            </a:r>
            <a:endParaRPr lang="en-US" u="sng"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205273" y="1518592"/>
            <a:ext cx="8664162" cy="923330"/>
          </a:xfrm>
          <a:prstGeom prst="rect">
            <a:avLst/>
          </a:prstGeom>
          <a:noFill/>
        </p:spPr>
        <p:txBody>
          <a:bodyPr wrap="square" rtlCol="0">
            <a:spAutoFit/>
          </a:bodyPr>
          <a:lstStyle/>
          <a:p>
            <a:r>
              <a:rPr lang="en-US" sz="2700" dirty="0">
                <a:latin typeface="+mj-lt"/>
              </a:rPr>
              <a:t>Energy needs to be available when electricity is most needed but should also be available other times as well.</a:t>
            </a:r>
          </a:p>
        </p:txBody>
      </p:sp>
      <p:pic>
        <p:nvPicPr>
          <p:cNvPr id="2" name="Picture 1"/>
          <p:cNvPicPr>
            <a:picLocks noChangeAspect="1"/>
          </p:cNvPicPr>
          <p:nvPr/>
        </p:nvPicPr>
        <p:blipFill>
          <a:blip r:embed="rId2"/>
          <a:stretch>
            <a:fillRect/>
          </a:stretch>
        </p:blipFill>
        <p:spPr>
          <a:xfrm>
            <a:off x="1862162" y="3050243"/>
            <a:ext cx="5725324" cy="3010320"/>
          </a:xfrm>
          <a:prstGeom prst="rect">
            <a:avLst/>
          </a:prstGeom>
        </p:spPr>
      </p:pic>
    </p:spTree>
    <p:extLst>
      <p:ext uri="{BB962C8B-B14F-4D97-AF65-F5344CB8AC3E}">
        <p14:creationId xmlns:p14="http://schemas.microsoft.com/office/powerpoint/2010/main" val="2077371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Renewable Energy in the US</a:t>
            </a:r>
            <a:endParaRPr lang="en-US" u="sng" dirty="0">
              <a:solidFill>
                <a:schemeClr val="bg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BA60869D-C4BB-4268-99F3-EB855D976A60}"/>
              </a:ext>
            </a:extLst>
          </p:cNvPr>
          <p:cNvSpPr/>
          <p:nvPr/>
        </p:nvSpPr>
        <p:spPr>
          <a:xfrm>
            <a:off x="2429281" y="6439681"/>
            <a:ext cx="6682061" cy="369332"/>
          </a:xfrm>
          <a:prstGeom prst="rect">
            <a:avLst/>
          </a:prstGeom>
        </p:spPr>
        <p:txBody>
          <a:bodyPr wrap="square">
            <a:spAutoFit/>
          </a:bodyPr>
          <a:lstStyle/>
          <a:p>
            <a:pPr algn="r"/>
            <a:r>
              <a:rPr lang="en-US" dirty="0">
                <a:solidFill>
                  <a:schemeClr val="bg1"/>
                </a:solidFill>
              </a:rPr>
              <a:t>https://www.eia.gov/totalenergy/data/monthly/pdf/mer.pdf</a:t>
            </a:r>
          </a:p>
        </p:txBody>
      </p:sp>
      <p:pic>
        <p:nvPicPr>
          <p:cNvPr id="7" name="Picture 6">
            <a:extLst>
              <a:ext uri="{FF2B5EF4-FFF2-40B4-BE49-F238E27FC236}">
                <a16:creationId xmlns:a16="http://schemas.microsoft.com/office/drawing/2014/main" id="{7B9B3B27-0200-477A-8A40-B8396A2E375D}"/>
              </a:ext>
            </a:extLst>
          </p:cNvPr>
          <p:cNvPicPr>
            <a:picLocks noChangeAspect="1"/>
          </p:cNvPicPr>
          <p:nvPr/>
        </p:nvPicPr>
        <p:blipFill>
          <a:blip r:embed="rId2"/>
          <a:stretch>
            <a:fillRect/>
          </a:stretch>
        </p:blipFill>
        <p:spPr>
          <a:xfrm>
            <a:off x="174568" y="2278150"/>
            <a:ext cx="8794864" cy="3400988"/>
          </a:xfrm>
          <a:prstGeom prst="rect">
            <a:avLst/>
          </a:prstGeom>
        </p:spPr>
      </p:pic>
    </p:spTree>
    <p:extLst>
      <p:ext uri="{BB962C8B-B14F-4D97-AF65-F5344CB8AC3E}">
        <p14:creationId xmlns:p14="http://schemas.microsoft.com/office/powerpoint/2010/main" val="14403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Renewable Energy in the US</a:t>
            </a:r>
            <a:endParaRPr lang="en-US" u="sng" dirty="0">
              <a:solidFill>
                <a:schemeClr val="bg1"/>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AEDC85E0-8988-4B6E-A379-B08E3C2F79F9}"/>
              </a:ext>
            </a:extLst>
          </p:cNvPr>
          <p:cNvSpPr/>
          <p:nvPr/>
        </p:nvSpPr>
        <p:spPr>
          <a:xfrm>
            <a:off x="2429281" y="6439681"/>
            <a:ext cx="6682061" cy="369332"/>
          </a:xfrm>
          <a:prstGeom prst="rect">
            <a:avLst/>
          </a:prstGeom>
        </p:spPr>
        <p:txBody>
          <a:bodyPr wrap="square">
            <a:spAutoFit/>
          </a:bodyPr>
          <a:lstStyle/>
          <a:p>
            <a:pPr algn="r"/>
            <a:r>
              <a:rPr lang="en-US" dirty="0">
                <a:solidFill>
                  <a:schemeClr val="bg1"/>
                </a:solidFill>
              </a:rPr>
              <a:t>https://www.eia.gov/totalenergy/data/monthly/pdf/mer.pdf</a:t>
            </a:r>
          </a:p>
        </p:txBody>
      </p:sp>
      <p:pic>
        <p:nvPicPr>
          <p:cNvPr id="4" name="Picture 3">
            <a:extLst>
              <a:ext uri="{FF2B5EF4-FFF2-40B4-BE49-F238E27FC236}">
                <a16:creationId xmlns:a16="http://schemas.microsoft.com/office/drawing/2014/main" id="{9280C3E9-C300-4AD9-9AC6-5DA015925CA7}"/>
              </a:ext>
            </a:extLst>
          </p:cNvPr>
          <p:cNvPicPr>
            <a:picLocks noChangeAspect="1"/>
          </p:cNvPicPr>
          <p:nvPr/>
        </p:nvPicPr>
        <p:blipFill>
          <a:blip r:embed="rId2"/>
          <a:stretch>
            <a:fillRect/>
          </a:stretch>
        </p:blipFill>
        <p:spPr>
          <a:xfrm>
            <a:off x="162098" y="2229545"/>
            <a:ext cx="8819804" cy="3357715"/>
          </a:xfrm>
          <a:prstGeom prst="rect">
            <a:avLst/>
          </a:prstGeom>
        </p:spPr>
      </p:pic>
    </p:spTree>
    <p:extLst>
      <p:ext uri="{BB962C8B-B14F-4D97-AF65-F5344CB8AC3E}">
        <p14:creationId xmlns:p14="http://schemas.microsoft.com/office/powerpoint/2010/main" val="196135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Wind Power</a:t>
            </a:r>
            <a:endParaRPr lang="en-US" u="sng" dirty="0">
              <a:solidFill>
                <a:schemeClr val="bg1"/>
              </a:solidFill>
              <a:effectLst>
                <a:outerShdw blurRad="38100" dist="38100" dir="2700000" algn="tl">
                  <a:srgbClr val="000000">
                    <a:alpha val="43137"/>
                  </a:srgbClr>
                </a:outerShdw>
              </a:effectLst>
            </a:endParaRPr>
          </a:p>
        </p:txBody>
      </p:sp>
      <p:pic>
        <p:nvPicPr>
          <p:cNvPr id="3074" name="Picture 2" descr="Image result for wind conv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57" y="1680906"/>
            <a:ext cx="3617143" cy="2271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iagram_2_resize"/>
          <p:cNvPicPr>
            <a:picLocks noChangeAspect="1" noChangeArrowheads="1"/>
          </p:cNvPicPr>
          <p:nvPr/>
        </p:nvPicPr>
        <p:blipFill>
          <a:blip r:embed="rId3" cstate="print"/>
          <a:srcRect t="10915" b="12125"/>
          <a:stretch>
            <a:fillRect/>
          </a:stretch>
        </p:blipFill>
        <p:spPr bwMode="auto">
          <a:xfrm>
            <a:off x="4887491" y="1680906"/>
            <a:ext cx="3753016" cy="2446594"/>
          </a:xfrm>
          <a:prstGeom prst="rect">
            <a:avLst/>
          </a:prstGeom>
          <a:ln>
            <a:noFill/>
          </a:ln>
          <a:effectLst/>
        </p:spPr>
      </p:pic>
      <p:graphicFrame>
        <p:nvGraphicFramePr>
          <p:cNvPr id="4" name="Table 3"/>
          <p:cNvGraphicFramePr>
            <a:graphicFrameLocks noGrp="1"/>
          </p:cNvGraphicFramePr>
          <p:nvPr>
            <p:extLst>
              <p:ext uri="{D42A27DB-BD31-4B8C-83A1-F6EECF244321}">
                <p14:modId xmlns:p14="http://schemas.microsoft.com/office/powerpoint/2010/main" val="1399896860"/>
              </p:ext>
            </p:extLst>
          </p:nvPr>
        </p:nvGraphicFramePr>
        <p:xfrm>
          <a:off x="485496" y="476250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algn="ct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Solar Energy</a:t>
                      </a:r>
                    </a:p>
                  </a:txBody>
                  <a:tcPr anchor="ctr"/>
                </a:tc>
                <a:extLst>
                  <a:ext uri="{0D108BD9-81ED-4DB2-BD59-A6C34878D82A}">
                    <a16:rowId xmlns:a16="http://schemas.microsoft.com/office/drawing/2014/main" val="410262156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54283457"/>
              </p:ext>
            </p:extLst>
          </p:nvPr>
        </p:nvGraphicFramePr>
        <p:xfrm>
          <a:off x="2665530" y="477520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KE of Wind</a:t>
                      </a:r>
                    </a:p>
                  </a:txBody>
                  <a:tcPr anchor="ctr"/>
                </a:tc>
                <a:extLst>
                  <a:ext uri="{0D108BD9-81ED-4DB2-BD59-A6C34878D82A}">
                    <a16:rowId xmlns:a16="http://schemas.microsoft.com/office/drawing/2014/main" val="410262156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76976167"/>
              </p:ext>
            </p:extLst>
          </p:nvPr>
        </p:nvGraphicFramePr>
        <p:xfrm>
          <a:off x="4845564" y="477520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KE of Turbine</a:t>
                      </a:r>
                    </a:p>
                  </a:txBody>
                  <a:tcPr anchor="ctr"/>
                </a:tc>
                <a:extLst>
                  <a:ext uri="{0D108BD9-81ED-4DB2-BD59-A6C34878D82A}">
                    <a16:rowId xmlns:a16="http://schemas.microsoft.com/office/drawing/2014/main" val="410262156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58307048"/>
              </p:ext>
            </p:extLst>
          </p:nvPr>
        </p:nvGraphicFramePr>
        <p:xfrm>
          <a:off x="7025598" y="4775200"/>
          <a:ext cx="1614909" cy="1168400"/>
        </p:xfrm>
        <a:graphic>
          <a:graphicData uri="http://schemas.openxmlformats.org/drawingml/2006/table">
            <a:tbl>
              <a:tblPr firstRow="1" bandRow="1">
                <a:tableStyleId>{8A107856-5554-42FB-B03E-39F5DBC370BA}</a:tableStyleId>
              </a:tblPr>
              <a:tblGrid>
                <a:gridCol w="1614909">
                  <a:extLst>
                    <a:ext uri="{9D8B030D-6E8A-4147-A177-3AD203B41FA5}">
                      <a16:colId xmlns:a16="http://schemas.microsoft.com/office/drawing/2014/main" val="270520028"/>
                    </a:ext>
                  </a:extLst>
                </a:gridCol>
              </a:tblGrid>
              <a:tr h="116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Electricity</a:t>
                      </a:r>
                    </a:p>
                  </a:txBody>
                  <a:tcPr anchor="ctr"/>
                </a:tc>
                <a:extLst>
                  <a:ext uri="{0D108BD9-81ED-4DB2-BD59-A6C34878D82A}">
                    <a16:rowId xmlns:a16="http://schemas.microsoft.com/office/drawing/2014/main" val="4102621568"/>
                  </a:ext>
                </a:extLst>
              </a:tr>
            </a:tbl>
          </a:graphicData>
        </a:graphic>
      </p:graphicFrame>
      <p:sp>
        <p:nvSpPr>
          <p:cNvPr id="8" name="Right Arrow 7"/>
          <p:cNvSpPr/>
          <p:nvPr/>
        </p:nvSpPr>
        <p:spPr>
          <a:xfrm>
            <a:off x="2100404" y="5130800"/>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285330" y="5130800"/>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460473" y="5130800"/>
            <a:ext cx="614221"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AB72D8-1775-4CE9-8726-C8B84FD1F7EE}"/>
              </a:ext>
            </a:extLst>
          </p:cNvPr>
          <p:cNvSpPr txBox="1"/>
          <p:nvPr/>
        </p:nvSpPr>
        <p:spPr>
          <a:xfrm>
            <a:off x="2665530" y="3794771"/>
            <a:ext cx="950901" cy="523220"/>
          </a:xfrm>
          <a:prstGeom prst="rect">
            <a:avLst/>
          </a:prstGeom>
          <a:noFill/>
        </p:spPr>
        <p:txBody>
          <a:bodyPr wrap="non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Land</a:t>
            </a:r>
          </a:p>
        </p:txBody>
      </p:sp>
    </p:spTree>
    <p:extLst>
      <p:ext uri="{BB962C8B-B14F-4D97-AF65-F5344CB8AC3E}">
        <p14:creationId xmlns:p14="http://schemas.microsoft.com/office/powerpoint/2010/main" val="2479519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Wind Speeds</a:t>
            </a:r>
            <a:endParaRPr lang="en-US" u="sng"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20485" y="1307298"/>
            <a:ext cx="4351516" cy="3095316"/>
          </a:xfrm>
          <a:prstGeom prst="rect">
            <a:avLst/>
          </a:prstGeom>
        </p:spPr>
      </p:pic>
      <p:pic>
        <p:nvPicPr>
          <p:cNvPr id="7" name="Picture 6">
            <a:extLst>
              <a:ext uri="{FF2B5EF4-FFF2-40B4-BE49-F238E27FC236}">
                <a16:creationId xmlns:a16="http://schemas.microsoft.com/office/drawing/2014/main" id="{0922EEC1-06F6-4E66-8D7D-22A9E60A2682}"/>
              </a:ext>
            </a:extLst>
          </p:cNvPr>
          <p:cNvPicPr>
            <a:picLocks noChangeAspect="1"/>
          </p:cNvPicPr>
          <p:nvPr/>
        </p:nvPicPr>
        <p:blipFill>
          <a:blip r:embed="rId3"/>
          <a:stretch>
            <a:fillRect/>
          </a:stretch>
        </p:blipFill>
        <p:spPr>
          <a:xfrm>
            <a:off x="4572000" y="3477328"/>
            <a:ext cx="4546215" cy="2830425"/>
          </a:xfrm>
          <a:prstGeom prst="rect">
            <a:avLst/>
          </a:prstGeom>
        </p:spPr>
      </p:pic>
    </p:spTree>
    <p:extLst>
      <p:ext uri="{BB962C8B-B14F-4D97-AF65-F5344CB8AC3E}">
        <p14:creationId xmlns:p14="http://schemas.microsoft.com/office/powerpoint/2010/main" val="2793507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NIMBY</a:t>
            </a:r>
            <a:endParaRPr lang="en-US" u="sng" dirty="0">
              <a:solidFill>
                <a:schemeClr val="bg1"/>
              </a:solidFill>
              <a:effectLst>
                <a:outerShdw blurRad="38100" dist="38100" dir="2700000" algn="tl">
                  <a:srgbClr val="000000">
                    <a:alpha val="43137"/>
                  </a:srgbClr>
                </a:outerShdw>
              </a:effectLst>
            </a:endParaRPr>
          </a:p>
        </p:txBody>
      </p:sp>
      <p:pic>
        <p:nvPicPr>
          <p:cNvPr id="1026" name="Picture 2" descr="Image result for not in my backy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626" y="3983707"/>
            <a:ext cx="3139666" cy="2166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ot in my backy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3" y="1300766"/>
            <a:ext cx="5625793" cy="294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47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Calculating the Wind’s Energy</a:t>
            </a:r>
            <a:endParaRPr lang="en-US" u="sng" dirty="0">
              <a:solidFill>
                <a:schemeClr val="bg1"/>
              </a:solidFill>
              <a:effectLst>
                <a:outerShdw blurRad="38100" dist="38100" dir="2700000" algn="tl">
                  <a:srgbClr val="000000">
                    <a:alpha val="43137"/>
                  </a:srgbClr>
                </a:outerShdw>
              </a:effectLst>
            </a:endParaRPr>
          </a:p>
        </p:txBody>
      </p:sp>
      <p:pic>
        <p:nvPicPr>
          <p:cNvPr id="2050" name="Picture 2" descr="Image result for wind power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382" y="1531726"/>
            <a:ext cx="4762500" cy="2543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914398" y="1680906"/>
                <a:ext cx="2732671" cy="1152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𝐸</m:t>
                          </m:r>
                        </m:e>
                        <m:sub>
                          <m:r>
                            <a:rPr lang="en-US" sz="4000" b="0" i="1" smtClean="0">
                              <a:latin typeface="Cambria Math" panose="02040503050406030204" pitchFamily="18" charset="0"/>
                            </a:rPr>
                            <m:t>𝐾</m:t>
                          </m:r>
                        </m:sub>
                      </m:sSub>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r>
                        <a:rPr lang="en-US" sz="4000" b="0" i="1" smtClean="0">
                          <a:latin typeface="Cambria Math" panose="02040503050406030204" pitchFamily="18" charset="0"/>
                        </a:rPr>
                        <m:t>𝑚</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𝑣</m:t>
                          </m:r>
                        </m:e>
                        <m:sup>
                          <m:r>
                            <a:rPr lang="en-US" sz="4000" b="0" i="1" smtClean="0">
                              <a:latin typeface="Cambria Math" panose="02040503050406030204" pitchFamily="18" charset="0"/>
                            </a:rPr>
                            <m:t>2</m:t>
                          </m:r>
                        </m:sup>
                      </m:sSup>
                    </m:oMath>
                  </m:oMathPara>
                </a14:m>
                <a:endParaRPr lang="en-US"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914398" y="1680906"/>
                <a:ext cx="2732671" cy="11524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31AAA3-6A80-45A4-8A71-1CA8B3EBE58B}"/>
                  </a:ext>
                </a:extLst>
              </p:cNvPr>
              <p:cNvSpPr txBox="1"/>
              <p:nvPr/>
            </p:nvSpPr>
            <p:spPr>
              <a:xfrm>
                <a:off x="7798824" y="1424142"/>
                <a:ext cx="1345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𝐴</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𝜋</m:t>
                      </m:r>
                      <m:sSup>
                        <m:sSupPr>
                          <m:ctrlPr>
                            <a:rPr lang="en-US" sz="2400" b="0" i="1" smtClean="0">
                              <a:solidFill>
                                <a:srgbClr val="C00000"/>
                              </a:solidFill>
                              <a:latin typeface="Cambria Math" panose="02040503050406030204" pitchFamily="18" charset="0"/>
                              <a:ea typeface="Cambria Math" panose="02040503050406030204" pitchFamily="18" charset="0"/>
                            </a:rPr>
                          </m:ctrlPr>
                        </m:sSupPr>
                        <m:e>
                          <m:r>
                            <a:rPr lang="en-US" sz="2400" b="0" i="1" smtClean="0">
                              <a:solidFill>
                                <a:srgbClr val="C00000"/>
                              </a:solidFill>
                              <a:latin typeface="Cambria Math" panose="02040503050406030204" pitchFamily="18" charset="0"/>
                              <a:ea typeface="Cambria Math" panose="02040503050406030204" pitchFamily="18" charset="0"/>
                            </a:rPr>
                            <m:t>𝑟</m:t>
                          </m:r>
                        </m:e>
                        <m:sup>
                          <m:r>
                            <a:rPr lang="en-US" sz="2400" b="0" i="1" smtClean="0">
                              <a:solidFill>
                                <a:srgbClr val="C00000"/>
                              </a:solidFill>
                              <a:latin typeface="Cambria Math" panose="02040503050406030204" pitchFamily="18" charset="0"/>
                              <a:ea typeface="Cambria Math" panose="02040503050406030204" pitchFamily="18" charset="0"/>
                            </a:rPr>
                            <m:t>2</m:t>
                          </m:r>
                        </m:sup>
                      </m:sSup>
                    </m:oMath>
                  </m:oMathPara>
                </a14:m>
                <a:endParaRPr lang="en-US" sz="2400" dirty="0">
                  <a:solidFill>
                    <a:srgbClr val="C00000"/>
                  </a:solidFill>
                </a:endParaRPr>
              </a:p>
            </p:txBody>
          </p:sp>
        </mc:Choice>
        <mc:Fallback xmlns="">
          <p:sp>
            <p:nvSpPr>
              <p:cNvPr id="7" name="TextBox 6">
                <a:extLst>
                  <a:ext uri="{FF2B5EF4-FFF2-40B4-BE49-F238E27FC236}">
                    <a16:creationId xmlns:a16="http://schemas.microsoft.com/office/drawing/2014/main" id="{1331AAA3-6A80-45A4-8A71-1CA8B3EBE58B}"/>
                  </a:ext>
                </a:extLst>
              </p:cNvPr>
              <p:cNvSpPr txBox="1">
                <a:spLocks noRot="1" noChangeAspect="1" noMove="1" noResize="1" noEditPoints="1" noAdjustHandles="1" noChangeArrowheads="1" noChangeShapeType="1" noTextEdit="1"/>
              </p:cNvSpPr>
              <p:nvPr/>
            </p:nvSpPr>
            <p:spPr>
              <a:xfrm>
                <a:off x="7798824" y="1424142"/>
                <a:ext cx="1345176" cy="461665"/>
              </a:xfrm>
              <a:prstGeom prst="rect">
                <a:avLst/>
              </a:prstGeom>
              <a:blipFill>
                <a:blip r:embed="rId5"/>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60979C48-95D6-4CF0-8E37-039C45A9E0E1}"/>
              </a:ext>
            </a:extLst>
          </p:cNvPr>
          <p:cNvSpPr/>
          <p:nvPr/>
        </p:nvSpPr>
        <p:spPr>
          <a:xfrm>
            <a:off x="6682044" y="1614856"/>
            <a:ext cx="1417320" cy="1747399"/>
          </a:xfrm>
          <a:prstGeom prst="ellipse">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19004C-E2B7-4B8F-94CC-34C16937C054}"/>
                  </a:ext>
                </a:extLst>
              </p:cNvPr>
              <p:cNvSpPr txBox="1"/>
              <p:nvPr/>
            </p:nvSpPr>
            <p:spPr>
              <a:xfrm>
                <a:off x="4931879" y="4843463"/>
                <a:ext cx="247054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lumMod val="85000"/>
                              <a:lumOff val="15000"/>
                            </a:schemeClr>
                          </a:solidFill>
                          <a:latin typeface="Cambria Math" panose="02040503050406030204" pitchFamily="18" charset="0"/>
                        </a:rPr>
                        <m:t>𝑉</m:t>
                      </m:r>
                      <m:r>
                        <a:rPr lang="en-US" sz="3600" b="0" i="1" smtClean="0">
                          <a:solidFill>
                            <a:schemeClr val="tx1">
                              <a:lumMod val="85000"/>
                              <a:lumOff val="15000"/>
                            </a:schemeClr>
                          </a:solidFill>
                          <a:latin typeface="Cambria Math" panose="02040503050406030204" pitchFamily="18" charset="0"/>
                        </a:rPr>
                        <m:t>=</m:t>
                      </m:r>
                      <m:r>
                        <a:rPr lang="en-US" sz="3600" b="0" i="1" smtClean="0">
                          <a:solidFill>
                            <a:srgbClr val="C00000"/>
                          </a:solidFill>
                          <a:latin typeface="Cambria Math" panose="02040503050406030204" pitchFamily="18" charset="0"/>
                        </a:rPr>
                        <m:t>𝐴</m:t>
                      </m:r>
                      <m:r>
                        <a:rPr lang="en-US" sz="3600" b="0" i="1" smtClean="0">
                          <a:solidFill>
                            <a:schemeClr val="tx1">
                              <a:lumMod val="85000"/>
                              <a:lumOff val="15000"/>
                            </a:schemeClr>
                          </a:solidFill>
                          <a:latin typeface="Cambria Math" panose="02040503050406030204" pitchFamily="18" charset="0"/>
                          <a:ea typeface="Cambria Math" panose="02040503050406030204" pitchFamily="18" charset="0"/>
                        </a:rPr>
                        <m:t>×</m:t>
                      </m:r>
                      <m:r>
                        <a:rPr lang="en-US" sz="3600" b="0" i="1" smtClean="0">
                          <a:solidFill>
                            <a:srgbClr val="0070C0"/>
                          </a:solidFill>
                          <a:latin typeface="Cambria Math" panose="02040503050406030204" pitchFamily="18" charset="0"/>
                        </a:rPr>
                        <m:t>𝑣𝑡</m:t>
                      </m:r>
                    </m:oMath>
                  </m:oMathPara>
                </a14:m>
                <a:endParaRPr lang="en-US" sz="3600" dirty="0">
                  <a:solidFill>
                    <a:srgbClr val="7030A0"/>
                  </a:solidFill>
                </a:endParaRPr>
              </a:p>
            </p:txBody>
          </p:sp>
        </mc:Choice>
        <mc:Fallback xmlns="">
          <p:sp>
            <p:nvSpPr>
              <p:cNvPr id="9" name="TextBox 8">
                <a:extLst>
                  <a:ext uri="{FF2B5EF4-FFF2-40B4-BE49-F238E27FC236}">
                    <a16:creationId xmlns:a16="http://schemas.microsoft.com/office/drawing/2014/main" id="{8F19004C-E2B7-4B8F-94CC-34C16937C054}"/>
                  </a:ext>
                </a:extLst>
              </p:cNvPr>
              <p:cNvSpPr txBox="1">
                <a:spLocks noRot="1" noChangeAspect="1" noMove="1" noResize="1" noEditPoints="1" noAdjustHandles="1" noChangeArrowheads="1" noChangeShapeType="1" noTextEdit="1"/>
              </p:cNvSpPr>
              <p:nvPr/>
            </p:nvSpPr>
            <p:spPr>
              <a:xfrm>
                <a:off x="4931879" y="4843463"/>
                <a:ext cx="2470548"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3C6FBD-905E-4564-856C-973ED8836655}"/>
                  </a:ext>
                </a:extLst>
              </p:cNvPr>
              <p:cNvSpPr txBox="1"/>
              <p:nvPr/>
            </p:nvSpPr>
            <p:spPr>
              <a:xfrm>
                <a:off x="4931879" y="5489794"/>
                <a:ext cx="374705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lumMod val="85000"/>
                              <a:lumOff val="15000"/>
                            </a:schemeClr>
                          </a:solidFill>
                          <a:latin typeface="Cambria Math" panose="02040503050406030204" pitchFamily="18" charset="0"/>
                        </a:rPr>
                        <m:t>𝑚</m:t>
                      </m:r>
                      <m:r>
                        <a:rPr lang="en-US" sz="3600" b="0" i="1" smtClean="0">
                          <a:solidFill>
                            <a:schemeClr val="tx1">
                              <a:lumMod val="85000"/>
                              <a:lumOff val="15000"/>
                            </a:schemeClr>
                          </a:solidFill>
                          <a:latin typeface="Cambria Math" panose="02040503050406030204" pitchFamily="18" charset="0"/>
                        </a:rPr>
                        <m:t>=</m:t>
                      </m:r>
                      <m:d>
                        <m:dPr>
                          <m:ctrlPr>
                            <a:rPr lang="en-US" sz="3600" b="0" i="1" smtClean="0">
                              <a:solidFill>
                                <a:schemeClr val="tx1">
                                  <a:lumMod val="85000"/>
                                  <a:lumOff val="15000"/>
                                </a:schemeClr>
                              </a:solidFill>
                              <a:latin typeface="Cambria Math" panose="02040503050406030204" pitchFamily="18" charset="0"/>
                            </a:rPr>
                          </m:ctrlPr>
                        </m:dPr>
                        <m:e>
                          <m:r>
                            <a:rPr lang="en-US" sz="3600" i="1">
                              <a:solidFill>
                                <a:srgbClr val="C00000"/>
                              </a:solidFill>
                              <a:latin typeface="Cambria Math" panose="02040503050406030204" pitchFamily="18" charset="0"/>
                            </a:rPr>
                            <m:t>𝐴</m:t>
                          </m:r>
                          <m:r>
                            <a:rPr lang="en-US" sz="3600" i="1">
                              <a:solidFill>
                                <a:schemeClr val="tx1">
                                  <a:lumMod val="85000"/>
                                  <a:lumOff val="15000"/>
                                </a:schemeClr>
                              </a:solidFill>
                              <a:latin typeface="Cambria Math" panose="02040503050406030204" pitchFamily="18" charset="0"/>
                              <a:ea typeface="Cambria Math" panose="02040503050406030204" pitchFamily="18" charset="0"/>
                            </a:rPr>
                            <m:t>×</m:t>
                          </m:r>
                          <m:r>
                            <a:rPr lang="en-US" sz="3600" i="1">
                              <a:solidFill>
                                <a:srgbClr val="0070C0"/>
                              </a:solidFill>
                              <a:latin typeface="Cambria Math" panose="02040503050406030204" pitchFamily="18" charset="0"/>
                            </a:rPr>
                            <m:t>𝑣𝑡</m:t>
                          </m:r>
                        </m:e>
                      </m:d>
                      <m:r>
                        <a:rPr lang="en-US" sz="3600" b="0" i="1" smtClean="0">
                          <a:solidFill>
                            <a:schemeClr val="tx1">
                              <a:lumMod val="85000"/>
                              <a:lumOff val="15000"/>
                            </a:schemeClr>
                          </a:solidFill>
                          <a:latin typeface="Cambria Math" panose="02040503050406030204" pitchFamily="18" charset="0"/>
                          <a:ea typeface="Cambria Math" panose="02040503050406030204" pitchFamily="18" charset="0"/>
                        </a:rPr>
                        <m:t>×</m:t>
                      </m:r>
                      <m:r>
                        <a:rPr lang="en-US" sz="3600" b="0" i="1" smtClean="0">
                          <a:solidFill>
                            <a:srgbClr val="00B050"/>
                          </a:solidFill>
                          <a:latin typeface="Cambria Math" panose="02040503050406030204" pitchFamily="18" charset="0"/>
                          <a:ea typeface="Cambria Math" panose="02040503050406030204" pitchFamily="18" charset="0"/>
                        </a:rPr>
                        <m:t>𝜌</m:t>
                      </m:r>
                    </m:oMath>
                  </m:oMathPara>
                </a14:m>
                <a:endParaRPr lang="en-US" sz="3600" dirty="0">
                  <a:solidFill>
                    <a:srgbClr val="7030A0"/>
                  </a:solidFill>
                </a:endParaRPr>
              </a:p>
            </p:txBody>
          </p:sp>
        </mc:Choice>
        <mc:Fallback xmlns="">
          <p:sp>
            <p:nvSpPr>
              <p:cNvPr id="10" name="TextBox 9">
                <a:extLst>
                  <a:ext uri="{FF2B5EF4-FFF2-40B4-BE49-F238E27FC236}">
                    <a16:creationId xmlns:a16="http://schemas.microsoft.com/office/drawing/2014/main" id="{0F3C6FBD-905E-4564-856C-973ED8836655}"/>
                  </a:ext>
                </a:extLst>
              </p:cNvPr>
              <p:cNvSpPr txBox="1">
                <a:spLocks noRot="1" noChangeAspect="1" noMove="1" noResize="1" noEditPoints="1" noAdjustHandles="1" noChangeArrowheads="1" noChangeShapeType="1" noTextEdit="1"/>
              </p:cNvSpPr>
              <p:nvPr/>
            </p:nvSpPr>
            <p:spPr>
              <a:xfrm>
                <a:off x="4931879" y="5489794"/>
                <a:ext cx="3747051"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810A784-EFC9-4FE6-A751-66078DE7C424}"/>
                  </a:ext>
                </a:extLst>
              </p:cNvPr>
              <p:cNvSpPr/>
              <p:nvPr/>
            </p:nvSpPr>
            <p:spPr>
              <a:xfrm>
                <a:off x="6496063" y="4212659"/>
                <a:ext cx="26055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𝜌</m:t>
                      </m:r>
                      <m:r>
                        <a:rPr lang="en-US" sz="2800" b="0" i="0" smtClean="0">
                          <a:solidFill>
                            <a:srgbClr val="00B050"/>
                          </a:solidFill>
                          <a:latin typeface="Cambria Math" panose="02040503050406030204" pitchFamily="18" charset="0"/>
                          <a:ea typeface="Cambria Math" panose="02040503050406030204" pitchFamily="18" charset="0"/>
                        </a:rPr>
                        <m:t>→</m:t>
                      </m:r>
                      <m:r>
                        <m:rPr>
                          <m:sty m:val="p"/>
                        </m:rPr>
                        <a:rPr lang="en-US" sz="2800" b="0" i="0" smtClean="0">
                          <a:solidFill>
                            <a:srgbClr val="00B050"/>
                          </a:solidFill>
                          <a:latin typeface="Cambria Math" panose="02040503050406030204" pitchFamily="18" charset="0"/>
                          <a:ea typeface="Cambria Math" panose="02040503050406030204" pitchFamily="18" charset="0"/>
                        </a:rPr>
                        <m:t>air</m:t>
                      </m:r>
                      <m:r>
                        <a:rPr lang="en-US" sz="2800" b="0" i="0" smtClean="0">
                          <a:solidFill>
                            <a:srgbClr val="00B050"/>
                          </a:solidFill>
                          <a:latin typeface="Cambria Math" panose="02040503050406030204" pitchFamily="18" charset="0"/>
                          <a:ea typeface="Cambria Math" panose="02040503050406030204" pitchFamily="18" charset="0"/>
                        </a:rPr>
                        <m:t> </m:t>
                      </m:r>
                      <m:r>
                        <m:rPr>
                          <m:sty m:val="p"/>
                        </m:rPr>
                        <a:rPr lang="en-US" sz="2800" b="0" i="0" smtClean="0">
                          <a:solidFill>
                            <a:srgbClr val="00B050"/>
                          </a:solidFill>
                          <a:latin typeface="Cambria Math" panose="02040503050406030204" pitchFamily="18" charset="0"/>
                          <a:ea typeface="Cambria Math" panose="02040503050406030204" pitchFamily="18" charset="0"/>
                        </a:rPr>
                        <m:t>density</m:t>
                      </m:r>
                    </m:oMath>
                  </m:oMathPara>
                </a14:m>
                <a:endParaRPr lang="en-US" sz="2800" dirty="0"/>
              </a:p>
            </p:txBody>
          </p:sp>
        </mc:Choice>
        <mc:Fallback xmlns="">
          <p:sp>
            <p:nvSpPr>
              <p:cNvPr id="8" name="Rectangle 7">
                <a:extLst>
                  <a:ext uri="{FF2B5EF4-FFF2-40B4-BE49-F238E27FC236}">
                    <a16:creationId xmlns:a16="http://schemas.microsoft.com/office/drawing/2014/main" id="{6810A784-EFC9-4FE6-A751-66078DE7C424}"/>
                  </a:ext>
                </a:extLst>
              </p:cNvPr>
              <p:cNvSpPr>
                <a:spLocks noRot="1" noChangeAspect="1" noMove="1" noResize="1" noEditPoints="1" noAdjustHandles="1" noChangeArrowheads="1" noChangeShapeType="1" noTextEdit="1"/>
              </p:cNvSpPr>
              <p:nvPr/>
            </p:nvSpPr>
            <p:spPr>
              <a:xfrm>
                <a:off x="6496063" y="4212659"/>
                <a:ext cx="26055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B16C3A-873F-48E4-A77D-A54D4CD2AB02}"/>
                  </a:ext>
                </a:extLst>
              </p:cNvPr>
              <p:cNvSpPr txBox="1"/>
              <p:nvPr/>
            </p:nvSpPr>
            <p:spPr>
              <a:xfrm>
                <a:off x="352782" y="3807262"/>
                <a:ext cx="2001510"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𝑃𝑜𝑤𝑒𝑟</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𝐾</m:t>
                              </m:r>
                            </m:sub>
                          </m:sSub>
                        </m:num>
                        <m:den>
                          <m:r>
                            <a:rPr lang="en-US" sz="2800" b="0" i="1" smtClean="0">
                              <a:latin typeface="Cambria Math" panose="02040503050406030204" pitchFamily="18" charset="0"/>
                            </a:rPr>
                            <m:t>𝑡</m:t>
                          </m:r>
                        </m:den>
                      </m:f>
                    </m:oMath>
                  </m:oMathPara>
                </a14:m>
                <a:endParaRPr lang="en-US" sz="2800" dirty="0"/>
              </a:p>
            </p:txBody>
          </p:sp>
        </mc:Choice>
        <mc:Fallback xmlns="">
          <p:sp>
            <p:nvSpPr>
              <p:cNvPr id="12" name="TextBox 11">
                <a:extLst>
                  <a:ext uri="{FF2B5EF4-FFF2-40B4-BE49-F238E27FC236}">
                    <a16:creationId xmlns:a16="http://schemas.microsoft.com/office/drawing/2014/main" id="{5FB16C3A-873F-48E4-A77D-A54D4CD2AB02}"/>
                  </a:ext>
                </a:extLst>
              </p:cNvPr>
              <p:cNvSpPr txBox="1">
                <a:spLocks noRot="1" noChangeAspect="1" noMove="1" noResize="1" noEditPoints="1" noAdjustHandles="1" noChangeArrowheads="1" noChangeShapeType="1" noTextEdit="1"/>
              </p:cNvSpPr>
              <p:nvPr/>
            </p:nvSpPr>
            <p:spPr>
              <a:xfrm>
                <a:off x="352782" y="3807262"/>
                <a:ext cx="2001510" cy="8066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8E3A30F-61C9-43F1-9690-0EA5A6FBBC2E}"/>
                  </a:ext>
                </a:extLst>
              </p:cNvPr>
              <p:cNvSpPr/>
              <p:nvPr/>
            </p:nvSpPr>
            <p:spPr>
              <a:xfrm>
                <a:off x="1038628" y="5088294"/>
                <a:ext cx="2933560" cy="898964"/>
              </a:xfrm>
              <a:prstGeom prst="rect">
                <a:avLst/>
              </a:prstGeom>
              <a:ln w="28575">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𝑃𝑜𝑤𝑒𝑟</m:t>
                      </m:r>
                      <m:r>
                        <a:rPr lang="en-US" sz="2800" b="0" i="1" smtClean="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ea typeface="Cambria Math" panose="02040503050406030204" pitchFamily="18" charset="0"/>
                        </a:rPr>
                        <m:t>𝜌</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𝑣</m:t>
                          </m:r>
                        </m:e>
                        <m:sup>
                          <m:r>
                            <a:rPr lang="en-US" sz="2800" b="0" i="1" smtClean="0">
                              <a:solidFill>
                                <a:schemeClr val="tx1"/>
                              </a:solidFill>
                              <a:latin typeface="Cambria Math" panose="02040503050406030204" pitchFamily="18" charset="0"/>
                            </a:rPr>
                            <m:t>3</m:t>
                          </m:r>
                        </m:sup>
                      </m:sSup>
                    </m:oMath>
                  </m:oMathPara>
                </a14:m>
                <a:endParaRPr lang="en-US" sz="2800" dirty="0">
                  <a:solidFill>
                    <a:schemeClr val="tx1"/>
                  </a:solidFill>
                </a:endParaRPr>
              </a:p>
            </p:txBody>
          </p:sp>
        </mc:Choice>
        <mc:Fallback xmlns="">
          <p:sp>
            <p:nvSpPr>
              <p:cNvPr id="14" name="Rectangle 13">
                <a:extLst>
                  <a:ext uri="{FF2B5EF4-FFF2-40B4-BE49-F238E27FC236}">
                    <a16:creationId xmlns:a16="http://schemas.microsoft.com/office/drawing/2014/main" id="{08E3A30F-61C9-43F1-9690-0EA5A6FBBC2E}"/>
                  </a:ext>
                </a:extLst>
              </p:cNvPr>
              <p:cNvSpPr>
                <a:spLocks noRot="1" noChangeAspect="1" noMove="1" noResize="1" noEditPoints="1" noAdjustHandles="1" noChangeArrowheads="1" noChangeShapeType="1" noTextEdit="1"/>
              </p:cNvSpPr>
              <p:nvPr/>
            </p:nvSpPr>
            <p:spPr>
              <a:xfrm>
                <a:off x="1038628" y="5088294"/>
                <a:ext cx="2933560" cy="898964"/>
              </a:xfrm>
              <a:prstGeom prst="rect">
                <a:avLst/>
              </a:prstGeom>
              <a:blipFill>
                <a:blip r:embed="rId10"/>
                <a:stretch>
                  <a:fillRect/>
                </a:stretch>
              </a:blipFill>
              <a:ln w="28575">
                <a:solidFill>
                  <a:srgbClr val="C00000"/>
                </a:solidFill>
              </a:ln>
            </p:spPr>
            <p:txBody>
              <a:bodyPr/>
              <a:lstStyle/>
              <a:p>
                <a:r>
                  <a:rPr lang="en-US">
                    <a:noFill/>
                  </a:rPr>
                  <a:t> </a:t>
                </a:r>
              </a:p>
            </p:txBody>
          </p:sp>
        </mc:Fallback>
      </mc:AlternateContent>
      <p:sp>
        <p:nvSpPr>
          <p:cNvPr id="16" name="Rectangle 15"/>
          <p:cNvSpPr/>
          <p:nvPr/>
        </p:nvSpPr>
        <p:spPr>
          <a:xfrm>
            <a:off x="5033727" y="3476531"/>
            <a:ext cx="2362954" cy="18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F16FF10-FC6D-4E0A-875E-F5BD5C25FF0E}"/>
                  </a:ext>
                </a:extLst>
              </p:cNvPr>
              <p:cNvSpPr txBox="1"/>
              <p:nvPr/>
            </p:nvSpPr>
            <p:spPr>
              <a:xfrm>
                <a:off x="2354816" y="3530649"/>
                <a:ext cx="2192203" cy="10885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 </m:t>
                      </m:r>
                      <m:f>
                        <m:fPr>
                          <m:ctrlPr>
                            <a:rPr lang="en-US" sz="2800" b="0" i="1" smtClean="0">
                              <a:latin typeface="Cambria Math" panose="02040503050406030204" pitchFamily="18" charset="0"/>
                            </a:rPr>
                          </m:ctrlPr>
                        </m:fPr>
                        <m:num>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d>
                            <m:dPr>
                              <m:begChr m:val="["/>
                              <m:endChr m:val="]"/>
                              <m:ctrlPr>
                                <a:rPr lang="en-US" sz="2800" i="1">
                                  <a:latin typeface="Cambria Math" panose="02040503050406030204" pitchFamily="18" charset="0"/>
                                </a:rPr>
                              </m:ctrlPr>
                            </m:dPr>
                            <m:e>
                              <m:r>
                                <a:rPr lang="en-US" sz="2800" i="1">
                                  <a:solidFill>
                                    <a:srgbClr val="C00000"/>
                                  </a:solidFill>
                                  <a:latin typeface="Cambria Math" panose="02040503050406030204" pitchFamily="18" charset="0"/>
                                </a:rPr>
                                <m:t>𝐴</m:t>
                              </m:r>
                              <m:r>
                                <a:rPr lang="en-US" sz="2800" i="1">
                                  <a:solidFill>
                                    <a:srgbClr val="0070C0"/>
                                  </a:solidFill>
                                  <a:latin typeface="Cambria Math" panose="02040503050406030204" pitchFamily="18" charset="0"/>
                                </a:rPr>
                                <m:t>𝑣𝑡</m:t>
                              </m:r>
                              <m:r>
                                <a:rPr lang="en-US" sz="2800" i="1">
                                  <a:solidFill>
                                    <a:srgbClr val="00B050"/>
                                  </a:solidFill>
                                  <a:latin typeface="Cambria Math" panose="02040503050406030204" pitchFamily="18" charset="0"/>
                                  <a:ea typeface="Cambria Math" panose="02040503050406030204" pitchFamily="18" charset="0"/>
                                </a:rPr>
                                <m:t>𝜌</m:t>
                              </m:r>
                            </m:e>
                          </m:d>
                          <m:sSup>
                            <m:sSupPr>
                              <m:ctrlPr>
                                <a:rPr lang="en-US" sz="2800" i="1">
                                  <a:latin typeface="Cambria Math" panose="02040503050406030204" pitchFamily="18" charset="0"/>
                                </a:rPr>
                              </m:ctrlPr>
                            </m:sSupPr>
                            <m:e>
                              <m:r>
                                <a:rPr lang="en-US" sz="2800" i="1">
                                  <a:latin typeface="Cambria Math" panose="02040503050406030204" pitchFamily="18" charset="0"/>
                                </a:rPr>
                                <m:t>𝑣</m:t>
                              </m:r>
                            </m:e>
                            <m:sup>
                              <m:r>
                                <a:rPr lang="en-US" sz="2800" i="1">
                                  <a:latin typeface="Cambria Math" panose="02040503050406030204" pitchFamily="18" charset="0"/>
                                </a:rPr>
                                <m:t>2</m:t>
                              </m:r>
                            </m:sup>
                          </m:sSup>
                        </m:num>
                        <m:den>
                          <m:r>
                            <a:rPr lang="en-US" sz="2800" b="0" i="1" smtClean="0">
                              <a:latin typeface="Cambria Math" panose="02040503050406030204" pitchFamily="18" charset="0"/>
                            </a:rPr>
                            <m:t>𝑡</m:t>
                          </m:r>
                        </m:den>
                      </m:f>
                    </m:oMath>
                  </m:oMathPara>
                </a14:m>
                <a:endParaRPr lang="en-US" sz="2800" dirty="0"/>
              </a:p>
            </p:txBody>
          </p:sp>
        </mc:Choice>
        <mc:Fallback xmlns="">
          <p:sp>
            <p:nvSpPr>
              <p:cNvPr id="17" name="TextBox 16">
                <a:extLst>
                  <a:ext uri="{FF2B5EF4-FFF2-40B4-BE49-F238E27FC236}">
                    <a16:creationId xmlns:a16="http://schemas.microsoft.com/office/drawing/2014/main" id="{0F16FF10-FC6D-4E0A-875E-F5BD5C25FF0E}"/>
                  </a:ext>
                </a:extLst>
              </p:cNvPr>
              <p:cNvSpPr txBox="1">
                <a:spLocks noRot="1" noChangeAspect="1" noMove="1" noResize="1" noEditPoints="1" noAdjustHandles="1" noChangeArrowheads="1" noChangeShapeType="1" noTextEdit="1"/>
              </p:cNvSpPr>
              <p:nvPr/>
            </p:nvSpPr>
            <p:spPr>
              <a:xfrm>
                <a:off x="2354816" y="3530649"/>
                <a:ext cx="2192203" cy="1088503"/>
              </a:xfrm>
              <a:prstGeom prst="rect">
                <a:avLst/>
              </a:prstGeom>
              <a:blipFill>
                <a:blip r:embed="rId11"/>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E436610C-6B14-4AA4-B3A6-2E99469DF301}"/>
              </a:ext>
            </a:extLst>
          </p:cNvPr>
          <p:cNvCxnSpPr/>
          <p:nvPr/>
        </p:nvCxnSpPr>
        <p:spPr>
          <a:xfrm flipV="1">
            <a:off x="3554706" y="4365965"/>
            <a:ext cx="258040" cy="2479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8F149A-6588-4D94-A46D-D2135CCD1087}"/>
              </a:ext>
            </a:extLst>
          </p:cNvPr>
          <p:cNvCxnSpPr/>
          <p:nvPr/>
        </p:nvCxnSpPr>
        <p:spPr>
          <a:xfrm flipV="1">
            <a:off x="3614237" y="3794465"/>
            <a:ext cx="258040" cy="2479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CE3338-0607-4092-B1CC-8CBA1EE7B22C}"/>
                  </a:ext>
                </a:extLst>
              </p:cNvPr>
              <p:cNvSpPr txBox="1"/>
              <p:nvPr/>
            </p:nvSpPr>
            <p:spPr>
              <a:xfrm>
                <a:off x="5628508" y="3445385"/>
                <a:ext cx="12988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𝑑</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𝑣𝑡</m:t>
                      </m:r>
                    </m:oMath>
                  </m:oMathPara>
                </a14:m>
                <a:endParaRPr lang="en-US" sz="2800" dirty="0">
                  <a:solidFill>
                    <a:srgbClr val="0070C0"/>
                  </a:solidFill>
                </a:endParaRPr>
              </a:p>
            </p:txBody>
          </p:sp>
        </mc:Choice>
        <mc:Fallback xmlns="">
          <p:sp>
            <p:nvSpPr>
              <p:cNvPr id="3" name="TextBox 2">
                <a:extLst>
                  <a:ext uri="{FF2B5EF4-FFF2-40B4-BE49-F238E27FC236}">
                    <a16:creationId xmlns:a16="http://schemas.microsoft.com/office/drawing/2014/main" id="{F7CE3338-0607-4092-B1CC-8CBA1EE7B22C}"/>
                  </a:ext>
                </a:extLst>
              </p:cNvPr>
              <p:cNvSpPr txBox="1">
                <a:spLocks noRot="1" noChangeAspect="1" noMove="1" noResize="1" noEditPoints="1" noAdjustHandles="1" noChangeArrowheads="1" noChangeShapeType="1" noTextEdit="1"/>
              </p:cNvSpPr>
              <p:nvPr/>
            </p:nvSpPr>
            <p:spPr>
              <a:xfrm>
                <a:off x="5628508" y="3445385"/>
                <a:ext cx="1298882" cy="523220"/>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6627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9" grpId="0"/>
      <p:bldP spid="10" grpId="0"/>
      <p:bldP spid="8" grpId="0"/>
      <p:bldP spid="14" grpId="0" animBg="1"/>
      <p:bldP spid="17" grpId="0"/>
      <p:bldP spid="3"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44970</TotalTime>
  <Words>597</Words>
  <Application>Microsoft Office PowerPoint</Application>
  <PresentationFormat>On-screen Show (4:3)</PresentationFormat>
  <Paragraphs>106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Ebrima</vt:lpstr>
      <vt:lpstr>Retrospect</vt:lpstr>
      <vt:lpstr>The Renewables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- 12.4 - The Renewables</dc:title>
  <dc:creator>Joe Cossette</dc:creator>
  <cp:lastModifiedBy>Cossette, Joseph</cp:lastModifiedBy>
  <cp:revision>494</cp:revision>
  <dcterms:created xsi:type="dcterms:W3CDTF">2014-08-31T00:23:19Z</dcterms:created>
  <dcterms:modified xsi:type="dcterms:W3CDTF">2022-03-23T20:45:56Z</dcterms:modified>
</cp:coreProperties>
</file>