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7" r:id="rId1"/>
  </p:sldMasterIdLst>
  <p:sldIdLst>
    <p:sldId id="292" r:id="rId2"/>
    <p:sldId id="517" r:id="rId3"/>
    <p:sldId id="544" r:id="rId4"/>
    <p:sldId id="522" r:id="rId5"/>
    <p:sldId id="499" r:id="rId6"/>
    <p:sldId id="483" r:id="rId7"/>
    <p:sldId id="484" r:id="rId8"/>
    <p:sldId id="322" r:id="rId9"/>
    <p:sldId id="323" r:id="rId10"/>
    <p:sldId id="545" r:id="rId11"/>
    <p:sldId id="525" r:id="rId12"/>
    <p:sldId id="526" r:id="rId13"/>
    <p:sldId id="527" r:id="rId14"/>
    <p:sldId id="528" r:id="rId15"/>
    <p:sldId id="529" r:id="rId16"/>
    <p:sldId id="530" r:id="rId17"/>
    <p:sldId id="531" r:id="rId18"/>
    <p:sldId id="532" r:id="rId19"/>
    <p:sldId id="536" r:id="rId20"/>
    <p:sldId id="543" r:id="rId21"/>
    <p:sldId id="539"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00FF"/>
    <a:srgbClr val="FFFF00"/>
    <a:srgbClr val="002060"/>
    <a:srgbClr val="FF7D7D"/>
    <a:srgbClr val="FECFC6"/>
    <a:srgbClr val="E29DFD"/>
    <a:srgbClr val="FFCC99"/>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54" autoAdjust="0"/>
    <p:restoredTop sz="94660"/>
  </p:normalViewPr>
  <p:slideViewPr>
    <p:cSldViewPr snapToGrid="0">
      <p:cViewPr varScale="1">
        <p:scale>
          <a:sx n="111" d="100"/>
          <a:sy n="111" d="100"/>
        </p:scale>
        <p:origin x="1542" y="96"/>
      </p:cViewPr>
      <p:guideLst/>
    </p:cSldViewPr>
  </p:slideViewPr>
  <p:notesTextViewPr>
    <p:cViewPr>
      <p:scale>
        <a:sx n="1" d="1"/>
        <a:sy n="1" d="1"/>
      </p:scale>
      <p:origin x="0" y="0"/>
    </p:cViewPr>
  </p:notesTextViewPr>
  <p:sorterViewPr>
    <p:cViewPr>
      <p:scale>
        <a:sx n="20" d="100"/>
        <a:sy n="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26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87850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1943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D23992A-6374-41E8-AE7E-984A7763FB59}" type="slidenum">
              <a:rPr lang="en-US" altLang="en-US"/>
              <a:pPr/>
              <a:t>‹#›</a:t>
            </a:fld>
            <a:endParaRPr lang="en-US" altLang="en-US"/>
          </a:p>
        </p:txBody>
      </p:sp>
    </p:spTree>
    <p:extLst>
      <p:ext uri="{BB962C8B-B14F-4D97-AF65-F5344CB8AC3E}">
        <p14:creationId xmlns:p14="http://schemas.microsoft.com/office/powerpoint/2010/main" val="2673254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smtClean="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2235120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04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42948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30748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35905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2/1/2022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80837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2ABBEA6-7C60-4B02-AE87-00D78D8422AF}" type="datetimeFigureOut">
              <a:rPr lang="en-US" smtClean="0"/>
              <a:t>2/1/2022</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24917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79777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2/1/2022</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093709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4.png"/><Relationship Id="rId3" Type="http://schemas.openxmlformats.org/officeDocument/2006/relationships/image" Target="../media/image61.png"/><Relationship Id="rId7" Type="http://schemas.openxmlformats.org/officeDocument/2006/relationships/image" Target="../media/image17.png"/><Relationship Id="rId1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2.png"/><Relationship Id="rId5" Type="http://schemas.openxmlformats.org/officeDocument/2006/relationships/image" Target="../media/image14.png"/><Relationship Id="rId10" Type="http://schemas.openxmlformats.org/officeDocument/2006/relationships/image" Target="../media/image21.png"/><Relationship Id="rId4" Type="http://schemas.openxmlformats.org/officeDocument/2006/relationships/image" Target="../media/image13.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61.png"/><Relationship Id="rId1" Type="http://schemas.openxmlformats.org/officeDocument/2006/relationships/slideLayout" Target="../slideLayouts/slideLayout7.xml"/><Relationship Id="rId4" Type="http://schemas.openxmlformats.org/officeDocument/2006/relationships/image" Target="../media/image171.png"/></Relationships>
</file>

<file path=ppt/slides/_rels/slide18.xml.rels><?xml version="1.0" encoding="UTF-8" standalone="yes"?>
<Relationships xmlns="http://schemas.openxmlformats.org/package/2006/relationships"><Relationship Id="rId3" Type="http://schemas.openxmlformats.org/officeDocument/2006/relationships/image" Target="../media/image150.png"/><Relationship Id="rId7" Type="http://schemas.openxmlformats.org/officeDocument/2006/relationships/image" Target="../media/image210.png"/><Relationship Id="rId2" Type="http://schemas.openxmlformats.org/officeDocument/2006/relationships/image" Target="../media/image140.png"/><Relationship Id="rId1" Type="http://schemas.openxmlformats.org/officeDocument/2006/relationships/slideLayout" Target="../slideLayouts/slideLayout7.xml"/><Relationship Id="rId6" Type="http://schemas.openxmlformats.org/officeDocument/2006/relationships/image" Target="../media/image190.png"/><Relationship Id="rId5" Type="http://schemas.openxmlformats.org/officeDocument/2006/relationships/image" Target="../media/image180.png"/><Relationship Id="rId4" Type="http://schemas.openxmlformats.org/officeDocument/2006/relationships/image" Target="../media/image170.png"/></Relationships>
</file>

<file path=ppt/slides/_rels/slide1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81.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2960" y="758952"/>
            <a:ext cx="7737944" cy="3566160"/>
          </a:xfrm>
        </p:spPr>
        <p:txBody>
          <a:bodyPr>
            <a:normAutofit/>
          </a:bodyPr>
          <a:lstStyle/>
          <a:p>
            <a:r>
              <a:rPr lang="en-US" sz="6600" dirty="0"/>
              <a:t>Electrostatic and Gravitational Force</a:t>
            </a:r>
          </a:p>
        </p:txBody>
      </p:sp>
      <p:sp>
        <p:nvSpPr>
          <p:cNvPr id="3" name="Subtitle 2"/>
          <p:cNvSpPr>
            <a:spLocks noGrp="1"/>
          </p:cNvSpPr>
          <p:nvPr>
            <p:ph type="subTitle" idx="1"/>
          </p:nvPr>
        </p:nvSpPr>
        <p:spPr/>
        <p:txBody>
          <a:bodyPr/>
          <a:lstStyle/>
          <a:p>
            <a:r>
              <a:rPr lang="en-US" dirty="0"/>
              <a:t>IB Physics | Force Fields</a:t>
            </a:r>
          </a:p>
        </p:txBody>
      </p:sp>
    </p:spTree>
    <p:extLst>
      <p:ext uri="{BB962C8B-B14F-4D97-AF65-F5344CB8AC3E}">
        <p14:creationId xmlns:p14="http://schemas.microsoft.com/office/powerpoint/2010/main" val="2621367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How many electrons??</a:t>
            </a:r>
          </a:p>
        </p:txBody>
      </p:sp>
      <p:sp>
        <p:nvSpPr>
          <p:cNvPr id="8" name="Rectangle 3"/>
          <p:cNvSpPr txBox="1">
            <a:spLocks noChangeArrowheads="1"/>
          </p:cNvSpPr>
          <p:nvPr/>
        </p:nvSpPr>
        <p:spPr>
          <a:xfrm>
            <a:off x="0" y="1564806"/>
            <a:ext cx="9144000" cy="136707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altLang="en-US" sz="2800" dirty="0">
                <a:latin typeface="+mj-lt"/>
              </a:rPr>
              <a:t>A small cork with an excess charge of +7.0 µC is placed 14 cm from another cork, which carries a charge of −3.2 µC. What is the magnitude of the electric force between the corks?</a:t>
            </a:r>
          </a:p>
        </p:txBody>
      </p:sp>
      <mc:AlternateContent xmlns:mc="http://schemas.openxmlformats.org/markup-compatibility/2006" xmlns:a14="http://schemas.microsoft.com/office/drawing/2010/main">
        <mc:Choice Requires="a14">
          <p:sp>
            <p:nvSpPr>
              <p:cNvPr id="18" name="TextBox 17"/>
              <p:cNvSpPr txBox="1"/>
              <p:nvPr/>
            </p:nvSpPr>
            <p:spPr>
              <a:xfrm>
                <a:off x="253602" y="5585930"/>
                <a:ext cx="1495217" cy="6301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solidFill>
                            <a:srgbClr val="C00000"/>
                          </a:solidFill>
                          <a:latin typeface="Cambria Math" panose="02040503050406030204" pitchFamily="18" charset="0"/>
                        </a:rPr>
                        <m:t>𝐹</m:t>
                      </m:r>
                      <m:r>
                        <a:rPr lang="en-US" sz="2400" i="1">
                          <a:latin typeface="Cambria Math" panose="02040503050406030204" pitchFamily="18" charset="0"/>
                        </a:rPr>
                        <m:t>=</m:t>
                      </m:r>
                      <m:r>
                        <a:rPr lang="en-US" sz="2400" i="1">
                          <a:solidFill>
                            <a:srgbClr val="0070C0"/>
                          </a:solidFill>
                          <a:latin typeface="Cambria Math" panose="02040503050406030204" pitchFamily="18" charset="0"/>
                        </a:rPr>
                        <m:t>𝑘</m:t>
                      </m:r>
                      <m:f>
                        <m:fPr>
                          <m:ctrlPr>
                            <a:rPr lang="en-US" sz="2400" i="1">
                              <a:latin typeface="Cambria Math" panose="02040503050406030204" pitchFamily="18" charset="0"/>
                              <a:ea typeface="Cambria Math" panose="02040503050406030204" pitchFamily="18" charset="0"/>
                            </a:rPr>
                          </m:ctrlPr>
                        </m:fPr>
                        <m:num>
                          <m:sSub>
                            <m:sSubPr>
                              <m:ctrlPr>
                                <a:rPr lang="en-US" sz="2400" i="1">
                                  <a:latin typeface="Cambria Math" panose="02040503050406030204" pitchFamily="18" charset="0"/>
                                  <a:ea typeface="Cambria Math" panose="02040503050406030204" pitchFamily="18" charset="0"/>
                                </a:rPr>
                              </m:ctrlPr>
                            </m:sSubPr>
                            <m:e>
                              <m:r>
                                <a:rPr lang="en-US" sz="2400" i="1">
                                  <a:solidFill>
                                    <a:srgbClr val="7030A0"/>
                                  </a:solidFill>
                                  <a:latin typeface="Cambria Math" panose="02040503050406030204" pitchFamily="18" charset="0"/>
                                  <a:ea typeface="Cambria Math" panose="02040503050406030204" pitchFamily="18" charset="0"/>
                                </a:rPr>
                                <m:t>𝑞</m:t>
                              </m:r>
                            </m:e>
                            <m:sub>
                              <m:r>
                                <a:rPr lang="en-US" sz="2400" i="1">
                                  <a:solidFill>
                                    <a:srgbClr val="7030A0"/>
                                  </a:solidFill>
                                  <a:latin typeface="Cambria Math" panose="02040503050406030204" pitchFamily="18" charset="0"/>
                                  <a:ea typeface="Cambria Math" panose="02040503050406030204" pitchFamily="18" charset="0"/>
                                </a:rPr>
                                <m:t>1</m:t>
                              </m:r>
                            </m:sub>
                          </m:sSub>
                          <m:sSub>
                            <m:sSubPr>
                              <m:ctrlPr>
                                <a:rPr lang="en-US" sz="2400" i="1">
                                  <a:latin typeface="Cambria Math" panose="02040503050406030204" pitchFamily="18" charset="0"/>
                                  <a:ea typeface="Cambria Math" panose="02040503050406030204" pitchFamily="18" charset="0"/>
                                </a:rPr>
                              </m:ctrlPr>
                            </m:sSubPr>
                            <m:e>
                              <m:r>
                                <a:rPr lang="en-US" sz="2400" i="1">
                                  <a:solidFill>
                                    <a:srgbClr val="FF00FF"/>
                                  </a:solidFill>
                                  <a:latin typeface="Cambria Math" panose="02040503050406030204" pitchFamily="18" charset="0"/>
                                  <a:ea typeface="Cambria Math" panose="02040503050406030204" pitchFamily="18" charset="0"/>
                                </a:rPr>
                                <m:t>𝑞</m:t>
                              </m:r>
                            </m:e>
                            <m:sub>
                              <m:r>
                                <a:rPr lang="en-US" sz="2400" i="1">
                                  <a:solidFill>
                                    <a:srgbClr val="FF00FF"/>
                                  </a:solidFill>
                                  <a:latin typeface="Cambria Math" panose="02040503050406030204" pitchFamily="18" charset="0"/>
                                  <a:ea typeface="Cambria Math" panose="02040503050406030204" pitchFamily="18" charset="0"/>
                                </a:rPr>
                                <m:t>2</m:t>
                              </m:r>
                            </m:sub>
                          </m:sSub>
                        </m:num>
                        <m:den>
                          <m:sSup>
                            <m:sSupPr>
                              <m:ctrlPr>
                                <a:rPr lang="en-US" sz="2400" i="1">
                                  <a:latin typeface="Cambria Math" panose="02040503050406030204" pitchFamily="18" charset="0"/>
                                  <a:ea typeface="Cambria Math" panose="02040503050406030204" pitchFamily="18" charset="0"/>
                                </a:rPr>
                              </m:ctrlPr>
                            </m:sSupPr>
                            <m:e>
                              <m:r>
                                <a:rPr lang="en-US" sz="2400" i="1">
                                  <a:solidFill>
                                    <a:srgbClr val="00B050"/>
                                  </a:solidFill>
                                  <a:latin typeface="Cambria Math" panose="02040503050406030204" pitchFamily="18" charset="0"/>
                                  <a:ea typeface="Cambria Math" panose="02040503050406030204" pitchFamily="18" charset="0"/>
                                </a:rPr>
                                <m:t>𝑟</m:t>
                              </m:r>
                            </m:e>
                            <m:sup>
                              <m:r>
                                <a:rPr lang="en-US" sz="2400" i="1">
                                  <a:latin typeface="Cambria Math" panose="02040503050406030204" pitchFamily="18" charset="0"/>
                                  <a:ea typeface="Cambria Math" panose="02040503050406030204" pitchFamily="18" charset="0"/>
                                </a:rPr>
                                <m:t>2</m:t>
                              </m:r>
                            </m:sup>
                          </m:sSup>
                        </m:den>
                      </m:f>
                    </m:oMath>
                  </m:oMathPara>
                </a14:m>
                <a:endParaRPr lang="en-US" sz="2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253602" y="5585930"/>
                <a:ext cx="1495217" cy="630109"/>
              </a:xfrm>
              <a:prstGeom prst="rect">
                <a:avLst/>
              </a:prstGeom>
              <a:blipFill>
                <a:blip r:embed="rId2"/>
                <a:stretch>
                  <a:fillRect/>
                </a:stretch>
              </a:blipFill>
            </p:spPr>
            <p:txBody>
              <a:bodyPr/>
              <a:lstStyle/>
              <a:p>
                <a:r>
                  <a:rPr lang="en-US">
                    <a:noFill/>
                  </a:rPr>
                  <a:t> </a:t>
                </a:r>
              </a:p>
            </p:txBody>
          </p:sp>
        </mc:Fallback>
      </mc:AlternateContent>
      <p:sp>
        <p:nvSpPr>
          <p:cNvPr id="19" name="TextBox 18"/>
          <p:cNvSpPr txBox="1"/>
          <p:nvPr/>
        </p:nvSpPr>
        <p:spPr>
          <a:xfrm>
            <a:off x="2016227" y="5900984"/>
            <a:ext cx="2545890" cy="400110"/>
          </a:xfrm>
          <a:prstGeom prst="rect">
            <a:avLst/>
          </a:prstGeom>
          <a:noFill/>
        </p:spPr>
        <p:txBody>
          <a:bodyPr wrap="none" rtlCol="0">
            <a:spAutoFit/>
          </a:bodyPr>
          <a:lstStyle/>
          <a:p>
            <a:r>
              <a:rPr lang="en-US" sz="2000" dirty="0">
                <a:solidFill>
                  <a:srgbClr val="0070C0"/>
                </a:solidFill>
                <a:latin typeface="+mj-lt"/>
              </a:rPr>
              <a:t>k = 8.99 × 10</a:t>
            </a:r>
            <a:r>
              <a:rPr lang="en-US" sz="2000" baseline="30000" dirty="0">
                <a:solidFill>
                  <a:srgbClr val="0070C0"/>
                </a:solidFill>
                <a:latin typeface="+mj-lt"/>
              </a:rPr>
              <a:t>9</a:t>
            </a:r>
            <a:r>
              <a:rPr lang="en-US" sz="2000" dirty="0">
                <a:solidFill>
                  <a:srgbClr val="0070C0"/>
                </a:solidFill>
                <a:latin typeface="+mj-lt"/>
              </a:rPr>
              <a:t>  N m</a:t>
            </a:r>
            <a:r>
              <a:rPr lang="en-US" sz="2000" baseline="30000" dirty="0">
                <a:solidFill>
                  <a:srgbClr val="0070C0"/>
                </a:solidFill>
                <a:latin typeface="+mj-lt"/>
              </a:rPr>
              <a:t>2</a:t>
            </a:r>
            <a:r>
              <a:rPr lang="en-US" sz="2000" dirty="0">
                <a:solidFill>
                  <a:srgbClr val="0070C0"/>
                </a:solidFill>
                <a:latin typeface="+mj-lt"/>
              </a:rPr>
              <a:t> C</a:t>
            </a:r>
            <a:r>
              <a:rPr lang="en-US" sz="2000" baseline="30000" dirty="0">
                <a:solidFill>
                  <a:srgbClr val="0070C0"/>
                </a:solidFill>
                <a:latin typeface="+mj-lt"/>
              </a:rPr>
              <a:t>-2</a:t>
            </a:r>
            <a:endParaRPr lang="en-US" sz="2000" dirty="0">
              <a:solidFill>
                <a:srgbClr val="0070C0"/>
              </a:solidFill>
              <a:latin typeface="+mj-lt"/>
            </a:endParaRPr>
          </a:p>
        </p:txBody>
      </p:sp>
      <p:sp>
        <p:nvSpPr>
          <p:cNvPr id="12" name="TextBox 11">
            <a:extLst>
              <a:ext uri="{FF2B5EF4-FFF2-40B4-BE49-F238E27FC236}">
                <a16:creationId xmlns:a16="http://schemas.microsoft.com/office/drawing/2014/main" id="{FF031393-7CD3-4E10-8616-F1CDDED022BD}"/>
              </a:ext>
            </a:extLst>
          </p:cNvPr>
          <p:cNvSpPr txBox="1"/>
          <p:nvPr/>
        </p:nvSpPr>
        <p:spPr>
          <a:xfrm>
            <a:off x="4581885" y="5887542"/>
            <a:ext cx="3756734" cy="400110"/>
          </a:xfrm>
          <a:prstGeom prst="rect">
            <a:avLst/>
          </a:prstGeom>
          <a:noFill/>
        </p:spPr>
        <p:txBody>
          <a:bodyPr wrap="none" rtlCol="0">
            <a:spAutoFit/>
          </a:bodyPr>
          <a:lstStyle/>
          <a:p>
            <a:r>
              <a:rPr lang="en-US" sz="2000" dirty="0">
                <a:solidFill>
                  <a:srgbClr val="FF9900"/>
                </a:solidFill>
                <a:latin typeface="+mj-lt"/>
              </a:rPr>
              <a:t>Elementary Charge = 1.60 × 10</a:t>
            </a:r>
            <a:r>
              <a:rPr lang="en-US" sz="2000" baseline="30000" dirty="0">
                <a:solidFill>
                  <a:srgbClr val="FF9900"/>
                </a:solidFill>
                <a:latin typeface="+mj-lt"/>
              </a:rPr>
              <a:t>-19</a:t>
            </a:r>
            <a:r>
              <a:rPr lang="en-US" sz="2000" dirty="0">
                <a:solidFill>
                  <a:srgbClr val="FF9900"/>
                </a:solidFill>
                <a:latin typeface="+mj-lt"/>
              </a:rPr>
              <a:t> C</a:t>
            </a:r>
          </a:p>
        </p:txBody>
      </p:sp>
      <p:sp>
        <p:nvSpPr>
          <p:cNvPr id="13" name="Rectangle 3">
            <a:extLst>
              <a:ext uri="{FF2B5EF4-FFF2-40B4-BE49-F238E27FC236}">
                <a16:creationId xmlns:a16="http://schemas.microsoft.com/office/drawing/2014/main" id="{70534988-7C6A-427B-B610-DE45F63E5AA4}"/>
              </a:ext>
            </a:extLst>
          </p:cNvPr>
          <p:cNvSpPr txBox="1">
            <a:spLocks noChangeArrowheads="1"/>
          </p:cNvSpPr>
          <p:nvPr/>
        </p:nvSpPr>
        <p:spPr>
          <a:xfrm>
            <a:off x="253602" y="2931885"/>
            <a:ext cx="4065917" cy="79472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ltLang="en-US" sz="2800" dirty="0">
                <a:solidFill>
                  <a:schemeClr val="tx1">
                    <a:lumMod val="50000"/>
                    <a:lumOff val="50000"/>
                  </a:schemeClr>
                </a:solidFill>
                <a:latin typeface="+mj-lt"/>
              </a:rPr>
              <a:t>How many excess electrons on the second cork??</a:t>
            </a:r>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7D50B822-5C8D-4799-B902-C631E6314F71}"/>
                  </a:ext>
                </a:extLst>
              </p:cNvPr>
              <p:cNvSpPr txBox="1"/>
              <p:nvPr/>
            </p:nvSpPr>
            <p:spPr>
              <a:xfrm>
                <a:off x="29194" y="4307287"/>
                <a:ext cx="2781802"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FF00FF"/>
                          </a:solidFill>
                          <a:latin typeface="Cambria Math" panose="02040503050406030204" pitchFamily="18" charset="0"/>
                          <a:ea typeface="Cambria Math" panose="02040503050406030204" pitchFamily="18" charset="0"/>
                        </a:rPr>
                        <m:t>−3.2</m:t>
                      </m:r>
                      <m:r>
                        <a:rPr lang="en-US" sz="2800" i="1" smtClean="0">
                          <a:solidFill>
                            <a:srgbClr val="FF00FF"/>
                          </a:solidFill>
                          <a:latin typeface="Cambria Math" panose="02040503050406030204" pitchFamily="18" charset="0"/>
                          <a:ea typeface="Cambria Math" panose="02040503050406030204" pitchFamily="18" charset="0"/>
                        </a:rPr>
                        <m:t>×</m:t>
                      </m:r>
                      <m:sSup>
                        <m:sSupPr>
                          <m:ctrlPr>
                            <a:rPr lang="en-US" sz="2800" i="1">
                              <a:solidFill>
                                <a:srgbClr val="FF00FF"/>
                              </a:solidFill>
                              <a:latin typeface="Cambria Math" panose="02040503050406030204" pitchFamily="18" charset="0"/>
                              <a:ea typeface="Cambria Math" panose="02040503050406030204" pitchFamily="18" charset="0"/>
                            </a:rPr>
                          </m:ctrlPr>
                        </m:sSupPr>
                        <m:e>
                          <m:r>
                            <a:rPr lang="en-US" sz="2800" i="1">
                              <a:solidFill>
                                <a:srgbClr val="FF00FF"/>
                              </a:solidFill>
                              <a:latin typeface="Cambria Math" panose="02040503050406030204" pitchFamily="18" charset="0"/>
                              <a:ea typeface="Cambria Math" panose="02040503050406030204" pitchFamily="18" charset="0"/>
                            </a:rPr>
                            <m:t>10</m:t>
                          </m:r>
                        </m:e>
                        <m:sup>
                          <m:r>
                            <a:rPr lang="en-US" sz="2800" i="1">
                              <a:solidFill>
                                <a:srgbClr val="FF00FF"/>
                              </a:solidFill>
                              <a:latin typeface="Cambria Math" panose="02040503050406030204" pitchFamily="18" charset="0"/>
                              <a:ea typeface="Cambria Math" panose="02040503050406030204" pitchFamily="18" charset="0"/>
                            </a:rPr>
                            <m:t>−</m:t>
                          </m:r>
                          <m:r>
                            <a:rPr lang="en-US" sz="2800" b="0" i="1" smtClean="0">
                              <a:solidFill>
                                <a:srgbClr val="FF00FF"/>
                              </a:solidFill>
                              <a:latin typeface="Cambria Math" panose="02040503050406030204" pitchFamily="18" charset="0"/>
                              <a:ea typeface="Cambria Math" panose="02040503050406030204" pitchFamily="18" charset="0"/>
                            </a:rPr>
                            <m:t>6</m:t>
                          </m:r>
                        </m:sup>
                      </m:sSup>
                      <m:r>
                        <a:rPr lang="en-US" sz="2800" b="0" i="1" smtClean="0">
                          <a:solidFill>
                            <a:srgbClr val="FF00FF"/>
                          </a:solidFill>
                          <a:latin typeface="Cambria Math" panose="02040503050406030204" pitchFamily="18" charset="0"/>
                          <a:ea typeface="Cambria Math" panose="02040503050406030204" pitchFamily="18" charset="0"/>
                        </a:rPr>
                        <m:t> </m:t>
                      </m:r>
                      <m:r>
                        <m:rPr>
                          <m:sty m:val="p"/>
                        </m:rPr>
                        <a:rPr lang="en-US" sz="2800" b="0" i="0" smtClean="0">
                          <a:solidFill>
                            <a:srgbClr val="FF00FF"/>
                          </a:solidFill>
                          <a:latin typeface="Cambria Math" panose="02040503050406030204" pitchFamily="18" charset="0"/>
                          <a:ea typeface="Cambria Math" panose="02040503050406030204" pitchFamily="18" charset="0"/>
                        </a:rPr>
                        <m:t>C</m:t>
                      </m:r>
                    </m:oMath>
                  </m:oMathPara>
                </a14:m>
                <a:endParaRPr lang="en-US" sz="2800" dirty="0"/>
              </a:p>
            </p:txBody>
          </p:sp>
        </mc:Choice>
        <mc:Fallback xmlns="">
          <p:sp>
            <p:nvSpPr>
              <p:cNvPr id="15" name="TextBox 14">
                <a:extLst>
                  <a:ext uri="{FF2B5EF4-FFF2-40B4-BE49-F238E27FC236}">
                    <a16:creationId xmlns:a16="http://schemas.microsoft.com/office/drawing/2014/main" id="{7D50B822-5C8D-4799-B902-C631E6314F71}"/>
                  </a:ext>
                </a:extLst>
              </p:cNvPr>
              <p:cNvSpPr txBox="1">
                <a:spLocks noRot="1" noChangeAspect="1" noMove="1" noResize="1" noEditPoints="1" noAdjustHandles="1" noChangeArrowheads="1" noChangeShapeType="1" noTextEdit="1"/>
              </p:cNvSpPr>
              <p:nvPr/>
            </p:nvSpPr>
            <p:spPr>
              <a:xfrm>
                <a:off x="29194" y="4307287"/>
                <a:ext cx="2781802" cy="523220"/>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ADDCD911-5808-4ED2-8877-0C51E41F5412}"/>
                  </a:ext>
                </a:extLst>
              </p:cNvPr>
              <p:cNvSpPr txBox="1"/>
              <p:nvPr/>
            </p:nvSpPr>
            <p:spPr>
              <a:xfrm>
                <a:off x="2326319" y="4055155"/>
                <a:ext cx="3584619" cy="9103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lumMod val="85000"/>
                              <a:lumOff val="15000"/>
                            </a:schemeClr>
                          </a:solidFill>
                          <a:latin typeface="Cambria Math" panose="02040503050406030204" pitchFamily="18" charset="0"/>
                          <a:ea typeface="Cambria Math" panose="02040503050406030204" pitchFamily="18" charset="0"/>
                        </a:rPr>
                        <m:t>× </m:t>
                      </m:r>
                      <m:f>
                        <m:fPr>
                          <m:ctrlPr>
                            <a:rPr lang="en-US" sz="2800" b="0" i="1" smtClean="0">
                              <a:solidFill>
                                <a:srgbClr val="FF9900"/>
                              </a:solidFill>
                              <a:latin typeface="Cambria Math" panose="02040503050406030204" pitchFamily="18" charset="0"/>
                              <a:ea typeface="Cambria Math" panose="02040503050406030204" pitchFamily="18" charset="0"/>
                            </a:rPr>
                          </m:ctrlPr>
                        </m:fPr>
                        <m:num>
                          <m:r>
                            <a:rPr lang="en-US" sz="2800" b="0" i="1" smtClean="0">
                              <a:solidFill>
                                <a:srgbClr val="FF9900"/>
                              </a:solidFill>
                              <a:latin typeface="Cambria Math" panose="02040503050406030204" pitchFamily="18" charset="0"/>
                              <a:ea typeface="Cambria Math" panose="02040503050406030204" pitchFamily="18" charset="0"/>
                            </a:rPr>
                            <m:t>1 </m:t>
                          </m:r>
                          <m:r>
                            <a:rPr lang="en-US" sz="2800" b="0" i="1" smtClean="0">
                              <a:solidFill>
                                <a:srgbClr val="FF9900"/>
                              </a:solidFill>
                              <a:latin typeface="Cambria Math" panose="02040503050406030204" pitchFamily="18" charset="0"/>
                              <a:ea typeface="Cambria Math" panose="02040503050406030204" pitchFamily="18" charset="0"/>
                            </a:rPr>
                            <m:t>𝑒𝑙𝑒𝑐𝑡𝑟𝑜𝑛</m:t>
                          </m:r>
                        </m:num>
                        <m:den>
                          <m:r>
                            <a:rPr lang="en-US" sz="2800" i="1">
                              <a:solidFill>
                                <a:srgbClr val="FF9900"/>
                              </a:solidFill>
                              <a:latin typeface="Cambria Math" panose="02040503050406030204" pitchFamily="18" charset="0"/>
                              <a:ea typeface="Cambria Math" panose="02040503050406030204" pitchFamily="18" charset="0"/>
                            </a:rPr>
                            <m:t>−</m:t>
                          </m:r>
                          <m:r>
                            <a:rPr lang="en-US" sz="2800" b="0" i="1" smtClean="0">
                              <a:solidFill>
                                <a:srgbClr val="FF9900"/>
                              </a:solidFill>
                              <a:latin typeface="Cambria Math" panose="02040503050406030204" pitchFamily="18" charset="0"/>
                              <a:ea typeface="Cambria Math" panose="02040503050406030204" pitchFamily="18" charset="0"/>
                            </a:rPr>
                            <m:t>1.60</m:t>
                          </m:r>
                          <m:r>
                            <a:rPr lang="en-US" sz="2800" i="1">
                              <a:solidFill>
                                <a:srgbClr val="FF9900"/>
                              </a:solidFill>
                              <a:latin typeface="Cambria Math" panose="02040503050406030204" pitchFamily="18" charset="0"/>
                              <a:ea typeface="Cambria Math" panose="02040503050406030204" pitchFamily="18" charset="0"/>
                            </a:rPr>
                            <m:t>×</m:t>
                          </m:r>
                          <m:sSup>
                            <m:sSupPr>
                              <m:ctrlPr>
                                <a:rPr lang="en-US" sz="2800" i="1">
                                  <a:solidFill>
                                    <a:srgbClr val="FF9900"/>
                                  </a:solidFill>
                                  <a:latin typeface="Cambria Math" panose="02040503050406030204" pitchFamily="18" charset="0"/>
                                  <a:ea typeface="Cambria Math" panose="02040503050406030204" pitchFamily="18" charset="0"/>
                                </a:rPr>
                              </m:ctrlPr>
                            </m:sSupPr>
                            <m:e>
                              <m:r>
                                <a:rPr lang="en-US" sz="2800" i="1">
                                  <a:solidFill>
                                    <a:srgbClr val="FF9900"/>
                                  </a:solidFill>
                                  <a:latin typeface="Cambria Math" panose="02040503050406030204" pitchFamily="18" charset="0"/>
                                  <a:ea typeface="Cambria Math" panose="02040503050406030204" pitchFamily="18" charset="0"/>
                                </a:rPr>
                                <m:t>10</m:t>
                              </m:r>
                            </m:e>
                            <m:sup>
                              <m:r>
                                <a:rPr lang="en-US" sz="2800" i="1">
                                  <a:solidFill>
                                    <a:srgbClr val="FF9900"/>
                                  </a:solidFill>
                                  <a:latin typeface="Cambria Math" panose="02040503050406030204" pitchFamily="18" charset="0"/>
                                  <a:ea typeface="Cambria Math" panose="02040503050406030204" pitchFamily="18" charset="0"/>
                                </a:rPr>
                                <m:t>−</m:t>
                              </m:r>
                              <m:r>
                                <a:rPr lang="en-US" sz="2800" b="0" i="1" smtClean="0">
                                  <a:solidFill>
                                    <a:srgbClr val="FF9900"/>
                                  </a:solidFill>
                                  <a:latin typeface="Cambria Math" panose="02040503050406030204" pitchFamily="18" charset="0"/>
                                  <a:ea typeface="Cambria Math" panose="02040503050406030204" pitchFamily="18" charset="0"/>
                                </a:rPr>
                                <m:t>19</m:t>
                              </m:r>
                            </m:sup>
                          </m:sSup>
                          <m:r>
                            <a:rPr lang="en-US" sz="2800" i="1">
                              <a:solidFill>
                                <a:srgbClr val="FF9900"/>
                              </a:solidFill>
                              <a:latin typeface="Cambria Math" panose="02040503050406030204" pitchFamily="18" charset="0"/>
                              <a:ea typeface="Cambria Math" panose="02040503050406030204" pitchFamily="18" charset="0"/>
                            </a:rPr>
                            <m:t> </m:t>
                          </m:r>
                          <m:r>
                            <m:rPr>
                              <m:sty m:val="p"/>
                            </m:rPr>
                            <a:rPr lang="en-US" sz="2800">
                              <a:solidFill>
                                <a:srgbClr val="FF9900"/>
                              </a:solidFill>
                              <a:latin typeface="Cambria Math" panose="02040503050406030204" pitchFamily="18" charset="0"/>
                              <a:ea typeface="Cambria Math" panose="02040503050406030204" pitchFamily="18" charset="0"/>
                            </a:rPr>
                            <m:t>C</m:t>
                          </m:r>
                        </m:den>
                      </m:f>
                    </m:oMath>
                  </m:oMathPara>
                </a14:m>
                <a:endParaRPr lang="en-US" sz="2800" dirty="0"/>
              </a:p>
            </p:txBody>
          </p:sp>
        </mc:Choice>
        <mc:Fallback xmlns="">
          <p:sp>
            <p:nvSpPr>
              <p:cNvPr id="16" name="TextBox 15">
                <a:extLst>
                  <a:ext uri="{FF2B5EF4-FFF2-40B4-BE49-F238E27FC236}">
                    <a16:creationId xmlns:a16="http://schemas.microsoft.com/office/drawing/2014/main" id="{ADDCD911-5808-4ED2-8877-0C51E41F5412}"/>
                  </a:ext>
                </a:extLst>
              </p:cNvPr>
              <p:cNvSpPr txBox="1">
                <a:spLocks noRot="1" noChangeAspect="1" noMove="1" noResize="1" noEditPoints="1" noAdjustHandles="1" noChangeArrowheads="1" noChangeShapeType="1" noTextEdit="1"/>
              </p:cNvSpPr>
              <p:nvPr/>
            </p:nvSpPr>
            <p:spPr>
              <a:xfrm>
                <a:off x="2326319" y="4055155"/>
                <a:ext cx="3584619" cy="91037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E6AAA63F-B163-4CA5-8C07-E312E803331A}"/>
                  </a:ext>
                </a:extLst>
              </p:cNvPr>
              <p:cNvSpPr txBox="1"/>
              <p:nvPr/>
            </p:nvSpPr>
            <p:spPr>
              <a:xfrm>
                <a:off x="5559381" y="4290577"/>
                <a:ext cx="3584619"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=2</m:t>
                      </m:r>
                      <m:r>
                        <a:rPr lang="en-US" sz="2800" b="0" i="1" smtClean="0">
                          <a:latin typeface="Cambria Math" panose="02040503050406030204" pitchFamily="18" charset="0"/>
                          <a:ea typeface="Cambria Math" panose="02040503050406030204" pitchFamily="18" charset="0"/>
                        </a:rPr>
                        <m:t>×</m:t>
                      </m:r>
                      <m:sSup>
                        <m:sSupPr>
                          <m:ctrlPr>
                            <a:rPr lang="en-US" sz="2800" b="0" i="1" smtClean="0">
                              <a:latin typeface="Cambria Math" panose="02040503050406030204" pitchFamily="18" charset="0"/>
                              <a:ea typeface="Cambria Math" panose="02040503050406030204" pitchFamily="18" charset="0"/>
                            </a:rPr>
                          </m:ctrlPr>
                        </m:sSupPr>
                        <m:e>
                          <m:r>
                            <a:rPr lang="en-US" sz="2800" b="0" i="1" smtClean="0">
                              <a:latin typeface="Cambria Math" panose="02040503050406030204" pitchFamily="18" charset="0"/>
                              <a:ea typeface="Cambria Math" panose="02040503050406030204" pitchFamily="18" charset="0"/>
                            </a:rPr>
                            <m:t>10</m:t>
                          </m:r>
                        </m:e>
                        <m:sup>
                          <m:r>
                            <a:rPr lang="en-US" sz="2800" b="0" i="1" smtClean="0">
                              <a:latin typeface="Cambria Math" panose="02040503050406030204" pitchFamily="18" charset="0"/>
                              <a:ea typeface="Cambria Math" panose="02040503050406030204" pitchFamily="18" charset="0"/>
                            </a:rPr>
                            <m:t>13</m:t>
                          </m:r>
                        </m:sup>
                      </m:sSup>
                      <m:r>
                        <a:rPr lang="en-US" sz="2800" b="0" i="1" smtClean="0">
                          <a:latin typeface="Cambria Math" panose="02040503050406030204" pitchFamily="18" charset="0"/>
                          <a:ea typeface="Cambria Math" panose="02040503050406030204" pitchFamily="18" charset="0"/>
                        </a:rPr>
                        <m:t>𝑒𝑙𝑒𝑐𝑡𝑟𝑜𝑛𝑠</m:t>
                      </m:r>
                    </m:oMath>
                  </m:oMathPara>
                </a14:m>
                <a:endParaRPr lang="en-US" sz="2800" dirty="0"/>
              </a:p>
            </p:txBody>
          </p:sp>
        </mc:Choice>
        <mc:Fallback xmlns="">
          <p:sp>
            <p:nvSpPr>
              <p:cNvPr id="17" name="TextBox 16">
                <a:extLst>
                  <a:ext uri="{FF2B5EF4-FFF2-40B4-BE49-F238E27FC236}">
                    <a16:creationId xmlns:a16="http://schemas.microsoft.com/office/drawing/2014/main" id="{E6AAA63F-B163-4CA5-8C07-E312E803331A}"/>
                  </a:ext>
                </a:extLst>
              </p:cNvPr>
              <p:cNvSpPr txBox="1">
                <a:spLocks noRot="1" noChangeAspect="1" noMove="1" noResize="1" noEditPoints="1" noAdjustHandles="1" noChangeArrowheads="1" noChangeShapeType="1" noTextEdit="1"/>
              </p:cNvSpPr>
              <p:nvPr/>
            </p:nvSpPr>
            <p:spPr>
              <a:xfrm>
                <a:off x="5559381" y="4290577"/>
                <a:ext cx="3584619" cy="523220"/>
              </a:xfrm>
              <a:prstGeom prst="rect">
                <a:avLst/>
              </a:prstGeom>
              <a:blipFill>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00762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Gravity</a:t>
            </a:r>
            <a:endParaRPr lang="en-US" u="sng" dirty="0">
              <a:solidFill>
                <a:schemeClr val="bg1"/>
              </a:solidFill>
              <a:effectLst>
                <a:outerShdw blurRad="38100" dist="38100" dir="2700000" algn="tl">
                  <a:srgbClr val="000000">
                    <a:alpha val="43137"/>
                  </a:srgbClr>
                </a:outerShdw>
              </a:effectLst>
            </a:endParaRPr>
          </a:p>
        </p:txBody>
      </p:sp>
      <p:sp>
        <p:nvSpPr>
          <p:cNvPr id="9" name="Rectangle 3"/>
          <p:cNvSpPr txBox="1">
            <a:spLocks noChangeArrowheads="1"/>
          </p:cNvSpPr>
          <p:nvPr/>
        </p:nvSpPr>
        <p:spPr>
          <a:xfrm>
            <a:off x="87333" y="1531726"/>
            <a:ext cx="6048291" cy="472277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altLang="en-US" sz="3900" dirty="0">
                <a:latin typeface="+mj-lt"/>
              </a:rPr>
              <a:t>What is Gravity?</a:t>
            </a:r>
            <a:endParaRPr lang="en-US" altLang="en-US" sz="3200" dirty="0">
              <a:latin typeface="+mj-lt"/>
            </a:endParaRPr>
          </a:p>
          <a:p>
            <a:r>
              <a:rPr lang="en-US" altLang="en-US" sz="3000" dirty="0">
                <a:latin typeface="+mj-lt"/>
              </a:rPr>
              <a:t>Idea #1: 	A downward force that 			stops you from flying away</a:t>
            </a:r>
          </a:p>
          <a:p>
            <a:r>
              <a:rPr lang="en-US" altLang="en-US" sz="3000" dirty="0">
                <a:latin typeface="+mj-lt"/>
              </a:rPr>
              <a:t>Idea #2:  	An attraction towards 			larger objects</a:t>
            </a:r>
          </a:p>
          <a:p>
            <a:r>
              <a:rPr lang="en-US" altLang="en-US" sz="3000" dirty="0">
                <a:latin typeface="+mj-lt"/>
              </a:rPr>
              <a:t>Idea #3:  	All mass attracts all other 		mass</a:t>
            </a:r>
            <a:endParaRPr lang="en-US" altLang="en-US" sz="3200" dirty="0">
              <a:latin typeface="+mj-lt"/>
            </a:endParaRPr>
          </a:p>
          <a:p>
            <a:r>
              <a:rPr lang="en-US" altLang="en-US" sz="2400" i="1" dirty="0">
                <a:solidFill>
                  <a:schemeClr val="tx1">
                    <a:lumMod val="50000"/>
                    <a:lumOff val="50000"/>
                  </a:schemeClr>
                </a:solidFill>
                <a:latin typeface="+mj-lt"/>
              </a:rPr>
              <a:t>Circle the answer that you agree with most</a:t>
            </a:r>
          </a:p>
        </p:txBody>
      </p:sp>
      <p:pic>
        <p:nvPicPr>
          <p:cNvPr id="10" name="Picture 4" descr="http://www.scifinow.co.uk/wp-content/uploads/2013/09/gravity-movie-poster.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431335" y="1531726"/>
            <a:ext cx="2584649" cy="461080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821C441-FB9A-41C8-95E5-18A198159A93}"/>
              </a:ext>
            </a:extLst>
          </p:cNvPr>
          <p:cNvSpPr/>
          <p:nvPr/>
        </p:nvSpPr>
        <p:spPr>
          <a:xfrm>
            <a:off x="87332" y="4266030"/>
            <a:ext cx="5837217" cy="877469"/>
          </a:xfrm>
          <a:prstGeom prst="rect">
            <a:avLst/>
          </a:prstGeom>
          <a:solidFill>
            <a:srgbClr val="FFFF00">
              <a:alpha val="20000"/>
            </a:srgb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9181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Universal Law of Gravitation</a:t>
            </a:r>
            <a:endParaRPr lang="en-US" u="sng" dirty="0">
              <a:solidFill>
                <a:schemeClr val="bg1"/>
              </a:solidFill>
              <a:effectLst>
                <a:outerShdw blurRad="38100" dist="38100" dir="2700000" algn="tl">
                  <a:srgbClr val="000000">
                    <a:alpha val="43137"/>
                  </a:srgbClr>
                </a:outerShdw>
              </a:effectLst>
            </a:endParaRPr>
          </a:p>
        </p:txBody>
      </p:sp>
      <p:sp>
        <p:nvSpPr>
          <p:cNvPr id="11" name="TextBox 10"/>
          <p:cNvSpPr txBox="1"/>
          <p:nvPr/>
        </p:nvSpPr>
        <p:spPr>
          <a:xfrm>
            <a:off x="4829296" y="1614859"/>
            <a:ext cx="4029579" cy="1477328"/>
          </a:xfrm>
          <a:prstGeom prst="rect">
            <a:avLst/>
          </a:prstGeom>
          <a:noFill/>
        </p:spPr>
        <p:txBody>
          <a:bodyPr wrap="square" rtlCol="0">
            <a:spAutoFit/>
          </a:bodyPr>
          <a:lstStyle/>
          <a:p>
            <a:r>
              <a:rPr lang="en-US" dirty="0">
                <a:solidFill>
                  <a:schemeClr val="tx1">
                    <a:lumMod val="85000"/>
                    <a:lumOff val="15000"/>
                  </a:schemeClr>
                </a:solidFill>
                <a:latin typeface="+mj-lt"/>
              </a:rPr>
              <a:t>The force of attraction between bodies with mass is directly proportional to the product of the two masses and inversely proportional to the square of the distance between them.</a:t>
            </a:r>
          </a:p>
        </p:txBody>
      </p:sp>
      <p:graphicFrame>
        <p:nvGraphicFramePr>
          <p:cNvPr id="4" name="Table 3">
            <a:extLst>
              <a:ext uri="{FF2B5EF4-FFF2-40B4-BE49-F238E27FC236}">
                <a16:creationId xmlns:a16="http://schemas.microsoft.com/office/drawing/2014/main" id="{794EE487-E4A2-48E7-A3E9-0837E6009149}"/>
              </a:ext>
            </a:extLst>
          </p:cNvPr>
          <p:cNvGraphicFramePr>
            <a:graphicFrameLocks noGrp="1"/>
          </p:cNvGraphicFramePr>
          <p:nvPr>
            <p:extLst>
              <p:ext uri="{D42A27DB-BD31-4B8C-83A1-F6EECF244321}">
                <p14:modId xmlns:p14="http://schemas.microsoft.com/office/powerpoint/2010/main" val="1954397319"/>
              </p:ext>
            </p:extLst>
          </p:nvPr>
        </p:nvGraphicFramePr>
        <p:xfrm>
          <a:off x="5240588" y="3400710"/>
          <a:ext cx="3618288" cy="2650216"/>
        </p:xfrm>
        <a:graphic>
          <a:graphicData uri="http://schemas.openxmlformats.org/drawingml/2006/table">
            <a:tbl>
              <a:tblPr bandRow="1">
                <a:tableStyleId>{8A107856-5554-42FB-B03E-39F5DBC370BA}</a:tableStyleId>
              </a:tblPr>
              <a:tblGrid>
                <a:gridCol w="2270212">
                  <a:extLst>
                    <a:ext uri="{9D8B030D-6E8A-4147-A177-3AD203B41FA5}">
                      <a16:colId xmlns:a16="http://schemas.microsoft.com/office/drawing/2014/main" val="489818652"/>
                    </a:ext>
                  </a:extLst>
                </a:gridCol>
                <a:gridCol w="685316">
                  <a:extLst>
                    <a:ext uri="{9D8B030D-6E8A-4147-A177-3AD203B41FA5}">
                      <a16:colId xmlns:a16="http://schemas.microsoft.com/office/drawing/2014/main" val="3786633439"/>
                    </a:ext>
                  </a:extLst>
                </a:gridCol>
                <a:gridCol w="662760">
                  <a:extLst>
                    <a:ext uri="{9D8B030D-6E8A-4147-A177-3AD203B41FA5}">
                      <a16:colId xmlns:a16="http://schemas.microsoft.com/office/drawing/2014/main" val="3910334884"/>
                    </a:ext>
                  </a:extLst>
                </a:gridCol>
              </a:tblGrid>
              <a:tr h="667081">
                <a:tc>
                  <a:txBody>
                    <a:bodyPr/>
                    <a:lstStyle/>
                    <a:p>
                      <a:pPr algn="ctr"/>
                      <a:r>
                        <a:rPr lang="en-US" sz="2000" dirty="0">
                          <a:latin typeface="+mj-lt"/>
                        </a:rPr>
                        <a:t>Gravitational Force</a:t>
                      </a:r>
                    </a:p>
                  </a:txBody>
                  <a:tcPr anchor="ctr"/>
                </a:tc>
                <a:tc>
                  <a:txBody>
                    <a:bodyPr/>
                    <a:lstStyle/>
                    <a:p>
                      <a:pPr algn="ctr"/>
                      <a:endParaRPr lang="en-US" sz="2400" dirty="0">
                        <a:solidFill>
                          <a:srgbClr val="C00000"/>
                        </a:solidFill>
                      </a:endParaRPr>
                    </a:p>
                  </a:txBody>
                  <a:tcPr anchor="ctr"/>
                </a:tc>
                <a:tc>
                  <a:txBody>
                    <a:bodyPr/>
                    <a:lstStyle/>
                    <a:p>
                      <a:pPr algn="ctr"/>
                      <a:endParaRPr lang="en-US" sz="2400" i="0" dirty="0">
                        <a:solidFill>
                          <a:srgbClr val="C00000"/>
                        </a:solidFill>
                      </a:endParaRPr>
                    </a:p>
                  </a:txBody>
                  <a:tcPr anchor="ctr"/>
                </a:tc>
                <a:extLst>
                  <a:ext uri="{0D108BD9-81ED-4DB2-BD59-A6C34878D82A}">
                    <a16:rowId xmlns:a16="http://schemas.microsoft.com/office/drawing/2014/main" val="3719870196"/>
                  </a:ext>
                </a:extLst>
              </a:tr>
              <a:tr h="658027">
                <a:tc>
                  <a:txBody>
                    <a:bodyPr/>
                    <a:lstStyle/>
                    <a:p>
                      <a:pPr algn="ctr"/>
                      <a:r>
                        <a:rPr lang="en-US" sz="2000" dirty="0">
                          <a:latin typeface="+mj-lt"/>
                        </a:rPr>
                        <a:t>Object 1 Mass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rgbClr val="7030A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i="0" dirty="0">
                        <a:solidFill>
                          <a:srgbClr val="7030A0"/>
                        </a:solidFill>
                      </a:endParaRPr>
                    </a:p>
                  </a:txBody>
                  <a:tcPr anchor="ctr"/>
                </a:tc>
                <a:extLst>
                  <a:ext uri="{0D108BD9-81ED-4DB2-BD59-A6C34878D82A}">
                    <a16:rowId xmlns:a16="http://schemas.microsoft.com/office/drawing/2014/main" val="1254606398"/>
                  </a:ext>
                </a:extLst>
              </a:tr>
              <a:tr h="658027">
                <a:tc>
                  <a:txBody>
                    <a:bodyPr/>
                    <a:lstStyle/>
                    <a:p>
                      <a:pPr algn="ctr"/>
                      <a:r>
                        <a:rPr lang="en-US" sz="2000" dirty="0">
                          <a:latin typeface="+mj-lt"/>
                        </a:rPr>
                        <a:t>Object 2 Mass</a:t>
                      </a:r>
                    </a:p>
                  </a:txBody>
                  <a:tcPr anchor="ctr"/>
                </a:tc>
                <a:tc>
                  <a:txBody>
                    <a:bodyPr/>
                    <a:lstStyle/>
                    <a:p>
                      <a:pPr algn="ctr"/>
                      <a:endParaRPr lang="en-US" sz="2400" dirty="0">
                        <a:solidFill>
                          <a:srgbClr val="FF00FF"/>
                        </a:solidFill>
                      </a:endParaRPr>
                    </a:p>
                  </a:txBody>
                  <a:tcPr anchor="ctr"/>
                </a:tc>
                <a:tc>
                  <a:txBody>
                    <a:bodyPr/>
                    <a:lstStyle/>
                    <a:p>
                      <a:pPr algn="ctr"/>
                      <a:endParaRPr lang="en-US" sz="2400" i="0" dirty="0">
                        <a:solidFill>
                          <a:srgbClr val="FF00FF"/>
                        </a:solidFill>
                      </a:endParaRPr>
                    </a:p>
                  </a:txBody>
                  <a:tcPr anchor="ctr"/>
                </a:tc>
                <a:extLst>
                  <a:ext uri="{0D108BD9-81ED-4DB2-BD59-A6C34878D82A}">
                    <a16:rowId xmlns:a16="http://schemas.microsoft.com/office/drawing/2014/main" val="324371006"/>
                  </a:ext>
                </a:extLst>
              </a:tr>
              <a:tr h="667081">
                <a:tc>
                  <a:txBody>
                    <a:bodyPr/>
                    <a:lstStyle/>
                    <a:p>
                      <a:pPr algn="ctr"/>
                      <a:r>
                        <a:rPr lang="en-US" sz="2000" dirty="0">
                          <a:latin typeface="+mj-lt"/>
                        </a:rPr>
                        <a:t>Separation Distance</a:t>
                      </a:r>
                    </a:p>
                  </a:txBody>
                  <a:tcPr anchor="ctr"/>
                </a:tc>
                <a:tc>
                  <a:txBody>
                    <a:bodyPr/>
                    <a:lstStyle/>
                    <a:p>
                      <a:pPr algn="ctr"/>
                      <a:endParaRPr lang="en-US" sz="2400" dirty="0">
                        <a:solidFill>
                          <a:schemeClr val="accent5"/>
                        </a:solidFill>
                      </a:endParaRPr>
                    </a:p>
                  </a:txBody>
                  <a:tcPr anchor="ctr"/>
                </a:tc>
                <a:tc>
                  <a:txBody>
                    <a:bodyPr/>
                    <a:lstStyle/>
                    <a:p>
                      <a:pPr algn="ctr"/>
                      <a:endParaRPr lang="en-US" sz="2400" i="0" dirty="0">
                        <a:solidFill>
                          <a:schemeClr val="accent5"/>
                        </a:solidFill>
                      </a:endParaRPr>
                    </a:p>
                  </a:txBody>
                  <a:tcPr anchor="ctr"/>
                </a:tc>
                <a:extLst>
                  <a:ext uri="{0D108BD9-81ED-4DB2-BD59-A6C34878D82A}">
                    <a16:rowId xmlns:a16="http://schemas.microsoft.com/office/drawing/2014/main" val="1641729710"/>
                  </a:ext>
                </a:extLst>
              </a:tr>
            </a:tbl>
          </a:graphicData>
        </a:graphic>
      </p:graphicFrame>
      <mc:AlternateContent xmlns:mc="http://schemas.openxmlformats.org/markup-compatibility/2006" xmlns:a14="http://schemas.microsoft.com/office/drawing/2010/main">
        <mc:Choice Requires="a14">
          <p:graphicFrame>
            <p:nvGraphicFramePr>
              <p:cNvPr id="39" name="Table 38">
                <a:extLst>
                  <a:ext uri="{FF2B5EF4-FFF2-40B4-BE49-F238E27FC236}">
                    <a16:creationId xmlns:a16="http://schemas.microsoft.com/office/drawing/2014/main" id="{44F94712-C561-48B6-96CE-1CBC9CF8E2E5}"/>
                  </a:ext>
                </a:extLst>
              </p:cNvPr>
              <p:cNvGraphicFramePr>
                <a:graphicFrameLocks noGrp="1"/>
              </p:cNvGraphicFramePr>
              <p:nvPr/>
            </p:nvGraphicFramePr>
            <p:xfrm>
              <a:off x="334435" y="1599994"/>
              <a:ext cx="4325174" cy="1492193"/>
            </p:xfrm>
            <a:graphic>
              <a:graphicData uri="http://schemas.openxmlformats.org/drawingml/2006/table">
                <a:tbl>
                  <a:tblPr firstRow="1" bandRow="1">
                    <a:tableStyleId>{8A107856-5554-42FB-B03E-39F5DBC370BA}</a:tableStyleId>
                  </a:tblPr>
                  <a:tblGrid>
                    <a:gridCol w="4325174">
                      <a:extLst>
                        <a:ext uri="{9D8B030D-6E8A-4147-A177-3AD203B41FA5}">
                          <a16:colId xmlns:a16="http://schemas.microsoft.com/office/drawing/2014/main" val="20000"/>
                        </a:ext>
                      </a:extLst>
                    </a:gridCol>
                  </a:tblGrid>
                  <a:tr h="14921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en-US" sz="4800" b="0" i="1" smtClean="0">
                                    <a:solidFill>
                                      <a:srgbClr val="C00000"/>
                                    </a:solidFill>
                                    <a:latin typeface="Cambria Math" panose="02040503050406030204" pitchFamily="18" charset="0"/>
                                  </a:rPr>
                                  <m:t>𝐹</m:t>
                                </m:r>
                                <m:r>
                                  <a:rPr lang="en-US" sz="4800" b="0" i="1" smtClean="0">
                                    <a:latin typeface="Cambria Math" panose="02040503050406030204" pitchFamily="18" charset="0"/>
                                  </a:rPr>
                                  <m:t>=</m:t>
                                </m:r>
                                <m:r>
                                  <a:rPr lang="en-US" sz="4800" b="0" i="1" smtClean="0">
                                    <a:solidFill>
                                      <a:srgbClr val="0070C0"/>
                                    </a:solidFill>
                                    <a:latin typeface="Cambria Math" panose="02040503050406030204" pitchFamily="18" charset="0"/>
                                  </a:rPr>
                                  <m:t>𝐺</m:t>
                                </m:r>
                                <m:f>
                                  <m:fPr>
                                    <m:ctrlPr>
                                      <a:rPr lang="en-US" sz="4800" b="0" i="1" smtClean="0">
                                        <a:latin typeface="Cambria Math" panose="02040503050406030204" pitchFamily="18" charset="0"/>
                                        <a:ea typeface="Cambria Math" panose="02040503050406030204" pitchFamily="18" charset="0"/>
                                      </a:rPr>
                                    </m:ctrlPr>
                                  </m:fPr>
                                  <m:num>
                                    <m:r>
                                      <a:rPr lang="en-US" sz="4800" b="0" i="1" smtClean="0">
                                        <a:solidFill>
                                          <a:srgbClr val="7030A0"/>
                                        </a:solidFill>
                                        <a:latin typeface="Cambria Math" panose="02040503050406030204" pitchFamily="18" charset="0"/>
                                        <a:ea typeface="Cambria Math" panose="02040503050406030204" pitchFamily="18" charset="0"/>
                                      </a:rPr>
                                      <m:t>𝑀</m:t>
                                    </m:r>
                                    <m:r>
                                      <a:rPr lang="en-US" sz="4800" b="0" i="1" smtClean="0">
                                        <a:solidFill>
                                          <a:srgbClr val="FF00FF"/>
                                        </a:solidFill>
                                        <a:latin typeface="Cambria Math" panose="02040503050406030204" pitchFamily="18" charset="0"/>
                                        <a:ea typeface="Cambria Math" panose="02040503050406030204" pitchFamily="18" charset="0"/>
                                      </a:rPr>
                                      <m:t>𝑚</m:t>
                                    </m:r>
                                  </m:num>
                                  <m:den>
                                    <m:sSup>
                                      <m:sSupPr>
                                        <m:ctrlPr>
                                          <a:rPr lang="en-US" sz="4800" b="0" i="1" smtClean="0">
                                            <a:latin typeface="Cambria Math" panose="02040503050406030204" pitchFamily="18" charset="0"/>
                                            <a:ea typeface="Cambria Math" panose="02040503050406030204" pitchFamily="18" charset="0"/>
                                          </a:rPr>
                                        </m:ctrlPr>
                                      </m:sSupPr>
                                      <m:e>
                                        <m:r>
                                          <a:rPr lang="en-US" sz="4800" b="0" i="1" smtClean="0">
                                            <a:solidFill>
                                              <a:srgbClr val="00B050"/>
                                            </a:solidFill>
                                            <a:latin typeface="Cambria Math" panose="02040503050406030204" pitchFamily="18" charset="0"/>
                                            <a:ea typeface="Cambria Math" panose="02040503050406030204" pitchFamily="18" charset="0"/>
                                          </a:rPr>
                                          <m:t>𝑟</m:t>
                                        </m:r>
                                      </m:e>
                                      <m:sup>
                                        <m:r>
                                          <a:rPr lang="en-US" sz="4800" b="0" i="1" smtClean="0">
                                            <a:latin typeface="Cambria Math" panose="02040503050406030204" pitchFamily="18" charset="0"/>
                                            <a:ea typeface="Cambria Math" panose="02040503050406030204" pitchFamily="18" charset="0"/>
                                          </a:rPr>
                                          <m:t>2</m:t>
                                        </m:r>
                                      </m:sup>
                                    </m:sSup>
                                  </m:den>
                                </m:f>
                              </m:oMath>
                            </m:oMathPara>
                          </a14:m>
                          <a:endParaRPr lang="en-US" sz="4800" i="1" dirty="0"/>
                        </a:p>
                      </a:txBody>
                      <a:tcPr anchor="ctr"/>
                    </a:tc>
                    <a:extLst>
                      <a:ext uri="{0D108BD9-81ED-4DB2-BD59-A6C34878D82A}">
                        <a16:rowId xmlns:a16="http://schemas.microsoft.com/office/drawing/2014/main" val="10000"/>
                      </a:ext>
                    </a:extLst>
                  </a:tr>
                </a:tbl>
              </a:graphicData>
            </a:graphic>
          </p:graphicFrame>
        </mc:Choice>
        <mc:Fallback xmlns="">
          <p:graphicFrame>
            <p:nvGraphicFramePr>
              <p:cNvPr id="39" name="Table 38">
                <a:extLst>
                  <a:ext uri="{FF2B5EF4-FFF2-40B4-BE49-F238E27FC236}">
                    <a16:creationId xmlns:a16="http://schemas.microsoft.com/office/drawing/2014/main" id="{44F94712-C561-48B6-96CE-1CBC9CF8E2E5}"/>
                  </a:ext>
                </a:extLst>
              </p:cNvPr>
              <p:cNvGraphicFramePr>
                <a:graphicFrameLocks noGrp="1"/>
              </p:cNvGraphicFramePr>
              <p:nvPr>
                <p:extLst>
                  <p:ext uri="{D42A27DB-BD31-4B8C-83A1-F6EECF244321}">
                    <p14:modId xmlns:p14="http://schemas.microsoft.com/office/powerpoint/2010/main" val="2994352376"/>
                  </p:ext>
                </p:extLst>
              </p:nvPr>
            </p:nvGraphicFramePr>
            <p:xfrm>
              <a:off x="334435" y="1599994"/>
              <a:ext cx="4325174" cy="1492193"/>
            </p:xfrm>
            <a:graphic>
              <a:graphicData uri="http://schemas.openxmlformats.org/drawingml/2006/table">
                <a:tbl>
                  <a:tblPr firstRow="1" bandRow="1">
                    <a:tableStyleId>{8A107856-5554-42FB-B03E-39F5DBC370BA}</a:tableStyleId>
                  </a:tblPr>
                  <a:tblGrid>
                    <a:gridCol w="4325174">
                      <a:extLst>
                        <a:ext uri="{9D8B030D-6E8A-4147-A177-3AD203B41FA5}">
                          <a16:colId xmlns:a16="http://schemas.microsoft.com/office/drawing/2014/main" val="20000"/>
                        </a:ext>
                      </a:extLst>
                    </a:gridCol>
                  </a:tblGrid>
                  <a:tr h="1492193">
                    <a:tc>
                      <a:txBody>
                        <a:bodyPr/>
                        <a:lstStyle/>
                        <a:p>
                          <a:endParaRPr lang="en-US"/>
                        </a:p>
                      </a:txBody>
                      <a:tcPr anchor="ctr">
                        <a:blipFill>
                          <a:blip r:embed="rId3"/>
                          <a:stretch>
                            <a:fillRect l="-141" t="-407" r="-281" b="-813"/>
                          </a:stretch>
                        </a:blipFill>
                      </a:tcPr>
                    </a:tc>
                    <a:extLst>
                      <a:ext uri="{0D108BD9-81ED-4DB2-BD59-A6C34878D82A}">
                        <a16:rowId xmlns:a16="http://schemas.microsoft.com/office/drawing/2014/main" val="10000"/>
                      </a:ext>
                    </a:extLst>
                  </a:tr>
                </a:tbl>
              </a:graphicData>
            </a:graphic>
          </p:graphicFrame>
        </mc:Fallback>
      </mc:AlternateContent>
      <p:pic>
        <p:nvPicPr>
          <p:cNvPr id="41" name="Picture 2" descr="http://ecx.images-amazon.com/images/I/91Zst3cBAwL._SL1500_.jpg">
            <a:extLst>
              <a:ext uri="{FF2B5EF4-FFF2-40B4-BE49-F238E27FC236}">
                <a16:creationId xmlns:a16="http://schemas.microsoft.com/office/drawing/2014/main" id="{B2200E8E-0654-462C-AA08-86E4D6D9FFD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34435" y="3881228"/>
            <a:ext cx="1824731" cy="1824731"/>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http://www.nasa.gov/sites/default/files/thumbnails/image/christmas2015fullmoon.jpg">
            <a:extLst>
              <a:ext uri="{FF2B5EF4-FFF2-40B4-BE49-F238E27FC236}">
                <a16:creationId xmlns:a16="http://schemas.microsoft.com/office/drawing/2014/main" id="{55EE6A7D-F18E-412D-8BCB-A627B3664D9E}"/>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231603" y="4579590"/>
            <a:ext cx="428006" cy="42800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7FEA655-AE32-4A56-916F-C29E68EFA68D}"/>
              </a:ext>
            </a:extLst>
          </p:cNvPr>
          <p:cNvSpPr txBox="1"/>
          <p:nvPr/>
        </p:nvSpPr>
        <p:spPr>
          <a:xfrm>
            <a:off x="788982" y="4193428"/>
            <a:ext cx="915635" cy="1200329"/>
          </a:xfrm>
          <a:prstGeom prst="rect">
            <a:avLst/>
          </a:prstGeom>
          <a:noFill/>
        </p:spPr>
        <p:txBody>
          <a:bodyPr wrap="none" rtlCol="0">
            <a:spAutoFit/>
          </a:bodyPr>
          <a:lstStyle/>
          <a:p>
            <a:r>
              <a:rPr lang="en-US" sz="7200" i="1" dirty="0">
                <a:latin typeface="Cambria" panose="02040503050406030204" pitchFamily="18" charset="0"/>
              </a:rPr>
              <a:t>M</a:t>
            </a:r>
          </a:p>
        </p:txBody>
      </p:sp>
      <p:sp>
        <p:nvSpPr>
          <p:cNvPr id="43" name="TextBox 42">
            <a:extLst>
              <a:ext uri="{FF2B5EF4-FFF2-40B4-BE49-F238E27FC236}">
                <a16:creationId xmlns:a16="http://schemas.microsoft.com/office/drawing/2014/main" id="{75FCD4AE-E180-4A70-83B6-05DC220B9DCF}"/>
              </a:ext>
            </a:extLst>
          </p:cNvPr>
          <p:cNvSpPr txBox="1"/>
          <p:nvPr/>
        </p:nvSpPr>
        <p:spPr>
          <a:xfrm>
            <a:off x="4250681" y="4563863"/>
            <a:ext cx="389850" cy="400110"/>
          </a:xfrm>
          <a:prstGeom prst="rect">
            <a:avLst/>
          </a:prstGeom>
          <a:noFill/>
        </p:spPr>
        <p:txBody>
          <a:bodyPr wrap="none" rtlCol="0">
            <a:spAutoFit/>
          </a:bodyPr>
          <a:lstStyle/>
          <a:p>
            <a:r>
              <a:rPr lang="en-US" sz="2000" i="1" dirty="0">
                <a:latin typeface="Cambria" panose="02040503050406030204" pitchFamily="18" charset="0"/>
              </a:rPr>
              <a:t>m</a:t>
            </a:r>
            <a:endParaRPr lang="en-US" sz="7200" i="1" dirty="0">
              <a:latin typeface="Cambria" panose="02040503050406030204" pitchFamily="18" charset="0"/>
            </a:endParaRPr>
          </a:p>
        </p:txBody>
      </p:sp>
      <p:sp>
        <p:nvSpPr>
          <p:cNvPr id="45" name="Line 23">
            <a:extLst>
              <a:ext uri="{FF2B5EF4-FFF2-40B4-BE49-F238E27FC236}">
                <a16:creationId xmlns:a16="http://schemas.microsoft.com/office/drawing/2014/main" id="{3DF96FFF-1B06-4663-A320-786D03CFF8A6}"/>
              </a:ext>
            </a:extLst>
          </p:cNvPr>
          <p:cNvSpPr>
            <a:spLocks noChangeShapeType="1"/>
          </p:cNvSpPr>
          <p:nvPr/>
        </p:nvSpPr>
        <p:spPr bwMode="auto">
          <a:xfrm flipV="1">
            <a:off x="1262175" y="3657600"/>
            <a:ext cx="3187727" cy="0"/>
          </a:xfrm>
          <a:prstGeom prst="line">
            <a:avLst/>
          </a:prstGeom>
          <a:noFill/>
          <a:ln w="28575">
            <a:solidFill>
              <a:schemeClr val="tx1">
                <a:lumMod val="75000"/>
                <a:lumOff val="25000"/>
              </a:schemeClr>
            </a:solidFill>
            <a:round/>
            <a:headEnd type="triangle" w="med" len="med"/>
            <a:tailEnd type="triangle" w="med" len="med"/>
          </a:ln>
          <a:effectLst/>
        </p:spPr>
        <p:txBody>
          <a:bodyPr anchor="ctr"/>
          <a:lstStyle/>
          <a:p>
            <a:pPr>
              <a:defRPr/>
            </a:pPr>
            <a:endParaRPr lang="en-US">
              <a:latin typeface="+mj-lt"/>
            </a:endParaRPr>
          </a:p>
        </p:txBody>
      </p:sp>
      <p:sp>
        <p:nvSpPr>
          <p:cNvPr id="46" name="Text Box 24">
            <a:extLst>
              <a:ext uri="{FF2B5EF4-FFF2-40B4-BE49-F238E27FC236}">
                <a16:creationId xmlns:a16="http://schemas.microsoft.com/office/drawing/2014/main" id="{7F86DE4D-402C-4EC9-9021-A5CDB5EA197B}"/>
              </a:ext>
            </a:extLst>
          </p:cNvPr>
          <p:cNvSpPr txBox="1">
            <a:spLocks noChangeArrowheads="1"/>
          </p:cNvSpPr>
          <p:nvPr/>
        </p:nvSpPr>
        <p:spPr bwMode="auto">
          <a:xfrm>
            <a:off x="2700290" y="3497262"/>
            <a:ext cx="31149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50000"/>
              </a:spcBef>
              <a:spcAft>
                <a:spcPct val="0"/>
              </a:spcAft>
              <a:defRPr sz="2800">
                <a:solidFill>
                  <a:schemeClr val="tx1"/>
                </a:solidFill>
                <a:latin typeface="Times New Roman" pitchFamily="18" charset="0"/>
              </a:defRPr>
            </a:lvl6pPr>
            <a:lvl7pPr marL="2971800" indent="-228600" eaLnBrk="0" fontAlgn="base" hangingPunct="0">
              <a:spcBef>
                <a:spcPct val="50000"/>
              </a:spcBef>
              <a:spcAft>
                <a:spcPct val="0"/>
              </a:spcAft>
              <a:defRPr sz="2800">
                <a:solidFill>
                  <a:schemeClr val="tx1"/>
                </a:solidFill>
                <a:latin typeface="Times New Roman" pitchFamily="18" charset="0"/>
              </a:defRPr>
            </a:lvl7pPr>
            <a:lvl8pPr marL="3429000" indent="-228600" eaLnBrk="0" fontAlgn="base" hangingPunct="0">
              <a:spcBef>
                <a:spcPct val="50000"/>
              </a:spcBef>
              <a:spcAft>
                <a:spcPct val="0"/>
              </a:spcAft>
              <a:defRPr sz="2800">
                <a:solidFill>
                  <a:schemeClr val="tx1"/>
                </a:solidFill>
                <a:latin typeface="Times New Roman" pitchFamily="18" charset="0"/>
              </a:defRPr>
            </a:lvl8pPr>
            <a:lvl9pPr marL="3886200" indent="-228600" eaLnBrk="0" fontAlgn="base" hangingPunct="0">
              <a:spcBef>
                <a:spcPct val="50000"/>
              </a:spcBef>
              <a:spcAft>
                <a:spcPct val="0"/>
              </a:spcAft>
              <a:defRPr sz="2800">
                <a:solidFill>
                  <a:schemeClr val="tx1"/>
                </a:solidFill>
                <a:latin typeface="Times New Roman" pitchFamily="18" charset="0"/>
              </a:defRPr>
            </a:lvl9pPr>
          </a:lstStyle>
          <a:p>
            <a:r>
              <a:rPr lang="en-US" sz="3200" dirty="0">
                <a:solidFill>
                  <a:schemeClr val="tx1">
                    <a:lumMod val="85000"/>
                    <a:lumOff val="15000"/>
                  </a:schemeClr>
                </a:solidFill>
                <a:effectLst/>
                <a:latin typeface="+mj-lt"/>
              </a:rPr>
              <a:t>r</a:t>
            </a:r>
          </a:p>
        </p:txBody>
      </p:sp>
      <p:sp>
        <p:nvSpPr>
          <p:cNvPr id="47" name="Line 21">
            <a:extLst>
              <a:ext uri="{FF2B5EF4-FFF2-40B4-BE49-F238E27FC236}">
                <a16:creationId xmlns:a16="http://schemas.microsoft.com/office/drawing/2014/main" id="{9CC87898-0235-4402-A8FF-87B51DA6209E}"/>
              </a:ext>
            </a:extLst>
          </p:cNvPr>
          <p:cNvSpPr>
            <a:spLocks noChangeShapeType="1"/>
          </p:cNvSpPr>
          <p:nvPr/>
        </p:nvSpPr>
        <p:spPr bwMode="auto">
          <a:xfrm flipH="1">
            <a:off x="4449899" y="3528219"/>
            <a:ext cx="0" cy="1035644"/>
          </a:xfrm>
          <a:prstGeom prst="line">
            <a:avLst/>
          </a:prstGeom>
          <a:noFill/>
          <a:ln w="9525">
            <a:solidFill>
              <a:schemeClr val="tx1"/>
            </a:solidFill>
            <a:round/>
            <a:headEnd/>
            <a:tailEnd/>
          </a:ln>
          <a:effectLst/>
        </p:spPr>
        <p:txBody>
          <a:bodyPr anchor="ctr"/>
          <a:lstStyle/>
          <a:p>
            <a:pPr>
              <a:defRPr/>
            </a:pPr>
            <a:endParaRPr lang="en-US">
              <a:latin typeface="+mj-lt"/>
            </a:endParaRPr>
          </a:p>
        </p:txBody>
      </p:sp>
      <p:sp>
        <p:nvSpPr>
          <p:cNvPr id="48" name="Line 21">
            <a:extLst>
              <a:ext uri="{FF2B5EF4-FFF2-40B4-BE49-F238E27FC236}">
                <a16:creationId xmlns:a16="http://schemas.microsoft.com/office/drawing/2014/main" id="{B29BA29C-0C6B-414F-A4CC-47CD8E25947C}"/>
              </a:ext>
            </a:extLst>
          </p:cNvPr>
          <p:cNvSpPr>
            <a:spLocks noChangeShapeType="1"/>
          </p:cNvSpPr>
          <p:nvPr/>
        </p:nvSpPr>
        <p:spPr bwMode="auto">
          <a:xfrm>
            <a:off x="1262175" y="3528219"/>
            <a:ext cx="0" cy="258762"/>
          </a:xfrm>
          <a:prstGeom prst="line">
            <a:avLst/>
          </a:prstGeom>
          <a:noFill/>
          <a:ln w="9525">
            <a:solidFill>
              <a:schemeClr val="tx1"/>
            </a:solidFill>
            <a:round/>
            <a:headEnd/>
            <a:tailEnd/>
          </a:ln>
          <a:effectLst/>
        </p:spPr>
        <p:txBody>
          <a:bodyPr anchor="ctr"/>
          <a:lstStyle/>
          <a:p>
            <a:pPr>
              <a:defRPr/>
            </a:pPr>
            <a:endParaRPr lang="en-US">
              <a:latin typeface="+mj-lt"/>
            </a:endParaRPr>
          </a:p>
        </p:txBody>
      </p:sp>
      <p:sp>
        <p:nvSpPr>
          <p:cNvPr id="5" name="Rectangle 4">
            <a:extLst>
              <a:ext uri="{FF2B5EF4-FFF2-40B4-BE49-F238E27FC236}">
                <a16:creationId xmlns:a16="http://schemas.microsoft.com/office/drawing/2014/main" id="{04F7F918-9C54-47F5-9DAC-ABBA63E616C6}"/>
              </a:ext>
            </a:extLst>
          </p:cNvPr>
          <p:cNvSpPr/>
          <p:nvPr/>
        </p:nvSpPr>
        <p:spPr>
          <a:xfrm>
            <a:off x="7483337" y="3092560"/>
            <a:ext cx="711477" cy="307777"/>
          </a:xfrm>
          <a:prstGeom prst="rect">
            <a:avLst/>
          </a:prstGeom>
        </p:spPr>
        <p:txBody>
          <a:bodyPr wrap="none">
            <a:spAutoFit/>
          </a:bodyPr>
          <a:lstStyle/>
          <a:p>
            <a:pPr algn="ctr"/>
            <a:r>
              <a:rPr lang="en-US" sz="1400" dirty="0">
                <a:latin typeface="+mj-lt"/>
              </a:rPr>
              <a:t>Symbol</a:t>
            </a:r>
          </a:p>
        </p:txBody>
      </p:sp>
      <p:sp>
        <p:nvSpPr>
          <p:cNvPr id="49" name="Rectangle 48">
            <a:extLst>
              <a:ext uri="{FF2B5EF4-FFF2-40B4-BE49-F238E27FC236}">
                <a16:creationId xmlns:a16="http://schemas.microsoft.com/office/drawing/2014/main" id="{99EA138F-5E3B-4377-9BAE-A931E389C219}"/>
              </a:ext>
            </a:extLst>
          </p:cNvPr>
          <p:cNvSpPr/>
          <p:nvPr/>
        </p:nvSpPr>
        <p:spPr>
          <a:xfrm>
            <a:off x="8281424" y="3092560"/>
            <a:ext cx="490840" cy="307777"/>
          </a:xfrm>
          <a:prstGeom prst="rect">
            <a:avLst/>
          </a:prstGeom>
        </p:spPr>
        <p:txBody>
          <a:bodyPr wrap="none">
            <a:spAutoFit/>
          </a:bodyPr>
          <a:lstStyle/>
          <a:p>
            <a:pPr algn="ctr"/>
            <a:r>
              <a:rPr lang="en-US" sz="1400" dirty="0">
                <a:latin typeface="+mj-lt"/>
              </a:rPr>
              <a:t>Unit</a:t>
            </a: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97B55295-18A1-472C-959F-739463C6113E}"/>
                  </a:ext>
                </a:extLst>
              </p:cNvPr>
              <p:cNvSpPr txBox="1"/>
              <p:nvPr/>
            </p:nvSpPr>
            <p:spPr>
              <a:xfrm>
                <a:off x="7581740" y="3520911"/>
                <a:ext cx="546170" cy="461665"/>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𝐹</m:t>
                      </m:r>
                    </m:oMath>
                  </m:oMathPara>
                </a14:m>
                <a:endParaRPr lang="en-US" sz="2400" dirty="0">
                  <a:solidFill>
                    <a:srgbClr val="C00000"/>
                  </a:solidFill>
                </a:endParaRPr>
              </a:p>
            </p:txBody>
          </p:sp>
        </mc:Choice>
        <mc:Fallback xmlns="">
          <p:sp>
            <p:nvSpPr>
              <p:cNvPr id="25" name="TextBox 24">
                <a:extLst>
                  <a:ext uri="{FF2B5EF4-FFF2-40B4-BE49-F238E27FC236}">
                    <a16:creationId xmlns:a16="http://schemas.microsoft.com/office/drawing/2014/main" id="{97B55295-18A1-472C-959F-739463C6113E}"/>
                  </a:ext>
                </a:extLst>
              </p:cNvPr>
              <p:cNvSpPr txBox="1">
                <a:spLocks noRot="1" noChangeAspect="1" noMove="1" noResize="1" noEditPoints="1" noAdjustHandles="1" noChangeArrowheads="1" noChangeShapeType="1" noTextEdit="1"/>
              </p:cNvSpPr>
              <p:nvPr/>
            </p:nvSpPr>
            <p:spPr>
              <a:xfrm>
                <a:off x="7581740" y="3520911"/>
                <a:ext cx="546170"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9379CD19-7A80-41BB-BC96-03619389E9C5}"/>
                  </a:ext>
                </a:extLst>
              </p:cNvPr>
              <p:cNvSpPr txBox="1"/>
              <p:nvPr/>
            </p:nvSpPr>
            <p:spPr>
              <a:xfrm>
                <a:off x="8249486" y="3493439"/>
                <a:ext cx="546170" cy="461665"/>
              </a:xfrm>
              <a:prstGeom prst="rect">
                <a:avLst/>
              </a:prstGeom>
              <a:noFill/>
            </p:spPr>
            <p:txBody>
              <a:bodyPr wrap="square">
                <a:spAutoFit/>
              </a:bodyPr>
              <a:lstStyle/>
              <a:p>
                <a:pPr algn="ctr"/>
                <a14:m>
                  <m:oMathPara xmlns:m="http://schemas.openxmlformats.org/officeDocument/2006/math">
                    <m:oMathParaPr>
                      <m:jc m:val="centerGroup"/>
                    </m:oMathParaPr>
                    <m:oMath xmlns:m="http://schemas.openxmlformats.org/officeDocument/2006/math">
                      <m:r>
                        <a:rPr lang="en-US" sz="2400" b="0" i="0" smtClean="0">
                          <a:solidFill>
                            <a:srgbClr val="C00000"/>
                          </a:solidFill>
                          <a:latin typeface="Cambria Math" panose="02040503050406030204" pitchFamily="18" charset="0"/>
                        </a:rPr>
                        <m:t>[</m:t>
                      </m:r>
                      <m:r>
                        <m:rPr>
                          <m:sty m:val="p"/>
                        </m:rPr>
                        <a:rPr lang="en-US" sz="2400" b="0" i="0" smtClean="0">
                          <a:solidFill>
                            <a:srgbClr val="C00000"/>
                          </a:solidFill>
                          <a:latin typeface="Cambria Math" panose="02040503050406030204" pitchFamily="18" charset="0"/>
                        </a:rPr>
                        <m:t>N</m:t>
                      </m:r>
                      <m:r>
                        <a:rPr lang="en-US" sz="2400" b="0" i="0" smtClean="0">
                          <a:solidFill>
                            <a:srgbClr val="C00000"/>
                          </a:solidFill>
                          <a:latin typeface="Cambria Math" panose="02040503050406030204" pitchFamily="18" charset="0"/>
                        </a:rPr>
                        <m:t>]</m:t>
                      </m:r>
                    </m:oMath>
                  </m:oMathPara>
                </a14:m>
                <a:endParaRPr lang="en-US" sz="2400" dirty="0">
                  <a:solidFill>
                    <a:srgbClr val="C00000"/>
                  </a:solidFill>
                </a:endParaRPr>
              </a:p>
            </p:txBody>
          </p:sp>
        </mc:Choice>
        <mc:Fallback xmlns="">
          <p:sp>
            <p:nvSpPr>
              <p:cNvPr id="26" name="TextBox 25">
                <a:extLst>
                  <a:ext uri="{FF2B5EF4-FFF2-40B4-BE49-F238E27FC236}">
                    <a16:creationId xmlns:a16="http://schemas.microsoft.com/office/drawing/2014/main" id="{9379CD19-7A80-41BB-BC96-03619389E9C5}"/>
                  </a:ext>
                </a:extLst>
              </p:cNvPr>
              <p:cNvSpPr txBox="1">
                <a:spLocks noRot="1" noChangeAspect="1" noMove="1" noResize="1" noEditPoints="1" noAdjustHandles="1" noChangeArrowheads="1" noChangeShapeType="1" noTextEdit="1"/>
              </p:cNvSpPr>
              <p:nvPr/>
            </p:nvSpPr>
            <p:spPr>
              <a:xfrm>
                <a:off x="8249486" y="3493439"/>
                <a:ext cx="546170" cy="461665"/>
              </a:xfrm>
              <a:prstGeom prst="rect">
                <a:avLst/>
              </a:prstGeom>
              <a:blipFill>
                <a:blip r:embed="rId7"/>
                <a:stretch>
                  <a:fillRect l="-21111" r="-8889"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0474198B-3B10-4F2A-A76B-FE7FCBEA4A00}"/>
                  </a:ext>
                </a:extLst>
              </p:cNvPr>
              <p:cNvSpPr txBox="1"/>
              <p:nvPr/>
            </p:nvSpPr>
            <p:spPr>
              <a:xfrm>
                <a:off x="7628846" y="4165357"/>
                <a:ext cx="45195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i="1" smtClean="0">
                          <a:solidFill>
                            <a:srgbClr val="7030A0"/>
                          </a:solidFill>
                          <a:latin typeface="Cambria Math" panose="02040503050406030204" pitchFamily="18" charset="0"/>
                        </a:rPr>
                        <m:t>𝑀</m:t>
                      </m:r>
                    </m:oMath>
                  </m:oMathPara>
                </a14:m>
                <a:endParaRPr lang="en-US" sz="2400" dirty="0">
                  <a:solidFill>
                    <a:srgbClr val="7030A0"/>
                  </a:solidFill>
                </a:endParaRPr>
              </a:p>
            </p:txBody>
          </p:sp>
        </mc:Choice>
        <mc:Fallback xmlns="">
          <p:sp>
            <p:nvSpPr>
              <p:cNvPr id="27" name="TextBox 26">
                <a:extLst>
                  <a:ext uri="{FF2B5EF4-FFF2-40B4-BE49-F238E27FC236}">
                    <a16:creationId xmlns:a16="http://schemas.microsoft.com/office/drawing/2014/main" id="{0474198B-3B10-4F2A-A76B-FE7FCBEA4A00}"/>
                  </a:ext>
                </a:extLst>
              </p:cNvPr>
              <p:cNvSpPr txBox="1">
                <a:spLocks noRot="1" noChangeAspect="1" noMove="1" noResize="1" noEditPoints="1" noAdjustHandles="1" noChangeArrowheads="1" noChangeShapeType="1" noTextEdit="1"/>
              </p:cNvSpPr>
              <p:nvPr/>
            </p:nvSpPr>
            <p:spPr>
              <a:xfrm>
                <a:off x="7628846" y="4165357"/>
                <a:ext cx="451958" cy="461665"/>
              </a:xfrm>
              <a:prstGeom prst="rect">
                <a:avLst/>
              </a:prstGeom>
              <a:blipFill>
                <a:blip r:embed="rId8"/>
                <a:stretch>
                  <a:fillRect l="-1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37C02C05-FF17-4A0D-B734-E57C5E3CA4B0}"/>
                  </a:ext>
                </a:extLst>
              </p:cNvPr>
              <p:cNvSpPr txBox="1"/>
              <p:nvPr/>
            </p:nvSpPr>
            <p:spPr>
              <a:xfrm>
                <a:off x="8299530" y="4153515"/>
                <a:ext cx="45195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i="0" smtClean="0">
                          <a:solidFill>
                            <a:srgbClr val="7030A0"/>
                          </a:solidFill>
                          <a:latin typeface="Cambria Math" panose="02040503050406030204" pitchFamily="18" charset="0"/>
                        </a:rPr>
                        <m:t>[</m:t>
                      </m:r>
                      <m:r>
                        <m:rPr>
                          <m:sty m:val="p"/>
                        </m:rPr>
                        <a:rPr lang="en-US" sz="2400" b="0" i="0" smtClean="0">
                          <a:solidFill>
                            <a:srgbClr val="7030A0"/>
                          </a:solidFill>
                          <a:latin typeface="Cambria Math" panose="02040503050406030204" pitchFamily="18" charset="0"/>
                        </a:rPr>
                        <m:t>kg</m:t>
                      </m:r>
                      <m:r>
                        <a:rPr lang="en-US" sz="2400" b="0" i="0" smtClean="0">
                          <a:solidFill>
                            <a:srgbClr val="7030A0"/>
                          </a:solidFill>
                          <a:latin typeface="Cambria Math" panose="02040503050406030204" pitchFamily="18" charset="0"/>
                        </a:rPr>
                        <m:t>]</m:t>
                      </m:r>
                    </m:oMath>
                  </m:oMathPara>
                </a14:m>
                <a:endParaRPr lang="en-US" sz="2400" dirty="0">
                  <a:solidFill>
                    <a:srgbClr val="7030A0"/>
                  </a:solidFill>
                </a:endParaRPr>
              </a:p>
            </p:txBody>
          </p:sp>
        </mc:Choice>
        <mc:Fallback xmlns="">
          <p:sp>
            <p:nvSpPr>
              <p:cNvPr id="28" name="TextBox 27">
                <a:extLst>
                  <a:ext uri="{FF2B5EF4-FFF2-40B4-BE49-F238E27FC236}">
                    <a16:creationId xmlns:a16="http://schemas.microsoft.com/office/drawing/2014/main" id="{37C02C05-FF17-4A0D-B734-E57C5E3CA4B0}"/>
                  </a:ext>
                </a:extLst>
              </p:cNvPr>
              <p:cNvSpPr txBox="1">
                <a:spLocks noRot="1" noChangeAspect="1" noMove="1" noResize="1" noEditPoints="1" noAdjustHandles="1" noChangeArrowheads="1" noChangeShapeType="1" noTextEdit="1"/>
              </p:cNvSpPr>
              <p:nvPr/>
            </p:nvSpPr>
            <p:spPr>
              <a:xfrm>
                <a:off x="8299530" y="4153515"/>
                <a:ext cx="451958" cy="461665"/>
              </a:xfrm>
              <a:prstGeom prst="rect">
                <a:avLst/>
              </a:prstGeom>
              <a:blipFill>
                <a:blip r:embed="rId9"/>
                <a:stretch>
                  <a:fillRect l="-46667" r="-32000"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D9783D0A-EAC1-4E34-8F07-E7E264E5368B}"/>
                  </a:ext>
                </a:extLst>
              </p:cNvPr>
              <p:cNvSpPr txBox="1"/>
              <p:nvPr/>
            </p:nvSpPr>
            <p:spPr>
              <a:xfrm>
                <a:off x="7628846" y="4823930"/>
                <a:ext cx="45195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i="1" smtClean="0">
                          <a:solidFill>
                            <a:srgbClr val="FF00FF"/>
                          </a:solidFill>
                          <a:latin typeface="Cambria Math" panose="02040503050406030204" pitchFamily="18" charset="0"/>
                        </a:rPr>
                        <m:t>𝑚</m:t>
                      </m:r>
                    </m:oMath>
                  </m:oMathPara>
                </a14:m>
                <a:endParaRPr lang="en-US" sz="2400" dirty="0">
                  <a:solidFill>
                    <a:srgbClr val="FF00FF"/>
                  </a:solidFill>
                </a:endParaRPr>
              </a:p>
            </p:txBody>
          </p:sp>
        </mc:Choice>
        <mc:Fallback xmlns="">
          <p:sp>
            <p:nvSpPr>
              <p:cNvPr id="29" name="TextBox 28">
                <a:extLst>
                  <a:ext uri="{FF2B5EF4-FFF2-40B4-BE49-F238E27FC236}">
                    <a16:creationId xmlns:a16="http://schemas.microsoft.com/office/drawing/2014/main" id="{D9783D0A-EAC1-4E34-8F07-E7E264E5368B}"/>
                  </a:ext>
                </a:extLst>
              </p:cNvPr>
              <p:cNvSpPr txBox="1">
                <a:spLocks noRot="1" noChangeAspect="1" noMove="1" noResize="1" noEditPoints="1" noAdjustHandles="1" noChangeArrowheads="1" noChangeShapeType="1" noTextEdit="1"/>
              </p:cNvSpPr>
              <p:nvPr/>
            </p:nvSpPr>
            <p:spPr>
              <a:xfrm>
                <a:off x="7628846" y="4823930"/>
                <a:ext cx="451958" cy="461665"/>
              </a:xfrm>
              <a:prstGeom prst="rect">
                <a:avLst/>
              </a:prstGeom>
              <a:blipFill>
                <a:blip r:embed="rId10"/>
                <a:stretch>
                  <a:fillRect l="-2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E8AE6588-AD16-43AB-B631-41F6C5A13587}"/>
                  </a:ext>
                </a:extLst>
              </p:cNvPr>
              <p:cNvSpPr txBox="1"/>
              <p:nvPr/>
            </p:nvSpPr>
            <p:spPr>
              <a:xfrm>
                <a:off x="8299530" y="4812088"/>
                <a:ext cx="45195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i="0" smtClean="0">
                          <a:solidFill>
                            <a:srgbClr val="FF00FF"/>
                          </a:solidFill>
                          <a:latin typeface="Cambria Math" panose="02040503050406030204" pitchFamily="18" charset="0"/>
                        </a:rPr>
                        <m:t>[</m:t>
                      </m:r>
                      <m:r>
                        <m:rPr>
                          <m:sty m:val="p"/>
                        </m:rPr>
                        <a:rPr lang="en-US" sz="2400" b="0" i="0" smtClean="0">
                          <a:solidFill>
                            <a:srgbClr val="FF00FF"/>
                          </a:solidFill>
                          <a:latin typeface="Cambria Math" panose="02040503050406030204" pitchFamily="18" charset="0"/>
                        </a:rPr>
                        <m:t>kg</m:t>
                      </m:r>
                      <m:r>
                        <a:rPr lang="en-US" sz="2400" b="0" i="0" smtClean="0">
                          <a:solidFill>
                            <a:srgbClr val="FF00FF"/>
                          </a:solidFill>
                          <a:latin typeface="Cambria Math" panose="02040503050406030204" pitchFamily="18" charset="0"/>
                        </a:rPr>
                        <m:t>]</m:t>
                      </m:r>
                    </m:oMath>
                  </m:oMathPara>
                </a14:m>
                <a:endParaRPr lang="en-US" sz="2400" dirty="0">
                  <a:solidFill>
                    <a:srgbClr val="FF00FF"/>
                  </a:solidFill>
                </a:endParaRPr>
              </a:p>
            </p:txBody>
          </p:sp>
        </mc:Choice>
        <mc:Fallback xmlns="">
          <p:sp>
            <p:nvSpPr>
              <p:cNvPr id="30" name="TextBox 29">
                <a:extLst>
                  <a:ext uri="{FF2B5EF4-FFF2-40B4-BE49-F238E27FC236}">
                    <a16:creationId xmlns:a16="http://schemas.microsoft.com/office/drawing/2014/main" id="{E8AE6588-AD16-43AB-B631-41F6C5A13587}"/>
                  </a:ext>
                </a:extLst>
              </p:cNvPr>
              <p:cNvSpPr txBox="1">
                <a:spLocks noRot="1" noChangeAspect="1" noMove="1" noResize="1" noEditPoints="1" noAdjustHandles="1" noChangeArrowheads="1" noChangeShapeType="1" noTextEdit="1"/>
              </p:cNvSpPr>
              <p:nvPr/>
            </p:nvSpPr>
            <p:spPr>
              <a:xfrm>
                <a:off x="8299530" y="4812088"/>
                <a:ext cx="451958" cy="461665"/>
              </a:xfrm>
              <a:prstGeom prst="rect">
                <a:avLst/>
              </a:prstGeom>
              <a:blipFill>
                <a:blip r:embed="rId11"/>
                <a:stretch>
                  <a:fillRect l="-46667" r="-32000" b="-171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BC6A5FBB-E440-4B5A-AA59-C77B1C22B09E}"/>
                  </a:ext>
                </a:extLst>
              </p:cNvPr>
              <p:cNvSpPr txBox="1"/>
              <p:nvPr/>
            </p:nvSpPr>
            <p:spPr>
              <a:xfrm>
                <a:off x="7630595" y="5482503"/>
                <a:ext cx="45195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i="1" smtClean="0">
                          <a:solidFill>
                            <a:srgbClr val="00B050"/>
                          </a:solidFill>
                          <a:latin typeface="Cambria Math" panose="02040503050406030204" pitchFamily="18" charset="0"/>
                        </a:rPr>
                        <m:t>𝑟</m:t>
                      </m:r>
                    </m:oMath>
                  </m:oMathPara>
                </a14:m>
                <a:endParaRPr lang="en-US" sz="2400" dirty="0">
                  <a:solidFill>
                    <a:srgbClr val="00B050"/>
                  </a:solidFill>
                </a:endParaRPr>
              </a:p>
            </p:txBody>
          </p:sp>
        </mc:Choice>
        <mc:Fallback xmlns="">
          <p:sp>
            <p:nvSpPr>
              <p:cNvPr id="31" name="TextBox 30">
                <a:extLst>
                  <a:ext uri="{FF2B5EF4-FFF2-40B4-BE49-F238E27FC236}">
                    <a16:creationId xmlns:a16="http://schemas.microsoft.com/office/drawing/2014/main" id="{BC6A5FBB-E440-4B5A-AA59-C77B1C22B09E}"/>
                  </a:ext>
                </a:extLst>
              </p:cNvPr>
              <p:cNvSpPr txBox="1">
                <a:spLocks noRot="1" noChangeAspect="1" noMove="1" noResize="1" noEditPoints="1" noAdjustHandles="1" noChangeArrowheads="1" noChangeShapeType="1" noTextEdit="1"/>
              </p:cNvSpPr>
              <p:nvPr/>
            </p:nvSpPr>
            <p:spPr>
              <a:xfrm>
                <a:off x="7630595" y="5482503"/>
                <a:ext cx="451958" cy="46166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CB11A348-4090-4D1F-99E0-D1D3DE1AC155}"/>
                  </a:ext>
                </a:extLst>
              </p:cNvPr>
              <p:cNvSpPr txBox="1"/>
              <p:nvPr/>
            </p:nvSpPr>
            <p:spPr>
              <a:xfrm>
                <a:off x="8299530" y="5482503"/>
                <a:ext cx="45195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i="0" smtClean="0">
                          <a:solidFill>
                            <a:srgbClr val="00B050"/>
                          </a:solidFill>
                          <a:latin typeface="Cambria Math" panose="02040503050406030204" pitchFamily="18" charset="0"/>
                        </a:rPr>
                        <m:t>[</m:t>
                      </m:r>
                      <m:r>
                        <m:rPr>
                          <m:sty m:val="p"/>
                        </m:rPr>
                        <a:rPr lang="en-US" sz="2400" b="0" i="0" smtClean="0">
                          <a:solidFill>
                            <a:srgbClr val="00B050"/>
                          </a:solidFill>
                          <a:latin typeface="Cambria Math" panose="02040503050406030204" pitchFamily="18" charset="0"/>
                        </a:rPr>
                        <m:t>m</m:t>
                      </m:r>
                      <m:r>
                        <a:rPr lang="en-US" sz="2400" b="0" i="0" smtClean="0">
                          <a:solidFill>
                            <a:srgbClr val="00B050"/>
                          </a:solidFill>
                          <a:latin typeface="Cambria Math" panose="02040503050406030204" pitchFamily="18" charset="0"/>
                        </a:rPr>
                        <m:t>]</m:t>
                      </m:r>
                    </m:oMath>
                  </m:oMathPara>
                </a14:m>
                <a:endParaRPr lang="en-US" sz="2400" dirty="0">
                  <a:solidFill>
                    <a:srgbClr val="00B050"/>
                  </a:solidFill>
                </a:endParaRPr>
              </a:p>
            </p:txBody>
          </p:sp>
        </mc:Choice>
        <mc:Fallback xmlns="">
          <p:sp>
            <p:nvSpPr>
              <p:cNvPr id="32" name="TextBox 31">
                <a:extLst>
                  <a:ext uri="{FF2B5EF4-FFF2-40B4-BE49-F238E27FC236}">
                    <a16:creationId xmlns:a16="http://schemas.microsoft.com/office/drawing/2014/main" id="{CB11A348-4090-4D1F-99E0-D1D3DE1AC155}"/>
                  </a:ext>
                </a:extLst>
              </p:cNvPr>
              <p:cNvSpPr txBox="1">
                <a:spLocks noRot="1" noChangeAspect="1" noMove="1" noResize="1" noEditPoints="1" noAdjustHandles="1" noChangeArrowheads="1" noChangeShapeType="1" noTextEdit="1"/>
              </p:cNvSpPr>
              <p:nvPr/>
            </p:nvSpPr>
            <p:spPr>
              <a:xfrm>
                <a:off x="8299530" y="5482503"/>
                <a:ext cx="451958" cy="461665"/>
              </a:xfrm>
              <a:prstGeom prst="rect">
                <a:avLst/>
              </a:prstGeom>
              <a:blipFill>
                <a:blip r:embed="rId13"/>
                <a:stretch>
                  <a:fillRect l="-40000" r="-26667" b="-17105"/>
                </a:stretch>
              </a:blipFill>
            </p:spPr>
            <p:txBody>
              <a:bodyPr/>
              <a:lstStyle/>
              <a:p>
                <a:r>
                  <a:rPr lang="en-US">
                    <a:noFill/>
                  </a:rPr>
                  <a:t> </a:t>
                </a:r>
              </a:p>
            </p:txBody>
          </p:sp>
        </mc:Fallback>
      </mc:AlternateContent>
    </p:spTree>
    <p:extLst>
      <p:ext uri="{BB962C8B-B14F-4D97-AF65-F5344CB8AC3E}">
        <p14:creationId xmlns:p14="http://schemas.microsoft.com/office/powerpoint/2010/main" val="61892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1+#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500" fill="hold"/>
                                        <p:tgtEl>
                                          <p:spTgt spid="26"/>
                                        </p:tgtEl>
                                        <p:attrNameLst>
                                          <p:attrName>ppt_x</p:attrName>
                                        </p:attrNameLst>
                                      </p:cBhvr>
                                      <p:tavLst>
                                        <p:tav tm="0">
                                          <p:val>
                                            <p:strVal val="1+#ppt_w/2"/>
                                          </p:val>
                                        </p:tav>
                                        <p:tav tm="100000">
                                          <p:val>
                                            <p:strVal val="#ppt_x"/>
                                          </p:val>
                                        </p:tav>
                                      </p:tavLst>
                                    </p:anim>
                                    <p:anim calcmode="lin" valueType="num">
                                      <p:cBhvr additive="base">
                                        <p:cTn id="14"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1+#ppt_w/2"/>
                                          </p:val>
                                        </p:tav>
                                        <p:tav tm="100000">
                                          <p:val>
                                            <p:strVal val="#ppt_x"/>
                                          </p:val>
                                        </p:tav>
                                      </p:tavLst>
                                    </p:anim>
                                    <p:anim calcmode="lin" valueType="num">
                                      <p:cBhvr additive="base">
                                        <p:cTn id="20"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1+#ppt_w/2"/>
                                          </p:val>
                                        </p:tav>
                                        <p:tav tm="100000">
                                          <p:val>
                                            <p:strVal val="#ppt_x"/>
                                          </p:val>
                                        </p:tav>
                                      </p:tavLst>
                                    </p:anim>
                                    <p:anim calcmode="lin" valueType="num">
                                      <p:cBhvr additive="base">
                                        <p:cTn id="26"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1+#ppt_w/2"/>
                                          </p:val>
                                        </p:tav>
                                        <p:tav tm="100000">
                                          <p:val>
                                            <p:strVal val="#ppt_x"/>
                                          </p:val>
                                        </p:tav>
                                      </p:tavLst>
                                    </p:anim>
                                    <p:anim calcmode="lin" valueType="num">
                                      <p:cBhvr additive="base">
                                        <p:cTn id="32"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additive="base">
                                        <p:cTn id="37" dur="500" fill="hold"/>
                                        <p:tgtEl>
                                          <p:spTgt spid="30"/>
                                        </p:tgtEl>
                                        <p:attrNameLst>
                                          <p:attrName>ppt_x</p:attrName>
                                        </p:attrNameLst>
                                      </p:cBhvr>
                                      <p:tavLst>
                                        <p:tav tm="0">
                                          <p:val>
                                            <p:strVal val="1+#ppt_w/2"/>
                                          </p:val>
                                        </p:tav>
                                        <p:tav tm="100000">
                                          <p:val>
                                            <p:strVal val="#ppt_x"/>
                                          </p:val>
                                        </p:tav>
                                      </p:tavLst>
                                    </p:anim>
                                    <p:anim calcmode="lin" valueType="num">
                                      <p:cBhvr additive="base">
                                        <p:cTn id="38"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1+#ppt_w/2"/>
                                          </p:val>
                                        </p:tav>
                                        <p:tav tm="100000">
                                          <p:val>
                                            <p:strVal val="#ppt_x"/>
                                          </p:val>
                                        </p:tav>
                                      </p:tavLst>
                                    </p:anim>
                                    <p:anim calcmode="lin" valueType="num">
                                      <p:cBhvr additive="base">
                                        <p:cTn id="44"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fill="hold"/>
                                        <p:tgtEl>
                                          <p:spTgt spid="32"/>
                                        </p:tgtEl>
                                        <p:attrNameLst>
                                          <p:attrName>ppt_x</p:attrName>
                                        </p:attrNameLst>
                                      </p:cBhvr>
                                      <p:tavLst>
                                        <p:tav tm="0">
                                          <p:val>
                                            <p:strVal val="1+#ppt_w/2"/>
                                          </p:val>
                                        </p:tav>
                                        <p:tav tm="100000">
                                          <p:val>
                                            <p:strVal val="#ppt_x"/>
                                          </p:val>
                                        </p:tav>
                                      </p:tavLst>
                                    </p:anim>
                                    <p:anim calcmode="lin" valueType="num">
                                      <p:cBhvr additive="base">
                                        <p:cTn id="50"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Universal Law of Gravitation</a:t>
            </a:r>
            <a:endParaRPr lang="en-US" u="sng" dirty="0">
              <a:solidFill>
                <a:schemeClr val="bg1"/>
              </a:solidFill>
              <a:effectLst>
                <a:outerShdw blurRad="38100" dist="38100" dir="2700000" algn="tl">
                  <a:srgbClr val="000000">
                    <a:alpha val="43137"/>
                  </a:srgbClr>
                </a:outerShdw>
              </a:effectLst>
            </a:endParaRPr>
          </a:p>
        </p:txBody>
      </p:sp>
      <p:sp>
        <p:nvSpPr>
          <p:cNvPr id="7" name="TextBox 6">
            <a:extLst>
              <a:ext uri="{FF2B5EF4-FFF2-40B4-BE49-F238E27FC236}">
                <a16:creationId xmlns:a16="http://schemas.microsoft.com/office/drawing/2014/main" id="{915790DB-1260-4A4B-AF62-6F1C32724951}"/>
              </a:ext>
            </a:extLst>
          </p:cNvPr>
          <p:cNvSpPr txBox="1"/>
          <p:nvPr/>
        </p:nvSpPr>
        <p:spPr>
          <a:xfrm>
            <a:off x="577490" y="3667675"/>
            <a:ext cx="7933839" cy="707886"/>
          </a:xfrm>
          <a:prstGeom prst="rect">
            <a:avLst/>
          </a:prstGeom>
          <a:noFill/>
        </p:spPr>
        <p:txBody>
          <a:bodyPr wrap="none" rtlCol="0">
            <a:spAutoFit/>
          </a:bodyPr>
          <a:lstStyle/>
          <a:p>
            <a:r>
              <a:rPr lang="en-US" sz="4000" dirty="0">
                <a:solidFill>
                  <a:srgbClr val="0070C0"/>
                </a:solidFill>
                <a:latin typeface="+mj-lt"/>
              </a:rPr>
              <a:t>G </a:t>
            </a:r>
            <a:r>
              <a:rPr lang="en-US" sz="4000" dirty="0">
                <a:solidFill>
                  <a:srgbClr val="0070C0"/>
                </a:solidFill>
                <a:latin typeface="+mj-lt"/>
                <a:sym typeface="Wingdings" panose="05000000000000000000" pitchFamily="2" charset="2"/>
              </a:rPr>
              <a:t> Universal Gravitational Constant</a:t>
            </a:r>
            <a:endParaRPr lang="en-US" sz="4000" dirty="0">
              <a:solidFill>
                <a:srgbClr val="0070C0"/>
              </a:solidFill>
              <a:latin typeface="+mj-lt"/>
            </a:endParaRPr>
          </a:p>
        </p:txBody>
      </p:sp>
      <p:sp>
        <p:nvSpPr>
          <p:cNvPr id="9" name="TextBox 8">
            <a:extLst>
              <a:ext uri="{FF2B5EF4-FFF2-40B4-BE49-F238E27FC236}">
                <a16:creationId xmlns:a16="http://schemas.microsoft.com/office/drawing/2014/main" id="{B8AC59F3-8421-4190-B544-2A17D85A7741}"/>
              </a:ext>
            </a:extLst>
          </p:cNvPr>
          <p:cNvSpPr txBox="1"/>
          <p:nvPr/>
        </p:nvSpPr>
        <p:spPr>
          <a:xfrm>
            <a:off x="629499" y="4729593"/>
            <a:ext cx="1225015" cy="1015663"/>
          </a:xfrm>
          <a:prstGeom prst="rect">
            <a:avLst/>
          </a:prstGeom>
          <a:noFill/>
        </p:spPr>
        <p:txBody>
          <a:bodyPr wrap="none" rtlCol="0">
            <a:spAutoFit/>
          </a:bodyPr>
          <a:lstStyle/>
          <a:p>
            <a:r>
              <a:rPr lang="en-US" sz="6000" dirty="0">
                <a:solidFill>
                  <a:srgbClr val="0070C0"/>
                </a:solidFill>
                <a:latin typeface="+mj-lt"/>
              </a:rPr>
              <a:t>G =</a:t>
            </a:r>
            <a:endParaRPr lang="en-US" sz="6000" dirty="0">
              <a:solidFill>
                <a:srgbClr val="C00000"/>
              </a:solidFill>
              <a:latin typeface="+mj-lt"/>
            </a:endParaRPr>
          </a:p>
        </p:txBody>
      </p:sp>
      <mc:AlternateContent xmlns:mc="http://schemas.openxmlformats.org/markup-compatibility/2006" xmlns:a14="http://schemas.microsoft.com/office/drawing/2010/main">
        <mc:Choice Requires="a14">
          <p:graphicFrame>
            <p:nvGraphicFramePr>
              <p:cNvPr id="10" name="Table 9">
                <a:extLst>
                  <a:ext uri="{FF2B5EF4-FFF2-40B4-BE49-F238E27FC236}">
                    <a16:creationId xmlns:a16="http://schemas.microsoft.com/office/drawing/2014/main" id="{0CE06D5C-5602-4F1D-B14E-8AA799EBDBAD}"/>
                  </a:ext>
                </a:extLst>
              </p:cNvPr>
              <p:cNvGraphicFramePr>
                <a:graphicFrameLocks noGrp="1"/>
              </p:cNvGraphicFramePr>
              <p:nvPr/>
            </p:nvGraphicFramePr>
            <p:xfrm>
              <a:off x="334435" y="1599994"/>
              <a:ext cx="4325174" cy="1713649"/>
            </p:xfrm>
            <a:graphic>
              <a:graphicData uri="http://schemas.openxmlformats.org/drawingml/2006/table">
                <a:tbl>
                  <a:tblPr firstRow="1" bandRow="1">
                    <a:tableStyleId>{8A107856-5554-42FB-B03E-39F5DBC370BA}</a:tableStyleId>
                  </a:tblPr>
                  <a:tblGrid>
                    <a:gridCol w="4325174">
                      <a:extLst>
                        <a:ext uri="{9D8B030D-6E8A-4147-A177-3AD203B41FA5}">
                          <a16:colId xmlns:a16="http://schemas.microsoft.com/office/drawing/2014/main" val="20000"/>
                        </a:ext>
                      </a:extLst>
                    </a:gridCol>
                  </a:tblGrid>
                  <a:tr h="17136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en-US" sz="4800" b="0" i="1" smtClean="0">
                                    <a:solidFill>
                                      <a:srgbClr val="C00000"/>
                                    </a:solidFill>
                                    <a:latin typeface="Cambria Math" panose="02040503050406030204" pitchFamily="18" charset="0"/>
                                  </a:rPr>
                                  <m:t>𝐹</m:t>
                                </m:r>
                                <m:r>
                                  <a:rPr lang="en-US" sz="4800" b="0" i="1" smtClean="0">
                                    <a:latin typeface="Cambria Math" panose="02040503050406030204" pitchFamily="18" charset="0"/>
                                  </a:rPr>
                                  <m:t>=</m:t>
                                </m:r>
                                <m:r>
                                  <a:rPr lang="en-US" sz="4800" b="0" i="1" smtClean="0">
                                    <a:solidFill>
                                      <a:srgbClr val="0070C0"/>
                                    </a:solidFill>
                                    <a:latin typeface="Cambria Math" panose="02040503050406030204" pitchFamily="18" charset="0"/>
                                  </a:rPr>
                                  <m:t>𝐺</m:t>
                                </m:r>
                                <m:f>
                                  <m:fPr>
                                    <m:ctrlPr>
                                      <a:rPr lang="en-US" sz="4800" b="0" i="1" smtClean="0">
                                        <a:latin typeface="Cambria Math" panose="02040503050406030204" pitchFamily="18" charset="0"/>
                                        <a:ea typeface="Cambria Math" panose="02040503050406030204" pitchFamily="18" charset="0"/>
                                      </a:rPr>
                                    </m:ctrlPr>
                                  </m:fPr>
                                  <m:num>
                                    <m:r>
                                      <a:rPr lang="en-US" sz="4800" b="0" i="1" smtClean="0">
                                        <a:solidFill>
                                          <a:srgbClr val="7030A0"/>
                                        </a:solidFill>
                                        <a:latin typeface="Cambria Math" panose="02040503050406030204" pitchFamily="18" charset="0"/>
                                        <a:ea typeface="Cambria Math" panose="02040503050406030204" pitchFamily="18" charset="0"/>
                                      </a:rPr>
                                      <m:t>𝑀</m:t>
                                    </m:r>
                                    <m:r>
                                      <a:rPr lang="en-US" sz="4800" b="0" i="1" smtClean="0">
                                        <a:solidFill>
                                          <a:srgbClr val="FF00FF"/>
                                        </a:solidFill>
                                        <a:latin typeface="Cambria Math" panose="02040503050406030204" pitchFamily="18" charset="0"/>
                                        <a:ea typeface="Cambria Math" panose="02040503050406030204" pitchFamily="18" charset="0"/>
                                      </a:rPr>
                                      <m:t>𝑚</m:t>
                                    </m:r>
                                  </m:num>
                                  <m:den>
                                    <m:sSup>
                                      <m:sSupPr>
                                        <m:ctrlPr>
                                          <a:rPr lang="en-US" sz="4800" b="0" i="1" smtClean="0">
                                            <a:latin typeface="Cambria Math" panose="02040503050406030204" pitchFamily="18" charset="0"/>
                                            <a:ea typeface="Cambria Math" panose="02040503050406030204" pitchFamily="18" charset="0"/>
                                          </a:rPr>
                                        </m:ctrlPr>
                                      </m:sSupPr>
                                      <m:e>
                                        <m:r>
                                          <a:rPr lang="en-US" sz="4800" b="0" i="1" smtClean="0">
                                            <a:solidFill>
                                              <a:srgbClr val="00B050"/>
                                            </a:solidFill>
                                            <a:latin typeface="Cambria Math" panose="02040503050406030204" pitchFamily="18" charset="0"/>
                                            <a:ea typeface="Cambria Math" panose="02040503050406030204" pitchFamily="18" charset="0"/>
                                          </a:rPr>
                                          <m:t>𝑟</m:t>
                                        </m:r>
                                      </m:e>
                                      <m:sup>
                                        <m:r>
                                          <a:rPr lang="en-US" sz="4800" b="0" i="1" smtClean="0">
                                            <a:latin typeface="Cambria Math" panose="02040503050406030204" pitchFamily="18" charset="0"/>
                                            <a:ea typeface="Cambria Math" panose="02040503050406030204" pitchFamily="18" charset="0"/>
                                          </a:rPr>
                                          <m:t>2</m:t>
                                        </m:r>
                                      </m:sup>
                                    </m:sSup>
                                  </m:den>
                                </m:f>
                              </m:oMath>
                            </m:oMathPara>
                          </a14:m>
                          <a:endParaRPr lang="en-US" sz="4800" i="1" dirty="0"/>
                        </a:p>
                      </a:txBody>
                      <a:tcPr anchor="ctr"/>
                    </a:tc>
                    <a:extLst>
                      <a:ext uri="{0D108BD9-81ED-4DB2-BD59-A6C34878D82A}">
                        <a16:rowId xmlns:a16="http://schemas.microsoft.com/office/drawing/2014/main" val="10000"/>
                      </a:ext>
                    </a:extLst>
                  </a:tr>
                </a:tbl>
              </a:graphicData>
            </a:graphic>
          </p:graphicFrame>
        </mc:Choice>
        <mc:Fallback xmlns="">
          <p:graphicFrame>
            <p:nvGraphicFramePr>
              <p:cNvPr id="10" name="Table 9">
                <a:extLst>
                  <a:ext uri="{FF2B5EF4-FFF2-40B4-BE49-F238E27FC236}">
                    <a16:creationId xmlns:a16="http://schemas.microsoft.com/office/drawing/2014/main" id="{0CE06D5C-5602-4F1D-B14E-8AA799EBDBAD}"/>
                  </a:ext>
                </a:extLst>
              </p:cNvPr>
              <p:cNvGraphicFramePr>
                <a:graphicFrameLocks noGrp="1"/>
              </p:cNvGraphicFramePr>
              <p:nvPr>
                <p:extLst>
                  <p:ext uri="{D42A27DB-BD31-4B8C-83A1-F6EECF244321}">
                    <p14:modId xmlns:p14="http://schemas.microsoft.com/office/powerpoint/2010/main" val="2723994300"/>
                  </p:ext>
                </p:extLst>
              </p:nvPr>
            </p:nvGraphicFramePr>
            <p:xfrm>
              <a:off x="334435" y="1599994"/>
              <a:ext cx="4325174" cy="1713649"/>
            </p:xfrm>
            <a:graphic>
              <a:graphicData uri="http://schemas.openxmlformats.org/drawingml/2006/table">
                <a:tbl>
                  <a:tblPr firstRow="1" bandRow="1">
                    <a:tableStyleId>{8A107856-5554-42FB-B03E-39F5DBC370BA}</a:tableStyleId>
                  </a:tblPr>
                  <a:tblGrid>
                    <a:gridCol w="4325174">
                      <a:extLst>
                        <a:ext uri="{9D8B030D-6E8A-4147-A177-3AD203B41FA5}">
                          <a16:colId xmlns:a16="http://schemas.microsoft.com/office/drawing/2014/main" val="20000"/>
                        </a:ext>
                      </a:extLst>
                    </a:gridCol>
                  </a:tblGrid>
                  <a:tr h="1713649">
                    <a:tc>
                      <a:txBody>
                        <a:bodyPr/>
                        <a:lstStyle/>
                        <a:p>
                          <a:endParaRPr lang="en-US"/>
                        </a:p>
                      </a:txBody>
                      <a:tcPr anchor="ctr">
                        <a:blipFill>
                          <a:blip r:embed="rId2"/>
                          <a:stretch>
                            <a:fillRect l="-141" t="-355" r="-281" b="-709"/>
                          </a:stretch>
                        </a:blipFill>
                      </a:tcPr>
                    </a:tc>
                    <a:extLst>
                      <a:ext uri="{0D108BD9-81ED-4DB2-BD59-A6C34878D82A}">
                        <a16:rowId xmlns:a16="http://schemas.microsoft.com/office/drawing/2014/main" val="10000"/>
                      </a:ext>
                    </a:extLst>
                  </a:tr>
                </a:tbl>
              </a:graphicData>
            </a:graphic>
          </p:graphicFrame>
        </mc:Fallback>
      </mc:AlternateContent>
      <p:sp>
        <p:nvSpPr>
          <p:cNvPr id="8" name="TextBox 7">
            <a:extLst>
              <a:ext uri="{FF2B5EF4-FFF2-40B4-BE49-F238E27FC236}">
                <a16:creationId xmlns:a16="http://schemas.microsoft.com/office/drawing/2014/main" id="{C6E34887-B44A-4AD6-91FE-871551D90E33}"/>
              </a:ext>
            </a:extLst>
          </p:cNvPr>
          <p:cNvSpPr txBox="1"/>
          <p:nvPr/>
        </p:nvSpPr>
        <p:spPr>
          <a:xfrm>
            <a:off x="1844575" y="4729592"/>
            <a:ext cx="6845144" cy="1015663"/>
          </a:xfrm>
          <a:prstGeom prst="rect">
            <a:avLst/>
          </a:prstGeom>
          <a:noFill/>
        </p:spPr>
        <p:txBody>
          <a:bodyPr wrap="none" rtlCol="0">
            <a:spAutoFit/>
          </a:bodyPr>
          <a:lstStyle/>
          <a:p>
            <a:r>
              <a:rPr lang="en-US" sz="6000" dirty="0">
                <a:solidFill>
                  <a:srgbClr val="C00000"/>
                </a:solidFill>
                <a:latin typeface="+mj-lt"/>
              </a:rPr>
              <a:t>6.67 × 10</a:t>
            </a:r>
            <a:r>
              <a:rPr lang="en-US" sz="6000" baseline="30000" dirty="0">
                <a:solidFill>
                  <a:srgbClr val="C00000"/>
                </a:solidFill>
                <a:latin typeface="+mj-lt"/>
              </a:rPr>
              <a:t>-11</a:t>
            </a:r>
            <a:r>
              <a:rPr lang="en-US" sz="6000" dirty="0">
                <a:solidFill>
                  <a:srgbClr val="C00000"/>
                </a:solidFill>
                <a:latin typeface="+mj-lt"/>
              </a:rPr>
              <a:t> N m</a:t>
            </a:r>
            <a:r>
              <a:rPr lang="en-US" sz="6000" baseline="30000" dirty="0">
                <a:solidFill>
                  <a:srgbClr val="C00000"/>
                </a:solidFill>
                <a:latin typeface="+mj-lt"/>
              </a:rPr>
              <a:t>2 </a:t>
            </a:r>
            <a:r>
              <a:rPr lang="en-US" sz="6000" dirty="0">
                <a:solidFill>
                  <a:srgbClr val="C00000"/>
                </a:solidFill>
                <a:latin typeface="+mj-lt"/>
              </a:rPr>
              <a:t>kg</a:t>
            </a:r>
            <a:r>
              <a:rPr lang="en-US" sz="6000" baseline="30000" dirty="0">
                <a:solidFill>
                  <a:srgbClr val="C00000"/>
                </a:solidFill>
                <a:latin typeface="+mj-lt"/>
              </a:rPr>
              <a:t>-2</a:t>
            </a:r>
            <a:r>
              <a:rPr lang="en-US" sz="6000" dirty="0">
                <a:solidFill>
                  <a:srgbClr val="C00000"/>
                </a:solidFill>
                <a:latin typeface="+mj-lt"/>
              </a:rPr>
              <a:t> </a:t>
            </a:r>
          </a:p>
        </p:txBody>
      </p:sp>
    </p:spTree>
    <p:extLst>
      <p:ext uri="{BB962C8B-B14F-4D97-AF65-F5344CB8AC3E}">
        <p14:creationId xmlns:p14="http://schemas.microsoft.com/office/powerpoint/2010/main" val="37708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IB Physics Data Booklet</a:t>
            </a:r>
            <a:endParaRPr lang="en-US" u="sng" dirty="0">
              <a:solidFill>
                <a:schemeClr val="bg1"/>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7103" y="1531726"/>
            <a:ext cx="7634250" cy="3171328"/>
          </a:xfrm>
          <a:prstGeom prst="rect">
            <a:avLst/>
          </a:prstGeom>
        </p:spPr>
      </p:pic>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39346" y="3405673"/>
            <a:ext cx="6782305" cy="2317087"/>
          </a:xfrm>
          <a:prstGeom prst="rect">
            <a:avLst/>
          </a:prstGeom>
        </p:spPr>
      </p:pic>
      <p:sp>
        <p:nvSpPr>
          <p:cNvPr id="7" name="Rectangle 6">
            <a:extLst>
              <a:ext uri="{FF2B5EF4-FFF2-40B4-BE49-F238E27FC236}">
                <a16:creationId xmlns:a16="http://schemas.microsoft.com/office/drawing/2014/main" id="{0F71BDB6-1955-4936-9AC7-7544D5585C8A}"/>
              </a:ext>
            </a:extLst>
          </p:cNvPr>
          <p:cNvSpPr/>
          <p:nvPr/>
        </p:nvSpPr>
        <p:spPr>
          <a:xfrm>
            <a:off x="435949" y="2127931"/>
            <a:ext cx="1440476" cy="739093"/>
          </a:xfrm>
          <a:prstGeom prst="rect">
            <a:avLst/>
          </a:prstGeom>
          <a:solidFill>
            <a:srgbClr val="FFFF00">
              <a:alpha val="20000"/>
            </a:srgb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93B424F-90A9-4AFB-8631-43AC634B6225}"/>
              </a:ext>
            </a:extLst>
          </p:cNvPr>
          <p:cNvSpPr txBox="1"/>
          <p:nvPr/>
        </p:nvSpPr>
        <p:spPr>
          <a:xfrm>
            <a:off x="1985271" y="2237867"/>
            <a:ext cx="3815788" cy="461665"/>
          </a:xfrm>
          <a:prstGeom prst="rect">
            <a:avLst/>
          </a:prstGeom>
          <a:noFill/>
        </p:spPr>
        <p:txBody>
          <a:bodyPr wrap="none" rtlCol="0">
            <a:spAutoFit/>
          </a:bodyPr>
          <a:lstStyle/>
          <a:p>
            <a:r>
              <a:rPr lang="en-US" sz="2400" i="1" dirty="0">
                <a:solidFill>
                  <a:srgbClr val="0070C0"/>
                </a:solidFill>
                <a:latin typeface="+mj-lt"/>
              </a:rPr>
              <a:t>*Universal Law of Gravitation</a:t>
            </a:r>
          </a:p>
        </p:txBody>
      </p:sp>
      <p:sp>
        <p:nvSpPr>
          <p:cNvPr id="9" name="Rectangle 8">
            <a:extLst>
              <a:ext uri="{FF2B5EF4-FFF2-40B4-BE49-F238E27FC236}">
                <a16:creationId xmlns:a16="http://schemas.microsoft.com/office/drawing/2014/main" id="{FD06E040-F0E5-409C-A2BB-0160EFA7ED5A}"/>
              </a:ext>
            </a:extLst>
          </p:cNvPr>
          <p:cNvSpPr/>
          <p:nvPr/>
        </p:nvSpPr>
        <p:spPr>
          <a:xfrm>
            <a:off x="2352675" y="5354863"/>
            <a:ext cx="6102926" cy="293462"/>
          </a:xfrm>
          <a:prstGeom prst="rect">
            <a:avLst/>
          </a:prstGeom>
          <a:solidFill>
            <a:srgbClr val="FFFF00">
              <a:alpha val="20000"/>
            </a:srgb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657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Gravity – Equal and Opposite</a:t>
            </a:r>
            <a:endParaRPr lang="en-US" u="sng" dirty="0">
              <a:solidFill>
                <a:schemeClr val="bg1"/>
              </a:solidFill>
              <a:effectLst>
                <a:outerShdw blurRad="38100" dist="38100" dir="2700000" algn="tl">
                  <a:srgbClr val="000000">
                    <a:alpha val="43137"/>
                  </a:srgbClr>
                </a:outerShdw>
              </a:effectLst>
            </a:endParaRPr>
          </a:p>
        </p:txBody>
      </p:sp>
      <p:pic>
        <p:nvPicPr>
          <p:cNvPr id="19" name="Picture 2" descr="http://ecx.images-amazon.com/images/I/91Zst3cBAwL._SL1500_.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9487" y="2716553"/>
            <a:ext cx="3502025" cy="350202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Image result for skydive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49095" y="1726059"/>
            <a:ext cx="210185" cy="99375"/>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4CD51D99-5EAB-465A-8734-61B614E1F858}"/>
              </a:ext>
            </a:extLst>
          </p:cNvPr>
          <p:cNvGrpSpPr/>
          <p:nvPr/>
        </p:nvGrpSpPr>
        <p:grpSpPr>
          <a:xfrm>
            <a:off x="1754188" y="1825434"/>
            <a:ext cx="7938" cy="1005419"/>
            <a:chOff x="1754188" y="1825434"/>
            <a:chExt cx="7938" cy="1005419"/>
          </a:xfrm>
        </p:grpSpPr>
        <p:cxnSp>
          <p:nvCxnSpPr>
            <p:cNvPr id="3" name="Straight Arrow Connector 2">
              <a:extLst>
                <a:ext uri="{FF2B5EF4-FFF2-40B4-BE49-F238E27FC236}">
                  <a16:creationId xmlns:a16="http://schemas.microsoft.com/office/drawing/2014/main" id="{3AD52E63-C9C7-4F2E-B90D-D9AEE23B28D7}"/>
                </a:ext>
              </a:extLst>
            </p:cNvPr>
            <p:cNvCxnSpPr>
              <a:cxnSpLocks/>
              <a:stCxn id="2050" idx="2"/>
            </p:cNvCxnSpPr>
            <p:nvPr/>
          </p:nvCxnSpPr>
          <p:spPr>
            <a:xfrm>
              <a:off x="1754188" y="1825434"/>
              <a:ext cx="0" cy="38436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2D64E61-D955-412C-BB18-1E30634026E6}"/>
                </a:ext>
              </a:extLst>
            </p:cNvPr>
            <p:cNvCxnSpPr>
              <a:cxnSpLocks/>
            </p:cNvCxnSpPr>
            <p:nvPr/>
          </p:nvCxnSpPr>
          <p:spPr>
            <a:xfrm>
              <a:off x="1762126" y="2446487"/>
              <a:ext cx="0" cy="384366"/>
            </a:xfrm>
            <a:prstGeom prst="straightConnector1">
              <a:avLst/>
            </a:prstGeom>
            <a:ln w="381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860B0C58-F61D-4899-A5B0-C70BA4B83A88}"/>
              </a:ext>
            </a:extLst>
          </p:cNvPr>
          <p:cNvSpPr txBox="1"/>
          <p:nvPr/>
        </p:nvSpPr>
        <p:spPr>
          <a:xfrm>
            <a:off x="3819005" y="1726059"/>
            <a:ext cx="4838694" cy="1569660"/>
          </a:xfrm>
          <a:prstGeom prst="rect">
            <a:avLst/>
          </a:prstGeom>
          <a:noFill/>
        </p:spPr>
        <p:txBody>
          <a:bodyPr wrap="square" rtlCol="0">
            <a:spAutoFit/>
          </a:bodyPr>
          <a:lstStyle/>
          <a:p>
            <a:pPr algn="ctr"/>
            <a:r>
              <a:rPr lang="en-US" sz="2400" dirty="0">
                <a:solidFill>
                  <a:srgbClr val="C00000"/>
                </a:solidFill>
                <a:latin typeface="Ebrima" panose="02000000000000000000" pitchFamily="2" charset="0"/>
                <a:ea typeface="Ebrima" panose="02000000000000000000" pitchFamily="2" charset="0"/>
                <a:cs typeface="Ebrima" panose="02000000000000000000" pitchFamily="2" charset="0"/>
              </a:rPr>
              <a:t>The force on the skydiver is the same as the force on the earth but the earth’s huge mass means that there is hardly any acceleration</a:t>
            </a:r>
          </a:p>
        </p:txBody>
      </p:sp>
    </p:spTree>
    <p:extLst>
      <p:ext uri="{BB962C8B-B14F-4D97-AF65-F5344CB8AC3E}">
        <p14:creationId xmlns:p14="http://schemas.microsoft.com/office/powerpoint/2010/main" val="214015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Measuring the proper distance</a:t>
            </a:r>
            <a:endParaRPr lang="en-US" u="sng" dirty="0">
              <a:solidFill>
                <a:schemeClr val="bg1"/>
              </a:solidFill>
              <a:effectLst>
                <a:outerShdw blurRad="38100" dist="38100" dir="2700000" algn="tl">
                  <a:srgbClr val="000000">
                    <a:alpha val="43137"/>
                  </a:srgbClr>
                </a:outerShdw>
              </a:effectLst>
            </a:endParaRPr>
          </a:p>
        </p:txBody>
      </p:sp>
      <p:sp>
        <p:nvSpPr>
          <p:cNvPr id="7" name="TextBox 6"/>
          <p:cNvSpPr txBox="1"/>
          <p:nvPr/>
        </p:nvSpPr>
        <p:spPr>
          <a:xfrm>
            <a:off x="251926" y="1436914"/>
            <a:ext cx="8640147" cy="830997"/>
          </a:xfrm>
          <a:prstGeom prst="rect">
            <a:avLst/>
          </a:prstGeom>
          <a:noFill/>
        </p:spPr>
        <p:txBody>
          <a:bodyPr wrap="square" rtlCol="0">
            <a:spAutoFit/>
          </a:bodyPr>
          <a:lstStyle/>
          <a:p>
            <a:r>
              <a:rPr lang="en-US" sz="2400" dirty="0">
                <a:latin typeface="+mj-lt"/>
              </a:rPr>
              <a:t>Technically Newton’s Law of Gravitation defines how to calculate the gravitational force between two </a:t>
            </a:r>
            <a:r>
              <a:rPr lang="en-US" sz="2400" b="1" dirty="0">
                <a:latin typeface="+mj-lt"/>
              </a:rPr>
              <a:t>point masses</a:t>
            </a:r>
            <a:endParaRPr lang="en-US" sz="2400" dirty="0">
              <a:latin typeface="+mj-lt"/>
            </a:endParaRPr>
          </a:p>
        </p:txBody>
      </p:sp>
      <p:pic>
        <p:nvPicPr>
          <p:cNvPr id="9" name="Picture 8" descr="http://www.gg.uwyo.edu/media/solarSystem/diagrams/globe_layers.gif"/>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007290" y="2335909"/>
            <a:ext cx="1501710" cy="1209917"/>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3848100" y="2532936"/>
            <a:ext cx="2102692" cy="400110"/>
          </a:xfrm>
          <a:prstGeom prst="rect">
            <a:avLst/>
          </a:prstGeom>
          <a:noFill/>
        </p:spPr>
        <p:txBody>
          <a:bodyPr wrap="none" rtlCol="0">
            <a:spAutoFit/>
          </a:bodyPr>
          <a:lstStyle/>
          <a:p>
            <a:r>
              <a:rPr lang="en-US" sz="2000" dirty="0">
                <a:solidFill>
                  <a:srgbClr val="00B050"/>
                </a:solidFill>
              </a:rPr>
              <a:t>(Not a point mass)</a:t>
            </a:r>
          </a:p>
        </p:txBody>
      </p:sp>
      <p:cxnSp>
        <p:nvCxnSpPr>
          <p:cNvPr id="11" name="Straight Arrow Connector 10"/>
          <p:cNvCxnSpPr>
            <a:stCxn id="8" idx="3"/>
            <a:endCxn id="9" idx="1"/>
          </p:cNvCxnSpPr>
          <p:nvPr/>
        </p:nvCxnSpPr>
        <p:spPr>
          <a:xfrm>
            <a:off x="5950792" y="2732991"/>
            <a:ext cx="1056498" cy="207877"/>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51926" y="3198325"/>
            <a:ext cx="6482250" cy="461665"/>
          </a:xfrm>
          <a:prstGeom prst="rect">
            <a:avLst/>
          </a:prstGeom>
          <a:noFill/>
        </p:spPr>
        <p:txBody>
          <a:bodyPr wrap="square" rtlCol="0">
            <a:spAutoFit/>
          </a:bodyPr>
          <a:lstStyle/>
          <a:p>
            <a:r>
              <a:rPr lang="en-US" sz="2400" dirty="0">
                <a:latin typeface="+mj-lt"/>
              </a:rPr>
              <a:t>Fortunately, Newton’s shell theorem states that:</a:t>
            </a:r>
          </a:p>
        </p:txBody>
      </p:sp>
      <p:sp>
        <p:nvSpPr>
          <p:cNvPr id="14" name="Rectangle 13"/>
          <p:cNvSpPr/>
          <p:nvPr/>
        </p:nvSpPr>
        <p:spPr>
          <a:xfrm>
            <a:off x="921593" y="3863460"/>
            <a:ext cx="5812583" cy="830997"/>
          </a:xfrm>
          <a:prstGeom prst="rect">
            <a:avLst/>
          </a:prstGeom>
        </p:spPr>
        <p:txBody>
          <a:bodyPr wrap="square">
            <a:spAutoFit/>
          </a:bodyPr>
          <a:lstStyle/>
          <a:p>
            <a:pPr algn="ctr"/>
            <a:r>
              <a:rPr lang="en-US" sz="2400" i="1" dirty="0">
                <a:solidFill>
                  <a:srgbClr val="0070C0"/>
                </a:solidFill>
                <a:ea typeface="Calibri" pitchFamily="34" charset="0"/>
                <a:cs typeface="Times New Roman" pitchFamily="18" charset="0"/>
              </a:rPr>
              <a:t>“A spherically symmetric shell of mass M acts as if all of its mass is located at its center.”</a:t>
            </a:r>
            <a:endParaRPr lang="en-US" sz="2400" i="1" dirty="0">
              <a:solidFill>
                <a:srgbClr val="0070C0"/>
              </a:solidFill>
            </a:endParaRPr>
          </a:p>
        </p:txBody>
      </p:sp>
      <p:pic>
        <p:nvPicPr>
          <p:cNvPr id="17" name="Picture 2" descr="http://ecx.images-amazon.com/images/I/91Zst3cBAwL._SL1500_.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9048" y="5012842"/>
            <a:ext cx="965090" cy="96509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http://www.nasa.gov/sites/default/files/thumbnails/image/christmas2015fullmoon.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294997" y="5286373"/>
            <a:ext cx="428006" cy="42800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DB6328FE-B6A5-4E47-9F02-FABD1A518E91}"/>
              </a:ext>
            </a:extLst>
          </p:cNvPr>
          <p:cNvCxnSpPr>
            <a:stCxn id="17" idx="0"/>
          </p:cNvCxnSpPr>
          <p:nvPr/>
        </p:nvCxnSpPr>
        <p:spPr>
          <a:xfrm>
            <a:off x="921593" y="5012842"/>
            <a:ext cx="0" cy="1208849"/>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54EA37-5786-4BB4-B14E-2CED7A4D6AA0}"/>
              </a:ext>
            </a:extLst>
          </p:cNvPr>
          <p:cNvCxnSpPr>
            <a:cxnSpLocks/>
            <a:stCxn id="18" idx="0"/>
          </p:cNvCxnSpPr>
          <p:nvPr/>
        </p:nvCxnSpPr>
        <p:spPr>
          <a:xfrm>
            <a:off x="8509000" y="5286373"/>
            <a:ext cx="0" cy="93531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63460975-2261-43D8-8037-BD074AC2B1B5}"/>
              </a:ext>
            </a:extLst>
          </p:cNvPr>
          <p:cNvGrpSpPr/>
          <p:nvPr/>
        </p:nvGrpSpPr>
        <p:grpSpPr>
          <a:xfrm>
            <a:off x="921593" y="5338533"/>
            <a:ext cx="7587407" cy="830997"/>
            <a:chOff x="921593" y="5338533"/>
            <a:chExt cx="7587407" cy="830997"/>
          </a:xfrm>
        </p:grpSpPr>
        <p:cxnSp>
          <p:nvCxnSpPr>
            <p:cNvPr id="16" name="Straight Arrow Connector 15">
              <a:extLst>
                <a:ext uri="{FF2B5EF4-FFF2-40B4-BE49-F238E27FC236}">
                  <a16:creationId xmlns:a16="http://schemas.microsoft.com/office/drawing/2014/main" id="{25CE69CB-09AB-4CB7-987B-9D02AB5D560B}"/>
                </a:ext>
              </a:extLst>
            </p:cNvPr>
            <p:cNvCxnSpPr/>
            <p:nvPr/>
          </p:nvCxnSpPr>
          <p:spPr>
            <a:xfrm>
              <a:off x="921593" y="6099141"/>
              <a:ext cx="7587407" cy="0"/>
            </a:xfrm>
            <a:prstGeom prst="straightConnector1">
              <a:avLst/>
            </a:prstGeom>
            <a:ln w="76200">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D97F4A7B-0DE8-4234-A10E-425D18C2B579}"/>
                </a:ext>
              </a:extLst>
            </p:cNvPr>
            <p:cNvSpPr txBox="1"/>
            <p:nvPr/>
          </p:nvSpPr>
          <p:spPr>
            <a:xfrm>
              <a:off x="4372265" y="5338533"/>
              <a:ext cx="399468" cy="830997"/>
            </a:xfrm>
            <a:prstGeom prst="rect">
              <a:avLst/>
            </a:prstGeom>
            <a:noFill/>
          </p:spPr>
          <p:txBody>
            <a:bodyPr wrap="none" rtlCol="0">
              <a:spAutoFit/>
            </a:bodyPr>
            <a:lstStyle/>
            <a:p>
              <a:r>
                <a:rPr lang="en-US" sz="4800" dirty="0">
                  <a:solidFill>
                    <a:srgbClr val="C00000"/>
                  </a:solidFill>
                  <a:latin typeface="Ebrima" panose="02000000000000000000" pitchFamily="2" charset="0"/>
                  <a:ea typeface="Ebrima" panose="02000000000000000000" pitchFamily="2" charset="0"/>
                  <a:cs typeface="Ebrima" panose="02000000000000000000" pitchFamily="2" charset="0"/>
                </a:rPr>
                <a:t>r</a:t>
              </a:r>
              <a:endParaRPr lang="en-US" sz="3200" dirty="0">
                <a:solidFill>
                  <a:srgbClr val="C00000"/>
                </a:solidFill>
                <a:latin typeface="Ebrima" panose="02000000000000000000" pitchFamily="2" charset="0"/>
                <a:ea typeface="Ebrima" panose="02000000000000000000" pitchFamily="2" charset="0"/>
                <a:cs typeface="Ebrima" panose="02000000000000000000" pitchFamily="2" charset="0"/>
              </a:endParaRPr>
            </a:p>
          </p:txBody>
        </p:sp>
      </p:grpSp>
    </p:spTree>
    <p:extLst>
      <p:ext uri="{BB962C8B-B14F-4D97-AF65-F5344CB8AC3E}">
        <p14:creationId xmlns:p14="http://schemas.microsoft.com/office/powerpoint/2010/main" val="46222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out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Try This</a:t>
            </a:r>
            <a:endParaRPr lang="en-US" u="sng" dirty="0">
              <a:solidFill>
                <a:schemeClr val="bg1"/>
              </a:solidFill>
              <a:effectLst>
                <a:outerShdw blurRad="38100" dist="38100" dir="2700000" algn="tl">
                  <a:srgbClr val="000000">
                    <a:alpha val="43137"/>
                  </a:srgbClr>
                </a:outerShdw>
              </a:effectLst>
            </a:endParaRPr>
          </a:p>
        </p:txBody>
      </p:sp>
      <p:sp>
        <p:nvSpPr>
          <p:cNvPr id="8" name="TextBox 7"/>
          <p:cNvSpPr txBox="1"/>
          <p:nvPr/>
        </p:nvSpPr>
        <p:spPr>
          <a:xfrm>
            <a:off x="251308" y="1531725"/>
            <a:ext cx="8497837" cy="1323439"/>
          </a:xfrm>
          <a:prstGeom prst="rect">
            <a:avLst/>
          </a:prstGeom>
          <a:noFill/>
        </p:spPr>
        <p:txBody>
          <a:bodyPr wrap="square" rtlCol="0">
            <a:spAutoFit/>
          </a:bodyPr>
          <a:lstStyle/>
          <a:p>
            <a:r>
              <a:rPr lang="en-US" sz="2000" dirty="0">
                <a:latin typeface="+mj-lt"/>
              </a:rPr>
              <a:t>Determine the force of gravitational attraction between the earth (m = 5.98 x 10</a:t>
            </a:r>
            <a:r>
              <a:rPr lang="en-US" sz="2000" baseline="30000" dirty="0">
                <a:latin typeface="+mj-lt"/>
              </a:rPr>
              <a:t>24</a:t>
            </a:r>
            <a:r>
              <a:rPr lang="en-US" sz="2000" dirty="0">
                <a:latin typeface="+mj-lt"/>
              </a:rPr>
              <a:t> kg) and a 70-kg physics student if the student is in an airplane at 40000 feet above earth's surface. This would place the student a distance of 6.39 x 10</a:t>
            </a:r>
            <a:r>
              <a:rPr lang="en-US" sz="2000" baseline="30000" dirty="0">
                <a:latin typeface="+mj-lt"/>
              </a:rPr>
              <a:t>6</a:t>
            </a:r>
            <a:r>
              <a:rPr lang="en-US" sz="2000" dirty="0">
                <a:latin typeface="+mj-lt"/>
              </a:rPr>
              <a:t> m from earth's center.</a:t>
            </a:r>
            <a:endParaRPr lang="en-US" sz="2800" dirty="0">
              <a:latin typeface="+mj-lt"/>
            </a:endParaRPr>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BE5D1009-518B-414C-B0DF-D3CE8074D377}"/>
                  </a:ext>
                </a:extLst>
              </p:cNvPr>
              <p:cNvSpPr/>
              <p:nvPr/>
            </p:nvSpPr>
            <p:spPr>
              <a:xfrm>
                <a:off x="418996" y="3046558"/>
                <a:ext cx="1882630" cy="89614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C00000"/>
                          </a:solidFill>
                          <a:latin typeface="Cambria Math" panose="02040503050406030204" pitchFamily="18" charset="0"/>
                        </a:rPr>
                        <m:t>𝐹</m:t>
                      </m:r>
                      <m:r>
                        <a:rPr lang="en-US" sz="2800" i="1">
                          <a:latin typeface="Cambria Math" panose="02040503050406030204" pitchFamily="18" charset="0"/>
                        </a:rPr>
                        <m:t>=</m:t>
                      </m:r>
                      <m:r>
                        <a:rPr lang="en-US" sz="2800" b="0" i="1" smtClean="0">
                          <a:solidFill>
                            <a:srgbClr val="0070C0"/>
                          </a:solidFill>
                          <a:latin typeface="Cambria Math" panose="02040503050406030204" pitchFamily="18" charset="0"/>
                        </a:rPr>
                        <m:t>𝐺</m:t>
                      </m:r>
                      <m:f>
                        <m:fPr>
                          <m:ctrlPr>
                            <a:rPr lang="en-US" sz="2800" i="1">
                              <a:latin typeface="Cambria Math" panose="02040503050406030204" pitchFamily="18" charset="0"/>
                              <a:ea typeface="Cambria Math" panose="02040503050406030204" pitchFamily="18" charset="0"/>
                            </a:rPr>
                          </m:ctrlPr>
                        </m:fPr>
                        <m:num>
                          <m:r>
                            <a:rPr lang="en-US" sz="2800" b="0" i="1" smtClean="0">
                              <a:solidFill>
                                <a:srgbClr val="7030A0"/>
                              </a:solidFill>
                              <a:latin typeface="Cambria Math" panose="02040503050406030204" pitchFamily="18" charset="0"/>
                              <a:ea typeface="Cambria Math" panose="02040503050406030204" pitchFamily="18" charset="0"/>
                            </a:rPr>
                            <m:t>𝑀</m:t>
                          </m:r>
                          <m:r>
                            <a:rPr lang="en-US" sz="2800" b="0" i="1" smtClean="0">
                              <a:solidFill>
                                <a:srgbClr val="FF00FF"/>
                              </a:solidFill>
                              <a:latin typeface="Cambria Math" panose="02040503050406030204" pitchFamily="18" charset="0"/>
                              <a:ea typeface="Cambria Math" panose="02040503050406030204" pitchFamily="18" charset="0"/>
                            </a:rPr>
                            <m:t>𝑚</m:t>
                          </m:r>
                        </m:num>
                        <m:den>
                          <m:sSup>
                            <m:sSupPr>
                              <m:ctrlPr>
                                <a:rPr lang="en-US" sz="2800" i="1">
                                  <a:latin typeface="Cambria Math" panose="02040503050406030204" pitchFamily="18" charset="0"/>
                                  <a:ea typeface="Cambria Math" panose="02040503050406030204" pitchFamily="18" charset="0"/>
                                </a:rPr>
                              </m:ctrlPr>
                            </m:sSupPr>
                            <m:e>
                              <m:r>
                                <a:rPr lang="en-US" sz="2800" i="1">
                                  <a:solidFill>
                                    <a:srgbClr val="00B050"/>
                                  </a:solidFill>
                                  <a:latin typeface="Cambria Math" panose="02040503050406030204" pitchFamily="18" charset="0"/>
                                  <a:ea typeface="Cambria Math" panose="02040503050406030204" pitchFamily="18" charset="0"/>
                                </a:rPr>
                                <m:t>𝑟</m:t>
                              </m:r>
                            </m:e>
                            <m:sup>
                              <m:r>
                                <a:rPr lang="en-US" sz="2800" i="1">
                                  <a:latin typeface="Cambria Math" panose="02040503050406030204" pitchFamily="18" charset="0"/>
                                  <a:ea typeface="Cambria Math" panose="02040503050406030204" pitchFamily="18" charset="0"/>
                                </a:rPr>
                                <m:t>2</m:t>
                              </m:r>
                            </m:sup>
                          </m:sSup>
                        </m:den>
                      </m:f>
                    </m:oMath>
                  </m:oMathPara>
                </a14:m>
                <a:endParaRPr lang="en-US" sz="2800" dirty="0"/>
              </a:p>
            </p:txBody>
          </p:sp>
        </mc:Choice>
        <mc:Fallback xmlns="">
          <p:sp>
            <p:nvSpPr>
              <p:cNvPr id="5" name="Rectangle 4">
                <a:extLst>
                  <a:ext uri="{FF2B5EF4-FFF2-40B4-BE49-F238E27FC236}">
                    <a16:creationId xmlns:a16="http://schemas.microsoft.com/office/drawing/2014/main" id="{BE5D1009-518B-414C-B0DF-D3CE8074D377}"/>
                  </a:ext>
                </a:extLst>
              </p:cNvPr>
              <p:cNvSpPr>
                <a:spLocks noRot="1" noChangeAspect="1" noMove="1" noResize="1" noEditPoints="1" noAdjustHandles="1" noChangeArrowheads="1" noChangeShapeType="1" noTextEdit="1"/>
              </p:cNvSpPr>
              <p:nvPr/>
            </p:nvSpPr>
            <p:spPr>
              <a:xfrm>
                <a:off x="418996" y="3046558"/>
                <a:ext cx="1882630" cy="89614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49D4CFB-D103-4526-AB5F-3FD8E2C2568C}"/>
                  </a:ext>
                </a:extLst>
              </p:cNvPr>
              <p:cNvSpPr/>
              <p:nvPr/>
            </p:nvSpPr>
            <p:spPr>
              <a:xfrm>
                <a:off x="5055457" y="4556834"/>
                <a:ext cx="2862130" cy="769441"/>
              </a:xfrm>
              <a:prstGeom prst="rect">
                <a:avLst/>
              </a:prstGeom>
              <a:ln>
                <a:solidFill>
                  <a:srgbClr val="C00000"/>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sz="4400" i="1" smtClean="0">
                          <a:solidFill>
                            <a:schemeClr val="tx1"/>
                          </a:solidFill>
                          <a:latin typeface="Cambria Math" panose="02040503050406030204" pitchFamily="18" charset="0"/>
                        </a:rPr>
                        <m:t>𝐹</m:t>
                      </m:r>
                      <m:r>
                        <a:rPr lang="en-US" sz="4400" i="1">
                          <a:solidFill>
                            <a:schemeClr val="tx1"/>
                          </a:solidFill>
                          <a:latin typeface="Cambria Math" panose="02040503050406030204" pitchFamily="18" charset="0"/>
                        </a:rPr>
                        <m:t>=</m:t>
                      </m:r>
                      <m:r>
                        <a:rPr lang="en-US" sz="4400" i="1" smtClean="0">
                          <a:solidFill>
                            <a:schemeClr val="tx1"/>
                          </a:solidFill>
                          <a:latin typeface="Cambria Math" panose="02040503050406030204" pitchFamily="18" charset="0"/>
                        </a:rPr>
                        <m:t>6</m:t>
                      </m:r>
                      <m:r>
                        <a:rPr lang="en-US" sz="4400" b="0" i="1" smtClean="0">
                          <a:solidFill>
                            <a:schemeClr val="tx1"/>
                          </a:solidFill>
                          <a:latin typeface="Cambria Math" panose="02040503050406030204" pitchFamily="18" charset="0"/>
                        </a:rPr>
                        <m:t>84</m:t>
                      </m:r>
                      <m:r>
                        <a:rPr lang="en-US" sz="4400" b="0" i="0" smtClean="0">
                          <a:solidFill>
                            <a:schemeClr val="tx1"/>
                          </a:solidFill>
                          <a:latin typeface="Cambria Math" panose="02040503050406030204" pitchFamily="18" charset="0"/>
                          <a:ea typeface="Cambria Math" panose="02040503050406030204" pitchFamily="18" charset="0"/>
                        </a:rPr>
                        <m:t> </m:t>
                      </m:r>
                      <m:r>
                        <m:rPr>
                          <m:sty m:val="p"/>
                        </m:rPr>
                        <a:rPr lang="en-US" sz="4400" b="0" i="0" smtClean="0">
                          <a:solidFill>
                            <a:schemeClr val="tx1"/>
                          </a:solidFill>
                          <a:latin typeface="Cambria Math" panose="02040503050406030204" pitchFamily="18" charset="0"/>
                          <a:ea typeface="Cambria Math" panose="02040503050406030204" pitchFamily="18" charset="0"/>
                        </a:rPr>
                        <m:t>N</m:t>
                      </m:r>
                    </m:oMath>
                  </m:oMathPara>
                </a14:m>
                <a:endParaRPr lang="en-US" sz="4400" dirty="0">
                  <a:solidFill>
                    <a:schemeClr val="tx1"/>
                  </a:solidFill>
                </a:endParaRPr>
              </a:p>
            </p:txBody>
          </p:sp>
        </mc:Choice>
        <mc:Fallback xmlns="">
          <p:sp>
            <p:nvSpPr>
              <p:cNvPr id="6" name="Rectangle 5">
                <a:extLst>
                  <a:ext uri="{FF2B5EF4-FFF2-40B4-BE49-F238E27FC236}">
                    <a16:creationId xmlns:a16="http://schemas.microsoft.com/office/drawing/2014/main" id="{E49D4CFB-D103-4526-AB5F-3FD8E2C2568C}"/>
                  </a:ext>
                </a:extLst>
              </p:cNvPr>
              <p:cNvSpPr>
                <a:spLocks noRot="1" noChangeAspect="1" noMove="1" noResize="1" noEditPoints="1" noAdjustHandles="1" noChangeArrowheads="1" noChangeShapeType="1" noTextEdit="1"/>
              </p:cNvSpPr>
              <p:nvPr/>
            </p:nvSpPr>
            <p:spPr>
              <a:xfrm>
                <a:off x="5055457" y="4556834"/>
                <a:ext cx="2862130" cy="769441"/>
              </a:xfrm>
              <a:prstGeom prst="rect">
                <a:avLst/>
              </a:prstGeom>
              <a:blipFill>
                <a:blip r:embed="rId3"/>
                <a:stretch>
                  <a:fillRect/>
                </a:stretch>
              </a:blipFill>
              <a:ln>
                <a:solidFill>
                  <a:srgbClr val="C0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5B2A90FC-B62A-4D9C-B4DF-2CF499D23F0B}"/>
                  </a:ext>
                </a:extLst>
              </p:cNvPr>
              <p:cNvSpPr/>
              <p:nvPr/>
            </p:nvSpPr>
            <p:spPr>
              <a:xfrm>
                <a:off x="2134978" y="3009179"/>
                <a:ext cx="5782609" cy="10333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rPr>
                        <m:t>(</m:t>
                      </m:r>
                      <m:r>
                        <a:rPr lang="en-US" sz="2800" b="0" i="1" smtClean="0">
                          <a:solidFill>
                            <a:srgbClr val="0070C0"/>
                          </a:solidFill>
                          <a:latin typeface="Cambria Math" panose="02040503050406030204" pitchFamily="18" charset="0"/>
                        </a:rPr>
                        <m:t>6.67</m:t>
                      </m:r>
                      <m:r>
                        <a:rPr lang="en-US" sz="2800" b="0" i="1" smtClean="0">
                          <a:solidFill>
                            <a:srgbClr val="0070C0"/>
                          </a:solidFill>
                          <a:latin typeface="Cambria Math" panose="02040503050406030204" pitchFamily="18" charset="0"/>
                          <a:ea typeface="Cambria Math" panose="02040503050406030204" pitchFamily="18" charset="0"/>
                        </a:rPr>
                        <m:t>×</m:t>
                      </m:r>
                      <m:sSup>
                        <m:sSupPr>
                          <m:ctrlPr>
                            <a:rPr lang="en-US" sz="2800" b="0" i="1" smtClean="0">
                              <a:solidFill>
                                <a:srgbClr val="0070C0"/>
                              </a:solidFill>
                              <a:latin typeface="Cambria Math" panose="02040503050406030204" pitchFamily="18" charset="0"/>
                              <a:ea typeface="Cambria Math" panose="02040503050406030204" pitchFamily="18" charset="0"/>
                            </a:rPr>
                          </m:ctrlPr>
                        </m:sSupPr>
                        <m:e>
                          <m:r>
                            <a:rPr lang="en-US" sz="2800" b="0" i="1" smtClean="0">
                              <a:solidFill>
                                <a:srgbClr val="0070C0"/>
                              </a:solidFill>
                              <a:latin typeface="Cambria Math" panose="02040503050406030204" pitchFamily="18" charset="0"/>
                              <a:ea typeface="Cambria Math" panose="02040503050406030204" pitchFamily="18" charset="0"/>
                            </a:rPr>
                            <m:t>10</m:t>
                          </m:r>
                        </m:e>
                        <m:sup>
                          <m:r>
                            <a:rPr lang="en-US" sz="2800" b="0" i="1" smtClean="0">
                              <a:solidFill>
                                <a:srgbClr val="0070C0"/>
                              </a:solidFill>
                              <a:latin typeface="Cambria Math" panose="02040503050406030204" pitchFamily="18" charset="0"/>
                              <a:ea typeface="Cambria Math" panose="02040503050406030204" pitchFamily="18" charset="0"/>
                            </a:rPr>
                            <m:t>−11</m:t>
                          </m:r>
                        </m:sup>
                      </m:sSup>
                      <m:r>
                        <a:rPr lang="en-US" sz="2800" b="0" i="1" smtClean="0">
                          <a:solidFill>
                            <a:schemeClr val="tx1"/>
                          </a:solidFill>
                          <a:latin typeface="Cambria Math" panose="02040503050406030204" pitchFamily="18" charset="0"/>
                          <a:ea typeface="Cambria Math" panose="02040503050406030204" pitchFamily="18" charset="0"/>
                        </a:rPr>
                        <m:t>)</m:t>
                      </m:r>
                      <m:f>
                        <m:fPr>
                          <m:ctrlPr>
                            <a:rPr lang="en-US" sz="2800" i="1">
                              <a:solidFill>
                                <a:schemeClr val="tx1"/>
                              </a:solidFill>
                              <a:latin typeface="Cambria Math" panose="02040503050406030204" pitchFamily="18" charset="0"/>
                              <a:ea typeface="Cambria Math" panose="02040503050406030204" pitchFamily="18" charset="0"/>
                            </a:rPr>
                          </m:ctrlPr>
                        </m:fPr>
                        <m:num>
                          <m:r>
                            <a:rPr lang="en-US" sz="2800" b="0" i="1" smtClean="0">
                              <a:solidFill>
                                <a:schemeClr val="tx1"/>
                              </a:solidFill>
                              <a:latin typeface="Cambria Math" panose="02040503050406030204" pitchFamily="18" charset="0"/>
                              <a:ea typeface="Cambria Math" panose="02040503050406030204" pitchFamily="18" charset="0"/>
                            </a:rPr>
                            <m:t>(</m:t>
                          </m:r>
                          <m:r>
                            <a:rPr lang="en-US" sz="2800" b="0" i="1" smtClean="0">
                              <a:solidFill>
                                <a:srgbClr val="7030A0"/>
                              </a:solidFill>
                              <a:latin typeface="Cambria Math" panose="02040503050406030204" pitchFamily="18" charset="0"/>
                              <a:ea typeface="Cambria Math" panose="02040503050406030204" pitchFamily="18" charset="0"/>
                            </a:rPr>
                            <m:t>5.98×</m:t>
                          </m:r>
                          <m:sSup>
                            <m:sSupPr>
                              <m:ctrlPr>
                                <a:rPr lang="en-US" sz="2800" b="0" i="1" smtClean="0">
                                  <a:solidFill>
                                    <a:srgbClr val="7030A0"/>
                                  </a:solidFill>
                                  <a:latin typeface="Cambria Math" panose="02040503050406030204" pitchFamily="18" charset="0"/>
                                  <a:ea typeface="Cambria Math" panose="02040503050406030204" pitchFamily="18" charset="0"/>
                                </a:rPr>
                              </m:ctrlPr>
                            </m:sSupPr>
                            <m:e>
                              <m:r>
                                <a:rPr lang="en-US" sz="2800" b="0" i="1" smtClean="0">
                                  <a:solidFill>
                                    <a:srgbClr val="7030A0"/>
                                  </a:solidFill>
                                  <a:latin typeface="Cambria Math" panose="02040503050406030204" pitchFamily="18" charset="0"/>
                                  <a:ea typeface="Cambria Math" panose="02040503050406030204" pitchFamily="18" charset="0"/>
                                </a:rPr>
                                <m:t>10</m:t>
                              </m:r>
                            </m:e>
                            <m:sup>
                              <m:r>
                                <a:rPr lang="en-US" sz="2800" b="0" i="1" smtClean="0">
                                  <a:solidFill>
                                    <a:srgbClr val="7030A0"/>
                                  </a:solidFill>
                                  <a:latin typeface="Cambria Math" panose="02040503050406030204" pitchFamily="18" charset="0"/>
                                  <a:ea typeface="Cambria Math" panose="02040503050406030204" pitchFamily="18" charset="0"/>
                                </a:rPr>
                                <m:t>24</m:t>
                              </m:r>
                            </m:sup>
                          </m:sSup>
                          <m:r>
                            <a:rPr lang="en-US" sz="2800" b="0" i="1" smtClean="0">
                              <a:solidFill>
                                <a:schemeClr val="tx1"/>
                              </a:solidFill>
                              <a:latin typeface="Cambria Math" panose="02040503050406030204" pitchFamily="18" charset="0"/>
                              <a:ea typeface="Cambria Math" panose="02040503050406030204" pitchFamily="18" charset="0"/>
                            </a:rPr>
                            <m:t>)</m:t>
                          </m:r>
                          <m:r>
                            <a:rPr lang="en-US" sz="2800" i="1">
                              <a:solidFill>
                                <a:schemeClr val="tx1"/>
                              </a:solidFill>
                              <a:latin typeface="Cambria Math" panose="02040503050406030204" pitchFamily="18" charset="0"/>
                              <a:ea typeface="Cambria Math" panose="02040503050406030204" pitchFamily="18" charset="0"/>
                            </a:rPr>
                            <m:t>(</m:t>
                          </m:r>
                          <m:r>
                            <a:rPr lang="en-US" sz="2800" b="0" i="1" smtClean="0">
                              <a:solidFill>
                                <a:srgbClr val="FF00FF"/>
                              </a:solidFill>
                              <a:latin typeface="Cambria Math" panose="02040503050406030204" pitchFamily="18" charset="0"/>
                              <a:ea typeface="Cambria Math" panose="02040503050406030204" pitchFamily="18" charset="0"/>
                            </a:rPr>
                            <m:t>70</m:t>
                          </m:r>
                          <m:r>
                            <a:rPr lang="en-US" sz="2800" i="1">
                              <a:solidFill>
                                <a:schemeClr val="tx1"/>
                              </a:solidFill>
                              <a:latin typeface="Cambria Math" panose="02040503050406030204" pitchFamily="18" charset="0"/>
                              <a:ea typeface="Cambria Math" panose="02040503050406030204" pitchFamily="18" charset="0"/>
                            </a:rPr>
                            <m:t>)</m:t>
                          </m:r>
                        </m:num>
                        <m:den>
                          <m:sSup>
                            <m:sSupPr>
                              <m:ctrlPr>
                                <a:rPr lang="en-US" sz="2800" i="1">
                                  <a:solidFill>
                                    <a:schemeClr val="tx1"/>
                                  </a:solidFill>
                                  <a:latin typeface="Cambria Math" panose="02040503050406030204" pitchFamily="18" charset="0"/>
                                  <a:ea typeface="Cambria Math" panose="02040503050406030204" pitchFamily="18" charset="0"/>
                                </a:rPr>
                              </m:ctrlPr>
                            </m:sSupPr>
                            <m:e>
                              <m:r>
                                <a:rPr lang="en-US" sz="2800" b="0" i="1" smtClean="0">
                                  <a:solidFill>
                                    <a:schemeClr val="tx1"/>
                                  </a:solidFill>
                                  <a:latin typeface="Cambria Math" panose="02040503050406030204" pitchFamily="18" charset="0"/>
                                  <a:ea typeface="Cambria Math" panose="02040503050406030204" pitchFamily="18" charset="0"/>
                                </a:rPr>
                                <m:t>(</m:t>
                              </m:r>
                              <m:r>
                                <a:rPr lang="en-US" sz="2800" b="0" i="1" smtClean="0">
                                  <a:solidFill>
                                    <a:srgbClr val="00B050"/>
                                  </a:solidFill>
                                  <a:latin typeface="Cambria Math" panose="02040503050406030204" pitchFamily="18" charset="0"/>
                                  <a:ea typeface="Cambria Math" panose="02040503050406030204" pitchFamily="18" charset="0"/>
                                </a:rPr>
                                <m:t>6.39</m:t>
                              </m:r>
                              <m:r>
                                <a:rPr lang="en-US" sz="2800" i="1">
                                  <a:solidFill>
                                    <a:srgbClr val="00B050"/>
                                  </a:solidFill>
                                  <a:latin typeface="Cambria Math" panose="02040503050406030204" pitchFamily="18" charset="0"/>
                                  <a:ea typeface="Cambria Math" panose="02040503050406030204" pitchFamily="18" charset="0"/>
                                </a:rPr>
                                <m:t>×</m:t>
                              </m:r>
                              <m:sSup>
                                <m:sSupPr>
                                  <m:ctrlPr>
                                    <a:rPr lang="en-US" sz="2800" i="1">
                                      <a:solidFill>
                                        <a:srgbClr val="00B050"/>
                                      </a:solidFill>
                                      <a:latin typeface="Cambria Math" panose="02040503050406030204" pitchFamily="18" charset="0"/>
                                      <a:ea typeface="Cambria Math" panose="02040503050406030204" pitchFamily="18" charset="0"/>
                                    </a:rPr>
                                  </m:ctrlPr>
                                </m:sSupPr>
                                <m:e>
                                  <m:r>
                                    <a:rPr lang="en-US" sz="2800" i="1">
                                      <a:solidFill>
                                        <a:srgbClr val="00B050"/>
                                      </a:solidFill>
                                      <a:latin typeface="Cambria Math" panose="02040503050406030204" pitchFamily="18" charset="0"/>
                                      <a:ea typeface="Cambria Math" panose="02040503050406030204" pitchFamily="18" charset="0"/>
                                    </a:rPr>
                                    <m:t>10</m:t>
                                  </m:r>
                                </m:e>
                                <m:sup>
                                  <m:r>
                                    <a:rPr lang="en-US" sz="2800" b="0" i="1" smtClean="0">
                                      <a:solidFill>
                                        <a:srgbClr val="00B050"/>
                                      </a:solidFill>
                                      <a:latin typeface="Cambria Math" panose="02040503050406030204" pitchFamily="18" charset="0"/>
                                      <a:ea typeface="Cambria Math" panose="02040503050406030204" pitchFamily="18" charset="0"/>
                                    </a:rPr>
                                    <m:t>6</m:t>
                                  </m:r>
                                </m:sup>
                              </m:sSup>
                              <m:r>
                                <a:rPr lang="en-US" sz="2800" b="0" i="1" smtClean="0">
                                  <a:solidFill>
                                    <a:schemeClr val="tx1"/>
                                  </a:solidFill>
                                  <a:latin typeface="Cambria Math" panose="02040503050406030204" pitchFamily="18" charset="0"/>
                                  <a:ea typeface="Cambria Math" panose="02040503050406030204" pitchFamily="18" charset="0"/>
                                </a:rPr>
                                <m:t>)</m:t>
                              </m:r>
                            </m:e>
                            <m:sup>
                              <m:r>
                                <a:rPr lang="en-US" sz="2800" i="1">
                                  <a:solidFill>
                                    <a:schemeClr val="tx1"/>
                                  </a:solidFill>
                                  <a:latin typeface="Cambria Math" panose="02040503050406030204" pitchFamily="18" charset="0"/>
                                  <a:ea typeface="Cambria Math" panose="02040503050406030204" pitchFamily="18" charset="0"/>
                                </a:rPr>
                                <m:t>2</m:t>
                              </m:r>
                            </m:sup>
                          </m:sSup>
                        </m:den>
                      </m:f>
                    </m:oMath>
                  </m:oMathPara>
                </a14:m>
                <a:endParaRPr lang="en-US" sz="2800" dirty="0"/>
              </a:p>
            </p:txBody>
          </p:sp>
        </mc:Choice>
        <mc:Fallback xmlns="">
          <p:sp>
            <p:nvSpPr>
              <p:cNvPr id="7" name="Rectangle 6">
                <a:extLst>
                  <a:ext uri="{FF2B5EF4-FFF2-40B4-BE49-F238E27FC236}">
                    <a16:creationId xmlns:a16="http://schemas.microsoft.com/office/drawing/2014/main" id="{5B2A90FC-B62A-4D9C-B4DF-2CF499D23F0B}"/>
                  </a:ext>
                </a:extLst>
              </p:cNvPr>
              <p:cNvSpPr>
                <a:spLocks noRot="1" noChangeAspect="1" noMove="1" noResize="1" noEditPoints="1" noAdjustHandles="1" noChangeArrowheads="1" noChangeShapeType="1" noTextEdit="1"/>
              </p:cNvSpPr>
              <p:nvPr/>
            </p:nvSpPr>
            <p:spPr>
              <a:xfrm>
                <a:off x="2134978" y="3009179"/>
                <a:ext cx="5782609" cy="1033360"/>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4775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Comparison</a:t>
            </a:r>
            <a:endParaRPr lang="en-US" u="sng" dirty="0">
              <a:solidFill>
                <a:schemeClr val="bg1"/>
              </a:solidFill>
              <a:effectLst>
                <a:outerShdw blurRad="38100" dist="38100" dir="2700000" algn="tl">
                  <a:srgbClr val="000000">
                    <a:alpha val="43137"/>
                  </a:srgbClr>
                </a:outerShdw>
              </a:effectLst>
            </a:endParaRPr>
          </a:p>
        </p:txBody>
      </p:sp>
      <p:cxnSp>
        <p:nvCxnSpPr>
          <p:cNvPr id="18" name="Straight Connector 17"/>
          <p:cNvCxnSpPr>
            <a:cxnSpLocks/>
            <a:stCxn id="5" idx="2"/>
          </p:cNvCxnSpPr>
          <p:nvPr/>
        </p:nvCxnSpPr>
        <p:spPr>
          <a:xfrm>
            <a:off x="4572000" y="1300766"/>
            <a:ext cx="0" cy="5085520"/>
          </a:xfrm>
          <a:prstGeom prst="line">
            <a:avLst/>
          </a:prstGeom>
          <a:ln w="381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22" name="Table 21">
                <a:extLst>
                  <a:ext uri="{FF2B5EF4-FFF2-40B4-BE49-F238E27FC236}">
                    <a16:creationId xmlns:a16="http://schemas.microsoft.com/office/drawing/2014/main" id="{B12CD472-DD28-471A-A6CD-8C8751322F25}"/>
                  </a:ext>
                </a:extLst>
              </p:cNvPr>
              <p:cNvGraphicFramePr>
                <a:graphicFrameLocks noGrp="1"/>
              </p:cNvGraphicFramePr>
              <p:nvPr/>
            </p:nvGraphicFramePr>
            <p:xfrm>
              <a:off x="4818742" y="1894582"/>
              <a:ext cx="4078431" cy="1713649"/>
            </p:xfrm>
            <a:graphic>
              <a:graphicData uri="http://schemas.openxmlformats.org/drawingml/2006/table">
                <a:tbl>
                  <a:tblPr firstRow="1" bandRow="1">
                    <a:tableStyleId>{8A107856-5554-42FB-B03E-39F5DBC370BA}</a:tableStyleId>
                  </a:tblPr>
                  <a:tblGrid>
                    <a:gridCol w="4078431">
                      <a:extLst>
                        <a:ext uri="{9D8B030D-6E8A-4147-A177-3AD203B41FA5}">
                          <a16:colId xmlns:a16="http://schemas.microsoft.com/office/drawing/2014/main" val="20000"/>
                        </a:ext>
                      </a:extLst>
                    </a:gridCol>
                  </a:tblGrid>
                  <a:tr h="17136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en-US" sz="4800" b="0" i="1" smtClean="0">
                                    <a:solidFill>
                                      <a:srgbClr val="C00000"/>
                                    </a:solidFill>
                                    <a:latin typeface="Cambria Math" panose="02040503050406030204" pitchFamily="18" charset="0"/>
                                  </a:rPr>
                                  <m:t>𝐹</m:t>
                                </m:r>
                                <m:r>
                                  <a:rPr lang="en-US" sz="4800" b="0" i="1" smtClean="0">
                                    <a:latin typeface="Cambria Math" panose="02040503050406030204" pitchFamily="18" charset="0"/>
                                  </a:rPr>
                                  <m:t>=</m:t>
                                </m:r>
                                <m:r>
                                  <a:rPr lang="en-US" sz="4800" b="0" i="1" smtClean="0">
                                    <a:solidFill>
                                      <a:srgbClr val="0070C0"/>
                                    </a:solidFill>
                                    <a:latin typeface="Cambria Math" panose="02040503050406030204" pitchFamily="18" charset="0"/>
                                  </a:rPr>
                                  <m:t>𝐺</m:t>
                                </m:r>
                                <m:f>
                                  <m:fPr>
                                    <m:ctrlPr>
                                      <a:rPr lang="en-US" sz="4800" b="0" i="1" smtClean="0">
                                        <a:latin typeface="Cambria Math" panose="02040503050406030204" pitchFamily="18" charset="0"/>
                                        <a:ea typeface="Cambria Math" panose="02040503050406030204" pitchFamily="18" charset="0"/>
                                      </a:rPr>
                                    </m:ctrlPr>
                                  </m:fPr>
                                  <m:num>
                                    <m:r>
                                      <a:rPr lang="en-US" sz="4800" b="0" i="1" smtClean="0">
                                        <a:solidFill>
                                          <a:srgbClr val="7030A0"/>
                                        </a:solidFill>
                                        <a:latin typeface="Cambria Math" panose="02040503050406030204" pitchFamily="18" charset="0"/>
                                        <a:ea typeface="Cambria Math" panose="02040503050406030204" pitchFamily="18" charset="0"/>
                                      </a:rPr>
                                      <m:t>𝑀</m:t>
                                    </m:r>
                                    <m:r>
                                      <a:rPr lang="en-US" sz="4800" b="0" i="1" smtClean="0">
                                        <a:solidFill>
                                          <a:srgbClr val="FF00FF"/>
                                        </a:solidFill>
                                        <a:latin typeface="Cambria Math" panose="02040503050406030204" pitchFamily="18" charset="0"/>
                                        <a:ea typeface="Cambria Math" panose="02040503050406030204" pitchFamily="18" charset="0"/>
                                      </a:rPr>
                                      <m:t>𝑚</m:t>
                                    </m:r>
                                  </m:num>
                                  <m:den>
                                    <m:sSup>
                                      <m:sSupPr>
                                        <m:ctrlPr>
                                          <a:rPr lang="en-US" sz="4800" b="0" i="1" smtClean="0">
                                            <a:latin typeface="Cambria Math" panose="02040503050406030204" pitchFamily="18" charset="0"/>
                                            <a:ea typeface="Cambria Math" panose="02040503050406030204" pitchFamily="18" charset="0"/>
                                          </a:rPr>
                                        </m:ctrlPr>
                                      </m:sSupPr>
                                      <m:e>
                                        <m:r>
                                          <a:rPr lang="en-US" sz="4800" b="0" i="1" smtClean="0">
                                            <a:solidFill>
                                              <a:srgbClr val="00B050"/>
                                            </a:solidFill>
                                            <a:latin typeface="Cambria Math" panose="02040503050406030204" pitchFamily="18" charset="0"/>
                                            <a:ea typeface="Cambria Math" panose="02040503050406030204" pitchFamily="18" charset="0"/>
                                          </a:rPr>
                                          <m:t>𝑟</m:t>
                                        </m:r>
                                      </m:e>
                                      <m:sup>
                                        <m:r>
                                          <a:rPr lang="en-US" sz="4800" b="0" i="1" smtClean="0">
                                            <a:latin typeface="Cambria Math" panose="02040503050406030204" pitchFamily="18" charset="0"/>
                                            <a:ea typeface="Cambria Math" panose="02040503050406030204" pitchFamily="18" charset="0"/>
                                          </a:rPr>
                                          <m:t>2</m:t>
                                        </m:r>
                                      </m:sup>
                                    </m:sSup>
                                  </m:den>
                                </m:f>
                              </m:oMath>
                            </m:oMathPara>
                          </a14:m>
                          <a:endParaRPr lang="en-US" sz="4800" i="1" dirty="0"/>
                        </a:p>
                      </a:txBody>
                      <a:tcPr anchor="ctr"/>
                    </a:tc>
                    <a:extLst>
                      <a:ext uri="{0D108BD9-81ED-4DB2-BD59-A6C34878D82A}">
                        <a16:rowId xmlns:a16="http://schemas.microsoft.com/office/drawing/2014/main" val="10000"/>
                      </a:ext>
                    </a:extLst>
                  </a:tr>
                </a:tbl>
              </a:graphicData>
            </a:graphic>
          </p:graphicFrame>
        </mc:Choice>
        <mc:Fallback xmlns="">
          <p:graphicFrame>
            <p:nvGraphicFramePr>
              <p:cNvPr id="22" name="Table 21">
                <a:extLst>
                  <a:ext uri="{FF2B5EF4-FFF2-40B4-BE49-F238E27FC236}">
                    <a16:creationId xmlns:a16="http://schemas.microsoft.com/office/drawing/2014/main" id="{B12CD472-DD28-471A-A6CD-8C8751322F25}"/>
                  </a:ext>
                </a:extLst>
              </p:cNvPr>
              <p:cNvGraphicFramePr>
                <a:graphicFrameLocks noGrp="1"/>
              </p:cNvGraphicFramePr>
              <p:nvPr>
                <p:extLst>
                  <p:ext uri="{D42A27DB-BD31-4B8C-83A1-F6EECF244321}">
                    <p14:modId xmlns:p14="http://schemas.microsoft.com/office/powerpoint/2010/main" val="23912007"/>
                  </p:ext>
                </p:extLst>
              </p:nvPr>
            </p:nvGraphicFramePr>
            <p:xfrm>
              <a:off x="4818742" y="1894582"/>
              <a:ext cx="4078431" cy="1713649"/>
            </p:xfrm>
            <a:graphic>
              <a:graphicData uri="http://schemas.openxmlformats.org/drawingml/2006/table">
                <a:tbl>
                  <a:tblPr firstRow="1" bandRow="1">
                    <a:tableStyleId>{8A107856-5554-42FB-B03E-39F5DBC370BA}</a:tableStyleId>
                  </a:tblPr>
                  <a:tblGrid>
                    <a:gridCol w="4078431">
                      <a:extLst>
                        <a:ext uri="{9D8B030D-6E8A-4147-A177-3AD203B41FA5}">
                          <a16:colId xmlns:a16="http://schemas.microsoft.com/office/drawing/2014/main" val="20000"/>
                        </a:ext>
                      </a:extLst>
                    </a:gridCol>
                  </a:tblGrid>
                  <a:tr h="1713649">
                    <a:tc>
                      <a:txBody>
                        <a:bodyPr/>
                        <a:lstStyle/>
                        <a:p>
                          <a:endParaRPr lang="en-US"/>
                        </a:p>
                      </a:txBody>
                      <a:tcPr anchor="ctr">
                        <a:blipFill>
                          <a:blip r:embed="rId2"/>
                          <a:stretch>
                            <a:fillRect l="-149" t="-355" r="-299" b="-709"/>
                          </a:stretch>
                        </a:blipFill>
                      </a:tcPr>
                    </a:tc>
                    <a:extLst>
                      <a:ext uri="{0D108BD9-81ED-4DB2-BD59-A6C34878D82A}">
                        <a16:rowId xmlns:a16="http://schemas.microsoft.com/office/drawing/2014/main" val="1000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23" name="Table 22">
                <a:extLst>
                  <a:ext uri="{FF2B5EF4-FFF2-40B4-BE49-F238E27FC236}">
                    <a16:creationId xmlns:a16="http://schemas.microsoft.com/office/drawing/2014/main" id="{1B182489-357B-4CC9-AACF-E9F7E872BDE8}"/>
                  </a:ext>
                </a:extLst>
              </p:cNvPr>
              <p:cNvGraphicFramePr>
                <a:graphicFrameLocks noGrp="1"/>
              </p:cNvGraphicFramePr>
              <p:nvPr/>
            </p:nvGraphicFramePr>
            <p:xfrm>
              <a:off x="246827" y="1894582"/>
              <a:ext cx="4078347" cy="1713649"/>
            </p:xfrm>
            <a:graphic>
              <a:graphicData uri="http://schemas.openxmlformats.org/drawingml/2006/table">
                <a:tbl>
                  <a:tblPr firstRow="1" bandRow="1">
                    <a:tableStyleId>{8A107856-5554-42FB-B03E-39F5DBC370BA}</a:tableStyleId>
                  </a:tblPr>
                  <a:tblGrid>
                    <a:gridCol w="4078347">
                      <a:extLst>
                        <a:ext uri="{9D8B030D-6E8A-4147-A177-3AD203B41FA5}">
                          <a16:colId xmlns:a16="http://schemas.microsoft.com/office/drawing/2014/main" val="20000"/>
                        </a:ext>
                      </a:extLst>
                    </a:gridCol>
                  </a:tblGrid>
                  <a:tr h="17136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en-US" sz="4800" b="0" i="1" smtClean="0">
                                    <a:solidFill>
                                      <a:srgbClr val="C00000"/>
                                    </a:solidFill>
                                    <a:latin typeface="Cambria Math" panose="02040503050406030204" pitchFamily="18" charset="0"/>
                                  </a:rPr>
                                  <m:t>𝐹</m:t>
                                </m:r>
                                <m:r>
                                  <a:rPr lang="en-US" sz="4800" b="0" i="1" smtClean="0">
                                    <a:latin typeface="Cambria Math" panose="02040503050406030204" pitchFamily="18" charset="0"/>
                                  </a:rPr>
                                  <m:t>=</m:t>
                                </m:r>
                                <m:r>
                                  <a:rPr lang="en-US" sz="4800" b="0" i="1" smtClean="0">
                                    <a:solidFill>
                                      <a:srgbClr val="0070C0"/>
                                    </a:solidFill>
                                    <a:latin typeface="Cambria Math" panose="02040503050406030204" pitchFamily="18" charset="0"/>
                                  </a:rPr>
                                  <m:t>𝑘</m:t>
                                </m:r>
                                <m:f>
                                  <m:fPr>
                                    <m:ctrlPr>
                                      <a:rPr lang="en-US" sz="4800" b="0" i="1" smtClean="0">
                                        <a:latin typeface="Cambria Math" panose="02040503050406030204" pitchFamily="18" charset="0"/>
                                        <a:ea typeface="Cambria Math" panose="02040503050406030204" pitchFamily="18" charset="0"/>
                                      </a:rPr>
                                    </m:ctrlPr>
                                  </m:fPr>
                                  <m:num>
                                    <m:sSub>
                                      <m:sSubPr>
                                        <m:ctrlPr>
                                          <a:rPr lang="en-US" sz="4800" b="0" i="1" smtClean="0">
                                            <a:latin typeface="Cambria Math" panose="02040503050406030204" pitchFamily="18" charset="0"/>
                                            <a:ea typeface="Cambria Math" panose="02040503050406030204" pitchFamily="18" charset="0"/>
                                          </a:rPr>
                                        </m:ctrlPr>
                                      </m:sSubPr>
                                      <m:e>
                                        <m:r>
                                          <a:rPr lang="en-US" sz="4800" b="0" i="1" smtClean="0">
                                            <a:solidFill>
                                              <a:srgbClr val="7030A0"/>
                                            </a:solidFill>
                                            <a:latin typeface="Cambria Math" panose="02040503050406030204" pitchFamily="18" charset="0"/>
                                            <a:ea typeface="Cambria Math" panose="02040503050406030204" pitchFamily="18" charset="0"/>
                                          </a:rPr>
                                          <m:t>𝑞</m:t>
                                        </m:r>
                                      </m:e>
                                      <m:sub>
                                        <m:r>
                                          <a:rPr lang="en-US" sz="4800" b="0" i="1" smtClean="0">
                                            <a:solidFill>
                                              <a:srgbClr val="7030A0"/>
                                            </a:solidFill>
                                            <a:latin typeface="Cambria Math" panose="02040503050406030204" pitchFamily="18" charset="0"/>
                                            <a:ea typeface="Cambria Math" panose="02040503050406030204" pitchFamily="18" charset="0"/>
                                          </a:rPr>
                                          <m:t>1</m:t>
                                        </m:r>
                                      </m:sub>
                                    </m:sSub>
                                    <m:sSub>
                                      <m:sSubPr>
                                        <m:ctrlPr>
                                          <a:rPr lang="en-US" sz="4800" b="0" i="1" smtClean="0">
                                            <a:latin typeface="Cambria Math" panose="02040503050406030204" pitchFamily="18" charset="0"/>
                                            <a:ea typeface="Cambria Math" panose="02040503050406030204" pitchFamily="18" charset="0"/>
                                          </a:rPr>
                                        </m:ctrlPr>
                                      </m:sSubPr>
                                      <m:e>
                                        <m:r>
                                          <a:rPr lang="en-US" sz="4800" b="0" i="1" smtClean="0">
                                            <a:solidFill>
                                              <a:srgbClr val="FF00FF"/>
                                            </a:solidFill>
                                            <a:latin typeface="Cambria Math" panose="02040503050406030204" pitchFamily="18" charset="0"/>
                                            <a:ea typeface="Cambria Math" panose="02040503050406030204" pitchFamily="18" charset="0"/>
                                          </a:rPr>
                                          <m:t>𝑞</m:t>
                                        </m:r>
                                      </m:e>
                                      <m:sub>
                                        <m:r>
                                          <a:rPr lang="en-US" sz="4800" b="0" i="1" smtClean="0">
                                            <a:solidFill>
                                              <a:srgbClr val="FF00FF"/>
                                            </a:solidFill>
                                            <a:latin typeface="Cambria Math" panose="02040503050406030204" pitchFamily="18" charset="0"/>
                                            <a:ea typeface="Cambria Math" panose="02040503050406030204" pitchFamily="18" charset="0"/>
                                          </a:rPr>
                                          <m:t>2</m:t>
                                        </m:r>
                                      </m:sub>
                                    </m:sSub>
                                  </m:num>
                                  <m:den>
                                    <m:sSup>
                                      <m:sSupPr>
                                        <m:ctrlPr>
                                          <a:rPr lang="en-US" sz="4800" b="0" i="1" smtClean="0">
                                            <a:latin typeface="Cambria Math" panose="02040503050406030204" pitchFamily="18" charset="0"/>
                                            <a:ea typeface="Cambria Math" panose="02040503050406030204" pitchFamily="18" charset="0"/>
                                          </a:rPr>
                                        </m:ctrlPr>
                                      </m:sSupPr>
                                      <m:e>
                                        <m:r>
                                          <a:rPr lang="en-US" sz="4800" b="0" i="1" smtClean="0">
                                            <a:solidFill>
                                              <a:srgbClr val="00B050"/>
                                            </a:solidFill>
                                            <a:latin typeface="Cambria Math" panose="02040503050406030204" pitchFamily="18" charset="0"/>
                                            <a:ea typeface="Cambria Math" panose="02040503050406030204" pitchFamily="18" charset="0"/>
                                          </a:rPr>
                                          <m:t>𝑟</m:t>
                                        </m:r>
                                      </m:e>
                                      <m:sup>
                                        <m:r>
                                          <a:rPr lang="en-US" sz="4800" b="0" i="1" smtClean="0">
                                            <a:latin typeface="Cambria Math" panose="02040503050406030204" pitchFamily="18" charset="0"/>
                                            <a:ea typeface="Cambria Math" panose="02040503050406030204" pitchFamily="18" charset="0"/>
                                          </a:rPr>
                                          <m:t>2</m:t>
                                        </m:r>
                                      </m:sup>
                                    </m:sSup>
                                  </m:den>
                                </m:f>
                              </m:oMath>
                            </m:oMathPara>
                          </a14:m>
                          <a:endParaRPr lang="en-US" sz="4800" i="1" dirty="0"/>
                        </a:p>
                      </a:txBody>
                      <a:tcPr anchor="ctr"/>
                    </a:tc>
                    <a:extLst>
                      <a:ext uri="{0D108BD9-81ED-4DB2-BD59-A6C34878D82A}">
                        <a16:rowId xmlns:a16="http://schemas.microsoft.com/office/drawing/2014/main" val="10000"/>
                      </a:ext>
                    </a:extLst>
                  </a:tr>
                </a:tbl>
              </a:graphicData>
            </a:graphic>
          </p:graphicFrame>
        </mc:Choice>
        <mc:Fallback xmlns="">
          <p:graphicFrame>
            <p:nvGraphicFramePr>
              <p:cNvPr id="23" name="Table 22">
                <a:extLst>
                  <a:ext uri="{FF2B5EF4-FFF2-40B4-BE49-F238E27FC236}">
                    <a16:creationId xmlns:a16="http://schemas.microsoft.com/office/drawing/2014/main" id="{1B182489-357B-4CC9-AACF-E9F7E872BDE8}"/>
                  </a:ext>
                </a:extLst>
              </p:cNvPr>
              <p:cNvGraphicFramePr>
                <a:graphicFrameLocks noGrp="1"/>
              </p:cNvGraphicFramePr>
              <p:nvPr>
                <p:extLst>
                  <p:ext uri="{D42A27DB-BD31-4B8C-83A1-F6EECF244321}">
                    <p14:modId xmlns:p14="http://schemas.microsoft.com/office/powerpoint/2010/main" val="386881639"/>
                  </p:ext>
                </p:extLst>
              </p:nvPr>
            </p:nvGraphicFramePr>
            <p:xfrm>
              <a:off x="246827" y="1894582"/>
              <a:ext cx="4078347" cy="1713649"/>
            </p:xfrm>
            <a:graphic>
              <a:graphicData uri="http://schemas.openxmlformats.org/drawingml/2006/table">
                <a:tbl>
                  <a:tblPr firstRow="1" bandRow="1">
                    <a:tableStyleId>{8A107856-5554-42FB-B03E-39F5DBC370BA}</a:tableStyleId>
                  </a:tblPr>
                  <a:tblGrid>
                    <a:gridCol w="4078347">
                      <a:extLst>
                        <a:ext uri="{9D8B030D-6E8A-4147-A177-3AD203B41FA5}">
                          <a16:colId xmlns:a16="http://schemas.microsoft.com/office/drawing/2014/main" val="20000"/>
                        </a:ext>
                      </a:extLst>
                    </a:gridCol>
                  </a:tblGrid>
                  <a:tr h="1713649">
                    <a:tc>
                      <a:txBody>
                        <a:bodyPr/>
                        <a:lstStyle/>
                        <a:p>
                          <a:endParaRPr lang="en-US"/>
                        </a:p>
                      </a:txBody>
                      <a:tcPr anchor="ctr">
                        <a:blipFill>
                          <a:blip r:embed="rId3"/>
                          <a:stretch>
                            <a:fillRect l="-149" t="-355" r="-299" b="-709"/>
                          </a:stretch>
                        </a:blipFill>
                      </a:tcPr>
                    </a:tc>
                    <a:extLst>
                      <a:ext uri="{0D108BD9-81ED-4DB2-BD59-A6C34878D82A}">
                        <a16:rowId xmlns:a16="http://schemas.microsoft.com/office/drawing/2014/main" val="10000"/>
                      </a:ext>
                    </a:extLst>
                  </a:tr>
                </a:tbl>
              </a:graphicData>
            </a:graphic>
          </p:graphicFrame>
        </mc:Fallback>
      </mc:AlternateContent>
      <p:sp>
        <p:nvSpPr>
          <p:cNvPr id="7" name="TextBox 6">
            <a:extLst>
              <a:ext uri="{FF2B5EF4-FFF2-40B4-BE49-F238E27FC236}">
                <a16:creationId xmlns:a16="http://schemas.microsoft.com/office/drawing/2014/main" id="{EE90FA65-71C8-4845-AF9E-36197457E303}"/>
              </a:ext>
            </a:extLst>
          </p:cNvPr>
          <p:cNvSpPr txBox="1"/>
          <p:nvPr/>
        </p:nvSpPr>
        <p:spPr>
          <a:xfrm>
            <a:off x="665813" y="1309807"/>
            <a:ext cx="3240374" cy="584775"/>
          </a:xfrm>
          <a:prstGeom prst="rect">
            <a:avLst/>
          </a:prstGeom>
          <a:noFill/>
        </p:spPr>
        <p:txBody>
          <a:bodyPr wrap="none" rtlCol="0">
            <a:spAutoFit/>
          </a:bodyPr>
          <a:lstStyle/>
          <a:p>
            <a:r>
              <a:rPr lang="en-US" sz="3200" dirty="0"/>
              <a:t>Electrostatic Force</a:t>
            </a:r>
          </a:p>
        </p:txBody>
      </p:sp>
      <p:sp>
        <p:nvSpPr>
          <p:cNvPr id="26" name="TextBox 25">
            <a:extLst>
              <a:ext uri="{FF2B5EF4-FFF2-40B4-BE49-F238E27FC236}">
                <a16:creationId xmlns:a16="http://schemas.microsoft.com/office/drawing/2014/main" id="{D9CFDB40-2610-44D2-A802-49DE6B4D08FD}"/>
              </a:ext>
            </a:extLst>
          </p:cNvPr>
          <p:cNvSpPr txBox="1"/>
          <p:nvPr/>
        </p:nvSpPr>
        <p:spPr>
          <a:xfrm>
            <a:off x="5188461" y="1309807"/>
            <a:ext cx="3338991" cy="584775"/>
          </a:xfrm>
          <a:prstGeom prst="rect">
            <a:avLst/>
          </a:prstGeom>
          <a:noFill/>
        </p:spPr>
        <p:txBody>
          <a:bodyPr wrap="none" rtlCol="0">
            <a:spAutoFit/>
          </a:bodyPr>
          <a:lstStyle/>
          <a:p>
            <a:r>
              <a:rPr lang="en-US" sz="3200" dirty="0"/>
              <a:t>Gravitational Force</a:t>
            </a: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F2B558C5-5064-4464-93EA-7BD7AF16816F}"/>
                  </a:ext>
                </a:extLst>
              </p:cNvPr>
              <p:cNvSpPr/>
              <p:nvPr/>
            </p:nvSpPr>
            <p:spPr>
              <a:xfrm>
                <a:off x="246827" y="4092747"/>
                <a:ext cx="3411768"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0070C0"/>
                          </a:solidFill>
                          <a:latin typeface="Cambria Math" panose="02040503050406030204" pitchFamily="18" charset="0"/>
                        </a:rPr>
                        <m:t>𝑘</m:t>
                      </m:r>
                      <m:r>
                        <a:rPr lang="en-US" sz="2400" i="1" smtClean="0">
                          <a:solidFill>
                            <a:srgbClr val="0070C0"/>
                          </a:solidFill>
                          <a:latin typeface="Cambria Math" panose="02040503050406030204" pitchFamily="18" charset="0"/>
                          <a:ea typeface="Cambria Math" panose="02040503050406030204" pitchFamily="18" charset="0"/>
                        </a:rPr>
                        <m:t>→</m:t>
                      </m:r>
                      <m:r>
                        <a:rPr lang="en-US" sz="2400" b="0" i="1" smtClean="0">
                          <a:solidFill>
                            <a:srgbClr val="0070C0"/>
                          </a:solidFill>
                          <a:latin typeface="Cambria Math" panose="02040503050406030204" pitchFamily="18" charset="0"/>
                          <a:ea typeface="Cambria Math" panose="02040503050406030204" pitchFamily="18" charset="0"/>
                        </a:rPr>
                        <m:t>𝐶𝑜𝑢𝑙𝑜𝑚𝑏</m:t>
                      </m:r>
                      <m:r>
                        <a:rPr lang="en-US" sz="2400" b="0" i="1" smtClean="0">
                          <a:solidFill>
                            <a:srgbClr val="0070C0"/>
                          </a:solidFill>
                          <a:latin typeface="Cambria Math" panose="02040503050406030204" pitchFamily="18" charset="0"/>
                          <a:ea typeface="Cambria Math" panose="02040503050406030204" pitchFamily="18" charset="0"/>
                        </a:rPr>
                        <m:t> </m:t>
                      </m:r>
                      <m:r>
                        <a:rPr lang="en-US" sz="2400" b="0" i="1" smtClean="0">
                          <a:solidFill>
                            <a:srgbClr val="0070C0"/>
                          </a:solidFill>
                          <a:latin typeface="Cambria Math" panose="02040503050406030204" pitchFamily="18" charset="0"/>
                          <a:ea typeface="Cambria Math" panose="02040503050406030204" pitchFamily="18" charset="0"/>
                        </a:rPr>
                        <m:t>𝐶𝑜𝑛𝑠𝑡𝑎𝑛𝑡</m:t>
                      </m:r>
                    </m:oMath>
                  </m:oMathPara>
                </a14:m>
                <a:endParaRPr lang="en-US" sz="2400" dirty="0"/>
              </a:p>
            </p:txBody>
          </p:sp>
        </mc:Choice>
        <mc:Fallback xmlns="">
          <p:sp>
            <p:nvSpPr>
              <p:cNvPr id="2" name="Rectangle 1">
                <a:extLst>
                  <a:ext uri="{FF2B5EF4-FFF2-40B4-BE49-F238E27FC236}">
                    <a16:creationId xmlns:a16="http://schemas.microsoft.com/office/drawing/2014/main" id="{F2B558C5-5064-4464-93EA-7BD7AF16816F}"/>
                  </a:ext>
                </a:extLst>
              </p:cNvPr>
              <p:cNvSpPr>
                <a:spLocks noRot="1" noChangeAspect="1" noMove="1" noResize="1" noEditPoints="1" noAdjustHandles="1" noChangeArrowheads="1" noChangeShapeType="1" noTextEdit="1"/>
              </p:cNvSpPr>
              <p:nvPr/>
            </p:nvSpPr>
            <p:spPr>
              <a:xfrm>
                <a:off x="246827" y="4092747"/>
                <a:ext cx="3411768"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7C8449A4-F850-4CDD-A3D2-2DACE3C4BF6C}"/>
                  </a:ext>
                </a:extLst>
              </p:cNvPr>
              <p:cNvSpPr/>
              <p:nvPr/>
            </p:nvSpPr>
            <p:spPr>
              <a:xfrm>
                <a:off x="4816142" y="4071586"/>
                <a:ext cx="4131003"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0070C0"/>
                          </a:solidFill>
                          <a:latin typeface="Cambria Math" panose="02040503050406030204" pitchFamily="18" charset="0"/>
                        </a:rPr>
                        <m:t>𝐺</m:t>
                      </m:r>
                      <m:r>
                        <a:rPr lang="en-US" sz="2400" i="1" smtClean="0">
                          <a:solidFill>
                            <a:srgbClr val="0070C0"/>
                          </a:solidFill>
                          <a:latin typeface="Cambria Math" panose="02040503050406030204" pitchFamily="18" charset="0"/>
                          <a:ea typeface="Cambria Math" panose="02040503050406030204" pitchFamily="18" charset="0"/>
                        </a:rPr>
                        <m:t>→</m:t>
                      </m:r>
                      <m:r>
                        <a:rPr lang="en-US" sz="2400" b="0" i="1" smtClean="0">
                          <a:solidFill>
                            <a:srgbClr val="0070C0"/>
                          </a:solidFill>
                          <a:latin typeface="Cambria Math" panose="02040503050406030204" pitchFamily="18" charset="0"/>
                          <a:ea typeface="Cambria Math" panose="02040503050406030204" pitchFamily="18" charset="0"/>
                        </a:rPr>
                        <m:t>𝐺𝑟𝑎𝑣𝑖𝑡𝑎𝑡𝑖𝑜𝑛𝑎𝑙</m:t>
                      </m:r>
                      <m:r>
                        <a:rPr lang="en-US" sz="2400" b="0" i="1" smtClean="0">
                          <a:solidFill>
                            <a:srgbClr val="0070C0"/>
                          </a:solidFill>
                          <a:latin typeface="Cambria Math" panose="02040503050406030204" pitchFamily="18" charset="0"/>
                          <a:ea typeface="Cambria Math" panose="02040503050406030204" pitchFamily="18" charset="0"/>
                        </a:rPr>
                        <m:t> </m:t>
                      </m:r>
                      <m:r>
                        <a:rPr lang="en-US" sz="2400" b="0" i="1" smtClean="0">
                          <a:solidFill>
                            <a:srgbClr val="0070C0"/>
                          </a:solidFill>
                          <a:latin typeface="Cambria Math" panose="02040503050406030204" pitchFamily="18" charset="0"/>
                          <a:ea typeface="Cambria Math" panose="02040503050406030204" pitchFamily="18" charset="0"/>
                        </a:rPr>
                        <m:t>𝐶𝑜𝑛𝑠𝑡𝑎𝑛𝑡</m:t>
                      </m:r>
                    </m:oMath>
                  </m:oMathPara>
                </a14:m>
                <a:endParaRPr lang="en-US" sz="2400" dirty="0"/>
              </a:p>
            </p:txBody>
          </p:sp>
        </mc:Choice>
        <mc:Fallback xmlns="">
          <p:sp>
            <p:nvSpPr>
              <p:cNvPr id="10" name="Rectangle 9">
                <a:extLst>
                  <a:ext uri="{FF2B5EF4-FFF2-40B4-BE49-F238E27FC236}">
                    <a16:creationId xmlns:a16="http://schemas.microsoft.com/office/drawing/2014/main" id="{7C8449A4-F850-4CDD-A3D2-2DACE3C4BF6C}"/>
                  </a:ext>
                </a:extLst>
              </p:cNvPr>
              <p:cNvSpPr>
                <a:spLocks noRot="1" noChangeAspect="1" noMove="1" noResize="1" noEditPoints="1" noAdjustHandles="1" noChangeArrowheads="1" noChangeShapeType="1" noTextEdit="1"/>
              </p:cNvSpPr>
              <p:nvPr/>
            </p:nvSpPr>
            <p:spPr>
              <a:xfrm>
                <a:off x="4816142" y="4071586"/>
                <a:ext cx="4131003"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85EAADFD-13B2-41C5-98F0-45D2A51908FE}"/>
                  </a:ext>
                </a:extLst>
              </p:cNvPr>
              <p:cNvSpPr/>
              <p:nvPr/>
            </p:nvSpPr>
            <p:spPr>
              <a:xfrm>
                <a:off x="246827" y="4577263"/>
                <a:ext cx="2870145"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en-US" sz="2400" i="1">
                              <a:solidFill>
                                <a:srgbClr val="7030A0"/>
                              </a:solidFill>
                              <a:latin typeface="Cambria Math" panose="02040503050406030204" pitchFamily="18" charset="0"/>
                              <a:ea typeface="Cambria Math" panose="02040503050406030204" pitchFamily="18" charset="0"/>
                            </a:rPr>
                            <m:t>𝑞</m:t>
                          </m:r>
                        </m:e>
                        <m:sub>
                          <m:r>
                            <a:rPr lang="en-US" sz="2400" i="1">
                              <a:solidFill>
                                <a:srgbClr val="7030A0"/>
                              </a:solidFill>
                              <a:latin typeface="Cambria Math" panose="02040503050406030204" pitchFamily="18" charset="0"/>
                              <a:ea typeface="Cambria Math" panose="02040503050406030204" pitchFamily="18" charset="0"/>
                            </a:rPr>
                            <m:t>1</m:t>
                          </m:r>
                        </m:sub>
                      </m:sSub>
                      <m:sSub>
                        <m:sSubPr>
                          <m:ctrlPr>
                            <a:rPr lang="en-US" sz="2400" i="1">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m:t>
                          </m:r>
                          <m:r>
                            <a:rPr lang="en-US" sz="2400" i="1">
                              <a:solidFill>
                                <a:srgbClr val="FF00FF"/>
                              </a:solidFill>
                              <a:latin typeface="Cambria Math" panose="02040503050406030204" pitchFamily="18" charset="0"/>
                              <a:ea typeface="Cambria Math" panose="02040503050406030204" pitchFamily="18" charset="0"/>
                            </a:rPr>
                            <m:t>𝑞</m:t>
                          </m:r>
                        </m:e>
                        <m:sub>
                          <m:r>
                            <a:rPr lang="en-US" sz="2400" i="1">
                              <a:solidFill>
                                <a:srgbClr val="FF00FF"/>
                              </a:solidFill>
                              <a:latin typeface="Cambria Math" panose="02040503050406030204" pitchFamily="18" charset="0"/>
                              <a:ea typeface="Cambria Math" panose="02040503050406030204" pitchFamily="18" charset="0"/>
                            </a:rPr>
                            <m:t>2</m:t>
                          </m:r>
                        </m:sub>
                      </m:sSub>
                      <m:r>
                        <a:rPr lang="en-US" sz="2400" dirty="0">
                          <a:latin typeface="Cambria Math" panose="02040503050406030204" pitchFamily="18" charset="0"/>
                          <a:ea typeface="Cambria Math" panose="02040503050406030204" pitchFamily="18" charset="0"/>
                        </a:rPr>
                        <m:t>→</m:t>
                      </m:r>
                      <m:r>
                        <m:rPr>
                          <m:sty m:val="p"/>
                        </m:rPr>
                        <a:rPr lang="en-US" sz="2400" b="0" i="0" dirty="0" smtClean="0">
                          <a:latin typeface="Cambria Math" panose="02040503050406030204" pitchFamily="18" charset="0"/>
                          <a:ea typeface="Cambria Math" panose="02040503050406030204" pitchFamily="18" charset="0"/>
                        </a:rPr>
                        <m:t>Charges</m:t>
                      </m:r>
                      <m:r>
                        <a:rPr lang="en-US" sz="2400" b="0" i="0" dirty="0" smtClean="0">
                          <a:latin typeface="Cambria Math" panose="02040503050406030204" pitchFamily="18" charset="0"/>
                          <a:ea typeface="Cambria Math" panose="02040503050406030204" pitchFamily="18" charset="0"/>
                        </a:rPr>
                        <m:t> [</m:t>
                      </m:r>
                      <m:r>
                        <m:rPr>
                          <m:sty m:val="p"/>
                        </m:rPr>
                        <a:rPr lang="en-US" sz="2400" b="0" i="0" dirty="0" smtClean="0">
                          <a:latin typeface="Cambria Math" panose="02040503050406030204" pitchFamily="18" charset="0"/>
                          <a:ea typeface="Cambria Math" panose="02040503050406030204" pitchFamily="18" charset="0"/>
                        </a:rPr>
                        <m:t>C</m:t>
                      </m:r>
                      <m:r>
                        <a:rPr lang="en-US" sz="2400" b="0" i="0" dirty="0" smtClean="0">
                          <a:latin typeface="Cambria Math" panose="02040503050406030204" pitchFamily="18" charset="0"/>
                          <a:ea typeface="Cambria Math" panose="02040503050406030204" pitchFamily="18" charset="0"/>
                        </a:rPr>
                        <m:t>]</m:t>
                      </m:r>
                    </m:oMath>
                  </m:oMathPara>
                </a14:m>
                <a:endParaRPr lang="en-US" sz="2400" dirty="0">
                  <a:latin typeface="Cambria Math" panose="02040503050406030204" pitchFamily="18" charset="0"/>
                  <a:ea typeface="Cambria Math" panose="02040503050406030204" pitchFamily="18" charset="0"/>
                </a:endParaRPr>
              </a:p>
            </p:txBody>
          </p:sp>
        </mc:Choice>
        <mc:Fallback xmlns="">
          <p:sp>
            <p:nvSpPr>
              <p:cNvPr id="3" name="Rectangle 2">
                <a:extLst>
                  <a:ext uri="{FF2B5EF4-FFF2-40B4-BE49-F238E27FC236}">
                    <a16:creationId xmlns:a16="http://schemas.microsoft.com/office/drawing/2014/main" id="{85EAADFD-13B2-41C5-98F0-45D2A51908FE}"/>
                  </a:ext>
                </a:extLst>
              </p:cNvPr>
              <p:cNvSpPr>
                <a:spLocks noRot="1" noChangeAspect="1" noMove="1" noResize="1" noEditPoints="1" noAdjustHandles="1" noChangeArrowheads="1" noChangeShapeType="1" noTextEdit="1"/>
              </p:cNvSpPr>
              <p:nvPr/>
            </p:nvSpPr>
            <p:spPr>
              <a:xfrm>
                <a:off x="246827" y="4577263"/>
                <a:ext cx="2870145" cy="461665"/>
              </a:xfrm>
              <a:prstGeom prst="rect">
                <a:avLst/>
              </a:prstGeom>
              <a:blipFill>
                <a:blip r:embed="rId6"/>
                <a:stretch>
                  <a:fillRect r="-425" b="-197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06E1A22E-4CF2-4F44-AE83-3F652970A3B2}"/>
                  </a:ext>
                </a:extLst>
              </p:cNvPr>
              <p:cNvSpPr/>
              <p:nvPr/>
            </p:nvSpPr>
            <p:spPr>
              <a:xfrm>
                <a:off x="4840575" y="4577262"/>
                <a:ext cx="2875467" cy="4616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7030A0"/>
                          </a:solidFill>
                          <a:latin typeface="Cambria Math" panose="02040503050406030204" pitchFamily="18" charset="0"/>
                          <a:ea typeface="Cambria Math" panose="02040503050406030204" pitchFamily="18" charset="0"/>
                        </a:rPr>
                        <m:t>𝑀</m:t>
                      </m:r>
                      <m:r>
                        <a:rPr lang="en-US" sz="2400" b="0" i="0" smtClean="0">
                          <a:latin typeface="Cambria Math" panose="02040503050406030204" pitchFamily="18" charset="0"/>
                          <a:ea typeface="Cambria Math" panose="02040503050406030204" pitchFamily="18" charset="0"/>
                        </a:rPr>
                        <m:t>, </m:t>
                      </m:r>
                      <m:r>
                        <a:rPr lang="en-US" sz="2400" b="0" i="1" smtClean="0">
                          <a:solidFill>
                            <a:srgbClr val="FF00FF"/>
                          </a:solidFill>
                          <a:latin typeface="Cambria Math" panose="02040503050406030204" pitchFamily="18" charset="0"/>
                          <a:ea typeface="Cambria Math" panose="02040503050406030204" pitchFamily="18" charset="0"/>
                        </a:rPr>
                        <m:t>𝑚</m:t>
                      </m:r>
                      <m:r>
                        <a:rPr lang="en-US" sz="2400" dirty="0">
                          <a:latin typeface="Cambria Math" panose="02040503050406030204" pitchFamily="18" charset="0"/>
                          <a:ea typeface="Cambria Math" panose="02040503050406030204" pitchFamily="18" charset="0"/>
                        </a:rPr>
                        <m:t>→</m:t>
                      </m:r>
                      <m:r>
                        <m:rPr>
                          <m:sty m:val="p"/>
                        </m:rPr>
                        <a:rPr lang="en-US" sz="2400" b="0" i="0" dirty="0" smtClean="0">
                          <a:latin typeface="Cambria Math" panose="02040503050406030204" pitchFamily="18" charset="0"/>
                          <a:ea typeface="Cambria Math" panose="02040503050406030204" pitchFamily="18" charset="0"/>
                        </a:rPr>
                        <m:t>Masses</m:t>
                      </m:r>
                      <m:r>
                        <a:rPr lang="en-US" sz="2400" b="0" i="0" dirty="0" smtClean="0">
                          <a:latin typeface="Cambria Math" panose="02040503050406030204" pitchFamily="18" charset="0"/>
                          <a:ea typeface="Cambria Math" panose="02040503050406030204" pitchFamily="18" charset="0"/>
                        </a:rPr>
                        <m:t> [</m:t>
                      </m:r>
                      <m:r>
                        <m:rPr>
                          <m:sty m:val="p"/>
                        </m:rPr>
                        <a:rPr lang="en-US" sz="2400" b="0" i="0" dirty="0" smtClean="0">
                          <a:latin typeface="Cambria Math" panose="02040503050406030204" pitchFamily="18" charset="0"/>
                          <a:ea typeface="Cambria Math" panose="02040503050406030204" pitchFamily="18" charset="0"/>
                        </a:rPr>
                        <m:t>kg</m:t>
                      </m:r>
                      <m:r>
                        <a:rPr lang="en-US" sz="2400" b="0" i="0" dirty="0" smtClean="0">
                          <a:latin typeface="Cambria Math" panose="02040503050406030204" pitchFamily="18" charset="0"/>
                          <a:ea typeface="Cambria Math" panose="02040503050406030204" pitchFamily="18" charset="0"/>
                        </a:rPr>
                        <m:t>]</m:t>
                      </m:r>
                    </m:oMath>
                  </m:oMathPara>
                </a14:m>
                <a:endParaRPr lang="en-US" sz="2400" dirty="0">
                  <a:latin typeface="Cambria Math" panose="02040503050406030204" pitchFamily="18" charset="0"/>
                  <a:ea typeface="Cambria Math" panose="02040503050406030204" pitchFamily="18" charset="0"/>
                </a:endParaRPr>
              </a:p>
            </p:txBody>
          </p:sp>
        </mc:Choice>
        <mc:Fallback xmlns="">
          <p:sp>
            <p:nvSpPr>
              <p:cNvPr id="12" name="Rectangle 11">
                <a:extLst>
                  <a:ext uri="{FF2B5EF4-FFF2-40B4-BE49-F238E27FC236}">
                    <a16:creationId xmlns:a16="http://schemas.microsoft.com/office/drawing/2014/main" id="{06E1A22E-4CF2-4F44-AE83-3F652970A3B2}"/>
                  </a:ext>
                </a:extLst>
              </p:cNvPr>
              <p:cNvSpPr>
                <a:spLocks noRot="1" noChangeAspect="1" noMove="1" noResize="1" noEditPoints="1" noAdjustHandles="1" noChangeArrowheads="1" noChangeShapeType="1" noTextEdit="1"/>
              </p:cNvSpPr>
              <p:nvPr/>
            </p:nvSpPr>
            <p:spPr>
              <a:xfrm>
                <a:off x="4840575" y="4577262"/>
                <a:ext cx="2875467" cy="461665"/>
              </a:xfrm>
              <a:prstGeom prst="rect">
                <a:avLst/>
              </a:prstGeom>
              <a:blipFill>
                <a:blip r:embed="rId7"/>
                <a:stretch>
                  <a:fillRect r="-424" b="-19737"/>
                </a:stretch>
              </a:blipFill>
            </p:spPr>
            <p:txBody>
              <a:bodyPr/>
              <a:lstStyle/>
              <a:p>
                <a:r>
                  <a:rPr lang="en-US">
                    <a:noFill/>
                  </a:rPr>
                  <a:t> </a:t>
                </a:r>
              </a:p>
            </p:txBody>
          </p:sp>
        </mc:Fallback>
      </mc:AlternateContent>
    </p:spTree>
    <p:extLst>
      <p:ext uri="{BB962C8B-B14F-4D97-AF65-F5344CB8AC3E}">
        <p14:creationId xmlns:p14="http://schemas.microsoft.com/office/powerpoint/2010/main" val="57804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anim calcmode="lin" valueType="num">
                                      <p:cBhvr>
                                        <p:cTn id="15" dur="500" fill="hold"/>
                                        <p:tgtEl>
                                          <p:spTgt spid="10"/>
                                        </p:tgtEl>
                                        <p:attrNameLst>
                                          <p:attrName>ppt_x</p:attrName>
                                        </p:attrNameLst>
                                      </p:cBhvr>
                                      <p:tavLst>
                                        <p:tav tm="0">
                                          <p:val>
                                            <p:strVal val="#ppt_x"/>
                                          </p:val>
                                        </p:tav>
                                        <p:tav tm="100000">
                                          <p:val>
                                            <p:strVal val="#ppt_x"/>
                                          </p:val>
                                        </p:tav>
                                      </p:tavLst>
                                    </p:anim>
                                    <p:anim calcmode="lin" valueType="num">
                                      <p:cBhvr>
                                        <p:cTn id="16"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anim calcmode="lin" valueType="num">
                                      <p:cBhvr>
                                        <p:cTn id="22" dur="500" fill="hold"/>
                                        <p:tgtEl>
                                          <p:spTgt spid="3"/>
                                        </p:tgtEl>
                                        <p:attrNameLst>
                                          <p:attrName>ppt_x</p:attrName>
                                        </p:attrNameLst>
                                      </p:cBhvr>
                                      <p:tavLst>
                                        <p:tav tm="0">
                                          <p:val>
                                            <p:strVal val="#ppt_x"/>
                                          </p:val>
                                        </p:tav>
                                        <p:tav tm="100000">
                                          <p:val>
                                            <p:strVal val="#ppt_x"/>
                                          </p:val>
                                        </p:tav>
                                      </p:tavLst>
                                    </p:anim>
                                    <p:anim calcmode="lin" valueType="num">
                                      <p:cBhvr>
                                        <p:cTn id="23" dur="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anim calcmode="lin" valueType="num">
                                      <p:cBhvr>
                                        <p:cTn id="29" dur="500" fill="hold"/>
                                        <p:tgtEl>
                                          <p:spTgt spid="12"/>
                                        </p:tgtEl>
                                        <p:attrNameLst>
                                          <p:attrName>ppt_x</p:attrName>
                                        </p:attrNameLst>
                                      </p:cBhvr>
                                      <p:tavLst>
                                        <p:tav tm="0">
                                          <p:val>
                                            <p:strVal val="#ppt_x"/>
                                          </p:val>
                                        </p:tav>
                                        <p:tav tm="100000">
                                          <p:val>
                                            <p:strVal val="#ppt_x"/>
                                          </p:val>
                                        </p:tav>
                                      </p:tavLst>
                                    </p:anim>
                                    <p:anim calcmode="lin" valueType="num">
                                      <p:cBhvr>
                                        <p:cTn id="30"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3"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Permittivity</a:t>
            </a:r>
            <a:endParaRPr lang="en-US" u="sng" dirty="0">
              <a:solidFill>
                <a:schemeClr val="bg1"/>
              </a:solidFill>
              <a:effectLst>
                <a:outerShdw blurRad="38100" dist="38100" dir="2700000" algn="tl">
                  <a:srgbClr val="000000">
                    <a:alpha val="43137"/>
                  </a:srgbClr>
                </a:outerShdw>
              </a:effectLst>
            </a:endParaRPr>
          </a:p>
        </p:txBody>
      </p:sp>
      <p:sp>
        <p:nvSpPr>
          <p:cNvPr id="19" name="TextBox 18"/>
          <p:cNvSpPr txBox="1"/>
          <p:nvPr/>
        </p:nvSpPr>
        <p:spPr>
          <a:xfrm>
            <a:off x="341943" y="1536762"/>
            <a:ext cx="8489308" cy="523220"/>
          </a:xfrm>
          <a:prstGeom prst="rect">
            <a:avLst/>
          </a:prstGeom>
          <a:noFill/>
        </p:spPr>
        <p:txBody>
          <a:bodyPr wrap="square" rtlCol="0">
            <a:spAutoFit/>
          </a:bodyPr>
          <a:lstStyle/>
          <a:p>
            <a:r>
              <a:rPr lang="en-US" sz="2800" dirty="0">
                <a:solidFill>
                  <a:schemeClr val="tx1">
                    <a:lumMod val="85000"/>
                    <a:lumOff val="15000"/>
                  </a:schemeClr>
                </a:solidFill>
                <a:latin typeface="+mj-lt"/>
              </a:rPr>
              <a:t>Coulomb’s Constant is sometimes expanded to this form:</a:t>
            </a:r>
          </a:p>
        </p:txBody>
      </p:sp>
      <mc:AlternateContent xmlns:mc="http://schemas.openxmlformats.org/markup-compatibility/2006" xmlns:a14="http://schemas.microsoft.com/office/drawing/2010/main">
        <mc:Choice Requires="a14">
          <p:sp>
            <p:nvSpPr>
              <p:cNvPr id="2" name="TextBox 1"/>
              <p:cNvSpPr txBox="1"/>
              <p:nvPr/>
            </p:nvSpPr>
            <p:spPr>
              <a:xfrm>
                <a:off x="3392350" y="2103090"/>
                <a:ext cx="2359300" cy="138704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0" i="1" smtClean="0">
                          <a:solidFill>
                            <a:srgbClr val="0070C0"/>
                          </a:solidFill>
                          <a:latin typeface="Cambria Math" panose="02040503050406030204" pitchFamily="18" charset="0"/>
                        </a:rPr>
                        <m:t>𝑘</m:t>
                      </m:r>
                      <m:r>
                        <a:rPr lang="en-US" sz="4400" b="0" i="1" smtClean="0">
                          <a:latin typeface="Cambria Math" panose="02040503050406030204" pitchFamily="18" charset="0"/>
                        </a:rPr>
                        <m:t>=</m:t>
                      </m:r>
                      <m:f>
                        <m:fPr>
                          <m:ctrlPr>
                            <a:rPr lang="en-US" sz="4400" b="0" i="1" smtClean="0">
                              <a:latin typeface="Cambria Math" panose="02040503050406030204" pitchFamily="18" charset="0"/>
                            </a:rPr>
                          </m:ctrlPr>
                        </m:fPr>
                        <m:num>
                          <m:r>
                            <a:rPr lang="en-US" sz="4400" b="0" i="1" smtClean="0">
                              <a:latin typeface="Cambria Math" panose="02040503050406030204" pitchFamily="18" charset="0"/>
                            </a:rPr>
                            <m:t>1</m:t>
                          </m:r>
                        </m:num>
                        <m:den>
                          <m:r>
                            <a:rPr lang="en-US" sz="4400" b="0" i="1" smtClean="0">
                              <a:latin typeface="Cambria Math" panose="02040503050406030204" pitchFamily="18" charset="0"/>
                            </a:rPr>
                            <m:t>4</m:t>
                          </m:r>
                          <m:r>
                            <a:rPr lang="en-US" sz="4400" b="0" i="1" smtClean="0">
                              <a:latin typeface="Cambria Math" panose="02040503050406030204" pitchFamily="18" charset="0"/>
                              <a:ea typeface="Cambria Math" panose="02040503050406030204" pitchFamily="18" charset="0"/>
                            </a:rPr>
                            <m:t>𝜋</m:t>
                          </m:r>
                          <m:sSub>
                            <m:sSubPr>
                              <m:ctrlPr>
                                <a:rPr lang="en-US" sz="4400" b="0" i="1" smtClean="0">
                                  <a:solidFill>
                                    <a:srgbClr val="0070C0"/>
                                  </a:solidFill>
                                  <a:latin typeface="Cambria Math" panose="02040503050406030204" pitchFamily="18" charset="0"/>
                                  <a:ea typeface="Cambria Math" panose="02040503050406030204" pitchFamily="18" charset="0"/>
                                </a:rPr>
                              </m:ctrlPr>
                            </m:sSubPr>
                            <m:e>
                              <m:r>
                                <a:rPr lang="en-US" sz="4400" b="0" i="1" smtClean="0">
                                  <a:solidFill>
                                    <a:srgbClr val="C00000"/>
                                  </a:solidFill>
                                  <a:latin typeface="Cambria Math" panose="02040503050406030204" pitchFamily="18" charset="0"/>
                                  <a:ea typeface="Cambria Math" panose="02040503050406030204" pitchFamily="18" charset="0"/>
                                </a:rPr>
                                <m:t>𝜀</m:t>
                              </m:r>
                            </m:e>
                            <m:sub>
                              <m:r>
                                <a:rPr lang="en-US" sz="4400" b="0" i="1" smtClean="0">
                                  <a:solidFill>
                                    <a:srgbClr val="C00000"/>
                                  </a:solidFill>
                                  <a:latin typeface="Cambria Math" panose="02040503050406030204" pitchFamily="18" charset="0"/>
                                  <a:ea typeface="Cambria Math" panose="02040503050406030204" pitchFamily="18" charset="0"/>
                                </a:rPr>
                                <m:t>0</m:t>
                              </m:r>
                            </m:sub>
                          </m:sSub>
                        </m:den>
                      </m:f>
                    </m:oMath>
                  </m:oMathPara>
                </a14:m>
                <a:endParaRPr lang="en-US" sz="4400" dirty="0"/>
              </a:p>
            </p:txBody>
          </p:sp>
        </mc:Choice>
        <mc:Fallback xmlns="">
          <p:sp>
            <p:nvSpPr>
              <p:cNvPr id="2" name="TextBox 1"/>
              <p:cNvSpPr txBox="1">
                <a:spLocks noRot="1" noChangeAspect="1" noMove="1" noResize="1" noEditPoints="1" noAdjustHandles="1" noChangeArrowheads="1" noChangeShapeType="1" noTextEdit="1"/>
              </p:cNvSpPr>
              <p:nvPr/>
            </p:nvSpPr>
            <p:spPr>
              <a:xfrm>
                <a:off x="3392350" y="2103090"/>
                <a:ext cx="2359300" cy="1387046"/>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365891" y="4402816"/>
                <a:ext cx="5820055" cy="707886"/>
              </a:xfrm>
              <a:prstGeom prst="rect">
                <a:avLst/>
              </a:prstGeom>
            </p:spPr>
            <p:txBody>
              <a:bodyPr wrap="none">
                <a:spAutoFit/>
              </a:bodyPr>
              <a:lstStyle/>
              <a:p>
                <a14:m>
                  <m:oMath xmlns:m="http://schemas.openxmlformats.org/officeDocument/2006/math">
                    <m:sSub>
                      <m:sSubPr>
                        <m:ctrlPr>
                          <a:rPr lang="en-US" sz="4000" i="1" smtClean="0">
                            <a:solidFill>
                              <a:srgbClr val="C00000"/>
                            </a:solidFill>
                            <a:latin typeface="Cambria Math" panose="02040503050406030204" pitchFamily="18" charset="0"/>
                          </a:rPr>
                        </m:ctrlPr>
                      </m:sSubPr>
                      <m:e>
                        <m:r>
                          <a:rPr lang="en-US" sz="4000" i="1" smtClean="0">
                            <a:solidFill>
                              <a:srgbClr val="C00000"/>
                            </a:solidFill>
                            <a:latin typeface="Cambria Math" panose="02040503050406030204" pitchFamily="18" charset="0"/>
                            <a:ea typeface="Cambria Math" panose="02040503050406030204" pitchFamily="18" charset="0"/>
                          </a:rPr>
                          <m:t>𝜀</m:t>
                        </m:r>
                      </m:e>
                      <m:sub>
                        <m:r>
                          <a:rPr lang="en-US" sz="4000" b="0" i="1" smtClean="0">
                            <a:solidFill>
                              <a:srgbClr val="C00000"/>
                            </a:solidFill>
                            <a:latin typeface="Cambria Math" panose="02040503050406030204" pitchFamily="18" charset="0"/>
                          </a:rPr>
                          <m:t>0</m:t>
                        </m:r>
                      </m:sub>
                    </m:sSub>
                    <m:r>
                      <a:rPr lang="en-US" sz="4000" b="0" i="1" smtClean="0">
                        <a:latin typeface="Cambria Math" panose="02040503050406030204" pitchFamily="18" charset="0"/>
                      </a:rPr>
                      <m:t>=</m:t>
                    </m:r>
                  </m:oMath>
                </a14:m>
                <a:r>
                  <a:rPr lang="en-US" sz="4000" dirty="0">
                    <a:latin typeface="+mj-lt"/>
                  </a:rPr>
                  <a:t> 8.85 × 10</a:t>
                </a:r>
                <a:r>
                  <a:rPr lang="en-US" sz="4000" baseline="30000" dirty="0">
                    <a:latin typeface="+mj-lt"/>
                  </a:rPr>
                  <a:t>-12</a:t>
                </a:r>
                <a:r>
                  <a:rPr lang="en-US" sz="4000" dirty="0">
                    <a:latin typeface="+mj-lt"/>
                  </a:rPr>
                  <a:t> C</a:t>
                </a:r>
                <a:r>
                  <a:rPr lang="en-US" sz="4000" baseline="30000" dirty="0">
                    <a:latin typeface="+mj-lt"/>
                  </a:rPr>
                  <a:t>2 </a:t>
                </a:r>
                <a:r>
                  <a:rPr lang="en-US" sz="4000" dirty="0">
                    <a:latin typeface="+mj-lt"/>
                  </a:rPr>
                  <a:t>N</a:t>
                </a:r>
                <a:r>
                  <a:rPr lang="en-US" sz="4000" baseline="30000" dirty="0">
                    <a:latin typeface="+mj-lt"/>
                  </a:rPr>
                  <a:t>-1</a:t>
                </a:r>
                <a:r>
                  <a:rPr lang="en-US" sz="4000" dirty="0">
                    <a:latin typeface="+mj-lt"/>
                  </a:rPr>
                  <a:t> m</a:t>
                </a:r>
                <a:r>
                  <a:rPr lang="en-US" sz="4000" baseline="30000" dirty="0">
                    <a:latin typeface="+mj-lt"/>
                  </a:rPr>
                  <a:t>-2</a:t>
                </a:r>
                <a:r>
                  <a:rPr lang="en-US" sz="4000" dirty="0">
                    <a:latin typeface="+mj-lt"/>
                  </a:rPr>
                  <a:t> </a:t>
                </a:r>
              </a:p>
            </p:txBody>
          </p:sp>
        </mc:Choice>
        <mc:Fallback xmlns="">
          <p:sp>
            <p:nvSpPr>
              <p:cNvPr id="3" name="Rectangle 2"/>
              <p:cNvSpPr>
                <a:spLocks noRot="1" noChangeAspect="1" noMove="1" noResize="1" noEditPoints="1" noAdjustHandles="1" noChangeArrowheads="1" noChangeShapeType="1" noTextEdit="1"/>
              </p:cNvSpPr>
              <p:nvPr/>
            </p:nvSpPr>
            <p:spPr>
              <a:xfrm>
                <a:off x="365891" y="4402816"/>
                <a:ext cx="5820055" cy="707886"/>
              </a:xfrm>
              <a:prstGeom prst="rect">
                <a:avLst/>
              </a:prstGeom>
              <a:blipFill>
                <a:blip r:embed="rId3"/>
                <a:stretch>
                  <a:fillRect t="-15517" b="-362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p:cNvSpPr/>
              <p:nvPr/>
            </p:nvSpPr>
            <p:spPr>
              <a:xfrm>
                <a:off x="365891" y="3694930"/>
                <a:ext cx="8778109" cy="707886"/>
              </a:xfrm>
              <a:prstGeom prst="rect">
                <a:avLst/>
              </a:prstGeom>
            </p:spPr>
            <p:txBody>
              <a:bodyPr wrap="none">
                <a:spAutoFit/>
              </a:bodyPr>
              <a:lstStyle/>
              <a:p>
                <a14:m>
                  <m:oMath xmlns:m="http://schemas.openxmlformats.org/officeDocument/2006/math">
                    <m:sSub>
                      <m:sSubPr>
                        <m:ctrlPr>
                          <a:rPr lang="en-US" sz="4000" i="1" smtClean="0">
                            <a:solidFill>
                              <a:srgbClr val="C00000"/>
                            </a:solidFill>
                            <a:latin typeface="Cambria Math" panose="02040503050406030204" pitchFamily="18" charset="0"/>
                          </a:rPr>
                        </m:ctrlPr>
                      </m:sSubPr>
                      <m:e>
                        <m:r>
                          <a:rPr lang="en-US" sz="4000" i="1" smtClean="0">
                            <a:solidFill>
                              <a:srgbClr val="C00000"/>
                            </a:solidFill>
                            <a:latin typeface="Cambria Math" panose="02040503050406030204" pitchFamily="18" charset="0"/>
                            <a:ea typeface="Cambria Math" panose="02040503050406030204" pitchFamily="18" charset="0"/>
                          </a:rPr>
                          <m:t>𝜀</m:t>
                        </m:r>
                      </m:e>
                      <m:sub>
                        <m:r>
                          <a:rPr lang="en-US" sz="4000" b="0" i="1" smtClean="0">
                            <a:solidFill>
                              <a:srgbClr val="C00000"/>
                            </a:solidFill>
                            <a:latin typeface="Cambria Math" panose="02040503050406030204" pitchFamily="18" charset="0"/>
                          </a:rPr>
                          <m:t>0</m:t>
                        </m:r>
                      </m:sub>
                    </m:sSub>
                  </m:oMath>
                </a14:m>
                <a:r>
                  <a:rPr lang="en-US" sz="4000" dirty="0">
                    <a:latin typeface="+mj-lt"/>
                    <a:sym typeface="Wingdings" panose="05000000000000000000" pitchFamily="2" charset="2"/>
                  </a:rPr>
                  <a:t>  Permittivity of Free Space (vacuum)</a:t>
                </a:r>
                <a:endParaRPr lang="en-US" sz="4000" dirty="0">
                  <a:latin typeface="+mj-lt"/>
                </a:endParaRPr>
              </a:p>
            </p:txBody>
          </p:sp>
        </mc:Choice>
        <mc:Fallback xmlns="">
          <p:sp>
            <p:nvSpPr>
              <p:cNvPr id="22" name="Rectangle 21"/>
              <p:cNvSpPr>
                <a:spLocks noRot="1" noChangeAspect="1" noMove="1" noResize="1" noEditPoints="1" noAdjustHandles="1" noChangeArrowheads="1" noChangeShapeType="1" noTextEdit="1"/>
              </p:cNvSpPr>
              <p:nvPr/>
            </p:nvSpPr>
            <p:spPr>
              <a:xfrm>
                <a:off x="365891" y="3694930"/>
                <a:ext cx="8778109" cy="707886"/>
              </a:xfrm>
              <a:prstGeom prst="rect">
                <a:avLst/>
              </a:prstGeom>
              <a:blipFill>
                <a:blip r:embed="rId4"/>
                <a:stretch>
                  <a:fillRect t="-17241" r="-347" b="-37069"/>
                </a:stretch>
              </a:blipFill>
            </p:spPr>
            <p:txBody>
              <a:bodyPr/>
              <a:lstStyle/>
              <a:p>
                <a:r>
                  <a:rPr lang="en-US">
                    <a:noFill/>
                  </a:rPr>
                  <a:t> </a:t>
                </a:r>
              </a:p>
            </p:txBody>
          </p:sp>
        </mc:Fallback>
      </mc:AlternateContent>
      <p:sp>
        <p:nvSpPr>
          <p:cNvPr id="23" name="TextBox 22"/>
          <p:cNvSpPr txBox="1"/>
          <p:nvPr/>
        </p:nvSpPr>
        <p:spPr>
          <a:xfrm>
            <a:off x="510291" y="5514544"/>
            <a:ext cx="8489308" cy="523220"/>
          </a:xfrm>
          <a:prstGeom prst="rect">
            <a:avLst/>
          </a:prstGeom>
          <a:noFill/>
        </p:spPr>
        <p:txBody>
          <a:bodyPr wrap="square" rtlCol="0">
            <a:spAutoFit/>
          </a:bodyPr>
          <a:lstStyle/>
          <a:p>
            <a:r>
              <a:rPr lang="en-US" sz="2800" dirty="0">
                <a:solidFill>
                  <a:schemeClr val="tx1">
                    <a:lumMod val="85000"/>
                    <a:lumOff val="15000"/>
                  </a:schemeClr>
                </a:solidFill>
                <a:latin typeface="+mj-lt"/>
              </a:rPr>
              <a:t>*</a:t>
            </a:r>
            <a:r>
              <a:rPr lang="en-US" sz="2800" i="1" dirty="0">
                <a:solidFill>
                  <a:schemeClr val="tx1">
                    <a:lumMod val="85000"/>
                    <a:lumOff val="15000"/>
                  </a:schemeClr>
                </a:solidFill>
                <a:latin typeface="+mj-lt"/>
              </a:rPr>
              <a:t>Solving for k will get Coulomb’s Constant for a vacuum</a:t>
            </a:r>
            <a:endParaRPr lang="en-US" sz="2800" dirty="0">
              <a:solidFill>
                <a:schemeClr val="tx1">
                  <a:lumMod val="85000"/>
                  <a:lumOff val="15000"/>
                </a:schemeClr>
              </a:solidFill>
              <a:latin typeface="+mj-lt"/>
            </a:endParaRPr>
          </a:p>
        </p:txBody>
      </p:sp>
    </p:spTree>
    <p:extLst>
      <p:ext uri="{BB962C8B-B14F-4D97-AF65-F5344CB8AC3E}">
        <p14:creationId xmlns:p14="http://schemas.microsoft.com/office/powerpoint/2010/main" val="31136888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Review of Charges</a:t>
            </a:r>
          </a:p>
        </p:txBody>
      </p:sp>
      <p:cxnSp>
        <p:nvCxnSpPr>
          <p:cNvPr id="7" name="Straight Connector 6"/>
          <p:cNvCxnSpPr/>
          <p:nvPr/>
        </p:nvCxnSpPr>
        <p:spPr>
          <a:xfrm>
            <a:off x="0" y="3213466"/>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572010" y="1300766"/>
            <a:ext cx="0" cy="506084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5155478"/>
            <a:ext cx="91440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875342" y="5322695"/>
            <a:ext cx="2802177" cy="954107"/>
          </a:xfrm>
          <a:prstGeom prst="rect">
            <a:avLst/>
          </a:prstGeom>
        </p:spPr>
        <p:txBody>
          <a:bodyPr wrap="none">
            <a:spAutoFit/>
          </a:bodyPr>
          <a:lstStyle/>
          <a:p>
            <a:pPr algn="ctr"/>
            <a:r>
              <a:rPr lang="en-US" altLang="en-US" sz="2800" dirty="0">
                <a:latin typeface="+mj-lt"/>
              </a:rPr>
              <a:t>Opposite Charges </a:t>
            </a:r>
          </a:p>
          <a:p>
            <a:pPr algn="ctr"/>
            <a:r>
              <a:rPr lang="en-US" altLang="en-US" sz="2800" dirty="0">
                <a:solidFill>
                  <a:srgbClr val="FF0000"/>
                </a:solidFill>
                <a:latin typeface="+mj-lt"/>
              </a:rPr>
              <a:t>Attract</a:t>
            </a:r>
            <a:endParaRPr lang="en-US" sz="2800" dirty="0">
              <a:solidFill>
                <a:srgbClr val="FF0000"/>
              </a:solidFill>
              <a:latin typeface="+mj-lt"/>
            </a:endParaRPr>
          </a:p>
        </p:txBody>
      </p:sp>
      <p:sp>
        <p:nvSpPr>
          <p:cNvPr id="37" name="Rectangle 36"/>
          <p:cNvSpPr/>
          <p:nvPr/>
        </p:nvSpPr>
        <p:spPr>
          <a:xfrm>
            <a:off x="5899672" y="5322695"/>
            <a:ext cx="2049664" cy="954107"/>
          </a:xfrm>
          <a:prstGeom prst="rect">
            <a:avLst/>
          </a:prstGeom>
        </p:spPr>
        <p:txBody>
          <a:bodyPr wrap="none">
            <a:spAutoFit/>
          </a:bodyPr>
          <a:lstStyle/>
          <a:p>
            <a:pPr algn="ctr"/>
            <a:r>
              <a:rPr lang="en-US" altLang="en-US" sz="2800" dirty="0">
                <a:latin typeface="+mj-lt"/>
              </a:rPr>
              <a:t>Like Charges </a:t>
            </a:r>
          </a:p>
          <a:p>
            <a:pPr algn="ctr"/>
            <a:r>
              <a:rPr lang="en-US" altLang="en-US" sz="2800" dirty="0">
                <a:solidFill>
                  <a:srgbClr val="FF0000"/>
                </a:solidFill>
                <a:latin typeface="+mj-lt"/>
              </a:rPr>
              <a:t>Repel</a:t>
            </a:r>
            <a:endParaRPr lang="en-US" sz="2800" dirty="0">
              <a:solidFill>
                <a:srgbClr val="FF0000"/>
              </a:solidFill>
              <a:latin typeface="+mj-lt"/>
            </a:endParaRPr>
          </a:p>
        </p:txBody>
      </p:sp>
      <p:cxnSp>
        <p:nvCxnSpPr>
          <p:cNvPr id="5" name="Straight Arrow Connector 4"/>
          <p:cNvCxnSpPr>
            <a:stCxn id="3" idx="6"/>
          </p:cNvCxnSpPr>
          <p:nvPr/>
        </p:nvCxnSpPr>
        <p:spPr>
          <a:xfrm flipV="1">
            <a:off x="1541417" y="2221071"/>
            <a:ext cx="619077"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2195429" y="2221071"/>
            <a:ext cx="621792"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2817222" y="1887129"/>
            <a:ext cx="718457" cy="718457"/>
          </a:xfrm>
          <a:prstGeom prst="ellipse">
            <a:avLst/>
          </a:prstGeom>
          <a:solidFill>
            <a:schemeClr val="tx1">
              <a:lumMod val="65000"/>
              <a:lumOff val="35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5400" dirty="0"/>
              <a:t>-</a:t>
            </a:r>
          </a:p>
        </p:txBody>
      </p:sp>
      <p:sp>
        <p:nvSpPr>
          <p:cNvPr id="3" name="Oval 2"/>
          <p:cNvSpPr/>
          <p:nvPr/>
        </p:nvSpPr>
        <p:spPr>
          <a:xfrm>
            <a:off x="822960" y="1887129"/>
            <a:ext cx="718457" cy="7184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5400" dirty="0"/>
              <a:t>+</a:t>
            </a:r>
          </a:p>
        </p:txBody>
      </p:sp>
      <p:cxnSp>
        <p:nvCxnSpPr>
          <p:cNvPr id="29" name="Straight Arrow Connector 28"/>
          <p:cNvCxnSpPr/>
          <p:nvPr/>
        </p:nvCxnSpPr>
        <p:spPr>
          <a:xfrm flipV="1">
            <a:off x="1541417" y="4157448"/>
            <a:ext cx="619077"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2195429" y="4157448"/>
            <a:ext cx="621792"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8236135" y="2221071"/>
            <a:ext cx="619077"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4901624" y="2225418"/>
            <a:ext cx="621792"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8236135" y="4129468"/>
            <a:ext cx="619077"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4901624" y="4133815"/>
            <a:ext cx="621792"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5523416" y="3774749"/>
            <a:ext cx="718457" cy="718457"/>
          </a:xfrm>
          <a:prstGeom prst="ellipse">
            <a:avLst/>
          </a:prstGeom>
          <a:solidFill>
            <a:schemeClr val="tx1">
              <a:lumMod val="65000"/>
              <a:lumOff val="35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5400" dirty="0"/>
              <a:t>-</a:t>
            </a:r>
          </a:p>
        </p:txBody>
      </p:sp>
      <p:sp>
        <p:nvSpPr>
          <p:cNvPr id="28" name="Oval 27"/>
          <p:cNvSpPr/>
          <p:nvPr/>
        </p:nvSpPr>
        <p:spPr>
          <a:xfrm>
            <a:off x="7517679" y="3774748"/>
            <a:ext cx="718457" cy="718457"/>
          </a:xfrm>
          <a:prstGeom prst="ellipse">
            <a:avLst/>
          </a:prstGeom>
          <a:solidFill>
            <a:schemeClr val="tx1">
              <a:lumMod val="65000"/>
              <a:lumOff val="35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5400" dirty="0"/>
              <a:t>-</a:t>
            </a:r>
          </a:p>
        </p:txBody>
      </p:sp>
      <p:sp>
        <p:nvSpPr>
          <p:cNvPr id="11" name="Oval 10"/>
          <p:cNvSpPr/>
          <p:nvPr/>
        </p:nvSpPr>
        <p:spPr>
          <a:xfrm>
            <a:off x="7517678" y="1887129"/>
            <a:ext cx="718457" cy="7184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5400" dirty="0"/>
              <a:t>+</a:t>
            </a:r>
          </a:p>
        </p:txBody>
      </p:sp>
      <p:sp>
        <p:nvSpPr>
          <p:cNvPr id="26" name="Oval 25"/>
          <p:cNvSpPr/>
          <p:nvPr/>
        </p:nvSpPr>
        <p:spPr>
          <a:xfrm>
            <a:off x="822958" y="3779864"/>
            <a:ext cx="718457" cy="718457"/>
          </a:xfrm>
          <a:prstGeom prst="ellipse">
            <a:avLst/>
          </a:prstGeom>
          <a:solidFill>
            <a:schemeClr val="tx1">
              <a:lumMod val="65000"/>
              <a:lumOff val="35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5400" dirty="0"/>
              <a:t>-</a:t>
            </a:r>
          </a:p>
        </p:txBody>
      </p:sp>
      <p:sp>
        <p:nvSpPr>
          <p:cNvPr id="20" name="Oval 19"/>
          <p:cNvSpPr/>
          <p:nvPr/>
        </p:nvSpPr>
        <p:spPr>
          <a:xfrm>
            <a:off x="2817221" y="3779865"/>
            <a:ext cx="718457" cy="7184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5400" dirty="0"/>
              <a:t>+</a:t>
            </a:r>
          </a:p>
        </p:txBody>
      </p:sp>
      <p:sp>
        <p:nvSpPr>
          <p:cNvPr id="23" name="Oval 22"/>
          <p:cNvSpPr/>
          <p:nvPr/>
        </p:nvSpPr>
        <p:spPr>
          <a:xfrm>
            <a:off x="5523416" y="1887129"/>
            <a:ext cx="718457" cy="718457"/>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5400" dirty="0"/>
              <a:t>+</a:t>
            </a:r>
          </a:p>
        </p:txBody>
      </p:sp>
    </p:spTree>
    <p:extLst>
      <p:ext uri="{BB962C8B-B14F-4D97-AF65-F5344CB8AC3E}">
        <p14:creationId xmlns:p14="http://schemas.microsoft.com/office/powerpoint/2010/main" val="27626789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IB Physics Data Booklet</a:t>
            </a: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9194" y="1449516"/>
            <a:ext cx="6769411" cy="3499556"/>
          </a:xfrm>
          <a:prstGeom prst="rect">
            <a:avLst/>
          </a:prstGeom>
        </p:spPr>
      </p:pic>
      <p:sp>
        <p:nvSpPr>
          <p:cNvPr id="5" name="TextBox 4"/>
          <p:cNvSpPr txBox="1"/>
          <p:nvPr/>
        </p:nvSpPr>
        <p:spPr>
          <a:xfrm>
            <a:off x="815225" y="2385242"/>
            <a:ext cx="1865639" cy="461665"/>
          </a:xfrm>
          <a:prstGeom prst="rect">
            <a:avLst/>
          </a:prstGeom>
          <a:noFill/>
        </p:spPr>
        <p:txBody>
          <a:bodyPr wrap="none" rtlCol="0">
            <a:spAutoFit/>
          </a:bodyPr>
          <a:lstStyle/>
          <a:p>
            <a:r>
              <a:rPr lang="en-US" sz="2400" i="1" dirty="0">
                <a:solidFill>
                  <a:srgbClr val="0070C0"/>
                </a:solidFill>
                <a:latin typeface="+mj-lt"/>
              </a:rPr>
              <a:t>*Solving for k</a:t>
            </a:r>
          </a:p>
        </p:txBody>
      </p:sp>
      <p:pic>
        <p:nvPicPr>
          <p:cNvPr id="7" name="Picture 6">
            <a:extLst>
              <a:ext uri="{FF2B5EF4-FFF2-40B4-BE49-F238E27FC236}">
                <a16:creationId xmlns:a16="http://schemas.microsoft.com/office/drawing/2014/main" id="{511ADBAA-2CCA-4A7E-9353-09D0F5B7DC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55598" y="3046050"/>
            <a:ext cx="5956029" cy="3108007"/>
          </a:xfrm>
          <a:prstGeom prst="rect">
            <a:avLst/>
          </a:prstGeom>
        </p:spPr>
      </p:pic>
      <p:sp>
        <p:nvSpPr>
          <p:cNvPr id="8" name="Rectangle 7">
            <a:extLst>
              <a:ext uri="{FF2B5EF4-FFF2-40B4-BE49-F238E27FC236}">
                <a16:creationId xmlns:a16="http://schemas.microsoft.com/office/drawing/2014/main" id="{6906A1B2-BC84-4CBD-9485-856560FDC6EC}"/>
              </a:ext>
            </a:extLst>
          </p:cNvPr>
          <p:cNvSpPr/>
          <p:nvPr/>
        </p:nvSpPr>
        <p:spPr>
          <a:xfrm>
            <a:off x="95119" y="2422689"/>
            <a:ext cx="654181" cy="386772"/>
          </a:xfrm>
          <a:prstGeom prst="rect">
            <a:avLst/>
          </a:prstGeom>
          <a:solidFill>
            <a:srgbClr val="FFFF00">
              <a:alpha val="20000"/>
            </a:srgb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20FD276-4890-4FAC-9936-F5A2530B7BAC}"/>
              </a:ext>
            </a:extLst>
          </p:cNvPr>
          <p:cNvSpPr/>
          <p:nvPr/>
        </p:nvSpPr>
        <p:spPr>
          <a:xfrm>
            <a:off x="3025279" y="5349240"/>
            <a:ext cx="4244201" cy="252630"/>
          </a:xfrm>
          <a:prstGeom prst="rect">
            <a:avLst/>
          </a:prstGeom>
          <a:solidFill>
            <a:srgbClr val="FFFF00">
              <a:alpha val="20000"/>
            </a:srgb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813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Permittivity</a:t>
            </a:r>
            <a:endParaRPr lang="en-US" u="sng" dirty="0">
              <a:solidFill>
                <a:schemeClr val="bg1"/>
              </a:solidFill>
              <a:effectLst>
                <a:outerShdw blurRad="38100" dist="38100" dir="2700000" algn="tl">
                  <a:srgbClr val="000000">
                    <a:alpha val="43137"/>
                  </a:srgbClr>
                </a:outerShdw>
              </a:effectLst>
            </a:endParaRPr>
          </a:p>
        </p:txBody>
      </p:sp>
      <p:sp>
        <p:nvSpPr>
          <p:cNvPr id="19" name="TextBox 18"/>
          <p:cNvSpPr txBox="1"/>
          <p:nvPr/>
        </p:nvSpPr>
        <p:spPr>
          <a:xfrm>
            <a:off x="341943" y="1536762"/>
            <a:ext cx="8489308" cy="523220"/>
          </a:xfrm>
          <a:prstGeom prst="rect">
            <a:avLst/>
          </a:prstGeom>
          <a:noFill/>
        </p:spPr>
        <p:txBody>
          <a:bodyPr wrap="square" rtlCol="0">
            <a:spAutoFit/>
          </a:bodyPr>
          <a:lstStyle/>
          <a:p>
            <a:r>
              <a:rPr lang="en-US" sz="2800" dirty="0">
                <a:solidFill>
                  <a:schemeClr val="tx1">
                    <a:lumMod val="85000"/>
                    <a:lumOff val="15000"/>
                  </a:schemeClr>
                </a:solidFill>
                <a:latin typeface="+mj-lt"/>
              </a:rPr>
              <a:t>Permittivity changes relative to the substance</a:t>
            </a:r>
          </a:p>
        </p:txBody>
      </p:sp>
      <p:sp>
        <p:nvSpPr>
          <p:cNvPr id="4" name="TextBox 3"/>
          <p:cNvSpPr txBox="1"/>
          <p:nvPr/>
        </p:nvSpPr>
        <p:spPr>
          <a:xfrm>
            <a:off x="4015409" y="2469611"/>
            <a:ext cx="3302571" cy="523220"/>
          </a:xfrm>
          <a:prstGeom prst="rect">
            <a:avLst/>
          </a:prstGeom>
          <a:noFill/>
        </p:spPr>
        <p:txBody>
          <a:bodyPr wrap="none" rtlCol="0">
            <a:spAutoFit/>
          </a:bodyPr>
          <a:lstStyle/>
          <a:p>
            <a:r>
              <a:rPr lang="en-US" sz="2800" dirty="0">
                <a:solidFill>
                  <a:srgbClr val="002060"/>
                </a:solidFill>
                <a:latin typeface="+mj-lt"/>
              </a:rPr>
              <a:t>Relative Permittivities</a:t>
            </a:r>
          </a:p>
        </p:txBody>
      </p:sp>
      <p:graphicFrame>
        <p:nvGraphicFramePr>
          <p:cNvPr id="7" name="Table 6"/>
          <p:cNvGraphicFramePr>
            <a:graphicFrameLocks noGrp="1"/>
          </p:cNvGraphicFramePr>
          <p:nvPr/>
        </p:nvGraphicFramePr>
        <p:xfrm>
          <a:off x="4015409" y="2992831"/>
          <a:ext cx="4815842" cy="2811620"/>
        </p:xfrm>
        <a:graphic>
          <a:graphicData uri="http://schemas.openxmlformats.org/drawingml/2006/table">
            <a:tbl>
              <a:tblPr firstRow="1" bandRow="1">
                <a:tableStyleId>{8A107856-5554-42FB-B03E-39F5DBC370BA}</a:tableStyleId>
              </a:tblPr>
              <a:tblGrid>
                <a:gridCol w="3551582">
                  <a:extLst>
                    <a:ext uri="{9D8B030D-6E8A-4147-A177-3AD203B41FA5}">
                      <a16:colId xmlns:a16="http://schemas.microsoft.com/office/drawing/2014/main" val="4145315837"/>
                    </a:ext>
                  </a:extLst>
                </a:gridCol>
                <a:gridCol w="1264260">
                  <a:extLst>
                    <a:ext uri="{9D8B030D-6E8A-4147-A177-3AD203B41FA5}">
                      <a16:colId xmlns:a16="http://schemas.microsoft.com/office/drawing/2014/main" val="3206872617"/>
                    </a:ext>
                  </a:extLst>
                </a:gridCol>
              </a:tblGrid>
              <a:tr h="562324">
                <a:tc>
                  <a:txBody>
                    <a:bodyPr/>
                    <a:lstStyle/>
                    <a:p>
                      <a:pPr algn="ctr"/>
                      <a:r>
                        <a:rPr lang="en-US" sz="2400" b="0" dirty="0">
                          <a:latin typeface="+mj-lt"/>
                        </a:rPr>
                        <a:t>Free</a:t>
                      </a:r>
                      <a:r>
                        <a:rPr lang="en-US" sz="2400" b="0" baseline="0" dirty="0">
                          <a:latin typeface="+mj-lt"/>
                        </a:rPr>
                        <a:t> Space (a vacuum)</a:t>
                      </a:r>
                      <a:endParaRPr lang="en-US" sz="2400" b="0" dirty="0">
                        <a:latin typeface="+mj-lt"/>
                      </a:endParaRPr>
                    </a:p>
                  </a:txBody>
                  <a:tcPr anchor="ctr"/>
                </a:tc>
                <a:tc>
                  <a:txBody>
                    <a:bodyPr/>
                    <a:lstStyle/>
                    <a:p>
                      <a:pPr algn="ctr"/>
                      <a:r>
                        <a:rPr lang="en-US" sz="2400" b="0" dirty="0">
                          <a:latin typeface="+mj-lt"/>
                        </a:rPr>
                        <a:t>1</a:t>
                      </a:r>
                    </a:p>
                  </a:txBody>
                  <a:tcPr anchor="ctr"/>
                </a:tc>
                <a:extLst>
                  <a:ext uri="{0D108BD9-81ED-4DB2-BD59-A6C34878D82A}">
                    <a16:rowId xmlns:a16="http://schemas.microsoft.com/office/drawing/2014/main" val="2076634137"/>
                  </a:ext>
                </a:extLst>
              </a:tr>
              <a:tr h="562324">
                <a:tc>
                  <a:txBody>
                    <a:bodyPr/>
                    <a:lstStyle/>
                    <a:p>
                      <a:pPr algn="ctr"/>
                      <a:r>
                        <a:rPr lang="en-US" sz="2400" b="0" dirty="0">
                          <a:latin typeface="+mj-lt"/>
                        </a:rPr>
                        <a:t>Dry Air</a:t>
                      </a:r>
                    </a:p>
                  </a:txBody>
                  <a:tcPr anchor="ctr"/>
                </a:tc>
                <a:tc>
                  <a:txBody>
                    <a:bodyPr/>
                    <a:lstStyle/>
                    <a:p>
                      <a:pPr algn="ctr"/>
                      <a:r>
                        <a:rPr lang="en-US" sz="2400" b="0" dirty="0">
                          <a:latin typeface="+mj-lt"/>
                        </a:rPr>
                        <a:t>1.0005</a:t>
                      </a:r>
                    </a:p>
                  </a:txBody>
                  <a:tcPr anchor="ctr"/>
                </a:tc>
                <a:extLst>
                  <a:ext uri="{0D108BD9-81ED-4DB2-BD59-A6C34878D82A}">
                    <a16:rowId xmlns:a16="http://schemas.microsoft.com/office/drawing/2014/main" val="3869279150"/>
                  </a:ext>
                </a:extLst>
              </a:tr>
              <a:tr h="562324">
                <a:tc>
                  <a:txBody>
                    <a:bodyPr/>
                    <a:lstStyle/>
                    <a:p>
                      <a:pPr algn="ctr"/>
                      <a:r>
                        <a:rPr lang="en-US" sz="2400" b="0" dirty="0">
                          <a:latin typeface="+mj-lt"/>
                        </a:rPr>
                        <a:t>Paper</a:t>
                      </a:r>
                    </a:p>
                  </a:txBody>
                  <a:tcPr anchor="ctr"/>
                </a:tc>
                <a:tc>
                  <a:txBody>
                    <a:bodyPr/>
                    <a:lstStyle/>
                    <a:p>
                      <a:pPr algn="ctr"/>
                      <a:r>
                        <a:rPr lang="en-US" sz="2400" b="0" dirty="0">
                          <a:latin typeface="+mj-lt"/>
                        </a:rPr>
                        <a:t>4</a:t>
                      </a:r>
                    </a:p>
                  </a:txBody>
                  <a:tcPr anchor="ctr"/>
                </a:tc>
                <a:extLst>
                  <a:ext uri="{0D108BD9-81ED-4DB2-BD59-A6C34878D82A}">
                    <a16:rowId xmlns:a16="http://schemas.microsoft.com/office/drawing/2014/main" val="543245507"/>
                  </a:ext>
                </a:extLst>
              </a:tr>
              <a:tr h="562324">
                <a:tc>
                  <a:txBody>
                    <a:bodyPr/>
                    <a:lstStyle/>
                    <a:p>
                      <a:pPr algn="ctr"/>
                      <a:r>
                        <a:rPr lang="en-US" sz="2400" b="0" dirty="0">
                          <a:latin typeface="+mj-lt"/>
                        </a:rPr>
                        <a:t>Concrete</a:t>
                      </a:r>
                    </a:p>
                  </a:txBody>
                  <a:tcPr anchor="ctr"/>
                </a:tc>
                <a:tc>
                  <a:txBody>
                    <a:bodyPr/>
                    <a:lstStyle/>
                    <a:p>
                      <a:pPr algn="ctr"/>
                      <a:r>
                        <a:rPr lang="en-US" sz="2400" b="0" dirty="0">
                          <a:latin typeface="+mj-lt"/>
                        </a:rPr>
                        <a:t>4</a:t>
                      </a:r>
                    </a:p>
                  </a:txBody>
                  <a:tcPr anchor="ctr"/>
                </a:tc>
                <a:extLst>
                  <a:ext uri="{0D108BD9-81ED-4DB2-BD59-A6C34878D82A}">
                    <a16:rowId xmlns:a16="http://schemas.microsoft.com/office/drawing/2014/main" val="4253856907"/>
                  </a:ext>
                </a:extLst>
              </a:tr>
              <a:tr h="562324">
                <a:tc>
                  <a:txBody>
                    <a:bodyPr/>
                    <a:lstStyle/>
                    <a:p>
                      <a:pPr algn="ctr"/>
                      <a:r>
                        <a:rPr lang="en-US" sz="2400" b="0" dirty="0">
                          <a:latin typeface="+mj-lt"/>
                        </a:rPr>
                        <a:t>Rubber</a:t>
                      </a:r>
                    </a:p>
                  </a:txBody>
                  <a:tcPr anchor="ctr"/>
                </a:tc>
                <a:tc>
                  <a:txBody>
                    <a:bodyPr/>
                    <a:lstStyle/>
                    <a:p>
                      <a:pPr algn="ctr"/>
                      <a:r>
                        <a:rPr lang="en-US" sz="2400" b="0" dirty="0">
                          <a:latin typeface="+mj-lt"/>
                        </a:rPr>
                        <a:t>6</a:t>
                      </a:r>
                    </a:p>
                  </a:txBody>
                  <a:tcPr anchor="ctr"/>
                </a:tc>
                <a:extLst>
                  <a:ext uri="{0D108BD9-81ED-4DB2-BD59-A6C34878D82A}">
                    <a16:rowId xmlns:a16="http://schemas.microsoft.com/office/drawing/2014/main" val="2864362520"/>
                  </a:ext>
                </a:extLst>
              </a:tr>
            </a:tbl>
          </a:graphicData>
        </a:graphic>
      </p:graphicFrame>
      <mc:AlternateContent xmlns:mc="http://schemas.openxmlformats.org/markup-compatibility/2006" xmlns:a14="http://schemas.microsoft.com/office/drawing/2010/main">
        <mc:Choice Requires="a14">
          <p:sp>
            <p:nvSpPr>
              <p:cNvPr id="8" name="TextBox 7"/>
              <p:cNvSpPr txBox="1"/>
              <p:nvPr/>
            </p:nvSpPr>
            <p:spPr>
              <a:xfrm>
                <a:off x="1647705" y="2469611"/>
                <a:ext cx="1708865" cy="11588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000" i="1" smtClean="0">
                              <a:solidFill>
                                <a:srgbClr val="7030A0"/>
                              </a:solidFill>
                              <a:latin typeface="Cambria Math" panose="02040503050406030204" pitchFamily="18" charset="0"/>
                            </a:rPr>
                          </m:ctrlPr>
                        </m:sSubPr>
                        <m:e>
                          <m:r>
                            <a:rPr lang="en-US" sz="4000" i="1" smtClean="0">
                              <a:solidFill>
                                <a:srgbClr val="7030A0"/>
                              </a:solidFill>
                              <a:latin typeface="Cambria Math" panose="02040503050406030204" pitchFamily="18" charset="0"/>
                              <a:ea typeface="Cambria Math" panose="02040503050406030204" pitchFamily="18" charset="0"/>
                            </a:rPr>
                            <m:t>𝜀</m:t>
                          </m:r>
                        </m:e>
                        <m:sub>
                          <m:r>
                            <a:rPr lang="en-US" sz="4000" b="0" i="1" smtClean="0">
                              <a:solidFill>
                                <a:srgbClr val="7030A0"/>
                              </a:solidFill>
                              <a:latin typeface="Cambria Math" panose="02040503050406030204" pitchFamily="18" charset="0"/>
                            </a:rPr>
                            <m:t>𝑟</m:t>
                          </m:r>
                        </m:sub>
                      </m:sSub>
                      <m:r>
                        <a:rPr lang="en-US" sz="4000" b="0" i="1" smtClean="0">
                          <a:latin typeface="Cambria Math" panose="02040503050406030204" pitchFamily="18" charset="0"/>
                        </a:rPr>
                        <m:t>=</m:t>
                      </m:r>
                      <m:f>
                        <m:fPr>
                          <m:ctrlPr>
                            <a:rPr lang="en-US" sz="4000" b="0" i="1" smtClean="0">
                              <a:latin typeface="Cambria Math" panose="02040503050406030204" pitchFamily="18" charset="0"/>
                            </a:rPr>
                          </m:ctrlPr>
                        </m:fPr>
                        <m:num>
                          <m:r>
                            <a:rPr lang="en-US" sz="4000" b="0" i="1" smtClean="0">
                              <a:latin typeface="Cambria Math" panose="02040503050406030204" pitchFamily="18" charset="0"/>
                              <a:ea typeface="Cambria Math" panose="02040503050406030204" pitchFamily="18" charset="0"/>
                            </a:rPr>
                            <m:t>𝜀</m:t>
                          </m:r>
                        </m:num>
                        <m:den>
                          <m:sSub>
                            <m:sSubPr>
                              <m:ctrlPr>
                                <a:rPr lang="en-US" sz="4000" i="1">
                                  <a:latin typeface="Cambria Math" panose="02040503050406030204" pitchFamily="18" charset="0"/>
                                </a:rPr>
                              </m:ctrlPr>
                            </m:sSubPr>
                            <m:e>
                              <m:r>
                                <a:rPr lang="en-US" sz="4000" i="1">
                                  <a:latin typeface="Cambria Math" panose="02040503050406030204" pitchFamily="18" charset="0"/>
                                  <a:ea typeface="Cambria Math" panose="02040503050406030204" pitchFamily="18" charset="0"/>
                                </a:rPr>
                                <m:t>𝜀</m:t>
                              </m:r>
                            </m:e>
                            <m:sub>
                              <m:r>
                                <a:rPr lang="en-US" sz="4000" i="1">
                                  <a:latin typeface="Cambria Math" panose="02040503050406030204" pitchFamily="18" charset="0"/>
                                </a:rPr>
                                <m:t>0</m:t>
                              </m:r>
                            </m:sub>
                          </m:sSub>
                        </m:den>
                      </m:f>
                    </m:oMath>
                  </m:oMathPara>
                </a14:m>
                <a:endParaRPr lang="en-US" sz="4000" dirty="0"/>
              </a:p>
            </p:txBody>
          </p:sp>
        </mc:Choice>
        <mc:Fallback xmlns="">
          <p:sp>
            <p:nvSpPr>
              <p:cNvPr id="8" name="TextBox 7"/>
              <p:cNvSpPr txBox="1">
                <a:spLocks noRot="1" noChangeAspect="1" noMove="1" noResize="1" noEditPoints="1" noAdjustHandles="1" noChangeArrowheads="1" noChangeShapeType="1" noTextEdit="1"/>
              </p:cNvSpPr>
              <p:nvPr/>
            </p:nvSpPr>
            <p:spPr>
              <a:xfrm>
                <a:off x="1647705" y="2469611"/>
                <a:ext cx="1708865" cy="1158843"/>
              </a:xfrm>
              <a:prstGeom prst="rect">
                <a:avLst/>
              </a:prstGeom>
              <a:blipFill>
                <a:blip r:embed="rId2"/>
                <a:stretch>
                  <a:fillRect/>
                </a:stretch>
              </a:blipFill>
            </p:spPr>
            <p:txBody>
              <a:bodyPr/>
              <a:lstStyle/>
              <a:p>
                <a:r>
                  <a:rPr lang="en-US">
                    <a:noFill/>
                  </a:rPr>
                  <a:t> </a:t>
                </a:r>
              </a:p>
            </p:txBody>
          </p:sp>
        </mc:Fallback>
      </mc:AlternateContent>
      <p:sp>
        <p:nvSpPr>
          <p:cNvPr id="9" name="TextBox 8"/>
          <p:cNvSpPr txBox="1"/>
          <p:nvPr/>
        </p:nvSpPr>
        <p:spPr>
          <a:xfrm>
            <a:off x="408203" y="2295978"/>
            <a:ext cx="2071144" cy="369332"/>
          </a:xfrm>
          <a:prstGeom prst="rect">
            <a:avLst/>
          </a:prstGeom>
          <a:noFill/>
        </p:spPr>
        <p:txBody>
          <a:bodyPr wrap="none" rtlCol="0">
            <a:spAutoFit/>
          </a:bodyPr>
          <a:lstStyle/>
          <a:p>
            <a:r>
              <a:rPr lang="en-US" dirty="0">
                <a:solidFill>
                  <a:srgbClr val="7030A0"/>
                </a:solidFill>
                <a:latin typeface="+mj-lt"/>
              </a:rPr>
              <a:t>Relative Permittivity</a:t>
            </a:r>
          </a:p>
        </p:txBody>
      </p:sp>
      <p:cxnSp>
        <p:nvCxnSpPr>
          <p:cNvPr id="11" name="Straight Arrow Connector 10"/>
          <p:cNvCxnSpPr/>
          <p:nvPr/>
        </p:nvCxnSpPr>
        <p:spPr>
          <a:xfrm>
            <a:off x="1377515" y="2665310"/>
            <a:ext cx="270190" cy="327521"/>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29880" y="3997786"/>
            <a:ext cx="3501188" cy="1938992"/>
          </a:xfrm>
          <a:prstGeom prst="rect">
            <a:avLst/>
          </a:prstGeom>
          <a:noFill/>
        </p:spPr>
        <p:txBody>
          <a:bodyPr wrap="square" rtlCol="0">
            <a:spAutoFit/>
          </a:bodyPr>
          <a:lstStyle/>
          <a:p>
            <a:r>
              <a:rPr lang="en-US" sz="2400" i="1" dirty="0">
                <a:solidFill>
                  <a:srgbClr val="0070C0"/>
                </a:solidFill>
                <a:latin typeface="+mj-lt"/>
              </a:rPr>
              <a:t>IB might ask you about this: the higher the relative permittivity, the harder it is for electrostatic forces to travel over a distance…</a:t>
            </a:r>
          </a:p>
        </p:txBody>
      </p:sp>
    </p:spTree>
    <p:extLst>
      <p:ext uri="{BB962C8B-B14F-4D97-AF65-F5344CB8AC3E}">
        <p14:creationId xmlns:p14="http://schemas.microsoft.com/office/powerpoint/2010/main" val="2017103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Coulomb’s Law</a:t>
            </a:r>
            <a:endParaRPr lang="en-US" u="sng" dirty="0">
              <a:solidFill>
                <a:schemeClr val="bg1"/>
              </a:solidFill>
              <a:effectLst>
                <a:outerShdw blurRad="38100" dist="38100" dir="2700000" algn="tl">
                  <a:srgbClr val="000000">
                    <a:alpha val="43137"/>
                  </a:srgbClr>
                </a:outerShdw>
              </a:effectLst>
            </a:endParaRPr>
          </a:p>
        </p:txBody>
      </p:sp>
      <p:sp>
        <p:nvSpPr>
          <p:cNvPr id="11" name="TextBox 10"/>
          <p:cNvSpPr txBox="1"/>
          <p:nvPr/>
        </p:nvSpPr>
        <p:spPr>
          <a:xfrm>
            <a:off x="4829296" y="1614859"/>
            <a:ext cx="4029579" cy="1477328"/>
          </a:xfrm>
          <a:prstGeom prst="rect">
            <a:avLst/>
          </a:prstGeom>
          <a:noFill/>
        </p:spPr>
        <p:txBody>
          <a:bodyPr wrap="square" rtlCol="0">
            <a:spAutoFit/>
          </a:bodyPr>
          <a:lstStyle/>
          <a:p>
            <a:r>
              <a:rPr lang="en-US" dirty="0">
                <a:solidFill>
                  <a:schemeClr val="tx1">
                    <a:lumMod val="85000"/>
                    <a:lumOff val="15000"/>
                  </a:schemeClr>
                </a:solidFill>
                <a:latin typeface="+mj-lt"/>
              </a:rPr>
              <a:t>The force of attraction or repulsion between two point charges is directly proportional to the product of the two charges and inversely proportional to the square of the distance between them.</a:t>
            </a:r>
          </a:p>
        </p:txBody>
      </p:sp>
      <p:sp>
        <p:nvSpPr>
          <p:cNvPr id="14" name="Oval 16"/>
          <p:cNvSpPr>
            <a:spLocks noChangeArrowheads="1"/>
          </p:cNvSpPr>
          <p:nvPr/>
        </p:nvSpPr>
        <p:spPr bwMode="auto">
          <a:xfrm>
            <a:off x="1071676" y="3711745"/>
            <a:ext cx="731520" cy="731520"/>
          </a:xfrm>
          <a:prstGeom prst="ellipse">
            <a:avLst/>
          </a:prstGeom>
          <a:solidFill>
            <a:srgbClr val="66FF33"/>
          </a:solidFill>
          <a:ln w="38100">
            <a:solidFill>
              <a:srgbClr val="000000"/>
            </a:solidFill>
            <a:round/>
            <a:headEnd/>
            <a:tailEnd/>
          </a:ln>
          <a:effectLst/>
        </p:spPr>
        <p:txBody>
          <a:bodyPr wrap="none" anchor="ctr"/>
          <a:lstStyle/>
          <a:p>
            <a:pPr>
              <a:defRPr/>
            </a:pPr>
            <a:endParaRPr lang="en-US">
              <a:latin typeface="+mj-lt"/>
            </a:endParaRPr>
          </a:p>
        </p:txBody>
      </p:sp>
      <p:sp>
        <p:nvSpPr>
          <p:cNvPr id="15" name="Oval 17"/>
          <p:cNvSpPr>
            <a:spLocks noChangeArrowheads="1"/>
          </p:cNvSpPr>
          <p:nvPr/>
        </p:nvSpPr>
        <p:spPr bwMode="auto">
          <a:xfrm>
            <a:off x="3510076" y="3711745"/>
            <a:ext cx="731520" cy="731520"/>
          </a:xfrm>
          <a:prstGeom prst="ellipse">
            <a:avLst/>
          </a:prstGeom>
          <a:solidFill>
            <a:srgbClr val="F26489"/>
          </a:solidFill>
          <a:ln w="38100">
            <a:solidFill>
              <a:srgbClr val="000000"/>
            </a:solidFill>
            <a:round/>
            <a:headEnd/>
            <a:tailEnd/>
          </a:ln>
          <a:effectLst/>
        </p:spPr>
        <p:txBody>
          <a:bodyPr wrap="none" anchor="ctr"/>
          <a:lstStyle/>
          <a:p>
            <a:pPr>
              <a:defRPr/>
            </a:pPr>
            <a:endParaRPr lang="en-US">
              <a:latin typeface="+mj-lt"/>
            </a:endParaRPr>
          </a:p>
        </p:txBody>
      </p:sp>
      <p:sp>
        <p:nvSpPr>
          <p:cNvPr id="16" name="Line 18"/>
          <p:cNvSpPr>
            <a:spLocks noChangeShapeType="1"/>
          </p:cNvSpPr>
          <p:nvPr/>
        </p:nvSpPr>
        <p:spPr bwMode="auto">
          <a:xfrm flipH="1">
            <a:off x="2824276" y="4092745"/>
            <a:ext cx="685800" cy="0"/>
          </a:xfrm>
          <a:prstGeom prst="line">
            <a:avLst/>
          </a:prstGeom>
          <a:noFill/>
          <a:ln w="38100">
            <a:solidFill>
              <a:srgbClr val="000000"/>
            </a:solidFill>
            <a:round/>
            <a:headEnd/>
            <a:tailEnd type="triangle" w="med" len="med"/>
          </a:ln>
          <a:effectLst/>
        </p:spPr>
        <p:txBody>
          <a:bodyPr anchor="ctr"/>
          <a:lstStyle/>
          <a:p>
            <a:pPr>
              <a:defRPr/>
            </a:pPr>
            <a:endParaRPr lang="en-US">
              <a:latin typeface="+mj-lt"/>
            </a:endParaRPr>
          </a:p>
        </p:txBody>
      </p:sp>
      <p:sp>
        <p:nvSpPr>
          <p:cNvPr id="17" name="Line 19"/>
          <p:cNvSpPr>
            <a:spLocks noChangeShapeType="1"/>
          </p:cNvSpPr>
          <p:nvPr/>
        </p:nvSpPr>
        <p:spPr bwMode="auto">
          <a:xfrm>
            <a:off x="1824798" y="4092745"/>
            <a:ext cx="685800" cy="0"/>
          </a:xfrm>
          <a:prstGeom prst="line">
            <a:avLst/>
          </a:prstGeom>
          <a:noFill/>
          <a:ln w="38100">
            <a:solidFill>
              <a:srgbClr val="000000"/>
            </a:solidFill>
            <a:round/>
            <a:headEnd/>
            <a:tailEnd type="triangle" w="med" len="med"/>
          </a:ln>
          <a:effectLst/>
        </p:spPr>
        <p:txBody>
          <a:bodyPr anchor="ctr"/>
          <a:lstStyle/>
          <a:p>
            <a:pPr>
              <a:defRPr/>
            </a:pPr>
            <a:endParaRPr lang="en-US">
              <a:latin typeface="+mj-lt"/>
            </a:endParaRPr>
          </a:p>
        </p:txBody>
      </p:sp>
      <p:sp>
        <p:nvSpPr>
          <p:cNvPr id="18" name="Text Box 20"/>
          <p:cNvSpPr txBox="1">
            <a:spLocks noChangeArrowheads="1"/>
          </p:cNvSpPr>
          <p:nvPr/>
        </p:nvSpPr>
        <p:spPr bwMode="auto">
          <a:xfrm>
            <a:off x="1916238" y="3559186"/>
            <a:ext cx="48768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50000"/>
              </a:spcBef>
              <a:spcAft>
                <a:spcPct val="0"/>
              </a:spcAft>
              <a:defRPr sz="2800">
                <a:solidFill>
                  <a:schemeClr val="tx1"/>
                </a:solidFill>
                <a:latin typeface="Times New Roman" pitchFamily="18" charset="0"/>
              </a:defRPr>
            </a:lvl6pPr>
            <a:lvl7pPr marL="2971800" indent="-228600" eaLnBrk="0" fontAlgn="base" hangingPunct="0">
              <a:spcBef>
                <a:spcPct val="50000"/>
              </a:spcBef>
              <a:spcAft>
                <a:spcPct val="0"/>
              </a:spcAft>
              <a:defRPr sz="2800">
                <a:solidFill>
                  <a:schemeClr val="tx1"/>
                </a:solidFill>
                <a:latin typeface="Times New Roman" pitchFamily="18" charset="0"/>
              </a:defRPr>
            </a:lvl7pPr>
            <a:lvl8pPr marL="3429000" indent="-228600" eaLnBrk="0" fontAlgn="base" hangingPunct="0">
              <a:spcBef>
                <a:spcPct val="50000"/>
              </a:spcBef>
              <a:spcAft>
                <a:spcPct val="0"/>
              </a:spcAft>
              <a:defRPr sz="2800">
                <a:solidFill>
                  <a:schemeClr val="tx1"/>
                </a:solidFill>
                <a:latin typeface="Times New Roman" pitchFamily="18" charset="0"/>
              </a:defRPr>
            </a:lvl8pPr>
            <a:lvl9pPr marL="3886200" indent="-228600" eaLnBrk="0" fontAlgn="base" hangingPunct="0">
              <a:spcBef>
                <a:spcPct val="50000"/>
              </a:spcBef>
              <a:spcAft>
                <a:spcPct val="0"/>
              </a:spcAft>
              <a:defRPr sz="2800">
                <a:solidFill>
                  <a:schemeClr val="tx1"/>
                </a:solidFill>
                <a:latin typeface="Times New Roman" pitchFamily="18" charset="0"/>
              </a:defRPr>
            </a:lvl9pPr>
          </a:lstStyle>
          <a:p>
            <a:r>
              <a:rPr lang="en-US" sz="3200" dirty="0">
                <a:solidFill>
                  <a:srgbClr val="C00000"/>
                </a:solidFill>
                <a:effectLst/>
                <a:latin typeface="+mj-lt"/>
              </a:rPr>
              <a:t>F</a:t>
            </a:r>
          </a:p>
        </p:txBody>
      </p:sp>
      <p:sp>
        <p:nvSpPr>
          <p:cNvPr id="19" name="Line 21"/>
          <p:cNvSpPr>
            <a:spLocks noChangeShapeType="1"/>
          </p:cNvSpPr>
          <p:nvPr/>
        </p:nvSpPr>
        <p:spPr bwMode="auto">
          <a:xfrm>
            <a:off x="1452676" y="4542802"/>
            <a:ext cx="0" cy="258762"/>
          </a:xfrm>
          <a:prstGeom prst="line">
            <a:avLst/>
          </a:prstGeom>
          <a:noFill/>
          <a:ln w="9525">
            <a:solidFill>
              <a:schemeClr val="tx1"/>
            </a:solidFill>
            <a:round/>
            <a:headEnd/>
            <a:tailEnd/>
          </a:ln>
          <a:effectLst/>
        </p:spPr>
        <p:txBody>
          <a:bodyPr anchor="ctr"/>
          <a:lstStyle/>
          <a:p>
            <a:pPr>
              <a:defRPr/>
            </a:pPr>
            <a:endParaRPr lang="en-US">
              <a:latin typeface="+mj-lt"/>
            </a:endParaRPr>
          </a:p>
        </p:txBody>
      </p:sp>
      <p:sp>
        <p:nvSpPr>
          <p:cNvPr id="21" name="Line 23"/>
          <p:cNvSpPr>
            <a:spLocks noChangeShapeType="1"/>
          </p:cNvSpPr>
          <p:nvPr/>
        </p:nvSpPr>
        <p:spPr bwMode="auto">
          <a:xfrm flipV="1">
            <a:off x="1452675" y="4672183"/>
            <a:ext cx="2435251" cy="0"/>
          </a:xfrm>
          <a:prstGeom prst="line">
            <a:avLst/>
          </a:prstGeom>
          <a:noFill/>
          <a:ln w="28575">
            <a:solidFill>
              <a:schemeClr val="tx1">
                <a:lumMod val="75000"/>
                <a:lumOff val="25000"/>
              </a:schemeClr>
            </a:solidFill>
            <a:round/>
            <a:headEnd type="triangle" w="med" len="med"/>
            <a:tailEnd type="triangle" w="med" len="med"/>
          </a:ln>
          <a:effectLst/>
        </p:spPr>
        <p:txBody>
          <a:bodyPr anchor="ctr"/>
          <a:lstStyle/>
          <a:p>
            <a:pPr>
              <a:defRPr/>
            </a:pPr>
            <a:endParaRPr lang="en-US">
              <a:latin typeface="+mj-lt"/>
            </a:endParaRPr>
          </a:p>
        </p:txBody>
      </p:sp>
      <p:sp>
        <p:nvSpPr>
          <p:cNvPr id="22" name="Text Box 24"/>
          <p:cNvSpPr txBox="1">
            <a:spLocks noChangeArrowheads="1"/>
          </p:cNvSpPr>
          <p:nvPr/>
        </p:nvSpPr>
        <p:spPr bwMode="auto">
          <a:xfrm>
            <a:off x="2497022" y="4541154"/>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50000"/>
              </a:spcBef>
              <a:spcAft>
                <a:spcPct val="0"/>
              </a:spcAft>
              <a:defRPr sz="2800">
                <a:solidFill>
                  <a:schemeClr val="tx1"/>
                </a:solidFill>
                <a:latin typeface="Times New Roman" pitchFamily="18" charset="0"/>
              </a:defRPr>
            </a:lvl6pPr>
            <a:lvl7pPr marL="2971800" indent="-228600" eaLnBrk="0" fontAlgn="base" hangingPunct="0">
              <a:spcBef>
                <a:spcPct val="50000"/>
              </a:spcBef>
              <a:spcAft>
                <a:spcPct val="0"/>
              </a:spcAft>
              <a:defRPr sz="2800">
                <a:solidFill>
                  <a:schemeClr val="tx1"/>
                </a:solidFill>
                <a:latin typeface="Times New Roman" pitchFamily="18" charset="0"/>
              </a:defRPr>
            </a:lvl7pPr>
            <a:lvl8pPr marL="3429000" indent="-228600" eaLnBrk="0" fontAlgn="base" hangingPunct="0">
              <a:spcBef>
                <a:spcPct val="50000"/>
              </a:spcBef>
              <a:spcAft>
                <a:spcPct val="0"/>
              </a:spcAft>
              <a:defRPr sz="2800">
                <a:solidFill>
                  <a:schemeClr val="tx1"/>
                </a:solidFill>
                <a:latin typeface="Times New Roman" pitchFamily="18" charset="0"/>
              </a:defRPr>
            </a:lvl8pPr>
            <a:lvl9pPr marL="3886200" indent="-228600" eaLnBrk="0" fontAlgn="base" hangingPunct="0">
              <a:spcBef>
                <a:spcPct val="50000"/>
              </a:spcBef>
              <a:spcAft>
                <a:spcPct val="0"/>
              </a:spcAft>
              <a:defRPr sz="2800">
                <a:solidFill>
                  <a:schemeClr val="tx1"/>
                </a:solidFill>
                <a:latin typeface="Times New Roman" pitchFamily="18" charset="0"/>
              </a:defRPr>
            </a:lvl9pPr>
          </a:lstStyle>
          <a:p>
            <a:r>
              <a:rPr lang="en-US" sz="3200" dirty="0">
                <a:solidFill>
                  <a:schemeClr val="tx1">
                    <a:lumMod val="85000"/>
                    <a:lumOff val="15000"/>
                  </a:schemeClr>
                </a:solidFill>
                <a:effectLst/>
                <a:latin typeface="+mj-lt"/>
              </a:rPr>
              <a:t>r</a:t>
            </a:r>
          </a:p>
        </p:txBody>
      </p:sp>
      <p:sp>
        <p:nvSpPr>
          <p:cNvPr id="23" name="Oval 25"/>
          <p:cNvSpPr>
            <a:spLocks noChangeArrowheads="1"/>
          </p:cNvSpPr>
          <p:nvPr/>
        </p:nvSpPr>
        <p:spPr bwMode="auto">
          <a:xfrm>
            <a:off x="1071676" y="4930945"/>
            <a:ext cx="731520" cy="731520"/>
          </a:xfrm>
          <a:prstGeom prst="ellipse">
            <a:avLst/>
          </a:prstGeom>
          <a:solidFill>
            <a:srgbClr val="66FF33"/>
          </a:solidFill>
          <a:ln w="38100">
            <a:solidFill>
              <a:srgbClr val="000000"/>
            </a:solidFill>
            <a:round/>
            <a:headEnd/>
            <a:tailEnd/>
          </a:ln>
          <a:effectLst/>
        </p:spPr>
        <p:txBody>
          <a:bodyPr wrap="none" anchor="ctr"/>
          <a:lstStyle/>
          <a:p>
            <a:pPr>
              <a:defRPr/>
            </a:pPr>
            <a:endParaRPr lang="en-US">
              <a:latin typeface="+mj-lt"/>
            </a:endParaRPr>
          </a:p>
        </p:txBody>
      </p:sp>
      <p:sp>
        <p:nvSpPr>
          <p:cNvPr id="24" name="Oval 26"/>
          <p:cNvSpPr>
            <a:spLocks noChangeArrowheads="1"/>
          </p:cNvSpPr>
          <p:nvPr/>
        </p:nvSpPr>
        <p:spPr bwMode="auto">
          <a:xfrm>
            <a:off x="3510076" y="4930945"/>
            <a:ext cx="731520" cy="731520"/>
          </a:xfrm>
          <a:prstGeom prst="ellipse">
            <a:avLst/>
          </a:prstGeom>
          <a:solidFill>
            <a:srgbClr val="66FF33"/>
          </a:solidFill>
          <a:ln w="38100">
            <a:solidFill>
              <a:srgbClr val="000000"/>
            </a:solidFill>
            <a:round/>
            <a:headEnd/>
            <a:tailEnd/>
          </a:ln>
          <a:effectLst/>
        </p:spPr>
        <p:txBody>
          <a:bodyPr wrap="none" anchor="ctr"/>
          <a:lstStyle/>
          <a:p>
            <a:pPr>
              <a:defRPr/>
            </a:pPr>
            <a:endParaRPr lang="en-US">
              <a:latin typeface="+mj-lt"/>
            </a:endParaRPr>
          </a:p>
        </p:txBody>
      </p:sp>
      <p:sp>
        <p:nvSpPr>
          <p:cNvPr id="25" name="Line 27"/>
          <p:cNvSpPr>
            <a:spLocks noChangeShapeType="1"/>
          </p:cNvSpPr>
          <p:nvPr/>
        </p:nvSpPr>
        <p:spPr bwMode="auto">
          <a:xfrm flipH="1">
            <a:off x="385876" y="5311945"/>
            <a:ext cx="685800" cy="0"/>
          </a:xfrm>
          <a:prstGeom prst="line">
            <a:avLst/>
          </a:prstGeom>
          <a:noFill/>
          <a:ln w="38100">
            <a:solidFill>
              <a:srgbClr val="000000"/>
            </a:solidFill>
            <a:round/>
            <a:headEnd/>
            <a:tailEnd type="triangle" w="med" len="med"/>
          </a:ln>
          <a:effectLst/>
        </p:spPr>
        <p:txBody>
          <a:bodyPr anchor="ctr"/>
          <a:lstStyle/>
          <a:p>
            <a:pPr>
              <a:defRPr/>
            </a:pPr>
            <a:endParaRPr lang="en-US">
              <a:latin typeface="+mj-lt"/>
            </a:endParaRPr>
          </a:p>
        </p:txBody>
      </p:sp>
      <p:sp>
        <p:nvSpPr>
          <p:cNvPr id="26" name="Line 28"/>
          <p:cNvSpPr>
            <a:spLocks noChangeShapeType="1"/>
          </p:cNvSpPr>
          <p:nvPr/>
        </p:nvSpPr>
        <p:spPr bwMode="auto">
          <a:xfrm>
            <a:off x="4254320" y="5311945"/>
            <a:ext cx="685800" cy="0"/>
          </a:xfrm>
          <a:prstGeom prst="line">
            <a:avLst/>
          </a:prstGeom>
          <a:noFill/>
          <a:ln w="38100">
            <a:solidFill>
              <a:srgbClr val="000000"/>
            </a:solidFill>
            <a:round/>
            <a:headEnd/>
            <a:tailEnd type="triangle" w="med" len="med"/>
          </a:ln>
          <a:effectLst/>
        </p:spPr>
        <p:txBody>
          <a:bodyPr anchor="ctr"/>
          <a:lstStyle/>
          <a:p>
            <a:pPr>
              <a:defRPr/>
            </a:pPr>
            <a:endParaRPr lang="en-US">
              <a:latin typeface="+mj-lt"/>
            </a:endParaRPr>
          </a:p>
        </p:txBody>
      </p:sp>
      <p:sp>
        <p:nvSpPr>
          <p:cNvPr id="27" name="Text Box 29"/>
          <p:cNvSpPr txBox="1">
            <a:spLocks noChangeArrowheads="1"/>
          </p:cNvSpPr>
          <p:nvPr/>
        </p:nvSpPr>
        <p:spPr bwMode="auto">
          <a:xfrm>
            <a:off x="4359181" y="4799916"/>
            <a:ext cx="60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50000"/>
              </a:spcBef>
              <a:spcAft>
                <a:spcPct val="0"/>
              </a:spcAft>
              <a:defRPr sz="2800">
                <a:solidFill>
                  <a:schemeClr val="tx1"/>
                </a:solidFill>
                <a:latin typeface="Times New Roman" pitchFamily="18" charset="0"/>
              </a:defRPr>
            </a:lvl6pPr>
            <a:lvl7pPr marL="2971800" indent="-228600" eaLnBrk="0" fontAlgn="base" hangingPunct="0">
              <a:spcBef>
                <a:spcPct val="50000"/>
              </a:spcBef>
              <a:spcAft>
                <a:spcPct val="0"/>
              </a:spcAft>
              <a:defRPr sz="2800">
                <a:solidFill>
                  <a:schemeClr val="tx1"/>
                </a:solidFill>
                <a:latin typeface="Times New Roman" pitchFamily="18" charset="0"/>
              </a:defRPr>
            </a:lvl7pPr>
            <a:lvl8pPr marL="3429000" indent="-228600" eaLnBrk="0" fontAlgn="base" hangingPunct="0">
              <a:spcBef>
                <a:spcPct val="50000"/>
              </a:spcBef>
              <a:spcAft>
                <a:spcPct val="0"/>
              </a:spcAft>
              <a:defRPr sz="2800">
                <a:solidFill>
                  <a:schemeClr val="tx1"/>
                </a:solidFill>
                <a:latin typeface="Times New Roman" pitchFamily="18" charset="0"/>
              </a:defRPr>
            </a:lvl8pPr>
            <a:lvl9pPr marL="3886200" indent="-228600" eaLnBrk="0" fontAlgn="base" hangingPunct="0">
              <a:spcBef>
                <a:spcPct val="50000"/>
              </a:spcBef>
              <a:spcAft>
                <a:spcPct val="0"/>
              </a:spcAft>
              <a:defRPr sz="2800">
                <a:solidFill>
                  <a:schemeClr val="tx1"/>
                </a:solidFill>
                <a:latin typeface="Times New Roman" pitchFamily="18" charset="0"/>
              </a:defRPr>
            </a:lvl9pPr>
          </a:lstStyle>
          <a:p>
            <a:r>
              <a:rPr lang="en-US" sz="3200" dirty="0">
                <a:solidFill>
                  <a:srgbClr val="7030A0"/>
                </a:solidFill>
                <a:effectLst/>
                <a:latin typeface="+mj-lt"/>
              </a:rPr>
              <a:t>F</a:t>
            </a:r>
          </a:p>
        </p:txBody>
      </p:sp>
      <p:sp>
        <p:nvSpPr>
          <p:cNvPr id="29" name="Text Box 36"/>
          <p:cNvSpPr txBox="1">
            <a:spLocks noChangeArrowheads="1"/>
          </p:cNvSpPr>
          <p:nvPr/>
        </p:nvSpPr>
        <p:spPr bwMode="auto">
          <a:xfrm>
            <a:off x="1236315" y="3787548"/>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50000"/>
              </a:spcBef>
              <a:spcAft>
                <a:spcPct val="0"/>
              </a:spcAft>
              <a:defRPr sz="2800">
                <a:solidFill>
                  <a:schemeClr val="tx1"/>
                </a:solidFill>
                <a:latin typeface="Times New Roman" pitchFamily="18" charset="0"/>
              </a:defRPr>
            </a:lvl6pPr>
            <a:lvl7pPr marL="2971800" indent="-228600" eaLnBrk="0" fontAlgn="base" hangingPunct="0">
              <a:spcBef>
                <a:spcPct val="50000"/>
              </a:spcBef>
              <a:spcAft>
                <a:spcPct val="0"/>
              </a:spcAft>
              <a:defRPr sz="2800">
                <a:solidFill>
                  <a:schemeClr val="tx1"/>
                </a:solidFill>
                <a:latin typeface="Times New Roman" pitchFamily="18" charset="0"/>
              </a:defRPr>
            </a:lvl7pPr>
            <a:lvl8pPr marL="3429000" indent="-228600" eaLnBrk="0" fontAlgn="base" hangingPunct="0">
              <a:spcBef>
                <a:spcPct val="50000"/>
              </a:spcBef>
              <a:spcAft>
                <a:spcPct val="0"/>
              </a:spcAft>
              <a:defRPr sz="2800">
                <a:solidFill>
                  <a:schemeClr val="tx1"/>
                </a:solidFill>
                <a:latin typeface="Times New Roman" pitchFamily="18" charset="0"/>
              </a:defRPr>
            </a:lvl8pPr>
            <a:lvl9pPr marL="3886200" indent="-228600" eaLnBrk="0" fontAlgn="base" hangingPunct="0">
              <a:spcBef>
                <a:spcPct val="50000"/>
              </a:spcBef>
              <a:spcAft>
                <a:spcPct val="0"/>
              </a:spcAft>
              <a:defRPr sz="2800">
                <a:solidFill>
                  <a:schemeClr val="tx1"/>
                </a:solidFill>
                <a:latin typeface="Times New Roman" pitchFamily="18" charset="0"/>
              </a:defRPr>
            </a:lvl9pPr>
          </a:lstStyle>
          <a:p>
            <a:r>
              <a:rPr lang="en-US" dirty="0">
                <a:solidFill>
                  <a:srgbClr val="000000"/>
                </a:solidFill>
                <a:effectLst/>
                <a:latin typeface="+mj-lt"/>
              </a:rPr>
              <a:t>q</a:t>
            </a:r>
            <a:r>
              <a:rPr lang="en-US" baseline="-25000" dirty="0">
                <a:solidFill>
                  <a:srgbClr val="000000"/>
                </a:solidFill>
                <a:effectLst/>
                <a:latin typeface="+mj-lt"/>
              </a:rPr>
              <a:t>1</a:t>
            </a:r>
            <a:endParaRPr lang="en-US" dirty="0">
              <a:solidFill>
                <a:srgbClr val="000000"/>
              </a:solidFill>
              <a:effectLst/>
              <a:latin typeface="+mj-lt"/>
            </a:endParaRPr>
          </a:p>
        </p:txBody>
      </p:sp>
      <p:sp>
        <p:nvSpPr>
          <p:cNvPr id="30" name="Text Box 38"/>
          <p:cNvSpPr txBox="1">
            <a:spLocks noChangeArrowheads="1"/>
          </p:cNvSpPr>
          <p:nvPr/>
        </p:nvSpPr>
        <p:spPr bwMode="auto">
          <a:xfrm>
            <a:off x="1224076" y="5029687"/>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50000"/>
              </a:spcBef>
              <a:spcAft>
                <a:spcPct val="0"/>
              </a:spcAft>
              <a:defRPr sz="2800">
                <a:solidFill>
                  <a:schemeClr val="tx1"/>
                </a:solidFill>
                <a:latin typeface="Times New Roman" pitchFamily="18" charset="0"/>
              </a:defRPr>
            </a:lvl6pPr>
            <a:lvl7pPr marL="2971800" indent="-228600" eaLnBrk="0" fontAlgn="base" hangingPunct="0">
              <a:spcBef>
                <a:spcPct val="50000"/>
              </a:spcBef>
              <a:spcAft>
                <a:spcPct val="0"/>
              </a:spcAft>
              <a:defRPr sz="2800">
                <a:solidFill>
                  <a:schemeClr val="tx1"/>
                </a:solidFill>
                <a:latin typeface="Times New Roman" pitchFamily="18" charset="0"/>
              </a:defRPr>
            </a:lvl7pPr>
            <a:lvl8pPr marL="3429000" indent="-228600" eaLnBrk="0" fontAlgn="base" hangingPunct="0">
              <a:spcBef>
                <a:spcPct val="50000"/>
              </a:spcBef>
              <a:spcAft>
                <a:spcPct val="0"/>
              </a:spcAft>
              <a:defRPr sz="2800">
                <a:solidFill>
                  <a:schemeClr val="tx1"/>
                </a:solidFill>
                <a:latin typeface="Times New Roman" pitchFamily="18" charset="0"/>
              </a:defRPr>
            </a:lvl8pPr>
            <a:lvl9pPr marL="3886200" indent="-228600" eaLnBrk="0" fontAlgn="base" hangingPunct="0">
              <a:spcBef>
                <a:spcPct val="50000"/>
              </a:spcBef>
              <a:spcAft>
                <a:spcPct val="0"/>
              </a:spcAft>
              <a:defRPr sz="2800">
                <a:solidFill>
                  <a:schemeClr val="tx1"/>
                </a:solidFill>
                <a:latin typeface="Times New Roman" pitchFamily="18" charset="0"/>
              </a:defRPr>
            </a:lvl9pPr>
          </a:lstStyle>
          <a:p>
            <a:r>
              <a:rPr lang="en-US" dirty="0">
                <a:solidFill>
                  <a:srgbClr val="000000"/>
                </a:solidFill>
                <a:effectLst/>
                <a:latin typeface="+mj-lt"/>
              </a:rPr>
              <a:t>q</a:t>
            </a:r>
            <a:r>
              <a:rPr lang="en-US" baseline="-25000" dirty="0">
                <a:solidFill>
                  <a:srgbClr val="000000"/>
                </a:solidFill>
                <a:effectLst/>
                <a:latin typeface="+mj-lt"/>
              </a:rPr>
              <a:t>1</a:t>
            </a:r>
            <a:endParaRPr lang="en-US" dirty="0">
              <a:solidFill>
                <a:srgbClr val="000000"/>
              </a:solidFill>
              <a:effectLst/>
              <a:latin typeface="+mj-lt"/>
            </a:endParaRPr>
          </a:p>
        </p:txBody>
      </p:sp>
      <p:sp>
        <p:nvSpPr>
          <p:cNvPr id="31" name="Text Box 39"/>
          <p:cNvSpPr txBox="1">
            <a:spLocks noChangeArrowheads="1"/>
          </p:cNvSpPr>
          <p:nvPr/>
        </p:nvSpPr>
        <p:spPr bwMode="auto">
          <a:xfrm>
            <a:off x="3662476" y="5022702"/>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50000"/>
              </a:spcBef>
              <a:spcAft>
                <a:spcPct val="0"/>
              </a:spcAft>
              <a:defRPr sz="2800">
                <a:solidFill>
                  <a:schemeClr val="tx1"/>
                </a:solidFill>
                <a:latin typeface="Times New Roman" pitchFamily="18" charset="0"/>
              </a:defRPr>
            </a:lvl6pPr>
            <a:lvl7pPr marL="2971800" indent="-228600" eaLnBrk="0" fontAlgn="base" hangingPunct="0">
              <a:spcBef>
                <a:spcPct val="50000"/>
              </a:spcBef>
              <a:spcAft>
                <a:spcPct val="0"/>
              </a:spcAft>
              <a:defRPr sz="2800">
                <a:solidFill>
                  <a:schemeClr val="tx1"/>
                </a:solidFill>
                <a:latin typeface="Times New Roman" pitchFamily="18" charset="0"/>
              </a:defRPr>
            </a:lvl7pPr>
            <a:lvl8pPr marL="3429000" indent="-228600" eaLnBrk="0" fontAlgn="base" hangingPunct="0">
              <a:spcBef>
                <a:spcPct val="50000"/>
              </a:spcBef>
              <a:spcAft>
                <a:spcPct val="0"/>
              </a:spcAft>
              <a:defRPr sz="2800">
                <a:solidFill>
                  <a:schemeClr val="tx1"/>
                </a:solidFill>
                <a:latin typeface="Times New Roman" pitchFamily="18" charset="0"/>
              </a:defRPr>
            </a:lvl8pPr>
            <a:lvl9pPr marL="3886200" indent="-228600" eaLnBrk="0" fontAlgn="base" hangingPunct="0">
              <a:spcBef>
                <a:spcPct val="50000"/>
              </a:spcBef>
              <a:spcAft>
                <a:spcPct val="0"/>
              </a:spcAft>
              <a:defRPr sz="2800">
                <a:solidFill>
                  <a:schemeClr val="tx1"/>
                </a:solidFill>
                <a:latin typeface="Times New Roman" pitchFamily="18" charset="0"/>
              </a:defRPr>
            </a:lvl9pPr>
          </a:lstStyle>
          <a:p>
            <a:r>
              <a:rPr lang="en-US" dirty="0">
                <a:solidFill>
                  <a:srgbClr val="000000"/>
                </a:solidFill>
                <a:effectLst/>
                <a:latin typeface="+mj-lt"/>
              </a:rPr>
              <a:t>q</a:t>
            </a:r>
            <a:r>
              <a:rPr lang="en-US" baseline="-25000" dirty="0">
                <a:solidFill>
                  <a:srgbClr val="000000"/>
                </a:solidFill>
                <a:effectLst/>
                <a:latin typeface="+mj-lt"/>
              </a:rPr>
              <a:t>2</a:t>
            </a:r>
            <a:endParaRPr lang="en-US" dirty="0">
              <a:solidFill>
                <a:srgbClr val="000000"/>
              </a:solidFill>
              <a:effectLst/>
              <a:latin typeface="+mj-lt"/>
            </a:endParaRPr>
          </a:p>
        </p:txBody>
      </p:sp>
      <p:sp>
        <p:nvSpPr>
          <p:cNvPr id="32" name="Text Box 40"/>
          <p:cNvSpPr txBox="1">
            <a:spLocks noChangeArrowheads="1"/>
          </p:cNvSpPr>
          <p:nvPr/>
        </p:nvSpPr>
        <p:spPr bwMode="auto">
          <a:xfrm>
            <a:off x="3639948" y="3801219"/>
            <a:ext cx="533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50000"/>
              </a:spcBef>
              <a:spcAft>
                <a:spcPct val="0"/>
              </a:spcAft>
              <a:defRPr sz="2800">
                <a:solidFill>
                  <a:schemeClr val="tx1"/>
                </a:solidFill>
                <a:latin typeface="Times New Roman" pitchFamily="18" charset="0"/>
              </a:defRPr>
            </a:lvl6pPr>
            <a:lvl7pPr marL="2971800" indent="-228600" eaLnBrk="0" fontAlgn="base" hangingPunct="0">
              <a:spcBef>
                <a:spcPct val="50000"/>
              </a:spcBef>
              <a:spcAft>
                <a:spcPct val="0"/>
              </a:spcAft>
              <a:defRPr sz="2800">
                <a:solidFill>
                  <a:schemeClr val="tx1"/>
                </a:solidFill>
                <a:latin typeface="Times New Roman" pitchFamily="18" charset="0"/>
              </a:defRPr>
            </a:lvl7pPr>
            <a:lvl8pPr marL="3429000" indent="-228600" eaLnBrk="0" fontAlgn="base" hangingPunct="0">
              <a:spcBef>
                <a:spcPct val="50000"/>
              </a:spcBef>
              <a:spcAft>
                <a:spcPct val="0"/>
              </a:spcAft>
              <a:defRPr sz="2800">
                <a:solidFill>
                  <a:schemeClr val="tx1"/>
                </a:solidFill>
                <a:latin typeface="Times New Roman" pitchFamily="18" charset="0"/>
              </a:defRPr>
            </a:lvl8pPr>
            <a:lvl9pPr marL="3886200" indent="-228600" eaLnBrk="0" fontAlgn="base" hangingPunct="0">
              <a:spcBef>
                <a:spcPct val="50000"/>
              </a:spcBef>
              <a:spcAft>
                <a:spcPct val="0"/>
              </a:spcAft>
              <a:defRPr sz="2800">
                <a:solidFill>
                  <a:schemeClr val="tx1"/>
                </a:solidFill>
                <a:latin typeface="Times New Roman" pitchFamily="18" charset="0"/>
              </a:defRPr>
            </a:lvl9pPr>
          </a:lstStyle>
          <a:p>
            <a:r>
              <a:rPr lang="en-US" dirty="0">
                <a:solidFill>
                  <a:srgbClr val="000000"/>
                </a:solidFill>
                <a:effectLst/>
                <a:latin typeface="+mj-lt"/>
              </a:rPr>
              <a:t>q</a:t>
            </a:r>
            <a:r>
              <a:rPr lang="en-US" baseline="-25000" dirty="0">
                <a:solidFill>
                  <a:srgbClr val="000000"/>
                </a:solidFill>
                <a:latin typeface="+mj-lt"/>
              </a:rPr>
              <a:t>2</a:t>
            </a:r>
            <a:endParaRPr lang="en-US" dirty="0">
              <a:solidFill>
                <a:srgbClr val="000000"/>
              </a:solidFill>
              <a:effectLst/>
              <a:latin typeface="+mj-lt"/>
            </a:endParaRPr>
          </a:p>
        </p:txBody>
      </p:sp>
      <p:sp>
        <p:nvSpPr>
          <p:cNvPr id="33" name="Text Box 41"/>
          <p:cNvSpPr txBox="1">
            <a:spLocks noChangeArrowheads="1"/>
          </p:cNvSpPr>
          <p:nvPr/>
        </p:nvSpPr>
        <p:spPr bwMode="auto">
          <a:xfrm>
            <a:off x="1259174" y="3224056"/>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50000"/>
              </a:spcBef>
              <a:spcAft>
                <a:spcPct val="0"/>
              </a:spcAft>
              <a:defRPr sz="2800">
                <a:solidFill>
                  <a:schemeClr val="tx1"/>
                </a:solidFill>
                <a:latin typeface="Times New Roman" pitchFamily="18" charset="0"/>
              </a:defRPr>
            </a:lvl6pPr>
            <a:lvl7pPr marL="2971800" indent="-228600" eaLnBrk="0" fontAlgn="base" hangingPunct="0">
              <a:spcBef>
                <a:spcPct val="50000"/>
              </a:spcBef>
              <a:spcAft>
                <a:spcPct val="0"/>
              </a:spcAft>
              <a:defRPr sz="2800">
                <a:solidFill>
                  <a:schemeClr val="tx1"/>
                </a:solidFill>
                <a:latin typeface="Times New Roman" pitchFamily="18" charset="0"/>
              </a:defRPr>
            </a:lvl7pPr>
            <a:lvl8pPr marL="3429000" indent="-228600" eaLnBrk="0" fontAlgn="base" hangingPunct="0">
              <a:spcBef>
                <a:spcPct val="50000"/>
              </a:spcBef>
              <a:spcAft>
                <a:spcPct val="0"/>
              </a:spcAft>
              <a:defRPr sz="2800">
                <a:solidFill>
                  <a:schemeClr val="tx1"/>
                </a:solidFill>
                <a:latin typeface="Times New Roman" pitchFamily="18" charset="0"/>
              </a:defRPr>
            </a:lvl8pPr>
            <a:lvl9pPr marL="3886200" indent="-228600" eaLnBrk="0" fontAlgn="base" hangingPunct="0">
              <a:spcBef>
                <a:spcPct val="50000"/>
              </a:spcBef>
              <a:spcAft>
                <a:spcPct val="0"/>
              </a:spcAft>
              <a:defRPr sz="2800">
                <a:solidFill>
                  <a:schemeClr val="tx1"/>
                </a:solidFill>
                <a:latin typeface="Times New Roman" pitchFamily="18" charset="0"/>
              </a:defRPr>
            </a:lvl9pPr>
          </a:lstStyle>
          <a:p>
            <a:r>
              <a:rPr lang="en-US" sz="3200" dirty="0">
                <a:effectLst/>
                <a:latin typeface="+mj-lt"/>
              </a:rPr>
              <a:t>-</a:t>
            </a:r>
          </a:p>
        </p:txBody>
      </p:sp>
      <p:sp>
        <p:nvSpPr>
          <p:cNvPr id="34" name="Text Box 42"/>
          <p:cNvSpPr txBox="1">
            <a:spLocks noChangeArrowheads="1"/>
          </p:cNvSpPr>
          <p:nvPr/>
        </p:nvSpPr>
        <p:spPr bwMode="auto">
          <a:xfrm>
            <a:off x="3662476" y="3244721"/>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50000"/>
              </a:spcBef>
              <a:spcAft>
                <a:spcPct val="0"/>
              </a:spcAft>
              <a:defRPr sz="2800">
                <a:solidFill>
                  <a:schemeClr val="tx1"/>
                </a:solidFill>
                <a:latin typeface="Times New Roman" pitchFamily="18" charset="0"/>
              </a:defRPr>
            </a:lvl6pPr>
            <a:lvl7pPr marL="2971800" indent="-228600" eaLnBrk="0" fontAlgn="base" hangingPunct="0">
              <a:spcBef>
                <a:spcPct val="50000"/>
              </a:spcBef>
              <a:spcAft>
                <a:spcPct val="0"/>
              </a:spcAft>
              <a:defRPr sz="2800">
                <a:solidFill>
                  <a:schemeClr val="tx1"/>
                </a:solidFill>
                <a:latin typeface="Times New Roman" pitchFamily="18" charset="0"/>
              </a:defRPr>
            </a:lvl7pPr>
            <a:lvl8pPr marL="3429000" indent="-228600" eaLnBrk="0" fontAlgn="base" hangingPunct="0">
              <a:spcBef>
                <a:spcPct val="50000"/>
              </a:spcBef>
              <a:spcAft>
                <a:spcPct val="0"/>
              </a:spcAft>
              <a:defRPr sz="2800">
                <a:solidFill>
                  <a:schemeClr val="tx1"/>
                </a:solidFill>
                <a:latin typeface="Times New Roman" pitchFamily="18" charset="0"/>
              </a:defRPr>
            </a:lvl8pPr>
            <a:lvl9pPr marL="3886200" indent="-228600" eaLnBrk="0" fontAlgn="base" hangingPunct="0">
              <a:spcBef>
                <a:spcPct val="50000"/>
              </a:spcBef>
              <a:spcAft>
                <a:spcPct val="0"/>
              </a:spcAft>
              <a:defRPr sz="2800">
                <a:solidFill>
                  <a:schemeClr val="tx1"/>
                </a:solidFill>
                <a:latin typeface="Times New Roman" pitchFamily="18" charset="0"/>
              </a:defRPr>
            </a:lvl9pPr>
          </a:lstStyle>
          <a:p>
            <a:r>
              <a:rPr lang="en-US" sz="3200">
                <a:effectLst/>
                <a:latin typeface="+mj-lt"/>
              </a:rPr>
              <a:t>+</a:t>
            </a:r>
          </a:p>
        </p:txBody>
      </p:sp>
      <p:sp>
        <p:nvSpPr>
          <p:cNvPr id="35" name="Text Box 44"/>
          <p:cNvSpPr txBox="1">
            <a:spLocks noChangeArrowheads="1"/>
          </p:cNvSpPr>
          <p:nvPr/>
        </p:nvSpPr>
        <p:spPr bwMode="auto">
          <a:xfrm>
            <a:off x="1300276" y="5471488"/>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50000"/>
              </a:spcBef>
              <a:spcAft>
                <a:spcPct val="0"/>
              </a:spcAft>
              <a:defRPr sz="2800">
                <a:solidFill>
                  <a:schemeClr val="tx1"/>
                </a:solidFill>
                <a:latin typeface="Times New Roman" pitchFamily="18" charset="0"/>
              </a:defRPr>
            </a:lvl6pPr>
            <a:lvl7pPr marL="2971800" indent="-228600" eaLnBrk="0" fontAlgn="base" hangingPunct="0">
              <a:spcBef>
                <a:spcPct val="50000"/>
              </a:spcBef>
              <a:spcAft>
                <a:spcPct val="0"/>
              </a:spcAft>
              <a:defRPr sz="2800">
                <a:solidFill>
                  <a:schemeClr val="tx1"/>
                </a:solidFill>
                <a:latin typeface="Times New Roman" pitchFamily="18" charset="0"/>
              </a:defRPr>
            </a:lvl7pPr>
            <a:lvl8pPr marL="3429000" indent="-228600" eaLnBrk="0" fontAlgn="base" hangingPunct="0">
              <a:spcBef>
                <a:spcPct val="50000"/>
              </a:spcBef>
              <a:spcAft>
                <a:spcPct val="0"/>
              </a:spcAft>
              <a:defRPr sz="2800">
                <a:solidFill>
                  <a:schemeClr val="tx1"/>
                </a:solidFill>
                <a:latin typeface="Times New Roman" pitchFamily="18" charset="0"/>
              </a:defRPr>
            </a:lvl8pPr>
            <a:lvl9pPr marL="3886200" indent="-228600" eaLnBrk="0" fontAlgn="base" hangingPunct="0">
              <a:spcBef>
                <a:spcPct val="50000"/>
              </a:spcBef>
              <a:spcAft>
                <a:spcPct val="0"/>
              </a:spcAft>
              <a:defRPr sz="2800">
                <a:solidFill>
                  <a:schemeClr val="tx1"/>
                </a:solidFill>
                <a:latin typeface="Times New Roman" pitchFamily="18" charset="0"/>
              </a:defRPr>
            </a:lvl9pPr>
          </a:lstStyle>
          <a:p>
            <a:r>
              <a:rPr lang="en-US" sz="3200">
                <a:effectLst/>
                <a:latin typeface="+mj-lt"/>
              </a:rPr>
              <a:t>-</a:t>
            </a:r>
          </a:p>
        </p:txBody>
      </p:sp>
      <p:sp>
        <p:nvSpPr>
          <p:cNvPr id="36" name="Text Box 45"/>
          <p:cNvSpPr txBox="1">
            <a:spLocks noChangeArrowheads="1"/>
          </p:cNvSpPr>
          <p:nvPr/>
        </p:nvSpPr>
        <p:spPr bwMode="auto">
          <a:xfrm>
            <a:off x="3723436" y="5471488"/>
            <a:ext cx="533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50000"/>
              </a:spcBef>
              <a:spcAft>
                <a:spcPct val="0"/>
              </a:spcAft>
              <a:defRPr sz="2800">
                <a:solidFill>
                  <a:schemeClr val="tx1"/>
                </a:solidFill>
                <a:latin typeface="Times New Roman" pitchFamily="18" charset="0"/>
              </a:defRPr>
            </a:lvl6pPr>
            <a:lvl7pPr marL="2971800" indent="-228600" eaLnBrk="0" fontAlgn="base" hangingPunct="0">
              <a:spcBef>
                <a:spcPct val="50000"/>
              </a:spcBef>
              <a:spcAft>
                <a:spcPct val="0"/>
              </a:spcAft>
              <a:defRPr sz="2800">
                <a:solidFill>
                  <a:schemeClr val="tx1"/>
                </a:solidFill>
                <a:latin typeface="Times New Roman" pitchFamily="18" charset="0"/>
              </a:defRPr>
            </a:lvl7pPr>
            <a:lvl8pPr marL="3429000" indent="-228600" eaLnBrk="0" fontAlgn="base" hangingPunct="0">
              <a:spcBef>
                <a:spcPct val="50000"/>
              </a:spcBef>
              <a:spcAft>
                <a:spcPct val="0"/>
              </a:spcAft>
              <a:defRPr sz="2800">
                <a:solidFill>
                  <a:schemeClr val="tx1"/>
                </a:solidFill>
                <a:latin typeface="Times New Roman" pitchFamily="18" charset="0"/>
              </a:defRPr>
            </a:lvl8pPr>
            <a:lvl9pPr marL="3886200" indent="-228600" eaLnBrk="0" fontAlgn="base" hangingPunct="0">
              <a:spcBef>
                <a:spcPct val="50000"/>
              </a:spcBef>
              <a:spcAft>
                <a:spcPct val="0"/>
              </a:spcAft>
              <a:defRPr sz="2800">
                <a:solidFill>
                  <a:schemeClr val="tx1"/>
                </a:solidFill>
                <a:latin typeface="Times New Roman" pitchFamily="18" charset="0"/>
              </a:defRPr>
            </a:lvl9pPr>
          </a:lstStyle>
          <a:p>
            <a:r>
              <a:rPr lang="en-US" sz="3200" dirty="0">
                <a:effectLst/>
                <a:latin typeface="+mj-lt"/>
              </a:rPr>
              <a:t>-</a:t>
            </a:r>
          </a:p>
        </p:txBody>
      </p:sp>
      <p:sp>
        <p:nvSpPr>
          <p:cNvPr id="37" name="Line 21"/>
          <p:cNvSpPr>
            <a:spLocks noChangeShapeType="1"/>
          </p:cNvSpPr>
          <p:nvPr/>
        </p:nvSpPr>
        <p:spPr bwMode="auto">
          <a:xfrm>
            <a:off x="3887927" y="4541154"/>
            <a:ext cx="0" cy="258762"/>
          </a:xfrm>
          <a:prstGeom prst="line">
            <a:avLst/>
          </a:prstGeom>
          <a:noFill/>
          <a:ln w="9525">
            <a:solidFill>
              <a:schemeClr val="tx1"/>
            </a:solidFill>
            <a:round/>
            <a:headEnd/>
            <a:tailEnd/>
          </a:ln>
          <a:effectLst/>
        </p:spPr>
        <p:txBody>
          <a:bodyPr anchor="ctr"/>
          <a:lstStyle/>
          <a:p>
            <a:pPr>
              <a:defRPr/>
            </a:pPr>
            <a:endParaRPr lang="en-US">
              <a:latin typeface="+mj-lt"/>
            </a:endParaRPr>
          </a:p>
        </p:txBody>
      </p:sp>
      <p:sp>
        <p:nvSpPr>
          <p:cNvPr id="38" name="Text Box 20"/>
          <p:cNvSpPr txBox="1">
            <a:spLocks noChangeArrowheads="1"/>
          </p:cNvSpPr>
          <p:nvPr/>
        </p:nvSpPr>
        <p:spPr bwMode="auto">
          <a:xfrm>
            <a:off x="3046028" y="3559186"/>
            <a:ext cx="48768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50000"/>
              </a:spcBef>
              <a:spcAft>
                <a:spcPct val="0"/>
              </a:spcAft>
              <a:defRPr sz="2800">
                <a:solidFill>
                  <a:schemeClr val="tx1"/>
                </a:solidFill>
                <a:latin typeface="Times New Roman" pitchFamily="18" charset="0"/>
              </a:defRPr>
            </a:lvl6pPr>
            <a:lvl7pPr marL="2971800" indent="-228600" eaLnBrk="0" fontAlgn="base" hangingPunct="0">
              <a:spcBef>
                <a:spcPct val="50000"/>
              </a:spcBef>
              <a:spcAft>
                <a:spcPct val="0"/>
              </a:spcAft>
              <a:defRPr sz="2800">
                <a:solidFill>
                  <a:schemeClr val="tx1"/>
                </a:solidFill>
                <a:latin typeface="Times New Roman" pitchFamily="18" charset="0"/>
              </a:defRPr>
            </a:lvl7pPr>
            <a:lvl8pPr marL="3429000" indent="-228600" eaLnBrk="0" fontAlgn="base" hangingPunct="0">
              <a:spcBef>
                <a:spcPct val="50000"/>
              </a:spcBef>
              <a:spcAft>
                <a:spcPct val="0"/>
              </a:spcAft>
              <a:defRPr sz="2800">
                <a:solidFill>
                  <a:schemeClr val="tx1"/>
                </a:solidFill>
                <a:latin typeface="Times New Roman" pitchFamily="18" charset="0"/>
              </a:defRPr>
            </a:lvl8pPr>
            <a:lvl9pPr marL="3886200" indent="-228600" eaLnBrk="0" fontAlgn="base" hangingPunct="0">
              <a:spcBef>
                <a:spcPct val="50000"/>
              </a:spcBef>
              <a:spcAft>
                <a:spcPct val="0"/>
              </a:spcAft>
              <a:defRPr sz="2800">
                <a:solidFill>
                  <a:schemeClr val="tx1"/>
                </a:solidFill>
                <a:latin typeface="Times New Roman" pitchFamily="18" charset="0"/>
              </a:defRPr>
            </a:lvl9pPr>
          </a:lstStyle>
          <a:p>
            <a:r>
              <a:rPr lang="en-US" sz="3200" dirty="0">
                <a:solidFill>
                  <a:srgbClr val="C00000"/>
                </a:solidFill>
                <a:effectLst/>
                <a:latin typeface="+mj-lt"/>
              </a:rPr>
              <a:t>F</a:t>
            </a:r>
          </a:p>
        </p:txBody>
      </p:sp>
      <p:sp>
        <p:nvSpPr>
          <p:cNvPr id="40" name="Text Box 29"/>
          <p:cNvSpPr txBox="1">
            <a:spLocks noChangeArrowheads="1"/>
          </p:cNvSpPr>
          <p:nvPr/>
        </p:nvSpPr>
        <p:spPr bwMode="auto">
          <a:xfrm>
            <a:off x="591118" y="4768499"/>
            <a:ext cx="60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eaLnBrk="0" fontAlgn="base" hangingPunct="0">
              <a:spcBef>
                <a:spcPct val="50000"/>
              </a:spcBef>
              <a:spcAft>
                <a:spcPct val="0"/>
              </a:spcAft>
              <a:defRPr sz="2800">
                <a:solidFill>
                  <a:schemeClr val="tx1"/>
                </a:solidFill>
                <a:latin typeface="Times New Roman" pitchFamily="18" charset="0"/>
              </a:defRPr>
            </a:lvl6pPr>
            <a:lvl7pPr marL="2971800" indent="-228600" eaLnBrk="0" fontAlgn="base" hangingPunct="0">
              <a:spcBef>
                <a:spcPct val="50000"/>
              </a:spcBef>
              <a:spcAft>
                <a:spcPct val="0"/>
              </a:spcAft>
              <a:defRPr sz="2800">
                <a:solidFill>
                  <a:schemeClr val="tx1"/>
                </a:solidFill>
                <a:latin typeface="Times New Roman" pitchFamily="18" charset="0"/>
              </a:defRPr>
            </a:lvl7pPr>
            <a:lvl8pPr marL="3429000" indent="-228600" eaLnBrk="0" fontAlgn="base" hangingPunct="0">
              <a:spcBef>
                <a:spcPct val="50000"/>
              </a:spcBef>
              <a:spcAft>
                <a:spcPct val="0"/>
              </a:spcAft>
              <a:defRPr sz="2800">
                <a:solidFill>
                  <a:schemeClr val="tx1"/>
                </a:solidFill>
                <a:latin typeface="Times New Roman" pitchFamily="18" charset="0"/>
              </a:defRPr>
            </a:lvl8pPr>
            <a:lvl9pPr marL="3886200" indent="-228600" eaLnBrk="0" fontAlgn="base" hangingPunct="0">
              <a:spcBef>
                <a:spcPct val="50000"/>
              </a:spcBef>
              <a:spcAft>
                <a:spcPct val="0"/>
              </a:spcAft>
              <a:defRPr sz="2800">
                <a:solidFill>
                  <a:schemeClr val="tx1"/>
                </a:solidFill>
                <a:latin typeface="Times New Roman" pitchFamily="18" charset="0"/>
              </a:defRPr>
            </a:lvl9pPr>
          </a:lstStyle>
          <a:p>
            <a:r>
              <a:rPr lang="en-US" sz="3200" dirty="0">
                <a:solidFill>
                  <a:srgbClr val="7030A0"/>
                </a:solidFill>
                <a:effectLst/>
                <a:latin typeface="+mj-lt"/>
              </a:rPr>
              <a:t>F</a:t>
            </a:r>
          </a:p>
        </p:txBody>
      </p:sp>
      <mc:AlternateContent xmlns:mc="http://schemas.openxmlformats.org/markup-compatibility/2006" xmlns:a14="http://schemas.microsoft.com/office/drawing/2010/main">
        <mc:Choice Requires="a14">
          <p:graphicFrame>
            <p:nvGraphicFramePr>
              <p:cNvPr id="4" name="Table 3">
                <a:extLst>
                  <a:ext uri="{FF2B5EF4-FFF2-40B4-BE49-F238E27FC236}">
                    <a16:creationId xmlns:a16="http://schemas.microsoft.com/office/drawing/2014/main" id="{794EE487-E4A2-48E7-A3E9-0837E6009149}"/>
                  </a:ext>
                </a:extLst>
              </p:cNvPr>
              <p:cNvGraphicFramePr>
                <a:graphicFrameLocks noGrp="1"/>
              </p:cNvGraphicFramePr>
              <p:nvPr/>
            </p:nvGraphicFramePr>
            <p:xfrm>
              <a:off x="5240588" y="3400710"/>
              <a:ext cx="3618288" cy="2650216"/>
            </p:xfrm>
            <a:graphic>
              <a:graphicData uri="http://schemas.openxmlformats.org/drawingml/2006/table">
                <a:tbl>
                  <a:tblPr bandRow="1">
                    <a:tableStyleId>{8A107856-5554-42FB-B03E-39F5DBC370BA}</a:tableStyleId>
                  </a:tblPr>
                  <a:tblGrid>
                    <a:gridCol w="2270212">
                      <a:extLst>
                        <a:ext uri="{9D8B030D-6E8A-4147-A177-3AD203B41FA5}">
                          <a16:colId xmlns:a16="http://schemas.microsoft.com/office/drawing/2014/main" val="489818652"/>
                        </a:ext>
                      </a:extLst>
                    </a:gridCol>
                    <a:gridCol w="685316">
                      <a:extLst>
                        <a:ext uri="{9D8B030D-6E8A-4147-A177-3AD203B41FA5}">
                          <a16:colId xmlns:a16="http://schemas.microsoft.com/office/drawing/2014/main" val="3786633439"/>
                        </a:ext>
                      </a:extLst>
                    </a:gridCol>
                    <a:gridCol w="662760">
                      <a:extLst>
                        <a:ext uri="{9D8B030D-6E8A-4147-A177-3AD203B41FA5}">
                          <a16:colId xmlns:a16="http://schemas.microsoft.com/office/drawing/2014/main" val="3910334884"/>
                        </a:ext>
                      </a:extLst>
                    </a:gridCol>
                  </a:tblGrid>
                  <a:tr h="667081">
                    <a:tc>
                      <a:txBody>
                        <a:bodyPr/>
                        <a:lstStyle/>
                        <a:p>
                          <a:pPr algn="ctr"/>
                          <a:r>
                            <a:rPr lang="en-US" sz="2000" dirty="0">
                              <a:latin typeface="+mj-lt"/>
                            </a:rPr>
                            <a:t>Electrostatic Force</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2400" b="0" i="1" smtClean="0">
                                    <a:solidFill>
                                      <a:srgbClr val="C00000"/>
                                    </a:solidFill>
                                    <a:latin typeface="Cambria Math" panose="02040503050406030204" pitchFamily="18" charset="0"/>
                                  </a:rPr>
                                  <m:t>𝐹</m:t>
                                </m:r>
                              </m:oMath>
                            </m:oMathPara>
                          </a14:m>
                          <a:endParaRPr lang="en-US" sz="2400" dirty="0">
                            <a:solidFill>
                              <a:srgbClr val="C00000"/>
                            </a:solidFill>
                          </a:endParaRPr>
                        </a:p>
                      </a:txBody>
                      <a:tcPr anchor="ct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sz="2400" b="0" i="1" smtClean="0">
                                        <a:solidFill>
                                          <a:srgbClr val="C00000"/>
                                        </a:solidFill>
                                        <a:latin typeface="Cambria Math" panose="02040503050406030204" pitchFamily="18" charset="0"/>
                                      </a:rPr>
                                    </m:ctrlPr>
                                  </m:dPr>
                                  <m:e>
                                    <m:r>
                                      <m:rPr>
                                        <m:sty m:val="p"/>
                                      </m:rPr>
                                      <a:rPr lang="en-US" sz="2400" b="0" i="0" smtClean="0">
                                        <a:solidFill>
                                          <a:srgbClr val="C00000"/>
                                        </a:solidFill>
                                        <a:latin typeface="Cambria Math" panose="02040503050406030204" pitchFamily="18" charset="0"/>
                                      </a:rPr>
                                      <m:t>N</m:t>
                                    </m:r>
                                  </m:e>
                                </m:d>
                              </m:oMath>
                            </m:oMathPara>
                          </a14:m>
                          <a:endParaRPr lang="en-US" sz="2400" i="0" dirty="0">
                            <a:solidFill>
                              <a:srgbClr val="C00000"/>
                            </a:solidFill>
                          </a:endParaRPr>
                        </a:p>
                      </a:txBody>
                      <a:tcPr anchor="ctr"/>
                    </a:tc>
                    <a:extLst>
                      <a:ext uri="{0D108BD9-81ED-4DB2-BD59-A6C34878D82A}">
                        <a16:rowId xmlns:a16="http://schemas.microsoft.com/office/drawing/2014/main" val="3719870196"/>
                      </a:ext>
                    </a:extLst>
                  </a:tr>
                  <a:tr h="658027">
                    <a:tc>
                      <a:txBody>
                        <a:bodyPr/>
                        <a:lstStyle/>
                        <a:p>
                          <a:pPr algn="ctr"/>
                          <a:r>
                            <a:rPr lang="en-US" sz="2000" dirty="0">
                              <a:latin typeface="+mj-lt"/>
                            </a:rPr>
                            <a:t>Object 1 Charge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lang="en-US" sz="2400" i="1" smtClean="0">
                                        <a:solidFill>
                                          <a:srgbClr val="7030A0"/>
                                        </a:solidFill>
                                        <a:latin typeface="Cambria Math" panose="02040503050406030204" pitchFamily="18" charset="0"/>
                                      </a:rPr>
                                    </m:ctrlPr>
                                  </m:sSubPr>
                                  <m:e>
                                    <m:r>
                                      <a:rPr lang="en-US" sz="2400" b="0" i="1" smtClean="0">
                                        <a:solidFill>
                                          <a:srgbClr val="7030A0"/>
                                        </a:solidFill>
                                        <a:latin typeface="Cambria Math" panose="02040503050406030204" pitchFamily="18" charset="0"/>
                                      </a:rPr>
                                      <m:t>𝑞</m:t>
                                    </m:r>
                                  </m:e>
                                  <m:sub>
                                    <m:r>
                                      <a:rPr lang="en-US" sz="2400" b="0" i="1" smtClean="0">
                                        <a:solidFill>
                                          <a:srgbClr val="7030A0"/>
                                        </a:solidFill>
                                        <a:latin typeface="Cambria Math" panose="02040503050406030204" pitchFamily="18" charset="0"/>
                                      </a:rPr>
                                      <m:t>1</m:t>
                                    </m:r>
                                  </m:sub>
                                </m:sSub>
                              </m:oMath>
                            </m:oMathPara>
                          </a14:m>
                          <a:endParaRPr lang="en-US" sz="2400" dirty="0">
                            <a:solidFill>
                              <a:srgbClr val="7030A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d>
                                  <m:dPr>
                                    <m:begChr m:val="["/>
                                    <m:endChr m:val="]"/>
                                    <m:ctrlPr>
                                      <a:rPr lang="en-US" sz="2400" i="1" smtClean="0">
                                        <a:solidFill>
                                          <a:srgbClr val="7030A0"/>
                                        </a:solidFill>
                                        <a:latin typeface="Cambria Math" panose="02040503050406030204" pitchFamily="18" charset="0"/>
                                      </a:rPr>
                                    </m:ctrlPr>
                                  </m:dPr>
                                  <m:e>
                                    <m:r>
                                      <m:rPr>
                                        <m:sty m:val="p"/>
                                      </m:rPr>
                                      <a:rPr lang="en-US" sz="2400" b="0" i="0" smtClean="0">
                                        <a:solidFill>
                                          <a:srgbClr val="7030A0"/>
                                        </a:solidFill>
                                        <a:latin typeface="Cambria Math" panose="02040503050406030204" pitchFamily="18" charset="0"/>
                                      </a:rPr>
                                      <m:t>C</m:t>
                                    </m:r>
                                  </m:e>
                                </m:d>
                              </m:oMath>
                            </m:oMathPara>
                          </a14:m>
                          <a:endParaRPr lang="en-US" sz="2400" i="0" dirty="0">
                            <a:solidFill>
                              <a:srgbClr val="7030A0"/>
                            </a:solidFill>
                          </a:endParaRPr>
                        </a:p>
                      </a:txBody>
                      <a:tcPr anchor="ctr"/>
                    </a:tc>
                    <a:extLst>
                      <a:ext uri="{0D108BD9-81ED-4DB2-BD59-A6C34878D82A}">
                        <a16:rowId xmlns:a16="http://schemas.microsoft.com/office/drawing/2014/main" val="1254606398"/>
                      </a:ext>
                    </a:extLst>
                  </a:tr>
                  <a:tr h="658027">
                    <a:tc>
                      <a:txBody>
                        <a:bodyPr/>
                        <a:lstStyle/>
                        <a:p>
                          <a:pPr algn="ctr"/>
                          <a:r>
                            <a:rPr lang="en-US" sz="2000" dirty="0">
                              <a:latin typeface="+mj-lt"/>
                            </a:rPr>
                            <a:t>Object 2 Charge</a:t>
                          </a:r>
                        </a:p>
                      </a:txBody>
                      <a:tcPr anchor="ctr"/>
                    </a:tc>
                    <a:tc>
                      <a:txBody>
                        <a:bodyPr/>
                        <a:lstStyle/>
                        <a:p>
                          <a:pPr algn="ctr"/>
                          <a14:m>
                            <m:oMathPara xmlns:m="http://schemas.openxmlformats.org/officeDocument/2006/math">
                              <m:oMathParaPr>
                                <m:jc m:val="centerGroup"/>
                              </m:oMathParaPr>
                              <m:oMath xmlns:m="http://schemas.openxmlformats.org/officeDocument/2006/math">
                                <m:sSub>
                                  <m:sSubPr>
                                    <m:ctrlPr>
                                      <a:rPr lang="en-US" sz="2400" i="1" smtClean="0">
                                        <a:solidFill>
                                          <a:srgbClr val="FF00FF"/>
                                        </a:solidFill>
                                        <a:latin typeface="Cambria Math" panose="02040503050406030204" pitchFamily="18" charset="0"/>
                                      </a:rPr>
                                    </m:ctrlPr>
                                  </m:sSubPr>
                                  <m:e>
                                    <m:r>
                                      <a:rPr lang="en-US" sz="2400" b="0" i="1" smtClean="0">
                                        <a:solidFill>
                                          <a:srgbClr val="FF00FF"/>
                                        </a:solidFill>
                                        <a:latin typeface="Cambria Math" panose="02040503050406030204" pitchFamily="18" charset="0"/>
                                      </a:rPr>
                                      <m:t>𝑞</m:t>
                                    </m:r>
                                  </m:e>
                                  <m:sub>
                                    <m:r>
                                      <a:rPr lang="en-US" sz="2400" b="0" i="1" smtClean="0">
                                        <a:solidFill>
                                          <a:srgbClr val="FF00FF"/>
                                        </a:solidFill>
                                        <a:latin typeface="Cambria Math" panose="02040503050406030204" pitchFamily="18" charset="0"/>
                                      </a:rPr>
                                      <m:t>2</m:t>
                                    </m:r>
                                  </m:sub>
                                </m:sSub>
                              </m:oMath>
                            </m:oMathPara>
                          </a14:m>
                          <a:endParaRPr lang="en-US" sz="2400" dirty="0">
                            <a:solidFill>
                              <a:srgbClr val="FF00FF"/>
                            </a:solidFill>
                          </a:endParaRPr>
                        </a:p>
                      </a:txBody>
                      <a:tcPr anchor="ct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sz="2400" i="1" smtClean="0">
                                        <a:solidFill>
                                          <a:srgbClr val="FF00FF"/>
                                        </a:solidFill>
                                        <a:latin typeface="Cambria Math" panose="02040503050406030204" pitchFamily="18" charset="0"/>
                                      </a:rPr>
                                    </m:ctrlPr>
                                  </m:dPr>
                                  <m:e>
                                    <m:r>
                                      <m:rPr>
                                        <m:sty m:val="p"/>
                                      </m:rPr>
                                      <a:rPr lang="en-US" sz="2400" b="0" i="0" smtClean="0">
                                        <a:solidFill>
                                          <a:srgbClr val="FF00FF"/>
                                        </a:solidFill>
                                        <a:latin typeface="Cambria Math" panose="02040503050406030204" pitchFamily="18" charset="0"/>
                                      </a:rPr>
                                      <m:t>C</m:t>
                                    </m:r>
                                  </m:e>
                                </m:d>
                              </m:oMath>
                            </m:oMathPara>
                          </a14:m>
                          <a:endParaRPr lang="en-US" sz="2400" i="0" dirty="0">
                            <a:solidFill>
                              <a:srgbClr val="FF00FF"/>
                            </a:solidFill>
                          </a:endParaRPr>
                        </a:p>
                      </a:txBody>
                      <a:tcPr anchor="ctr"/>
                    </a:tc>
                    <a:extLst>
                      <a:ext uri="{0D108BD9-81ED-4DB2-BD59-A6C34878D82A}">
                        <a16:rowId xmlns:a16="http://schemas.microsoft.com/office/drawing/2014/main" val="324371006"/>
                      </a:ext>
                    </a:extLst>
                  </a:tr>
                  <a:tr h="667081">
                    <a:tc>
                      <a:txBody>
                        <a:bodyPr/>
                        <a:lstStyle/>
                        <a:p>
                          <a:pPr algn="ctr"/>
                          <a:r>
                            <a:rPr lang="en-US" sz="2000" dirty="0">
                              <a:latin typeface="+mj-lt"/>
                            </a:rPr>
                            <a:t>Separation Distance</a:t>
                          </a:r>
                        </a:p>
                      </a:txBody>
                      <a:tcPr anchor="ctr"/>
                    </a:tc>
                    <a:tc>
                      <a:txBody>
                        <a:bodyPr/>
                        <a:lstStyle/>
                        <a:p>
                          <a:pPr algn="ctr"/>
                          <a14:m>
                            <m:oMathPara xmlns:m="http://schemas.openxmlformats.org/officeDocument/2006/math">
                              <m:oMathParaPr>
                                <m:jc m:val="centerGroup"/>
                              </m:oMathParaPr>
                              <m:oMath xmlns:m="http://schemas.openxmlformats.org/officeDocument/2006/math">
                                <m:r>
                                  <a:rPr lang="en-US" sz="2400" i="1" smtClean="0">
                                    <a:solidFill>
                                      <a:schemeClr val="accent5"/>
                                    </a:solidFill>
                                    <a:latin typeface="Cambria Math" panose="02040503050406030204" pitchFamily="18" charset="0"/>
                                  </a:rPr>
                                  <m:t>𝑟</m:t>
                                </m:r>
                              </m:oMath>
                            </m:oMathPara>
                          </a14:m>
                          <a:endParaRPr lang="en-US" sz="2400" dirty="0">
                            <a:solidFill>
                              <a:schemeClr val="accent5"/>
                            </a:solidFill>
                          </a:endParaRPr>
                        </a:p>
                      </a:txBody>
                      <a:tcPr anchor="ctr"/>
                    </a:tc>
                    <a:tc>
                      <a:txBody>
                        <a:bodyPr/>
                        <a:lstStyle/>
                        <a:p>
                          <a:pPr algn="ctr"/>
                          <a14:m>
                            <m:oMathPara xmlns:m="http://schemas.openxmlformats.org/officeDocument/2006/math">
                              <m:oMathParaPr>
                                <m:jc m:val="centerGroup"/>
                              </m:oMathParaPr>
                              <m:oMath xmlns:m="http://schemas.openxmlformats.org/officeDocument/2006/math">
                                <m:d>
                                  <m:dPr>
                                    <m:begChr m:val="["/>
                                    <m:endChr m:val="]"/>
                                    <m:ctrlPr>
                                      <a:rPr lang="en-US" sz="2400" i="1" smtClean="0">
                                        <a:solidFill>
                                          <a:schemeClr val="accent5"/>
                                        </a:solidFill>
                                        <a:latin typeface="Cambria Math" panose="02040503050406030204" pitchFamily="18" charset="0"/>
                                      </a:rPr>
                                    </m:ctrlPr>
                                  </m:dPr>
                                  <m:e>
                                    <m:r>
                                      <m:rPr>
                                        <m:sty m:val="p"/>
                                      </m:rPr>
                                      <a:rPr lang="en-US" sz="2400" b="0" i="0" smtClean="0">
                                        <a:solidFill>
                                          <a:schemeClr val="accent5"/>
                                        </a:solidFill>
                                        <a:latin typeface="Cambria Math" panose="02040503050406030204" pitchFamily="18" charset="0"/>
                                      </a:rPr>
                                      <m:t>m</m:t>
                                    </m:r>
                                  </m:e>
                                </m:d>
                              </m:oMath>
                            </m:oMathPara>
                          </a14:m>
                          <a:endParaRPr lang="en-US" sz="2400" i="0" dirty="0">
                            <a:solidFill>
                              <a:schemeClr val="accent5"/>
                            </a:solidFill>
                          </a:endParaRPr>
                        </a:p>
                      </a:txBody>
                      <a:tcPr anchor="ctr"/>
                    </a:tc>
                    <a:extLst>
                      <a:ext uri="{0D108BD9-81ED-4DB2-BD59-A6C34878D82A}">
                        <a16:rowId xmlns:a16="http://schemas.microsoft.com/office/drawing/2014/main" val="1641729710"/>
                      </a:ext>
                    </a:extLst>
                  </a:tr>
                </a:tbl>
              </a:graphicData>
            </a:graphic>
          </p:graphicFrame>
        </mc:Choice>
        <mc:Fallback xmlns="">
          <p:graphicFrame>
            <p:nvGraphicFramePr>
              <p:cNvPr id="4" name="Table 3">
                <a:extLst>
                  <a:ext uri="{FF2B5EF4-FFF2-40B4-BE49-F238E27FC236}">
                    <a16:creationId xmlns:a16="http://schemas.microsoft.com/office/drawing/2014/main" id="{794EE487-E4A2-48E7-A3E9-0837E6009149}"/>
                  </a:ext>
                </a:extLst>
              </p:cNvPr>
              <p:cNvGraphicFramePr>
                <a:graphicFrameLocks noGrp="1"/>
              </p:cNvGraphicFramePr>
              <p:nvPr>
                <p:extLst/>
              </p:nvPr>
            </p:nvGraphicFramePr>
            <p:xfrm>
              <a:off x="5240588" y="3400710"/>
              <a:ext cx="3618288" cy="2650216"/>
            </p:xfrm>
            <a:graphic>
              <a:graphicData uri="http://schemas.openxmlformats.org/drawingml/2006/table">
                <a:tbl>
                  <a:tblPr bandRow="1">
                    <a:tableStyleId>{8A107856-5554-42FB-B03E-39F5DBC370BA}</a:tableStyleId>
                  </a:tblPr>
                  <a:tblGrid>
                    <a:gridCol w="2270212">
                      <a:extLst>
                        <a:ext uri="{9D8B030D-6E8A-4147-A177-3AD203B41FA5}">
                          <a16:colId xmlns:a16="http://schemas.microsoft.com/office/drawing/2014/main" val="489818652"/>
                        </a:ext>
                      </a:extLst>
                    </a:gridCol>
                    <a:gridCol w="685316">
                      <a:extLst>
                        <a:ext uri="{9D8B030D-6E8A-4147-A177-3AD203B41FA5}">
                          <a16:colId xmlns:a16="http://schemas.microsoft.com/office/drawing/2014/main" val="3786633439"/>
                        </a:ext>
                      </a:extLst>
                    </a:gridCol>
                    <a:gridCol w="662760">
                      <a:extLst>
                        <a:ext uri="{9D8B030D-6E8A-4147-A177-3AD203B41FA5}">
                          <a16:colId xmlns:a16="http://schemas.microsoft.com/office/drawing/2014/main" val="3910334884"/>
                        </a:ext>
                      </a:extLst>
                    </a:gridCol>
                  </a:tblGrid>
                  <a:tr h="667081">
                    <a:tc>
                      <a:txBody>
                        <a:bodyPr/>
                        <a:lstStyle/>
                        <a:p>
                          <a:pPr algn="ctr"/>
                          <a:r>
                            <a:rPr lang="en-US" sz="2000" dirty="0">
                              <a:latin typeface="+mj-lt"/>
                            </a:rPr>
                            <a:t>Electrostatic Force</a:t>
                          </a:r>
                        </a:p>
                      </a:txBody>
                      <a:tcPr anchor="ctr"/>
                    </a:tc>
                    <a:tc>
                      <a:txBody>
                        <a:bodyPr/>
                        <a:lstStyle/>
                        <a:p>
                          <a:endParaRPr lang="en-US"/>
                        </a:p>
                      </a:txBody>
                      <a:tcPr anchor="ctr">
                        <a:blipFill>
                          <a:blip r:embed="rId2"/>
                          <a:stretch>
                            <a:fillRect l="-330973" t="-909" r="-98230" b="-298182"/>
                          </a:stretch>
                        </a:blipFill>
                      </a:tcPr>
                    </a:tc>
                    <a:tc>
                      <a:txBody>
                        <a:bodyPr/>
                        <a:lstStyle/>
                        <a:p>
                          <a:endParaRPr lang="en-US"/>
                        </a:p>
                      </a:txBody>
                      <a:tcPr anchor="ctr">
                        <a:blipFill>
                          <a:blip r:embed="rId2"/>
                          <a:stretch>
                            <a:fillRect l="-446789" t="-909" r="-1835" b="-298182"/>
                          </a:stretch>
                        </a:blipFill>
                      </a:tcPr>
                    </a:tc>
                    <a:extLst>
                      <a:ext uri="{0D108BD9-81ED-4DB2-BD59-A6C34878D82A}">
                        <a16:rowId xmlns:a16="http://schemas.microsoft.com/office/drawing/2014/main" val="3719870196"/>
                      </a:ext>
                    </a:extLst>
                  </a:tr>
                  <a:tr h="658027">
                    <a:tc>
                      <a:txBody>
                        <a:bodyPr/>
                        <a:lstStyle/>
                        <a:p>
                          <a:pPr algn="ctr"/>
                          <a:r>
                            <a:rPr lang="en-US" sz="2000" dirty="0">
                              <a:latin typeface="+mj-lt"/>
                            </a:rPr>
                            <a:t>Object 1 Charge</a:t>
                          </a:r>
                        </a:p>
                      </a:txBody>
                      <a:tcPr anchor="ctr"/>
                    </a:tc>
                    <a:tc>
                      <a:txBody>
                        <a:bodyPr/>
                        <a:lstStyle/>
                        <a:p>
                          <a:endParaRPr lang="en-US"/>
                        </a:p>
                      </a:txBody>
                      <a:tcPr anchor="ctr">
                        <a:blipFill>
                          <a:blip r:embed="rId2"/>
                          <a:stretch>
                            <a:fillRect l="-330973" t="-102778" r="-98230" b="-203704"/>
                          </a:stretch>
                        </a:blipFill>
                      </a:tcPr>
                    </a:tc>
                    <a:tc>
                      <a:txBody>
                        <a:bodyPr/>
                        <a:lstStyle/>
                        <a:p>
                          <a:endParaRPr lang="en-US"/>
                        </a:p>
                      </a:txBody>
                      <a:tcPr anchor="ctr">
                        <a:blipFill>
                          <a:blip r:embed="rId2"/>
                          <a:stretch>
                            <a:fillRect l="-446789" t="-102778" r="-1835" b="-203704"/>
                          </a:stretch>
                        </a:blipFill>
                      </a:tcPr>
                    </a:tc>
                    <a:extLst>
                      <a:ext uri="{0D108BD9-81ED-4DB2-BD59-A6C34878D82A}">
                        <a16:rowId xmlns:a16="http://schemas.microsoft.com/office/drawing/2014/main" val="1254606398"/>
                      </a:ext>
                    </a:extLst>
                  </a:tr>
                  <a:tr h="658027">
                    <a:tc>
                      <a:txBody>
                        <a:bodyPr/>
                        <a:lstStyle/>
                        <a:p>
                          <a:pPr algn="ctr"/>
                          <a:r>
                            <a:rPr lang="en-US" sz="2000" dirty="0">
                              <a:latin typeface="+mj-lt"/>
                            </a:rPr>
                            <a:t>Object 2 Charge</a:t>
                          </a:r>
                        </a:p>
                      </a:txBody>
                      <a:tcPr anchor="ctr"/>
                    </a:tc>
                    <a:tc>
                      <a:txBody>
                        <a:bodyPr/>
                        <a:lstStyle/>
                        <a:p>
                          <a:endParaRPr lang="en-US"/>
                        </a:p>
                      </a:txBody>
                      <a:tcPr anchor="ctr">
                        <a:blipFill>
                          <a:blip r:embed="rId2"/>
                          <a:stretch>
                            <a:fillRect l="-330973" t="-202778" r="-98230" b="-103704"/>
                          </a:stretch>
                        </a:blipFill>
                      </a:tcPr>
                    </a:tc>
                    <a:tc>
                      <a:txBody>
                        <a:bodyPr/>
                        <a:lstStyle/>
                        <a:p>
                          <a:endParaRPr lang="en-US"/>
                        </a:p>
                      </a:txBody>
                      <a:tcPr anchor="ctr">
                        <a:blipFill>
                          <a:blip r:embed="rId2"/>
                          <a:stretch>
                            <a:fillRect l="-446789" t="-202778" r="-1835" b="-103704"/>
                          </a:stretch>
                        </a:blipFill>
                      </a:tcPr>
                    </a:tc>
                    <a:extLst>
                      <a:ext uri="{0D108BD9-81ED-4DB2-BD59-A6C34878D82A}">
                        <a16:rowId xmlns:a16="http://schemas.microsoft.com/office/drawing/2014/main" val="324371006"/>
                      </a:ext>
                    </a:extLst>
                  </a:tr>
                  <a:tr h="667081">
                    <a:tc>
                      <a:txBody>
                        <a:bodyPr/>
                        <a:lstStyle/>
                        <a:p>
                          <a:pPr algn="ctr"/>
                          <a:r>
                            <a:rPr lang="en-US" sz="2000" dirty="0">
                              <a:latin typeface="+mj-lt"/>
                            </a:rPr>
                            <a:t>Separation Distance</a:t>
                          </a:r>
                        </a:p>
                      </a:txBody>
                      <a:tcPr anchor="ctr"/>
                    </a:tc>
                    <a:tc>
                      <a:txBody>
                        <a:bodyPr/>
                        <a:lstStyle/>
                        <a:p>
                          <a:endParaRPr lang="en-US"/>
                        </a:p>
                      </a:txBody>
                      <a:tcPr anchor="ctr">
                        <a:blipFill>
                          <a:blip r:embed="rId2"/>
                          <a:stretch>
                            <a:fillRect l="-330973" t="-297273" r="-98230" b="-1818"/>
                          </a:stretch>
                        </a:blipFill>
                      </a:tcPr>
                    </a:tc>
                    <a:tc>
                      <a:txBody>
                        <a:bodyPr/>
                        <a:lstStyle/>
                        <a:p>
                          <a:endParaRPr lang="en-US"/>
                        </a:p>
                      </a:txBody>
                      <a:tcPr anchor="ctr">
                        <a:blipFill>
                          <a:blip r:embed="rId2"/>
                          <a:stretch>
                            <a:fillRect l="-446789" t="-297273" r="-1835" b="-1818"/>
                          </a:stretch>
                        </a:blipFill>
                      </a:tcPr>
                    </a:tc>
                    <a:extLst>
                      <a:ext uri="{0D108BD9-81ED-4DB2-BD59-A6C34878D82A}">
                        <a16:rowId xmlns:a16="http://schemas.microsoft.com/office/drawing/2014/main" val="164172971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39" name="Table 38">
                <a:extLst>
                  <a:ext uri="{FF2B5EF4-FFF2-40B4-BE49-F238E27FC236}">
                    <a16:creationId xmlns:a16="http://schemas.microsoft.com/office/drawing/2014/main" id="{44F94712-C561-48B6-96CE-1CBC9CF8E2E5}"/>
                  </a:ext>
                </a:extLst>
              </p:cNvPr>
              <p:cNvGraphicFramePr>
                <a:graphicFrameLocks noGrp="1"/>
              </p:cNvGraphicFramePr>
              <p:nvPr/>
            </p:nvGraphicFramePr>
            <p:xfrm>
              <a:off x="334435" y="1599994"/>
              <a:ext cx="4325174" cy="1492193"/>
            </p:xfrm>
            <a:graphic>
              <a:graphicData uri="http://schemas.openxmlformats.org/drawingml/2006/table">
                <a:tbl>
                  <a:tblPr firstRow="1" bandRow="1">
                    <a:tableStyleId>{8A107856-5554-42FB-B03E-39F5DBC370BA}</a:tableStyleId>
                  </a:tblPr>
                  <a:tblGrid>
                    <a:gridCol w="4325174">
                      <a:extLst>
                        <a:ext uri="{9D8B030D-6E8A-4147-A177-3AD203B41FA5}">
                          <a16:colId xmlns:a16="http://schemas.microsoft.com/office/drawing/2014/main" val="20000"/>
                        </a:ext>
                      </a:extLst>
                    </a:gridCol>
                  </a:tblGrid>
                  <a:tr h="14921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en-US" sz="4800" b="0" i="1" smtClean="0">
                                    <a:solidFill>
                                      <a:srgbClr val="C00000"/>
                                    </a:solidFill>
                                    <a:latin typeface="Cambria Math" panose="02040503050406030204" pitchFamily="18" charset="0"/>
                                  </a:rPr>
                                  <m:t>𝐹</m:t>
                                </m:r>
                                <m:r>
                                  <a:rPr lang="en-US" sz="4800" b="0" i="1" smtClean="0">
                                    <a:latin typeface="Cambria Math" panose="02040503050406030204" pitchFamily="18" charset="0"/>
                                  </a:rPr>
                                  <m:t>=</m:t>
                                </m:r>
                                <m:r>
                                  <a:rPr lang="en-US" sz="4800" b="0" i="1" smtClean="0">
                                    <a:solidFill>
                                      <a:srgbClr val="0070C0"/>
                                    </a:solidFill>
                                    <a:latin typeface="Cambria Math" panose="02040503050406030204" pitchFamily="18" charset="0"/>
                                  </a:rPr>
                                  <m:t>𝑘</m:t>
                                </m:r>
                                <m:f>
                                  <m:fPr>
                                    <m:ctrlPr>
                                      <a:rPr lang="en-US" sz="4800" b="0" i="1" smtClean="0">
                                        <a:latin typeface="Cambria Math" panose="02040503050406030204" pitchFamily="18" charset="0"/>
                                        <a:ea typeface="Cambria Math" panose="02040503050406030204" pitchFamily="18" charset="0"/>
                                      </a:rPr>
                                    </m:ctrlPr>
                                  </m:fPr>
                                  <m:num>
                                    <m:sSub>
                                      <m:sSubPr>
                                        <m:ctrlPr>
                                          <a:rPr lang="en-US" sz="4800" b="0" i="1" smtClean="0">
                                            <a:latin typeface="Cambria Math" panose="02040503050406030204" pitchFamily="18" charset="0"/>
                                            <a:ea typeface="Cambria Math" panose="02040503050406030204" pitchFamily="18" charset="0"/>
                                          </a:rPr>
                                        </m:ctrlPr>
                                      </m:sSubPr>
                                      <m:e>
                                        <m:r>
                                          <a:rPr lang="en-US" sz="4800" b="0" i="1" smtClean="0">
                                            <a:solidFill>
                                              <a:srgbClr val="7030A0"/>
                                            </a:solidFill>
                                            <a:latin typeface="Cambria Math" panose="02040503050406030204" pitchFamily="18" charset="0"/>
                                            <a:ea typeface="Cambria Math" panose="02040503050406030204" pitchFamily="18" charset="0"/>
                                          </a:rPr>
                                          <m:t>𝑞</m:t>
                                        </m:r>
                                      </m:e>
                                      <m:sub>
                                        <m:r>
                                          <a:rPr lang="en-US" sz="4800" b="0" i="1" smtClean="0">
                                            <a:solidFill>
                                              <a:srgbClr val="7030A0"/>
                                            </a:solidFill>
                                            <a:latin typeface="Cambria Math" panose="02040503050406030204" pitchFamily="18" charset="0"/>
                                            <a:ea typeface="Cambria Math" panose="02040503050406030204" pitchFamily="18" charset="0"/>
                                          </a:rPr>
                                          <m:t>1</m:t>
                                        </m:r>
                                      </m:sub>
                                    </m:sSub>
                                    <m:sSub>
                                      <m:sSubPr>
                                        <m:ctrlPr>
                                          <a:rPr lang="en-US" sz="4800" b="0" i="1" smtClean="0">
                                            <a:latin typeface="Cambria Math" panose="02040503050406030204" pitchFamily="18" charset="0"/>
                                            <a:ea typeface="Cambria Math" panose="02040503050406030204" pitchFamily="18" charset="0"/>
                                          </a:rPr>
                                        </m:ctrlPr>
                                      </m:sSubPr>
                                      <m:e>
                                        <m:r>
                                          <a:rPr lang="en-US" sz="4800" b="0" i="1" smtClean="0">
                                            <a:solidFill>
                                              <a:srgbClr val="FF00FF"/>
                                            </a:solidFill>
                                            <a:latin typeface="Cambria Math" panose="02040503050406030204" pitchFamily="18" charset="0"/>
                                            <a:ea typeface="Cambria Math" panose="02040503050406030204" pitchFamily="18" charset="0"/>
                                          </a:rPr>
                                          <m:t>𝑞</m:t>
                                        </m:r>
                                      </m:e>
                                      <m:sub>
                                        <m:r>
                                          <a:rPr lang="en-US" sz="4800" b="0" i="1" smtClean="0">
                                            <a:solidFill>
                                              <a:srgbClr val="FF00FF"/>
                                            </a:solidFill>
                                            <a:latin typeface="Cambria Math" panose="02040503050406030204" pitchFamily="18" charset="0"/>
                                            <a:ea typeface="Cambria Math" panose="02040503050406030204" pitchFamily="18" charset="0"/>
                                          </a:rPr>
                                          <m:t>2</m:t>
                                        </m:r>
                                      </m:sub>
                                    </m:sSub>
                                  </m:num>
                                  <m:den>
                                    <m:sSup>
                                      <m:sSupPr>
                                        <m:ctrlPr>
                                          <a:rPr lang="en-US" sz="4800" b="0" i="1" smtClean="0">
                                            <a:latin typeface="Cambria Math" panose="02040503050406030204" pitchFamily="18" charset="0"/>
                                            <a:ea typeface="Cambria Math" panose="02040503050406030204" pitchFamily="18" charset="0"/>
                                          </a:rPr>
                                        </m:ctrlPr>
                                      </m:sSupPr>
                                      <m:e>
                                        <m:r>
                                          <a:rPr lang="en-US" sz="4800" b="0" i="1" smtClean="0">
                                            <a:solidFill>
                                              <a:srgbClr val="00B050"/>
                                            </a:solidFill>
                                            <a:latin typeface="Cambria Math" panose="02040503050406030204" pitchFamily="18" charset="0"/>
                                            <a:ea typeface="Cambria Math" panose="02040503050406030204" pitchFamily="18" charset="0"/>
                                          </a:rPr>
                                          <m:t>𝑟</m:t>
                                        </m:r>
                                      </m:e>
                                      <m:sup>
                                        <m:r>
                                          <a:rPr lang="en-US" sz="4800" b="0" i="1" smtClean="0">
                                            <a:latin typeface="Cambria Math" panose="02040503050406030204" pitchFamily="18" charset="0"/>
                                            <a:ea typeface="Cambria Math" panose="02040503050406030204" pitchFamily="18" charset="0"/>
                                          </a:rPr>
                                          <m:t>2</m:t>
                                        </m:r>
                                      </m:sup>
                                    </m:sSup>
                                  </m:den>
                                </m:f>
                              </m:oMath>
                            </m:oMathPara>
                          </a14:m>
                          <a:endParaRPr lang="en-US" sz="4800" i="1" dirty="0"/>
                        </a:p>
                      </a:txBody>
                      <a:tcPr anchor="ctr"/>
                    </a:tc>
                    <a:extLst>
                      <a:ext uri="{0D108BD9-81ED-4DB2-BD59-A6C34878D82A}">
                        <a16:rowId xmlns:a16="http://schemas.microsoft.com/office/drawing/2014/main" val="10000"/>
                      </a:ext>
                    </a:extLst>
                  </a:tr>
                </a:tbl>
              </a:graphicData>
            </a:graphic>
          </p:graphicFrame>
        </mc:Choice>
        <mc:Fallback xmlns="">
          <p:graphicFrame>
            <p:nvGraphicFramePr>
              <p:cNvPr id="39" name="Table 38">
                <a:extLst>
                  <a:ext uri="{FF2B5EF4-FFF2-40B4-BE49-F238E27FC236}">
                    <a16:creationId xmlns:a16="http://schemas.microsoft.com/office/drawing/2014/main" id="{44F94712-C561-48B6-96CE-1CBC9CF8E2E5}"/>
                  </a:ext>
                </a:extLst>
              </p:cNvPr>
              <p:cNvGraphicFramePr>
                <a:graphicFrameLocks noGrp="1"/>
              </p:cNvGraphicFramePr>
              <p:nvPr>
                <p:extLst>
                  <p:ext uri="{D42A27DB-BD31-4B8C-83A1-F6EECF244321}">
                    <p14:modId xmlns:p14="http://schemas.microsoft.com/office/powerpoint/2010/main" val="2692129266"/>
                  </p:ext>
                </p:extLst>
              </p:nvPr>
            </p:nvGraphicFramePr>
            <p:xfrm>
              <a:off x="334435" y="1599994"/>
              <a:ext cx="4325174" cy="1492193"/>
            </p:xfrm>
            <a:graphic>
              <a:graphicData uri="http://schemas.openxmlformats.org/drawingml/2006/table">
                <a:tbl>
                  <a:tblPr firstRow="1" bandRow="1">
                    <a:tableStyleId>{8A107856-5554-42FB-B03E-39F5DBC370BA}</a:tableStyleId>
                  </a:tblPr>
                  <a:tblGrid>
                    <a:gridCol w="4325174">
                      <a:extLst>
                        <a:ext uri="{9D8B030D-6E8A-4147-A177-3AD203B41FA5}">
                          <a16:colId xmlns:a16="http://schemas.microsoft.com/office/drawing/2014/main" val="20000"/>
                        </a:ext>
                      </a:extLst>
                    </a:gridCol>
                  </a:tblGrid>
                  <a:tr h="1492193">
                    <a:tc>
                      <a:txBody>
                        <a:bodyPr/>
                        <a:lstStyle/>
                        <a:p>
                          <a:endParaRPr lang="en-US"/>
                        </a:p>
                      </a:txBody>
                      <a:tcPr anchor="ctr">
                        <a:blipFill>
                          <a:blip r:embed="rId3"/>
                          <a:stretch>
                            <a:fillRect l="-141" t="-407" r="-281" b="-813"/>
                          </a:stretch>
                        </a:blipFill>
                      </a:tcPr>
                    </a:tc>
                    <a:extLst>
                      <a:ext uri="{0D108BD9-81ED-4DB2-BD59-A6C34878D82A}">
                        <a16:rowId xmlns:a16="http://schemas.microsoft.com/office/drawing/2014/main" val="10000"/>
                      </a:ext>
                    </a:extLst>
                  </a:tr>
                </a:tbl>
              </a:graphicData>
            </a:graphic>
          </p:graphicFrame>
        </mc:Fallback>
      </mc:AlternateContent>
      <p:sp>
        <p:nvSpPr>
          <p:cNvPr id="41" name="Rectangle 40">
            <a:extLst>
              <a:ext uri="{FF2B5EF4-FFF2-40B4-BE49-F238E27FC236}">
                <a16:creationId xmlns:a16="http://schemas.microsoft.com/office/drawing/2014/main" id="{5EBBE215-7037-4040-A0FF-6E7399060994}"/>
              </a:ext>
            </a:extLst>
          </p:cNvPr>
          <p:cNvSpPr/>
          <p:nvPr/>
        </p:nvSpPr>
        <p:spPr>
          <a:xfrm>
            <a:off x="7483337" y="3092560"/>
            <a:ext cx="711477" cy="307777"/>
          </a:xfrm>
          <a:prstGeom prst="rect">
            <a:avLst/>
          </a:prstGeom>
        </p:spPr>
        <p:txBody>
          <a:bodyPr wrap="none">
            <a:spAutoFit/>
          </a:bodyPr>
          <a:lstStyle/>
          <a:p>
            <a:pPr algn="ctr"/>
            <a:r>
              <a:rPr lang="en-US" sz="1400" dirty="0">
                <a:latin typeface="+mj-lt"/>
              </a:rPr>
              <a:t>Symbol</a:t>
            </a:r>
          </a:p>
        </p:txBody>
      </p:sp>
      <p:sp>
        <p:nvSpPr>
          <p:cNvPr id="43" name="Rectangle 42">
            <a:extLst>
              <a:ext uri="{FF2B5EF4-FFF2-40B4-BE49-F238E27FC236}">
                <a16:creationId xmlns:a16="http://schemas.microsoft.com/office/drawing/2014/main" id="{23A94470-C6D8-4CC6-9BCD-7327A2E83400}"/>
              </a:ext>
            </a:extLst>
          </p:cNvPr>
          <p:cNvSpPr/>
          <p:nvPr/>
        </p:nvSpPr>
        <p:spPr>
          <a:xfrm>
            <a:off x="8281424" y="3092560"/>
            <a:ext cx="490840" cy="307777"/>
          </a:xfrm>
          <a:prstGeom prst="rect">
            <a:avLst/>
          </a:prstGeom>
        </p:spPr>
        <p:txBody>
          <a:bodyPr wrap="none">
            <a:spAutoFit/>
          </a:bodyPr>
          <a:lstStyle/>
          <a:p>
            <a:pPr algn="ctr"/>
            <a:r>
              <a:rPr lang="en-US" sz="1400" dirty="0">
                <a:latin typeface="+mj-lt"/>
              </a:rPr>
              <a:t>Unit</a:t>
            </a:r>
          </a:p>
        </p:txBody>
      </p:sp>
    </p:spTree>
    <p:extLst>
      <p:ext uri="{BB962C8B-B14F-4D97-AF65-F5344CB8AC3E}">
        <p14:creationId xmlns:p14="http://schemas.microsoft.com/office/powerpoint/2010/main" val="4109988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IB Physics Data Booklet</a:t>
            </a:r>
          </a:p>
        </p:txBody>
      </p:sp>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9026" y="1490161"/>
            <a:ext cx="8398392" cy="4341684"/>
          </a:xfrm>
          <a:prstGeom prst="rect">
            <a:avLst/>
          </a:prstGeom>
        </p:spPr>
      </p:pic>
      <p:sp>
        <p:nvSpPr>
          <p:cNvPr id="4" name="Rectangle 3"/>
          <p:cNvSpPr/>
          <p:nvPr/>
        </p:nvSpPr>
        <p:spPr>
          <a:xfrm>
            <a:off x="213365" y="2264916"/>
            <a:ext cx="887896" cy="450574"/>
          </a:xfrm>
          <a:prstGeom prst="rect">
            <a:avLst/>
          </a:prstGeom>
          <a:solidFill>
            <a:srgbClr val="FFFF00">
              <a:alpha val="20000"/>
            </a:srgb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55600" y="2264916"/>
            <a:ext cx="2173672" cy="461665"/>
          </a:xfrm>
          <a:prstGeom prst="rect">
            <a:avLst/>
          </a:prstGeom>
          <a:noFill/>
        </p:spPr>
        <p:txBody>
          <a:bodyPr wrap="none" rtlCol="0">
            <a:spAutoFit/>
          </a:bodyPr>
          <a:lstStyle/>
          <a:p>
            <a:r>
              <a:rPr lang="en-US" sz="2400" i="1" dirty="0">
                <a:solidFill>
                  <a:srgbClr val="0070C0"/>
                </a:solidFill>
                <a:latin typeface="+mj-lt"/>
              </a:rPr>
              <a:t>*Coulomb’s Law</a:t>
            </a:r>
          </a:p>
        </p:txBody>
      </p:sp>
      <p:pic>
        <p:nvPicPr>
          <p:cNvPr id="7" name="Picture 6">
            <a:extLst>
              <a:ext uri="{FF2B5EF4-FFF2-40B4-BE49-F238E27FC236}">
                <a16:creationId xmlns:a16="http://schemas.microsoft.com/office/drawing/2014/main" id="{CDFF36A1-9DB7-465F-B0B3-FF47172F58F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29345" y="2837736"/>
            <a:ext cx="6289964" cy="3282262"/>
          </a:xfrm>
          <a:prstGeom prst="rect">
            <a:avLst/>
          </a:prstGeom>
        </p:spPr>
      </p:pic>
      <p:sp>
        <p:nvSpPr>
          <p:cNvPr id="8" name="Rectangle 7">
            <a:extLst>
              <a:ext uri="{FF2B5EF4-FFF2-40B4-BE49-F238E27FC236}">
                <a16:creationId xmlns:a16="http://schemas.microsoft.com/office/drawing/2014/main" id="{BED6599F-FF8C-4DE3-815A-03A549FCFDAB}"/>
              </a:ext>
            </a:extLst>
          </p:cNvPr>
          <p:cNvSpPr/>
          <p:nvPr/>
        </p:nvSpPr>
        <p:spPr>
          <a:xfrm>
            <a:off x="2786331" y="4980406"/>
            <a:ext cx="4362614" cy="256612"/>
          </a:xfrm>
          <a:prstGeom prst="rect">
            <a:avLst/>
          </a:prstGeom>
          <a:solidFill>
            <a:srgbClr val="FFFF00">
              <a:alpha val="20000"/>
            </a:srgb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8278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Sign is important!</a:t>
            </a:r>
            <a:endParaRPr lang="en-US" u="sng" dirty="0">
              <a:solidFill>
                <a:schemeClr val="bg1"/>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nvGraphicFramePr>
            <p:xfrm>
              <a:off x="353506" y="1639413"/>
              <a:ext cx="4325174" cy="1903377"/>
            </p:xfrm>
            <a:graphic>
              <a:graphicData uri="http://schemas.openxmlformats.org/drawingml/2006/table">
                <a:tbl>
                  <a:tblPr firstRow="1" bandRow="1">
                    <a:tableStyleId>{8A107856-5554-42FB-B03E-39F5DBC370BA}</a:tableStyleId>
                  </a:tblPr>
                  <a:tblGrid>
                    <a:gridCol w="4325174">
                      <a:extLst>
                        <a:ext uri="{9D8B030D-6E8A-4147-A177-3AD203B41FA5}">
                          <a16:colId xmlns:a16="http://schemas.microsoft.com/office/drawing/2014/main" val="20000"/>
                        </a:ext>
                      </a:extLst>
                    </a:gridCol>
                  </a:tblGrid>
                  <a:tr h="19033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
                              </m:oMathParaPr>
                              <m:oMath xmlns:m="http://schemas.openxmlformats.org/officeDocument/2006/math">
                                <m:r>
                                  <a:rPr lang="en-US" sz="4800" b="0" i="1" smtClean="0">
                                    <a:solidFill>
                                      <a:srgbClr val="C00000"/>
                                    </a:solidFill>
                                    <a:latin typeface="Cambria Math" panose="02040503050406030204" pitchFamily="18" charset="0"/>
                                  </a:rPr>
                                  <m:t>𝐹</m:t>
                                </m:r>
                                <m:r>
                                  <a:rPr lang="en-US" sz="4800" b="0" i="1" smtClean="0">
                                    <a:latin typeface="Cambria Math" panose="02040503050406030204" pitchFamily="18" charset="0"/>
                                  </a:rPr>
                                  <m:t>=</m:t>
                                </m:r>
                                <m:r>
                                  <a:rPr lang="en-US" sz="4800" b="0" i="1" smtClean="0">
                                    <a:solidFill>
                                      <a:srgbClr val="0070C0"/>
                                    </a:solidFill>
                                    <a:latin typeface="Cambria Math" panose="02040503050406030204" pitchFamily="18" charset="0"/>
                                  </a:rPr>
                                  <m:t>𝑘</m:t>
                                </m:r>
                                <m:f>
                                  <m:fPr>
                                    <m:ctrlPr>
                                      <a:rPr lang="en-US" sz="4800" b="0" i="1" smtClean="0">
                                        <a:latin typeface="Cambria Math" panose="02040503050406030204" pitchFamily="18" charset="0"/>
                                        <a:ea typeface="Cambria Math" panose="02040503050406030204" pitchFamily="18" charset="0"/>
                                      </a:rPr>
                                    </m:ctrlPr>
                                  </m:fPr>
                                  <m:num>
                                    <m:sSub>
                                      <m:sSubPr>
                                        <m:ctrlPr>
                                          <a:rPr lang="en-US" sz="4800" b="0" i="1" smtClean="0">
                                            <a:latin typeface="Cambria Math" panose="02040503050406030204" pitchFamily="18" charset="0"/>
                                            <a:ea typeface="Cambria Math" panose="02040503050406030204" pitchFamily="18" charset="0"/>
                                          </a:rPr>
                                        </m:ctrlPr>
                                      </m:sSubPr>
                                      <m:e>
                                        <m:r>
                                          <a:rPr lang="en-US" sz="4800" b="0" i="1" smtClean="0">
                                            <a:solidFill>
                                              <a:srgbClr val="7030A0"/>
                                            </a:solidFill>
                                            <a:latin typeface="Cambria Math" panose="02040503050406030204" pitchFamily="18" charset="0"/>
                                            <a:ea typeface="Cambria Math" panose="02040503050406030204" pitchFamily="18" charset="0"/>
                                          </a:rPr>
                                          <m:t>𝑞</m:t>
                                        </m:r>
                                      </m:e>
                                      <m:sub>
                                        <m:r>
                                          <a:rPr lang="en-US" sz="4800" b="0" i="1" smtClean="0">
                                            <a:solidFill>
                                              <a:srgbClr val="7030A0"/>
                                            </a:solidFill>
                                            <a:latin typeface="Cambria Math" panose="02040503050406030204" pitchFamily="18" charset="0"/>
                                            <a:ea typeface="Cambria Math" panose="02040503050406030204" pitchFamily="18" charset="0"/>
                                          </a:rPr>
                                          <m:t>1</m:t>
                                        </m:r>
                                      </m:sub>
                                    </m:sSub>
                                    <m:sSub>
                                      <m:sSubPr>
                                        <m:ctrlPr>
                                          <a:rPr lang="en-US" sz="4800" b="0" i="1" smtClean="0">
                                            <a:latin typeface="Cambria Math" panose="02040503050406030204" pitchFamily="18" charset="0"/>
                                            <a:ea typeface="Cambria Math" panose="02040503050406030204" pitchFamily="18" charset="0"/>
                                          </a:rPr>
                                        </m:ctrlPr>
                                      </m:sSubPr>
                                      <m:e>
                                        <m:r>
                                          <a:rPr lang="en-US" sz="4800" b="0" i="1" smtClean="0">
                                            <a:solidFill>
                                              <a:srgbClr val="FF00FF"/>
                                            </a:solidFill>
                                            <a:latin typeface="Cambria Math" panose="02040503050406030204" pitchFamily="18" charset="0"/>
                                            <a:ea typeface="Cambria Math" panose="02040503050406030204" pitchFamily="18" charset="0"/>
                                          </a:rPr>
                                          <m:t>𝑞</m:t>
                                        </m:r>
                                      </m:e>
                                      <m:sub>
                                        <m:r>
                                          <a:rPr lang="en-US" sz="4800" b="0" i="1" smtClean="0">
                                            <a:solidFill>
                                              <a:srgbClr val="FF00FF"/>
                                            </a:solidFill>
                                            <a:latin typeface="Cambria Math" panose="02040503050406030204" pitchFamily="18" charset="0"/>
                                            <a:ea typeface="Cambria Math" panose="02040503050406030204" pitchFamily="18" charset="0"/>
                                          </a:rPr>
                                          <m:t>2</m:t>
                                        </m:r>
                                      </m:sub>
                                    </m:sSub>
                                  </m:num>
                                  <m:den>
                                    <m:sSup>
                                      <m:sSupPr>
                                        <m:ctrlPr>
                                          <a:rPr lang="en-US" sz="4800" b="0" i="1" smtClean="0">
                                            <a:latin typeface="Cambria Math" panose="02040503050406030204" pitchFamily="18" charset="0"/>
                                            <a:ea typeface="Cambria Math" panose="02040503050406030204" pitchFamily="18" charset="0"/>
                                          </a:rPr>
                                        </m:ctrlPr>
                                      </m:sSupPr>
                                      <m:e>
                                        <m:r>
                                          <a:rPr lang="en-US" sz="4800" b="0" i="1" smtClean="0">
                                            <a:solidFill>
                                              <a:srgbClr val="00B050"/>
                                            </a:solidFill>
                                            <a:latin typeface="Cambria Math" panose="02040503050406030204" pitchFamily="18" charset="0"/>
                                            <a:ea typeface="Cambria Math" panose="02040503050406030204" pitchFamily="18" charset="0"/>
                                          </a:rPr>
                                          <m:t>𝑟</m:t>
                                        </m:r>
                                      </m:e>
                                      <m:sup>
                                        <m:r>
                                          <a:rPr lang="en-US" sz="4800" b="0" i="1" smtClean="0">
                                            <a:latin typeface="Cambria Math" panose="02040503050406030204" pitchFamily="18" charset="0"/>
                                            <a:ea typeface="Cambria Math" panose="02040503050406030204" pitchFamily="18" charset="0"/>
                                          </a:rPr>
                                          <m:t>2</m:t>
                                        </m:r>
                                      </m:sup>
                                    </m:sSup>
                                  </m:den>
                                </m:f>
                              </m:oMath>
                            </m:oMathPara>
                          </a14:m>
                          <a:endParaRPr lang="en-US" sz="4800" i="1" dirty="0"/>
                        </a:p>
                      </a:txBody>
                      <a:tcPr anchor="ctr"/>
                    </a:tc>
                    <a:extLst>
                      <a:ext uri="{0D108BD9-81ED-4DB2-BD59-A6C34878D82A}">
                        <a16:rowId xmlns:a16="http://schemas.microsoft.com/office/drawing/2014/main" val="10000"/>
                      </a:ext>
                    </a:extLst>
                  </a:tr>
                </a:tbl>
              </a:graphicData>
            </a:graphic>
          </p:graphicFrame>
        </mc:Choice>
        <mc:Fallback xmlns="">
          <p:graphicFrame>
            <p:nvGraphicFramePr>
              <p:cNvPr id="4" name="Table 3"/>
              <p:cNvGraphicFramePr>
                <a:graphicFrameLocks noGrp="1"/>
              </p:cNvGraphicFramePr>
              <p:nvPr>
                <p:extLst>
                  <p:ext uri="{D42A27DB-BD31-4B8C-83A1-F6EECF244321}">
                    <p14:modId xmlns:p14="http://schemas.microsoft.com/office/powerpoint/2010/main" val="2144552669"/>
                  </p:ext>
                </p:extLst>
              </p:nvPr>
            </p:nvGraphicFramePr>
            <p:xfrm>
              <a:off x="353506" y="1639413"/>
              <a:ext cx="4325174" cy="1903377"/>
            </p:xfrm>
            <a:graphic>
              <a:graphicData uri="http://schemas.openxmlformats.org/drawingml/2006/table">
                <a:tbl>
                  <a:tblPr firstRow="1" bandRow="1">
                    <a:tableStyleId>{8A107856-5554-42FB-B03E-39F5DBC370BA}</a:tableStyleId>
                  </a:tblPr>
                  <a:tblGrid>
                    <a:gridCol w="4325174">
                      <a:extLst>
                        <a:ext uri="{9D8B030D-6E8A-4147-A177-3AD203B41FA5}">
                          <a16:colId xmlns:a16="http://schemas.microsoft.com/office/drawing/2014/main" val="20000"/>
                        </a:ext>
                      </a:extLst>
                    </a:gridCol>
                  </a:tblGrid>
                  <a:tr h="1903377">
                    <a:tc>
                      <a:txBody>
                        <a:bodyPr/>
                        <a:lstStyle/>
                        <a:p>
                          <a:endParaRPr lang="en-US"/>
                        </a:p>
                      </a:txBody>
                      <a:tcPr anchor="ctr">
                        <a:blipFill>
                          <a:blip r:embed="rId2"/>
                          <a:stretch>
                            <a:fillRect l="-141" t="-318" r="-281" b="-637"/>
                          </a:stretch>
                        </a:blipFill>
                      </a:tcPr>
                    </a:tc>
                    <a:extLst>
                      <a:ext uri="{0D108BD9-81ED-4DB2-BD59-A6C34878D82A}">
                        <a16:rowId xmlns:a16="http://schemas.microsoft.com/office/drawing/2014/main" val="10000"/>
                      </a:ext>
                    </a:extLst>
                  </a:tr>
                </a:tbl>
              </a:graphicData>
            </a:graphic>
          </p:graphicFrame>
        </mc:Fallback>
      </mc:AlternateContent>
      <p:sp>
        <p:nvSpPr>
          <p:cNvPr id="5" name="TextBox 4"/>
          <p:cNvSpPr txBox="1"/>
          <p:nvPr/>
        </p:nvSpPr>
        <p:spPr>
          <a:xfrm>
            <a:off x="353506" y="4024861"/>
            <a:ext cx="1483098" cy="769441"/>
          </a:xfrm>
          <a:prstGeom prst="rect">
            <a:avLst/>
          </a:prstGeom>
          <a:noFill/>
        </p:spPr>
        <p:txBody>
          <a:bodyPr wrap="none" rtlCol="0">
            <a:spAutoFit/>
          </a:bodyPr>
          <a:lstStyle/>
          <a:p>
            <a:r>
              <a:rPr lang="en-US" sz="4400" dirty="0">
                <a:latin typeface="+mj-lt"/>
              </a:rPr>
              <a:t>+ F </a:t>
            </a:r>
            <a:r>
              <a:rPr lang="en-US" sz="4000" dirty="0">
                <a:latin typeface="+mj-lt"/>
                <a:sym typeface="Wingdings" panose="05000000000000000000" pitchFamily="2" charset="2"/>
              </a:rPr>
              <a:t></a:t>
            </a:r>
            <a:endParaRPr lang="en-US" sz="4000" dirty="0">
              <a:solidFill>
                <a:srgbClr val="C00000"/>
              </a:solidFill>
              <a:latin typeface="Ebrima" panose="02000000000000000000" pitchFamily="2" charset="0"/>
              <a:ea typeface="Ebrima" panose="02000000000000000000" pitchFamily="2" charset="0"/>
              <a:cs typeface="Ebrima" panose="02000000000000000000" pitchFamily="2" charset="0"/>
            </a:endParaRPr>
          </a:p>
        </p:txBody>
      </p:sp>
      <p:sp>
        <p:nvSpPr>
          <p:cNvPr id="6" name="TextBox 5"/>
          <p:cNvSpPr txBox="1"/>
          <p:nvPr/>
        </p:nvSpPr>
        <p:spPr>
          <a:xfrm>
            <a:off x="432854" y="5224857"/>
            <a:ext cx="1375698" cy="769441"/>
          </a:xfrm>
          <a:prstGeom prst="rect">
            <a:avLst/>
          </a:prstGeom>
          <a:noFill/>
        </p:spPr>
        <p:txBody>
          <a:bodyPr wrap="none" rtlCol="0">
            <a:spAutoFit/>
          </a:bodyPr>
          <a:lstStyle/>
          <a:p>
            <a:r>
              <a:rPr lang="en-US" sz="4400" dirty="0">
                <a:latin typeface="+mj-lt"/>
              </a:rPr>
              <a:t>- F </a:t>
            </a:r>
            <a:r>
              <a:rPr lang="en-US" sz="4000" dirty="0">
                <a:latin typeface="+mj-lt"/>
                <a:sym typeface="Wingdings" panose="05000000000000000000" pitchFamily="2" charset="2"/>
              </a:rPr>
              <a:t></a:t>
            </a:r>
            <a:endParaRPr lang="en-US" sz="4000" dirty="0">
              <a:latin typeface="+mj-lt"/>
            </a:endParaRPr>
          </a:p>
        </p:txBody>
      </p:sp>
      <mc:AlternateContent xmlns:mc="http://schemas.openxmlformats.org/markup-compatibility/2006" xmlns:a14="http://schemas.microsoft.com/office/drawing/2010/main">
        <mc:Choice Requires="a14">
          <p:sp>
            <p:nvSpPr>
              <p:cNvPr id="7" name="TextBox 6"/>
              <p:cNvSpPr txBox="1"/>
              <p:nvPr/>
            </p:nvSpPr>
            <p:spPr>
              <a:xfrm>
                <a:off x="4784035" y="1639413"/>
                <a:ext cx="4171862" cy="430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rgbClr val="0070C0"/>
                          </a:solidFill>
                          <a:latin typeface="Cambria Math" panose="02040503050406030204" pitchFamily="18" charset="0"/>
                        </a:rPr>
                        <m:t>𝑘</m:t>
                      </m:r>
                      <m:r>
                        <a:rPr lang="en-US" sz="2800" b="0" i="1" smtClean="0">
                          <a:solidFill>
                            <a:srgbClr val="0070C0"/>
                          </a:solidFill>
                          <a:latin typeface="Cambria Math" panose="02040503050406030204" pitchFamily="18" charset="0"/>
                        </a:rPr>
                        <m:t>=8.99×</m:t>
                      </m:r>
                      <m:sSup>
                        <m:sSupPr>
                          <m:ctrlPr>
                            <a:rPr lang="en-US" sz="2800" b="0" i="1" smtClean="0">
                              <a:solidFill>
                                <a:srgbClr val="0070C0"/>
                              </a:solidFill>
                              <a:latin typeface="Cambria Math" panose="02040503050406030204" pitchFamily="18" charset="0"/>
                              <a:ea typeface="Cambria Math" panose="02040503050406030204" pitchFamily="18" charset="0"/>
                            </a:rPr>
                          </m:ctrlPr>
                        </m:sSupPr>
                        <m:e>
                          <m:r>
                            <a:rPr lang="en-US" sz="2800" b="0" i="1" smtClean="0">
                              <a:solidFill>
                                <a:srgbClr val="0070C0"/>
                              </a:solidFill>
                              <a:latin typeface="Cambria Math" panose="02040503050406030204" pitchFamily="18" charset="0"/>
                              <a:ea typeface="Cambria Math" panose="02040503050406030204" pitchFamily="18" charset="0"/>
                            </a:rPr>
                            <m:t>10</m:t>
                          </m:r>
                        </m:e>
                        <m:sup>
                          <m:r>
                            <a:rPr lang="en-US" sz="2800" b="0" i="1" smtClean="0">
                              <a:solidFill>
                                <a:srgbClr val="0070C0"/>
                              </a:solidFill>
                              <a:latin typeface="Cambria Math" panose="02040503050406030204" pitchFamily="18" charset="0"/>
                              <a:ea typeface="Cambria Math" panose="02040503050406030204" pitchFamily="18" charset="0"/>
                            </a:rPr>
                            <m:t>9</m:t>
                          </m:r>
                        </m:sup>
                      </m:sSup>
                      <m:r>
                        <a:rPr lang="en-US" sz="2800" b="0" i="1" smtClean="0">
                          <a:solidFill>
                            <a:srgbClr val="0070C0"/>
                          </a:solidFill>
                          <a:latin typeface="Cambria Math" panose="02040503050406030204" pitchFamily="18" charset="0"/>
                          <a:ea typeface="Cambria Math" panose="02040503050406030204" pitchFamily="18" charset="0"/>
                        </a:rPr>
                        <m:t> </m:t>
                      </m:r>
                      <m:r>
                        <a:rPr lang="en-US" sz="2800" i="1">
                          <a:solidFill>
                            <a:srgbClr val="0070C0"/>
                          </a:solidFill>
                          <a:latin typeface="Cambria Math" panose="02040503050406030204" pitchFamily="18" charset="0"/>
                          <a:ea typeface="Cambria Math" panose="02040503050406030204" pitchFamily="18" charset="0"/>
                        </a:rPr>
                        <m:t>𝑁</m:t>
                      </m:r>
                      <m:r>
                        <a:rPr lang="en-US" sz="2800" b="0" i="1" smtClean="0">
                          <a:solidFill>
                            <a:srgbClr val="0070C0"/>
                          </a:solidFill>
                          <a:latin typeface="Cambria Math" panose="02040503050406030204" pitchFamily="18" charset="0"/>
                          <a:ea typeface="Cambria Math" panose="02040503050406030204" pitchFamily="18" charset="0"/>
                        </a:rPr>
                        <m:t> </m:t>
                      </m:r>
                      <m:sSup>
                        <m:sSupPr>
                          <m:ctrlPr>
                            <a:rPr lang="en-US" sz="2800" i="1" smtClean="0">
                              <a:solidFill>
                                <a:srgbClr val="0070C0"/>
                              </a:solidFill>
                              <a:latin typeface="Cambria Math" panose="02040503050406030204" pitchFamily="18" charset="0"/>
                              <a:ea typeface="Cambria Math" panose="02040503050406030204" pitchFamily="18" charset="0"/>
                            </a:rPr>
                          </m:ctrlPr>
                        </m:sSupPr>
                        <m:e>
                          <m:r>
                            <a:rPr lang="en-US" sz="2800" i="1">
                              <a:solidFill>
                                <a:srgbClr val="0070C0"/>
                              </a:solidFill>
                              <a:latin typeface="Cambria Math" panose="02040503050406030204" pitchFamily="18" charset="0"/>
                              <a:ea typeface="Cambria Math" panose="02040503050406030204" pitchFamily="18" charset="0"/>
                            </a:rPr>
                            <m:t>𝑚</m:t>
                          </m:r>
                        </m:e>
                        <m:sup>
                          <m:r>
                            <a:rPr lang="en-US" sz="2800" i="1">
                              <a:solidFill>
                                <a:srgbClr val="0070C0"/>
                              </a:solidFill>
                              <a:latin typeface="Cambria Math" panose="02040503050406030204" pitchFamily="18" charset="0"/>
                              <a:ea typeface="Cambria Math" panose="02040503050406030204" pitchFamily="18" charset="0"/>
                            </a:rPr>
                            <m:t>2</m:t>
                          </m:r>
                        </m:sup>
                      </m:sSup>
                      <m:r>
                        <a:rPr lang="en-US" sz="2800" b="0" i="1" smtClean="0">
                          <a:solidFill>
                            <a:srgbClr val="0070C0"/>
                          </a:solidFill>
                          <a:latin typeface="Cambria Math" panose="02040503050406030204" pitchFamily="18" charset="0"/>
                          <a:ea typeface="Cambria Math" panose="02040503050406030204" pitchFamily="18" charset="0"/>
                        </a:rPr>
                        <m:t> </m:t>
                      </m:r>
                      <m:sSup>
                        <m:sSupPr>
                          <m:ctrlPr>
                            <a:rPr lang="en-US" sz="2800" b="0" i="1" smtClean="0">
                              <a:solidFill>
                                <a:srgbClr val="0070C0"/>
                              </a:solidFill>
                              <a:latin typeface="Cambria Math" panose="02040503050406030204" pitchFamily="18" charset="0"/>
                              <a:ea typeface="Cambria Math" panose="02040503050406030204" pitchFamily="18" charset="0"/>
                            </a:rPr>
                          </m:ctrlPr>
                        </m:sSupPr>
                        <m:e>
                          <m:r>
                            <a:rPr lang="en-US" sz="2800" b="0" i="1" smtClean="0">
                              <a:solidFill>
                                <a:srgbClr val="0070C0"/>
                              </a:solidFill>
                              <a:latin typeface="Cambria Math" panose="02040503050406030204" pitchFamily="18" charset="0"/>
                              <a:ea typeface="Cambria Math" panose="02040503050406030204" pitchFamily="18" charset="0"/>
                            </a:rPr>
                            <m:t>𝐶</m:t>
                          </m:r>
                        </m:e>
                        <m:sup>
                          <m:r>
                            <a:rPr lang="en-US" sz="2800" b="0" i="1" smtClean="0">
                              <a:solidFill>
                                <a:srgbClr val="0070C0"/>
                              </a:solidFill>
                              <a:latin typeface="Cambria Math" panose="02040503050406030204" pitchFamily="18" charset="0"/>
                              <a:ea typeface="Cambria Math" panose="02040503050406030204" pitchFamily="18" charset="0"/>
                            </a:rPr>
                            <m:t>−2</m:t>
                          </m:r>
                        </m:sup>
                      </m:sSup>
                    </m:oMath>
                  </m:oMathPara>
                </a14:m>
                <a:endParaRPr lang="en-US" sz="3600" i="1" dirty="0">
                  <a:solidFill>
                    <a:srgbClr val="0070C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4784035" y="1639413"/>
                <a:ext cx="4171862" cy="430887"/>
              </a:xfrm>
              <a:prstGeom prst="rect">
                <a:avLst/>
              </a:prstGeom>
              <a:blipFill>
                <a:blip r:embed="rId3"/>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1A32E9FE-E792-41D0-9CFD-70745DE8DF24}"/>
              </a:ext>
            </a:extLst>
          </p:cNvPr>
          <p:cNvSpPr txBox="1"/>
          <p:nvPr/>
        </p:nvSpPr>
        <p:spPr>
          <a:xfrm>
            <a:off x="1749067" y="4049095"/>
            <a:ext cx="4711546" cy="707886"/>
          </a:xfrm>
          <a:prstGeom prst="rect">
            <a:avLst/>
          </a:prstGeom>
          <a:noFill/>
        </p:spPr>
        <p:txBody>
          <a:bodyPr wrap="none" rtlCol="0">
            <a:spAutoFit/>
          </a:bodyPr>
          <a:lstStyle/>
          <a:p>
            <a:r>
              <a:rPr lang="en-US" sz="4000" dirty="0">
                <a:solidFill>
                  <a:srgbClr val="C00000"/>
                </a:solidFill>
                <a:latin typeface="Ebrima" panose="02000000000000000000" pitchFamily="2" charset="0"/>
                <a:ea typeface="Ebrima" panose="02000000000000000000" pitchFamily="2" charset="0"/>
                <a:cs typeface="Ebrima" panose="02000000000000000000" pitchFamily="2" charset="0"/>
                <a:sym typeface="Wingdings" panose="05000000000000000000" pitchFamily="2" charset="2"/>
              </a:rPr>
              <a:t>Repel (+)(+) or (-)(-)</a:t>
            </a:r>
            <a:endParaRPr lang="en-US" sz="4000" dirty="0">
              <a:solidFill>
                <a:srgbClr val="C00000"/>
              </a:solidFill>
              <a:latin typeface="Ebrima" panose="02000000000000000000" pitchFamily="2" charset="0"/>
              <a:ea typeface="Ebrima" panose="02000000000000000000" pitchFamily="2" charset="0"/>
              <a:cs typeface="Ebrima" panose="02000000000000000000" pitchFamily="2" charset="0"/>
            </a:endParaRPr>
          </a:p>
        </p:txBody>
      </p:sp>
      <p:sp>
        <p:nvSpPr>
          <p:cNvPr id="9" name="TextBox 8">
            <a:extLst>
              <a:ext uri="{FF2B5EF4-FFF2-40B4-BE49-F238E27FC236}">
                <a16:creationId xmlns:a16="http://schemas.microsoft.com/office/drawing/2014/main" id="{D4439D6B-F878-49BE-8022-73B66DDFFE62}"/>
              </a:ext>
            </a:extLst>
          </p:cNvPr>
          <p:cNvSpPr txBox="1"/>
          <p:nvPr/>
        </p:nvSpPr>
        <p:spPr>
          <a:xfrm>
            <a:off x="1746661" y="5255634"/>
            <a:ext cx="4969630" cy="707886"/>
          </a:xfrm>
          <a:prstGeom prst="rect">
            <a:avLst/>
          </a:prstGeom>
          <a:noFill/>
        </p:spPr>
        <p:txBody>
          <a:bodyPr wrap="none" rtlCol="0">
            <a:spAutoFit/>
          </a:bodyPr>
          <a:lstStyle/>
          <a:p>
            <a:r>
              <a:rPr lang="en-US" sz="4000" dirty="0">
                <a:solidFill>
                  <a:srgbClr val="C00000"/>
                </a:solidFill>
                <a:latin typeface="Ebrima" panose="02000000000000000000" pitchFamily="2" charset="0"/>
                <a:ea typeface="Ebrima" panose="02000000000000000000" pitchFamily="2" charset="0"/>
                <a:cs typeface="Ebrima" panose="02000000000000000000" pitchFamily="2" charset="0"/>
                <a:sym typeface="Wingdings" panose="05000000000000000000" pitchFamily="2" charset="2"/>
              </a:rPr>
              <a:t>Attract (+)(-) or (-)(+)</a:t>
            </a:r>
            <a:endParaRPr lang="en-US" sz="4000" dirty="0">
              <a:latin typeface="+mj-lt"/>
            </a:endParaRPr>
          </a:p>
        </p:txBody>
      </p:sp>
    </p:spTree>
    <p:extLst>
      <p:ext uri="{BB962C8B-B14F-4D97-AF65-F5344CB8AC3E}">
        <p14:creationId xmlns:p14="http://schemas.microsoft.com/office/powerpoint/2010/main" val="3845143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Quantifying Charge</a:t>
            </a:r>
          </a:p>
        </p:txBody>
      </p:sp>
      <p:pic>
        <p:nvPicPr>
          <p:cNvPr id="5" name="Picture 4">
            <a:extLst>
              <a:ext uri="{FF2B5EF4-FFF2-40B4-BE49-F238E27FC236}">
                <a16:creationId xmlns:a16="http://schemas.microsoft.com/office/drawing/2014/main" id="{14FE0C3B-5C48-465C-A7BF-AF18F95F033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48700" y="3274178"/>
            <a:ext cx="8496407" cy="2826494"/>
          </a:xfrm>
          <a:prstGeom prst="rect">
            <a:avLst/>
          </a:prstGeom>
        </p:spPr>
      </p:pic>
      <p:sp>
        <p:nvSpPr>
          <p:cNvPr id="6" name="Rectangle 3">
            <a:extLst>
              <a:ext uri="{FF2B5EF4-FFF2-40B4-BE49-F238E27FC236}">
                <a16:creationId xmlns:a16="http://schemas.microsoft.com/office/drawing/2014/main" id="{E8A6808B-763F-45FE-A7B0-D33B2A287A53}"/>
              </a:ext>
            </a:extLst>
          </p:cNvPr>
          <p:cNvSpPr txBox="1">
            <a:spLocks noChangeArrowheads="1"/>
          </p:cNvSpPr>
          <p:nvPr/>
        </p:nvSpPr>
        <p:spPr>
          <a:xfrm>
            <a:off x="248194" y="1531726"/>
            <a:ext cx="8552906" cy="1419292"/>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altLang="en-US" sz="4000" dirty="0">
                <a:latin typeface="+mj-lt"/>
              </a:rPr>
              <a:t>The total charge in Coulombs can be related to the number of electrons</a:t>
            </a:r>
          </a:p>
        </p:txBody>
      </p:sp>
      <p:sp>
        <p:nvSpPr>
          <p:cNvPr id="7" name="Rectangle 6">
            <a:extLst>
              <a:ext uri="{FF2B5EF4-FFF2-40B4-BE49-F238E27FC236}">
                <a16:creationId xmlns:a16="http://schemas.microsoft.com/office/drawing/2014/main" id="{DD0B0D6E-9E02-4369-AFA0-EA3CF4B54348}"/>
              </a:ext>
            </a:extLst>
          </p:cNvPr>
          <p:cNvSpPr/>
          <p:nvPr/>
        </p:nvSpPr>
        <p:spPr>
          <a:xfrm>
            <a:off x="454610" y="4130014"/>
            <a:ext cx="5479845" cy="256612"/>
          </a:xfrm>
          <a:prstGeom prst="rect">
            <a:avLst/>
          </a:prstGeom>
          <a:solidFill>
            <a:srgbClr val="FFFF00">
              <a:alpha val="20000"/>
            </a:srgb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190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Quantifying Charge</a:t>
            </a:r>
            <a:endParaRPr lang="en-US" u="sng" dirty="0">
              <a:solidFill>
                <a:schemeClr val="bg1"/>
              </a:solidFill>
              <a:effectLst>
                <a:outerShdw blurRad="38100" dist="38100" dir="2700000" algn="tl">
                  <a:srgbClr val="000000">
                    <a:alpha val="43137"/>
                  </a:srgbClr>
                </a:outerShdw>
              </a:effectLst>
            </a:endParaRPr>
          </a:p>
        </p:txBody>
      </p:sp>
      <p:sp>
        <p:nvSpPr>
          <p:cNvPr id="6" name="Rectangle 3"/>
          <p:cNvSpPr txBox="1">
            <a:spLocks noChangeArrowheads="1"/>
          </p:cNvSpPr>
          <p:nvPr/>
        </p:nvSpPr>
        <p:spPr>
          <a:xfrm>
            <a:off x="186612" y="1531726"/>
            <a:ext cx="8714792" cy="1341485"/>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altLang="en-US" sz="3600" dirty="0">
                <a:latin typeface="+mj-lt"/>
              </a:rPr>
              <a:t>The coulomb was selected to use with electric currents which makes it a very large unit for static electricity. </a:t>
            </a:r>
            <a:r>
              <a:rPr lang="en-US" altLang="en-US" sz="3600" b="1" dirty="0">
                <a:latin typeface="+mj-lt"/>
              </a:rPr>
              <a:t>Get your metric prefixes ready</a:t>
            </a:r>
          </a:p>
        </p:txBody>
      </p:sp>
      <p:cxnSp>
        <p:nvCxnSpPr>
          <p:cNvPr id="5" name="Straight Arrow Connector 4"/>
          <p:cNvCxnSpPr/>
          <p:nvPr/>
        </p:nvCxnSpPr>
        <p:spPr>
          <a:xfrm>
            <a:off x="597883" y="4074850"/>
            <a:ext cx="7892249" cy="8878"/>
          </a:xfrm>
          <a:prstGeom prst="straightConnector1">
            <a:avLst/>
          </a:prstGeom>
          <a:ln w="76200">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sp>
        <p:nvSpPr>
          <p:cNvPr id="9" name="Oval 8"/>
          <p:cNvSpPr/>
          <p:nvPr/>
        </p:nvSpPr>
        <p:spPr>
          <a:xfrm>
            <a:off x="464718" y="3937246"/>
            <a:ext cx="266330" cy="2752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064582" y="3941685"/>
            <a:ext cx="266330" cy="2752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16200000">
            <a:off x="-150175" y="4849450"/>
            <a:ext cx="1496115" cy="461665"/>
          </a:xfrm>
          <a:prstGeom prst="rect">
            <a:avLst/>
          </a:prstGeom>
          <a:noFill/>
        </p:spPr>
        <p:txBody>
          <a:bodyPr wrap="none" rtlCol="0">
            <a:spAutoFit/>
          </a:bodyPr>
          <a:lstStyle/>
          <a:p>
            <a:r>
              <a:rPr lang="en-US" sz="2400" dirty="0">
                <a:latin typeface="+mj-lt"/>
              </a:rPr>
              <a:t>BASE UNIT</a:t>
            </a:r>
          </a:p>
        </p:txBody>
      </p:sp>
      <p:cxnSp>
        <p:nvCxnSpPr>
          <p:cNvPr id="16" name="Straight Connector 15"/>
          <p:cNvCxnSpPr/>
          <p:nvPr/>
        </p:nvCxnSpPr>
        <p:spPr>
          <a:xfrm flipH="1">
            <a:off x="1127462" y="3932807"/>
            <a:ext cx="8878" cy="275208"/>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641128" y="3932807"/>
            <a:ext cx="8878" cy="275208"/>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rot="16200000">
            <a:off x="1597623" y="4707798"/>
            <a:ext cx="1537600" cy="830997"/>
          </a:xfrm>
          <a:prstGeom prst="rect">
            <a:avLst/>
          </a:prstGeom>
          <a:noFill/>
        </p:spPr>
        <p:txBody>
          <a:bodyPr wrap="none" rtlCol="0">
            <a:spAutoFit/>
          </a:bodyPr>
          <a:lstStyle/>
          <a:p>
            <a:r>
              <a:rPr lang="en-US" sz="2400" dirty="0" err="1">
                <a:latin typeface="+mj-lt"/>
              </a:rPr>
              <a:t>Milli</a:t>
            </a:r>
            <a:r>
              <a:rPr lang="en-US" sz="2400" dirty="0">
                <a:latin typeface="+mj-lt"/>
              </a:rPr>
              <a:t>- (10</a:t>
            </a:r>
            <a:r>
              <a:rPr lang="en-US" sz="2400" baseline="30000" dirty="0">
                <a:latin typeface="+mj-lt"/>
              </a:rPr>
              <a:t>-3</a:t>
            </a:r>
            <a:r>
              <a:rPr lang="en-US" sz="2400" dirty="0">
                <a:latin typeface="+mj-lt"/>
              </a:rPr>
              <a:t>)</a:t>
            </a:r>
          </a:p>
          <a:p>
            <a:r>
              <a:rPr lang="en-US" sz="2400" dirty="0">
                <a:latin typeface="+mj-lt"/>
              </a:rPr>
              <a:t>m-</a:t>
            </a:r>
          </a:p>
        </p:txBody>
      </p:sp>
      <p:sp>
        <p:nvSpPr>
          <p:cNvPr id="25" name="Oval 24"/>
          <p:cNvSpPr/>
          <p:nvPr/>
        </p:nvSpPr>
        <p:spPr>
          <a:xfrm>
            <a:off x="3664446" y="3941685"/>
            <a:ext cx="266330" cy="2752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p:nvCxnSpPr>
        <p:spPr>
          <a:xfrm flipH="1">
            <a:off x="2727326" y="3932807"/>
            <a:ext cx="8878" cy="275208"/>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240992" y="3932807"/>
            <a:ext cx="8878" cy="275208"/>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5264310" y="3941685"/>
            <a:ext cx="266330" cy="2752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p:cNvCxnSpPr/>
          <p:nvPr/>
        </p:nvCxnSpPr>
        <p:spPr>
          <a:xfrm flipH="1">
            <a:off x="4327190" y="3932807"/>
            <a:ext cx="8878" cy="275208"/>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4840856" y="3932807"/>
            <a:ext cx="8878" cy="275208"/>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a:off x="6864174" y="3955079"/>
            <a:ext cx="266330" cy="275208"/>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nvCxnSpPr>
        <p:spPr>
          <a:xfrm flipH="1">
            <a:off x="5927054" y="3946201"/>
            <a:ext cx="8878" cy="275208"/>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6440720" y="3946201"/>
            <a:ext cx="8878" cy="275208"/>
          </a:xfrm>
          <a:prstGeom prst="line">
            <a:avLst/>
          </a:prstGeom>
          <a:ln w="571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rot="16200000">
            <a:off x="3107809" y="4775857"/>
            <a:ext cx="1727139" cy="830997"/>
          </a:xfrm>
          <a:prstGeom prst="rect">
            <a:avLst/>
          </a:prstGeom>
          <a:noFill/>
        </p:spPr>
        <p:txBody>
          <a:bodyPr wrap="none" rtlCol="0">
            <a:spAutoFit/>
          </a:bodyPr>
          <a:lstStyle/>
          <a:p>
            <a:r>
              <a:rPr lang="en-US" sz="2400" dirty="0">
                <a:latin typeface="+mj-lt"/>
              </a:rPr>
              <a:t>Micro- (10</a:t>
            </a:r>
            <a:r>
              <a:rPr lang="en-US" sz="2400" baseline="30000" dirty="0">
                <a:latin typeface="+mj-lt"/>
              </a:rPr>
              <a:t>-6</a:t>
            </a:r>
            <a:r>
              <a:rPr lang="en-US" sz="2400" dirty="0">
                <a:latin typeface="+mj-lt"/>
              </a:rPr>
              <a:t>)</a:t>
            </a:r>
          </a:p>
          <a:p>
            <a:r>
              <a:rPr lang="en-US" sz="2400" dirty="0">
                <a:latin typeface="+mj-lt"/>
              </a:rPr>
              <a:t>µ-</a:t>
            </a:r>
          </a:p>
        </p:txBody>
      </p:sp>
      <p:sp>
        <p:nvSpPr>
          <p:cNvPr id="35" name="TextBox 34"/>
          <p:cNvSpPr txBox="1"/>
          <p:nvPr/>
        </p:nvSpPr>
        <p:spPr>
          <a:xfrm rot="16200000">
            <a:off x="4741009" y="4747611"/>
            <a:ext cx="1670650" cy="830997"/>
          </a:xfrm>
          <a:prstGeom prst="rect">
            <a:avLst/>
          </a:prstGeom>
          <a:noFill/>
        </p:spPr>
        <p:txBody>
          <a:bodyPr wrap="none" rtlCol="0">
            <a:spAutoFit/>
          </a:bodyPr>
          <a:lstStyle/>
          <a:p>
            <a:r>
              <a:rPr lang="en-US" sz="2400" dirty="0" err="1">
                <a:latin typeface="+mj-lt"/>
              </a:rPr>
              <a:t>Nano</a:t>
            </a:r>
            <a:r>
              <a:rPr lang="en-US" sz="2400" dirty="0">
                <a:latin typeface="+mj-lt"/>
              </a:rPr>
              <a:t>- (10</a:t>
            </a:r>
            <a:r>
              <a:rPr lang="en-US" sz="2400" baseline="30000" dirty="0">
                <a:latin typeface="+mj-lt"/>
              </a:rPr>
              <a:t>-9</a:t>
            </a:r>
            <a:r>
              <a:rPr lang="en-US" sz="2400" dirty="0">
                <a:latin typeface="+mj-lt"/>
              </a:rPr>
              <a:t>)</a:t>
            </a:r>
          </a:p>
          <a:p>
            <a:r>
              <a:rPr lang="en-US" sz="2400" dirty="0">
                <a:latin typeface="+mj-lt"/>
              </a:rPr>
              <a:t>n-</a:t>
            </a:r>
          </a:p>
        </p:txBody>
      </p:sp>
      <p:sp>
        <p:nvSpPr>
          <p:cNvPr id="36" name="TextBox 35"/>
          <p:cNvSpPr txBox="1"/>
          <p:nvPr/>
        </p:nvSpPr>
        <p:spPr>
          <a:xfrm rot="16200000">
            <a:off x="6368311" y="4710262"/>
            <a:ext cx="1625958" cy="830997"/>
          </a:xfrm>
          <a:prstGeom prst="rect">
            <a:avLst/>
          </a:prstGeom>
          <a:noFill/>
        </p:spPr>
        <p:txBody>
          <a:bodyPr wrap="none" rtlCol="0">
            <a:spAutoFit/>
          </a:bodyPr>
          <a:lstStyle/>
          <a:p>
            <a:r>
              <a:rPr lang="en-US" sz="2400" dirty="0">
                <a:latin typeface="+mj-lt"/>
              </a:rPr>
              <a:t>Pico- (10</a:t>
            </a:r>
            <a:r>
              <a:rPr lang="en-US" sz="2400" baseline="30000" dirty="0">
                <a:latin typeface="+mj-lt"/>
              </a:rPr>
              <a:t>-12</a:t>
            </a:r>
            <a:r>
              <a:rPr lang="en-US" sz="2400" dirty="0">
                <a:latin typeface="+mj-lt"/>
              </a:rPr>
              <a:t>)</a:t>
            </a:r>
          </a:p>
          <a:p>
            <a:r>
              <a:rPr lang="en-US" sz="2400" dirty="0">
                <a:latin typeface="+mj-lt"/>
              </a:rPr>
              <a:t>p-</a:t>
            </a:r>
          </a:p>
        </p:txBody>
      </p:sp>
    </p:spTree>
    <p:extLst>
      <p:ext uri="{BB962C8B-B14F-4D97-AF65-F5344CB8AC3E}">
        <p14:creationId xmlns:p14="http://schemas.microsoft.com/office/powerpoint/2010/main" val="28757283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Conversion Check</a:t>
            </a:r>
            <a:endParaRPr lang="en-US" u="sng" dirty="0">
              <a:solidFill>
                <a:schemeClr val="bg1"/>
              </a:solidFill>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D70D39E6-F253-484A-87F7-06BE9FDBBDC3}"/>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15783" y="3483428"/>
            <a:ext cx="6921642" cy="2714172"/>
          </a:xfrm>
          <a:prstGeom prst="rect">
            <a:avLst/>
          </a:prstGeom>
        </p:spPr>
      </p:pic>
      <p:sp>
        <p:nvSpPr>
          <p:cNvPr id="10" name="TextBox 9">
            <a:extLst>
              <a:ext uri="{FF2B5EF4-FFF2-40B4-BE49-F238E27FC236}">
                <a16:creationId xmlns:a16="http://schemas.microsoft.com/office/drawing/2014/main" id="{61897183-70EF-4A60-BA41-19E51E4D48AC}"/>
              </a:ext>
            </a:extLst>
          </p:cNvPr>
          <p:cNvSpPr txBox="1"/>
          <p:nvPr/>
        </p:nvSpPr>
        <p:spPr>
          <a:xfrm>
            <a:off x="362857" y="1531726"/>
            <a:ext cx="1927131" cy="646331"/>
          </a:xfrm>
          <a:prstGeom prst="rect">
            <a:avLst/>
          </a:prstGeom>
          <a:noFill/>
        </p:spPr>
        <p:txBody>
          <a:bodyPr wrap="none" rtlCol="0">
            <a:spAutoFit/>
          </a:bodyPr>
          <a:lstStyle/>
          <a:p>
            <a:r>
              <a:rPr lang="en-US" sz="3600" dirty="0">
                <a:latin typeface="+mj-lt"/>
              </a:rPr>
              <a:t>7 </a:t>
            </a:r>
            <a:r>
              <a:rPr lang="el-GR" sz="3600" dirty="0">
                <a:latin typeface="+mj-lt"/>
              </a:rPr>
              <a:t>μ</a:t>
            </a:r>
            <a:r>
              <a:rPr lang="en-US" sz="3600" dirty="0">
                <a:latin typeface="+mj-lt"/>
              </a:rPr>
              <a:t>C </a:t>
            </a:r>
            <a:r>
              <a:rPr lang="en-US" sz="3600" dirty="0">
                <a:latin typeface="+mj-lt"/>
                <a:sym typeface="Wingdings" panose="05000000000000000000" pitchFamily="2" charset="2"/>
              </a:rPr>
              <a:t> C</a:t>
            </a:r>
            <a:endParaRPr lang="en-US" sz="3600" dirty="0">
              <a:latin typeface="+mj-lt"/>
            </a:endParaRPr>
          </a:p>
        </p:txBody>
      </p:sp>
      <p:sp>
        <p:nvSpPr>
          <p:cNvPr id="7" name="Rectangle 6">
            <a:extLst>
              <a:ext uri="{FF2B5EF4-FFF2-40B4-BE49-F238E27FC236}">
                <a16:creationId xmlns:a16="http://schemas.microsoft.com/office/drawing/2014/main" id="{473E9A62-21CE-4048-B923-0A1A85AA672E}"/>
              </a:ext>
            </a:extLst>
          </p:cNvPr>
          <p:cNvSpPr/>
          <p:nvPr/>
        </p:nvSpPr>
        <p:spPr>
          <a:xfrm>
            <a:off x="2083169" y="5543203"/>
            <a:ext cx="5024213" cy="275706"/>
          </a:xfrm>
          <a:prstGeom prst="rect">
            <a:avLst/>
          </a:prstGeom>
          <a:solidFill>
            <a:srgbClr val="FFFF00">
              <a:alpha val="20000"/>
            </a:srgb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BFD2591-7801-4568-8A91-2BFA8B07CB98}"/>
              </a:ext>
            </a:extLst>
          </p:cNvPr>
          <p:cNvSpPr txBox="1"/>
          <p:nvPr/>
        </p:nvSpPr>
        <p:spPr>
          <a:xfrm>
            <a:off x="3906982" y="1815079"/>
            <a:ext cx="3544560" cy="1015663"/>
          </a:xfrm>
          <a:prstGeom prst="rect">
            <a:avLst/>
          </a:prstGeom>
          <a:noFill/>
          <a:ln>
            <a:solidFill>
              <a:srgbClr val="C00000"/>
            </a:solidFill>
          </a:ln>
        </p:spPr>
        <p:txBody>
          <a:bodyPr wrap="none" rtlCol="0">
            <a:spAutoFit/>
          </a:bodyPr>
          <a:lstStyle/>
          <a:p>
            <a:r>
              <a:rPr lang="en-US" sz="6000" dirty="0">
                <a:solidFill>
                  <a:srgbClr val="C00000"/>
                </a:solidFill>
                <a:latin typeface="Ebrima" panose="02000000000000000000" pitchFamily="2" charset="0"/>
                <a:ea typeface="Ebrima" panose="02000000000000000000" pitchFamily="2" charset="0"/>
                <a:cs typeface="Ebrima" panose="02000000000000000000" pitchFamily="2" charset="0"/>
              </a:rPr>
              <a:t>7 × 10</a:t>
            </a:r>
            <a:r>
              <a:rPr lang="en-US" sz="6000" baseline="30000" dirty="0">
                <a:solidFill>
                  <a:srgbClr val="C00000"/>
                </a:solidFill>
                <a:latin typeface="Ebrima" panose="02000000000000000000" pitchFamily="2" charset="0"/>
                <a:ea typeface="Ebrima" panose="02000000000000000000" pitchFamily="2" charset="0"/>
                <a:cs typeface="Ebrima" panose="02000000000000000000" pitchFamily="2" charset="0"/>
              </a:rPr>
              <a:t>-6</a:t>
            </a:r>
            <a:r>
              <a:rPr lang="en-US" sz="6000" dirty="0">
                <a:solidFill>
                  <a:srgbClr val="C00000"/>
                </a:solidFill>
                <a:latin typeface="Ebrima" panose="02000000000000000000" pitchFamily="2" charset="0"/>
                <a:ea typeface="Ebrima" panose="02000000000000000000" pitchFamily="2" charset="0"/>
                <a:cs typeface="Ebrima" panose="02000000000000000000" pitchFamily="2" charset="0"/>
              </a:rPr>
              <a:t> C</a:t>
            </a:r>
          </a:p>
        </p:txBody>
      </p:sp>
    </p:spTree>
    <p:extLst>
      <p:ext uri="{BB962C8B-B14F-4D97-AF65-F5344CB8AC3E}">
        <p14:creationId xmlns:p14="http://schemas.microsoft.com/office/powerpoint/2010/main" val="330779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3007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txBox="1">
            <a:spLocks/>
          </p:cNvSpPr>
          <p:nvPr/>
        </p:nvSpPr>
        <p:spPr>
          <a:xfrm>
            <a:off x="29194" y="380140"/>
            <a:ext cx="9114806" cy="771446"/>
          </a:xfrm>
          <a:prstGeom prst="rect">
            <a:avLst/>
          </a:prstGeom>
        </p:spPr>
        <p:txBody>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dirty="0">
                <a:solidFill>
                  <a:schemeClr val="bg1"/>
                </a:solidFill>
                <a:effectLst>
                  <a:outerShdw blurRad="38100" dist="38100" dir="2700000" algn="tl">
                    <a:srgbClr val="000000">
                      <a:alpha val="43137"/>
                    </a:srgbClr>
                  </a:outerShdw>
                </a:effectLst>
              </a:rPr>
              <a:t>Try This</a:t>
            </a:r>
            <a:endParaRPr lang="en-US" u="sng" dirty="0">
              <a:solidFill>
                <a:schemeClr val="bg1"/>
              </a:solidFill>
              <a:effectLst>
                <a:outerShdw blurRad="38100" dist="38100" dir="2700000" algn="tl">
                  <a:srgbClr val="000000">
                    <a:alpha val="43137"/>
                  </a:srgbClr>
                </a:outerShdw>
              </a:effectLst>
            </a:endParaRPr>
          </a:p>
        </p:txBody>
      </p:sp>
      <p:sp>
        <p:nvSpPr>
          <p:cNvPr id="8" name="Rectangle 3"/>
          <p:cNvSpPr txBox="1">
            <a:spLocks noChangeArrowheads="1"/>
          </p:cNvSpPr>
          <p:nvPr/>
        </p:nvSpPr>
        <p:spPr>
          <a:xfrm>
            <a:off x="0" y="1564806"/>
            <a:ext cx="9144000" cy="136707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altLang="en-US" sz="2800" dirty="0">
                <a:latin typeface="+mj-lt"/>
              </a:rPr>
              <a:t>A small cork with an excess charge of +7.0 µC is placed 14 cm from another cork, which carries a charge of −3.2 µC. What is the magnitude of the electric force between the corks?</a:t>
            </a:r>
          </a:p>
        </p:txBody>
      </p:sp>
      <mc:AlternateContent xmlns:mc="http://schemas.openxmlformats.org/markup-compatibility/2006" xmlns:a14="http://schemas.microsoft.com/office/drawing/2010/main">
        <mc:Choice Requires="a14">
          <p:sp>
            <p:nvSpPr>
              <p:cNvPr id="18" name="TextBox 17"/>
              <p:cNvSpPr txBox="1"/>
              <p:nvPr/>
            </p:nvSpPr>
            <p:spPr>
              <a:xfrm>
                <a:off x="253602" y="5585930"/>
                <a:ext cx="1495217" cy="63010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a:solidFill>
                            <a:srgbClr val="C00000"/>
                          </a:solidFill>
                          <a:latin typeface="Cambria Math" panose="02040503050406030204" pitchFamily="18" charset="0"/>
                        </a:rPr>
                        <m:t>𝐹</m:t>
                      </m:r>
                      <m:r>
                        <a:rPr lang="en-US" sz="2400" i="1">
                          <a:latin typeface="Cambria Math" panose="02040503050406030204" pitchFamily="18" charset="0"/>
                        </a:rPr>
                        <m:t>=</m:t>
                      </m:r>
                      <m:r>
                        <a:rPr lang="en-US" sz="2400" i="1">
                          <a:solidFill>
                            <a:srgbClr val="0070C0"/>
                          </a:solidFill>
                          <a:latin typeface="Cambria Math" panose="02040503050406030204" pitchFamily="18" charset="0"/>
                        </a:rPr>
                        <m:t>𝑘</m:t>
                      </m:r>
                      <m:f>
                        <m:fPr>
                          <m:ctrlPr>
                            <a:rPr lang="en-US" sz="2400" i="1">
                              <a:latin typeface="Cambria Math" panose="02040503050406030204" pitchFamily="18" charset="0"/>
                              <a:ea typeface="Cambria Math" panose="02040503050406030204" pitchFamily="18" charset="0"/>
                            </a:rPr>
                          </m:ctrlPr>
                        </m:fPr>
                        <m:num>
                          <m:sSub>
                            <m:sSubPr>
                              <m:ctrlPr>
                                <a:rPr lang="en-US" sz="2400" i="1">
                                  <a:latin typeface="Cambria Math" panose="02040503050406030204" pitchFamily="18" charset="0"/>
                                  <a:ea typeface="Cambria Math" panose="02040503050406030204" pitchFamily="18" charset="0"/>
                                </a:rPr>
                              </m:ctrlPr>
                            </m:sSubPr>
                            <m:e>
                              <m:r>
                                <a:rPr lang="en-US" sz="2400" i="1">
                                  <a:solidFill>
                                    <a:srgbClr val="7030A0"/>
                                  </a:solidFill>
                                  <a:latin typeface="Cambria Math" panose="02040503050406030204" pitchFamily="18" charset="0"/>
                                  <a:ea typeface="Cambria Math" panose="02040503050406030204" pitchFamily="18" charset="0"/>
                                </a:rPr>
                                <m:t>𝑞</m:t>
                              </m:r>
                            </m:e>
                            <m:sub>
                              <m:r>
                                <a:rPr lang="en-US" sz="2400" i="1">
                                  <a:solidFill>
                                    <a:srgbClr val="7030A0"/>
                                  </a:solidFill>
                                  <a:latin typeface="Cambria Math" panose="02040503050406030204" pitchFamily="18" charset="0"/>
                                  <a:ea typeface="Cambria Math" panose="02040503050406030204" pitchFamily="18" charset="0"/>
                                </a:rPr>
                                <m:t>1</m:t>
                              </m:r>
                            </m:sub>
                          </m:sSub>
                          <m:sSub>
                            <m:sSubPr>
                              <m:ctrlPr>
                                <a:rPr lang="en-US" sz="2400" i="1">
                                  <a:latin typeface="Cambria Math" panose="02040503050406030204" pitchFamily="18" charset="0"/>
                                  <a:ea typeface="Cambria Math" panose="02040503050406030204" pitchFamily="18" charset="0"/>
                                </a:rPr>
                              </m:ctrlPr>
                            </m:sSubPr>
                            <m:e>
                              <m:r>
                                <a:rPr lang="en-US" sz="2400" i="1">
                                  <a:solidFill>
                                    <a:srgbClr val="FF00FF"/>
                                  </a:solidFill>
                                  <a:latin typeface="Cambria Math" panose="02040503050406030204" pitchFamily="18" charset="0"/>
                                  <a:ea typeface="Cambria Math" panose="02040503050406030204" pitchFamily="18" charset="0"/>
                                </a:rPr>
                                <m:t>𝑞</m:t>
                              </m:r>
                            </m:e>
                            <m:sub>
                              <m:r>
                                <a:rPr lang="en-US" sz="2400" i="1">
                                  <a:solidFill>
                                    <a:srgbClr val="FF00FF"/>
                                  </a:solidFill>
                                  <a:latin typeface="Cambria Math" panose="02040503050406030204" pitchFamily="18" charset="0"/>
                                  <a:ea typeface="Cambria Math" panose="02040503050406030204" pitchFamily="18" charset="0"/>
                                </a:rPr>
                                <m:t>2</m:t>
                              </m:r>
                            </m:sub>
                          </m:sSub>
                        </m:num>
                        <m:den>
                          <m:sSup>
                            <m:sSupPr>
                              <m:ctrlPr>
                                <a:rPr lang="en-US" sz="2400" i="1">
                                  <a:latin typeface="Cambria Math" panose="02040503050406030204" pitchFamily="18" charset="0"/>
                                  <a:ea typeface="Cambria Math" panose="02040503050406030204" pitchFamily="18" charset="0"/>
                                </a:rPr>
                              </m:ctrlPr>
                            </m:sSupPr>
                            <m:e>
                              <m:r>
                                <a:rPr lang="en-US" sz="2400" i="1">
                                  <a:solidFill>
                                    <a:srgbClr val="00B050"/>
                                  </a:solidFill>
                                  <a:latin typeface="Cambria Math" panose="02040503050406030204" pitchFamily="18" charset="0"/>
                                  <a:ea typeface="Cambria Math" panose="02040503050406030204" pitchFamily="18" charset="0"/>
                                </a:rPr>
                                <m:t>𝑟</m:t>
                              </m:r>
                            </m:e>
                            <m:sup>
                              <m:r>
                                <a:rPr lang="en-US" sz="2400" i="1">
                                  <a:latin typeface="Cambria Math" panose="02040503050406030204" pitchFamily="18" charset="0"/>
                                  <a:ea typeface="Cambria Math" panose="02040503050406030204" pitchFamily="18" charset="0"/>
                                </a:rPr>
                                <m:t>2</m:t>
                              </m:r>
                            </m:sup>
                          </m:sSup>
                        </m:den>
                      </m:f>
                    </m:oMath>
                  </m:oMathPara>
                </a14:m>
                <a:endParaRPr lang="en-US" sz="2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253602" y="5585930"/>
                <a:ext cx="1495217" cy="630109"/>
              </a:xfrm>
              <a:prstGeom prst="rect">
                <a:avLst/>
              </a:prstGeom>
              <a:blipFill>
                <a:blip r:embed="rId2"/>
                <a:stretch>
                  <a:fillRect/>
                </a:stretch>
              </a:blipFill>
            </p:spPr>
            <p:txBody>
              <a:bodyPr/>
              <a:lstStyle/>
              <a:p>
                <a:r>
                  <a:rPr lang="en-US">
                    <a:noFill/>
                  </a:rPr>
                  <a:t> </a:t>
                </a:r>
              </a:p>
            </p:txBody>
          </p:sp>
        </mc:Fallback>
      </mc:AlternateContent>
      <p:sp>
        <p:nvSpPr>
          <p:cNvPr id="19" name="TextBox 18"/>
          <p:cNvSpPr txBox="1"/>
          <p:nvPr/>
        </p:nvSpPr>
        <p:spPr>
          <a:xfrm>
            <a:off x="2016227" y="5900984"/>
            <a:ext cx="2545890" cy="400110"/>
          </a:xfrm>
          <a:prstGeom prst="rect">
            <a:avLst/>
          </a:prstGeom>
          <a:noFill/>
        </p:spPr>
        <p:txBody>
          <a:bodyPr wrap="none" rtlCol="0">
            <a:spAutoFit/>
          </a:bodyPr>
          <a:lstStyle/>
          <a:p>
            <a:r>
              <a:rPr lang="en-US" sz="2000" dirty="0">
                <a:solidFill>
                  <a:srgbClr val="0070C0"/>
                </a:solidFill>
                <a:latin typeface="+mj-lt"/>
              </a:rPr>
              <a:t>k = 8.99 × 10</a:t>
            </a:r>
            <a:r>
              <a:rPr lang="en-US" sz="2000" baseline="30000" dirty="0">
                <a:solidFill>
                  <a:srgbClr val="0070C0"/>
                </a:solidFill>
                <a:latin typeface="+mj-lt"/>
              </a:rPr>
              <a:t>9</a:t>
            </a:r>
            <a:r>
              <a:rPr lang="en-US" sz="2000" dirty="0">
                <a:solidFill>
                  <a:srgbClr val="0070C0"/>
                </a:solidFill>
                <a:latin typeface="+mj-lt"/>
              </a:rPr>
              <a:t>  N m</a:t>
            </a:r>
            <a:r>
              <a:rPr lang="en-US" sz="2000" baseline="30000" dirty="0">
                <a:solidFill>
                  <a:srgbClr val="0070C0"/>
                </a:solidFill>
                <a:latin typeface="+mj-lt"/>
              </a:rPr>
              <a:t>2</a:t>
            </a:r>
            <a:r>
              <a:rPr lang="en-US" sz="2000" dirty="0">
                <a:solidFill>
                  <a:srgbClr val="0070C0"/>
                </a:solidFill>
                <a:latin typeface="+mj-lt"/>
              </a:rPr>
              <a:t> C</a:t>
            </a:r>
            <a:r>
              <a:rPr lang="en-US" sz="2000" baseline="30000" dirty="0">
                <a:solidFill>
                  <a:srgbClr val="0070C0"/>
                </a:solidFill>
                <a:latin typeface="+mj-lt"/>
              </a:rPr>
              <a:t>-2</a:t>
            </a:r>
            <a:endParaRPr lang="en-US" sz="2000" dirty="0">
              <a:solidFill>
                <a:srgbClr val="0070C0"/>
              </a:solidFill>
              <a:latin typeface="+mj-lt"/>
            </a:endParaRPr>
          </a:p>
        </p:txBody>
      </p:sp>
      <mc:AlternateContent xmlns:mc="http://schemas.openxmlformats.org/markup-compatibility/2006" xmlns:a14="http://schemas.microsoft.com/office/drawing/2010/main">
        <mc:Choice Requires="a14">
          <p:sp>
            <p:nvSpPr>
              <p:cNvPr id="7" name="Rectangle 6">
                <a:extLst>
                  <a:ext uri="{FF2B5EF4-FFF2-40B4-BE49-F238E27FC236}">
                    <a16:creationId xmlns:a16="http://schemas.microsoft.com/office/drawing/2014/main" id="{D986EE93-E179-4CE3-A3A9-15BAA617CD59}"/>
                  </a:ext>
                </a:extLst>
              </p:cNvPr>
              <p:cNvSpPr/>
              <p:nvPr/>
            </p:nvSpPr>
            <p:spPr>
              <a:xfrm>
                <a:off x="443570" y="3112123"/>
                <a:ext cx="1936428" cy="82747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i="1" smtClean="0">
                          <a:solidFill>
                            <a:srgbClr val="C00000"/>
                          </a:solidFill>
                          <a:latin typeface="Cambria Math" panose="02040503050406030204" pitchFamily="18" charset="0"/>
                        </a:rPr>
                        <m:t>𝐹</m:t>
                      </m:r>
                      <m:r>
                        <a:rPr lang="en-US" sz="2800" i="1">
                          <a:latin typeface="Cambria Math" panose="02040503050406030204" pitchFamily="18" charset="0"/>
                        </a:rPr>
                        <m:t>=</m:t>
                      </m:r>
                      <m:r>
                        <a:rPr lang="en-US" sz="2800" i="1">
                          <a:solidFill>
                            <a:srgbClr val="0070C0"/>
                          </a:solidFill>
                          <a:latin typeface="Cambria Math" panose="02040503050406030204" pitchFamily="18" charset="0"/>
                        </a:rPr>
                        <m:t>𝑘</m:t>
                      </m:r>
                      <m:f>
                        <m:fPr>
                          <m:ctrlPr>
                            <a:rPr lang="en-US" sz="2800" i="1">
                              <a:latin typeface="Cambria Math" panose="02040503050406030204" pitchFamily="18" charset="0"/>
                              <a:ea typeface="Cambria Math" panose="02040503050406030204" pitchFamily="18" charset="0"/>
                            </a:rPr>
                          </m:ctrlPr>
                        </m:fPr>
                        <m:num>
                          <m:sSub>
                            <m:sSubPr>
                              <m:ctrlPr>
                                <a:rPr lang="en-US" sz="2800" i="1">
                                  <a:latin typeface="Cambria Math" panose="02040503050406030204" pitchFamily="18" charset="0"/>
                                  <a:ea typeface="Cambria Math" panose="02040503050406030204" pitchFamily="18" charset="0"/>
                                </a:rPr>
                              </m:ctrlPr>
                            </m:sSubPr>
                            <m:e>
                              <m:r>
                                <a:rPr lang="en-US" sz="2800" i="1">
                                  <a:solidFill>
                                    <a:srgbClr val="7030A0"/>
                                  </a:solidFill>
                                  <a:latin typeface="Cambria Math" panose="02040503050406030204" pitchFamily="18" charset="0"/>
                                  <a:ea typeface="Cambria Math" panose="02040503050406030204" pitchFamily="18" charset="0"/>
                                </a:rPr>
                                <m:t>𝑞</m:t>
                              </m:r>
                            </m:e>
                            <m:sub>
                              <m:r>
                                <a:rPr lang="en-US" sz="2800" i="1">
                                  <a:solidFill>
                                    <a:srgbClr val="7030A0"/>
                                  </a:solidFill>
                                  <a:latin typeface="Cambria Math" panose="02040503050406030204" pitchFamily="18" charset="0"/>
                                  <a:ea typeface="Cambria Math" panose="02040503050406030204" pitchFamily="18" charset="0"/>
                                </a:rPr>
                                <m:t>1</m:t>
                              </m:r>
                            </m:sub>
                          </m:sSub>
                          <m:sSub>
                            <m:sSubPr>
                              <m:ctrlPr>
                                <a:rPr lang="en-US" sz="2800" i="1">
                                  <a:latin typeface="Cambria Math" panose="02040503050406030204" pitchFamily="18" charset="0"/>
                                  <a:ea typeface="Cambria Math" panose="02040503050406030204" pitchFamily="18" charset="0"/>
                                </a:rPr>
                              </m:ctrlPr>
                            </m:sSubPr>
                            <m:e>
                              <m:r>
                                <a:rPr lang="en-US" sz="2800" i="1">
                                  <a:solidFill>
                                    <a:srgbClr val="FF00FF"/>
                                  </a:solidFill>
                                  <a:latin typeface="Cambria Math" panose="02040503050406030204" pitchFamily="18" charset="0"/>
                                  <a:ea typeface="Cambria Math" panose="02040503050406030204" pitchFamily="18" charset="0"/>
                                </a:rPr>
                                <m:t>𝑞</m:t>
                              </m:r>
                            </m:e>
                            <m:sub>
                              <m:r>
                                <a:rPr lang="en-US" sz="2800" i="1">
                                  <a:solidFill>
                                    <a:srgbClr val="FF00FF"/>
                                  </a:solidFill>
                                  <a:latin typeface="Cambria Math" panose="02040503050406030204" pitchFamily="18" charset="0"/>
                                  <a:ea typeface="Cambria Math" panose="02040503050406030204" pitchFamily="18" charset="0"/>
                                </a:rPr>
                                <m:t>2</m:t>
                              </m:r>
                            </m:sub>
                          </m:sSub>
                        </m:num>
                        <m:den>
                          <m:sSup>
                            <m:sSupPr>
                              <m:ctrlPr>
                                <a:rPr lang="en-US" sz="2800" i="1">
                                  <a:latin typeface="Cambria Math" panose="02040503050406030204" pitchFamily="18" charset="0"/>
                                  <a:ea typeface="Cambria Math" panose="02040503050406030204" pitchFamily="18" charset="0"/>
                                </a:rPr>
                              </m:ctrlPr>
                            </m:sSupPr>
                            <m:e>
                              <m:r>
                                <a:rPr lang="en-US" sz="2800" i="1">
                                  <a:solidFill>
                                    <a:srgbClr val="00B050"/>
                                  </a:solidFill>
                                  <a:latin typeface="Cambria Math" panose="02040503050406030204" pitchFamily="18" charset="0"/>
                                  <a:ea typeface="Cambria Math" panose="02040503050406030204" pitchFamily="18" charset="0"/>
                                </a:rPr>
                                <m:t>𝑟</m:t>
                              </m:r>
                            </m:e>
                            <m:sup>
                              <m:r>
                                <a:rPr lang="en-US" sz="2800" i="1">
                                  <a:latin typeface="Cambria Math" panose="02040503050406030204" pitchFamily="18" charset="0"/>
                                  <a:ea typeface="Cambria Math" panose="02040503050406030204" pitchFamily="18" charset="0"/>
                                </a:rPr>
                                <m:t>2</m:t>
                              </m:r>
                            </m:sup>
                          </m:sSup>
                        </m:den>
                      </m:f>
                    </m:oMath>
                  </m:oMathPara>
                </a14:m>
                <a:endParaRPr lang="en-US" sz="2800" dirty="0"/>
              </a:p>
            </p:txBody>
          </p:sp>
        </mc:Choice>
        <mc:Fallback xmlns="">
          <p:sp>
            <p:nvSpPr>
              <p:cNvPr id="7" name="Rectangle 6">
                <a:extLst>
                  <a:ext uri="{FF2B5EF4-FFF2-40B4-BE49-F238E27FC236}">
                    <a16:creationId xmlns:a16="http://schemas.microsoft.com/office/drawing/2014/main" id="{D986EE93-E179-4CE3-A3A9-15BAA617CD59}"/>
                  </a:ext>
                </a:extLst>
              </p:cNvPr>
              <p:cNvSpPr>
                <a:spLocks noRot="1" noChangeAspect="1" noMove="1" noResize="1" noEditPoints="1" noAdjustHandles="1" noChangeArrowheads="1" noChangeShapeType="1" noTextEdit="1"/>
              </p:cNvSpPr>
              <p:nvPr/>
            </p:nvSpPr>
            <p:spPr>
              <a:xfrm>
                <a:off x="443570" y="3112123"/>
                <a:ext cx="1936428" cy="82747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a:extLst>
                  <a:ext uri="{FF2B5EF4-FFF2-40B4-BE49-F238E27FC236}">
                    <a16:creationId xmlns:a16="http://schemas.microsoft.com/office/drawing/2014/main" id="{C44C9C99-D28A-472F-BE61-FF8F99AEFEEA}"/>
                  </a:ext>
                </a:extLst>
              </p:cNvPr>
              <p:cNvSpPr/>
              <p:nvPr/>
            </p:nvSpPr>
            <p:spPr>
              <a:xfrm>
                <a:off x="4959251" y="4392167"/>
                <a:ext cx="3399136" cy="769441"/>
              </a:xfrm>
              <a:prstGeom prst="rect">
                <a:avLst/>
              </a:prstGeom>
              <a:ln>
                <a:solidFill>
                  <a:srgbClr val="C00000"/>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sz="4400" i="1" smtClean="0">
                          <a:solidFill>
                            <a:schemeClr val="tx1"/>
                          </a:solidFill>
                          <a:latin typeface="Cambria Math" panose="02040503050406030204" pitchFamily="18" charset="0"/>
                        </a:rPr>
                        <m:t>𝐹</m:t>
                      </m:r>
                      <m:r>
                        <a:rPr lang="en-US" sz="4400" i="1">
                          <a:solidFill>
                            <a:schemeClr val="tx1"/>
                          </a:solidFill>
                          <a:latin typeface="Cambria Math" panose="02040503050406030204" pitchFamily="18" charset="0"/>
                        </a:rPr>
                        <m:t>=</m:t>
                      </m:r>
                      <m:r>
                        <a:rPr lang="en-US" sz="4400" i="1" smtClean="0">
                          <a:solidFill>
                            <a:schemeClr val="tx1"/>
                          </a:solidFill>
                          <a:latin typeface="Cambria Math" panose="02040503050406030204" pitchFamily="18" charset="0"/>
                        </a:rPr>
                        <m:t>−</m:t>
                      </m:r>
                      <m:r>
                        <a:rPr lang="en-US" sz="4400" b="0" i="1" smtClean="0">
                          <a:solidFill>
                            <a:schemeClr val="tx1"/>
                          </a:solidFill>
                          <a:latin typeface="Cambria Math" panose="02040503050406030204" pitchFamily="18" charset="0"/>
                        </a:rPr>
                        <m:t>10.3</m:t>
                      </m:r>
                      <m:r>
                        <a:rPr lang="en-US" sz="4400" b="0" i="0" smtClean="0">
                          <a:solidFill>
                            <a:schemeClr val="tx1"/>
                          </a:solidFill>
                          <a:latin typeface="Cambria Math" panose="02040503050406030204" pitchFamily="18" charset="0"/>
                          <a:ea typeface="Cambria Math" panose="02040503050406030204" pitchFamily="18" charset="0"/>
                        </a:rPr>
                        <m:t> </m:t>
                      </m:r>
                      <m:r>
                        <m:rPr>
                          <m:sty m:val="p"/>
                        </m:rPr>
                        <a:rPr lang="en-US" sz="4400" b="0" i="0" smtClean="0">
                          <a:solidFill>
                            <a:schemeClr val="tx1"/>
                          </a:solidFill>
                          <a:latin typeface="Cambria Math" panose="02040503050406030204" pitchFamily="18" charset="0"/>
                          <a:ea typeface="Cambria Math" panose="02040503050406030204" pitchFamily="18" charset="0"/>
                        </a:rPr>
                        <m:t>N</m:t>
                      </m:r>
                    </m:oMath>
                  </m:oMathPara>
                </a14:m>
                <a:endParaRPr lang="en-US" sz="4400" dirty="0">
                  <a:solidFill>
                    <a:schemeClr val="tx1"/>
                  </a:solidFill>
                </a:endParaRPr>
              </a:p>
            </p:txBody>
          </p:sp>
        </mc:Choice>
        <mc:Fallback xmlns="">
          <p:sp>
            <p:nvSpPr>
              <p:cNvPr id="9" name="Rectangle 8">
                <a:extLst>
                  <a:ext uri="{FF2B5EF4-FFF2-40B4-BE49-F238E27FC236}">
                    <a16:creationId xmlns:a16="http://schemas.microsoft.com/office/drawing/2014/main" id="{C44C9C99-D28A-472F-BE61-FF8F99AEFEEA}"/>
                  </a:ext>
                </a:extLst>
              </p:cNvPr>
              <p:cNvSpPr>
                <a:spLocks noRot="1" noChangeAspect="1" noMove="1" noResize="1" noEditPoints="1" noAdjustHandles="1" noChangeArrowheads="1" noChangeShapeType="1" noTextEdit="1"/>
              </p:cNvSpPr>
              <p:nvPr/>
            </p:nvSpPr>
            <p:spPr>
              <a:xfrm>
                <a:off x="4959251" y="4392167"/>
                <a:ext cx="3399136" cy="769441"/>
              </a:xfrm>
              <a:prstGeom prst="rect">
                <a:avLst/>
              </a:prstGeom>
              <a:blipFill>
                <a:blip r:embed="rId4"/>
                <a:stretch>
                  <a:fillRect/>
                </a:stretch>
              </a:blipFill>
              <a:ln>
                <a:solidFill>
                  <a:srgbClr val="C00000"/>
                </a:solidFill>
              </a:ln>
            </p:spPr>
            <p:txBody>
              <a:bodyPr/>
              <a:lstStyle/>
              <a:p>
                <a:r>
                  <a:rPr lang="en-US">
                    <a:noFill/>
                  </a:rPr>
                  <a:t> </a:t>
                </a:r>
              </a:p>
            </p:txBody>
          </p:sp>
        </mc:Fallback>
      </mc:AlternateContent>
      <p:cxnSp>
        <p:nvCxnSpPr>
          <p:cNvPr id="3" name="Straight Arrow Connector 2">
            <a:extLst>
              <a:ext uri="{FF2B5EF4-FFF2-40B4-BE49-F238E27FC236}">
                <a16:creationId xmlns:a16="http://schemas.microsoft.com/office/drawing/2014/main" id="{7C0AE3E2-9DC2-4F3A-92F6-BCF58F6CCC38}"/>
              </a:ext>
            </a:extLst>
          </p:cNvPr>
          <p:cNvCxnSpPr>
            <a:cxnSpLocks/>
          </p:cNvCxnSpPr>
          <p:nvPr/>
        </p:nvCxnSpPr>
        <p:spPr>
          <a:xfrm flipH="1" flipV="1">
            <a:off x="6453451" y="4939178"/>
            <a:ext cx="335538" cy="354016"/>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F9568A8-9BBA-4803-845D-7C988B6A0F0D}"/>
              </a:ext>
            </a:extLst>
          </p:cNvPr>
          <p:cNvSpPr txBox="1"/>
          <p:nvPr/>
        </p:nvSpPr>
        <p:spPr>
          <a:xfrm>
            <a:off x="6788989" y="5207271"/>
            <a:ext cx="1061509" cy="461665"/>
          </a:xfrm>
          <a:prstGeom prst="rect">
            <a:avLst/>
          </a:prstGeom>
          <a:noFill/>
        </p:spPr>
        <p:txBody>
          <a:bodyPr wrap="none" rtlCol="0">
            <a:spAutoFit/>
          </a:bodyPr>
          <a:lstStyle/>
          <a:p>
            <a:r>
              <a:rPr lang="en-US" sz="2400" dirty="0">
                <a:solidFill>
                  <a:srgbClr val="C00000"/>
                </a:solidFill>
                <a:latin typeface="Ebrima" panose="02000000000000000000" pitchFamily="2" charset="0"/>
                <a:ea typeface="Ebrima" panose="02000000000000000000" pitchFamily="2" charset="0"/>
                <a:cs typeface="Ebrima" panose="02000000000000000000" pitchFamily="2" charset="0"/>
              </a:rPr>
              <a:t>attract</a:t>
            </a:r>
          </a:p>
        </p:txBody>
      </p:sp>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08E04F3A-9B48-49EB-8A32-F3E84C460D7D}"/>
                  </a:ext>
                </a:extLst>
              </p:cNvPr>
              <p:cNvSpPr/>
              <p:nvPr/>
            </p:nvSpPr>
            <p:spPr>
              <a:xfrm>
                <a:off x="2188776" y="3009179"/>
                <a:ext cx="6511654" cy="103336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tx1"/>
                          </a:solidFill>
                          <a:latin typeface="Cambria Math" panose="02040503050406030204" pitchFamily="18" charset="0"/>
                          <a:ea typeface="Cambria Math" panose="02040503050406030204" pitchFamily="18" charset="0"/>
                        </a:rPr>
                        <m:t>=</m:t>
                      </m:r>
                      <m:r>
                        <a:rPr lang="en-US" sz="2800" b="0" i="1" smtClean="0">
                          <a:solidFill>
                            <a:schemeClr val="tx1"/>
                          </a:solidFill>
                          <a:latin typeface="Cambria Math" panose="02040503050406030204" pitchFamily="18" charset="0"/>
                        </a:rPr>
                        <m:t>(</m:t>
                      </m:r>
                      <m:r>
                        <a:rPr lang="en-US" sz="2800" b="0" i="1" smtClean="0">
                          <a:solidFill>
                            <a:srgbClr val="0070C0"/>
                          </a:solidFill>
                          <a:latin typeface="Cambria Math" panose="02040503050406030204" pitchFamily="18" charset="0"/>
                        </a:rPr>
                        <m:t>8.99</m:t>
                      </m:r>
                      <m:r>
                        <a:rPr lang="en-US" sz="2800" b="0" i="1" smtClean="0">
                          <a:solidFill>
                            <a:srgbClr val="0070C0"/>
                          </a:solidFill>
                          <a:latin typeface="Cambria Math" panose="02040503050406030204" pitchFamily="18" charset="0"/>
                          <a:ea typeface="Cambria Math" panose="02040503050406030204" pitchFamily="18" charset="0"/>
                        </a:rPr>
                        <m:t>×</m:t>
                      </m:r>
                      <m:sSup>
                        <m:sSupPr>
                          <m:ctrlPr>
                            <a:rPr lang="en-US" sz="2800" b="0" i="1" smtClean="0">
                              <a:solidFill>
                                <a:srgbClr val="0070C0"/>
                              </a:solidFill>
                              <a:latin typeface="Cambria Math" panose="02040503050406030204" pitchFamily="18" charset="0"/>
                              <a:ea typeface="Cambria Math" panose="02040503050406030204" pitchFamily="18" charset="0"/>
                            </a:rPr>
                          </m:ctrlPr>
                        </m:sSupPr>
                        <m:e>
                          <m:r>
                            <a:rPr lang="en-US" sz="2800" b="0" i="1" smtClean="0">
                              <a:solidFill>
                                <a:srgbClr val="0070C0"/>
                              </a:solidFill>
                              <a:latin typeface="Cambria Math" panose="02040503050406030204" pitchFamily="18" charset="0"/>
                              <a:ea typeface="Cambria Math" panose="02040503050406030204" pitchFamily="18" charset="0"/>
                            </a:rPr>
                            <m:t>10</m:t>
                          </m:r>
                        </m:e>
                        <m:sup>
                          <m:r>
                            <a:rPr lang="en-US" sz="2800" b="0" i="1" smtClean="0">
                              <a:solidFill>
                                <a:srgbClr val="0070C0"/>
                              </a:solidFill>
                              <a:latin typeface="Cambria Math" panose="02040503050406030204" pitchFamily="18" charset="0"/>
                              <a:ea typeface="Cambria Math" panose="02040503050406030204" pitchFamily="18" charset="0"/>
                            </a:rPr>
                            <m:t>9</m:t>
                          </m:r>
                        </m:sup>
                      </m:sSup>
                      <m:r>
                        <a:rPr lang="en-US" sz="2800" b="0" i="1" smtClean="0">
                          <a:solidFill>
                            <a:schemeClr val="tx1"/>
                          </a:solidFill>
                          <a:latin typeface="Cambria Math" panose="02040503050406030204" pitchFamily="18" charset="0"/>
                          <a:ea typeface="Cambria Math" panose="02040503050406030204" pitchFamily="18" charset="0"/>
                        </a:rPr>
                        <m:t>)</m:t>
                      </m:r>
                      <m:f>
                        <m:fPr>
                          <m:ctrlPr>
                            <a:rPr lang="en-US" sz="2800" i="1">
                              <a:solidFill>
                                <a:schemeClr val="tx1"/>
                              </a:solidFill>
                              <a:latin typeface="Cambria Math" panose="02040503050406030204" pitchFamily="18" charset="0"/>
                              <a:ea typeface="Cambria Math" panose="02040503050406030204" pitchFamily="18" charset="0"/>
                            </a:rPr>
                          </m:ctrlPr>
                        </m:fPr>
                        <m:num>
                          <m:r>
                            <a:rPr lang="en-US" sz="2800" b="0" i="1" smtClean="0">
                              <a:solidFill>
                                <a:schemeClr val="tx1"/>
                              </a:solidFill>
                              <a:latin typeface="Cambria Math" panose="02040503050406030204" pitchFamily="18" charset="0"/>
                              <a:ea typeface="Cambria Math" panose="02040503050406030204" pitchFamily="18" charset="0"/>
                            </a:rPr>
                            <m:t>(</m:t>
                          </m:r>
                          <m:r>
                            <a:rPr lang="en-US" sz="2800" b="0" i="1" smtClean="0">
                              <a:solidFill>
                                <a:srgbClr val="7030A0"/>
                              </a:solidFill>
                              <a:latin typeface="Cambria Math" panose="02040503050406030204" pitchFamily="18" charset="0"/>
                              <a:ea typeface="Cambria Math" panose="02040503050406030204" pitchFamily="18" charset="0"/>
                            </a:rPr>
                            <m:t>7×</m:t>
                          </m:r>
                          <m:sSup>
                            <m:sSupPr>
                              <m:ctrlPr>
                                <a:rPr lang="en-US" sz="2800" b="0" i="1" smtClean="0">
                                  <a:solidFill>
                                    <a:srgbClr val="7030A0"/>
                                  </a:solidFill>
                                  <a:latin typeface="Cambria Math" panose="02040503050406030204" pitchFamily="18" charset="0"/>
                                  <a:ea typeface="Cambria Math" panose="02040503050406030204" pitchFamily="18" charset="0"/>
                                </a:rPr>
                              </m:ctrlPr>
                            </m:sSupPr>
                            <m:e>
                              <m:r>
                                <a:rPr lang="en-US" sz="2800" b="0" i="1" smtClean="0">
                                  <a:solidFill>
                                    <a:srgbClr val="7030A0"/>
                                  </a:solidFill>
                                  <a:latin typeface="Cambria Math" panose="02040503050406030204" pitchFamily="18" charset="0"/>
                                  <a:ea typeface="Cambria Math" panose="02040503050406030204" pitchFamily="18" charset="0"/>
                                </a:rPr>
                                <m:t>10</m:t>
                              </m:r>
                            </m:e>
                            <m:sup>
                              <m:r>
                                <a:rPr lang="en-US" sz="2800" b="0" i="1" smtClean="0">
                                  <a:solidFill>
                                    <a:srgbClr val="7030A0"/>
                                  </a:solidFill>
                                  <a:latin typeface="Cambria Math" panose="02040503050406030204" pitchFamily="18" charset="0"/>
                                  <a:ea typeface="Cambria Math" panose="02040503050406030204" pitchFamily="18" charset="0"/>
                                </a:rPr>
                                <m:t>−6</m:t>
                              </m:r>
                            </m:sup>
                          </m:sSup>
                          <m:r>
                            <a:rPr lang="en-US" sz="2800" b="0" i="1" smtClean="0">
                              <a:solidFill>
                                <a:schemeClr val="tx1"/>
                              </a:solidFill>
                              <a:latin typeface="Cambria Math" panose="02040503050406030204" pitchFamily="18" charset="0"/>
                              <a:ea typeface="Cambria Math" panose="02040503050406030204" pitchFamily="18" charset="0"/>
                            </a:rPr>
                            <m:t>)</m:t>
                          </m:r>
                          <m:r>
                            <a:rPr lang="en-US" sz="2800" i="1">
                              <a:solidFill>
                                <a:schemeClr val="tx1"/>
                              </a:solidFill>
                              <a:latin typeface="Cambria Math" panose="02040503050406030204" pitchFamily="18" charset="0"/>
                              <a:ea typeface="Cambria Math" panose="02040503050406030204" pitchFamily="18" charset="0"/>
                            </a:rPr>
                            <m:t>(</m:t>
                          </m:r>
                          <m:r>
                            <a:rPr lang="en-US" sz="2800" b="0" i="1" smtClean="0">
                              <a:solidFill>
                                <a:srgbClr val="FF00FF"/>
                              </a:solidFill>
                              <a:latin typeface="Cambria Math" panose="02040503050406030204" pitchFamily="18" charset="0"/>
                              <a:ea typeface="Cambria Math" panose="02040503050406030204" pitchFamily="18" charset="0"/>
                            </a:rPr>
                            <m:t>−3.2</m:t>
                          </m:r>
                          <m:r>
                            <a:rPr lang="en-US" sz="2800" i="1" smtClean="0">
                              <a:solidFill>
                                <a:srgbClr val="FF00FF"/>
                              </a:solidFill>
                              <a:latin typeface="Cambria Math" panose="02040503050406030204" pitchFamily="18" charset="0"/>
                              <a:ea typeface="Cambria Math" panose="02040503050406030204" pitchFamily="18" charset="0"/>
                            </a:rPr>
                            <m:t>×</m:t>
                          </m:r>
                          <m:sSup>
                            <m:sSupPr>
                              <m:ctrlPr>
                                <a:rPr lang="en-US" sz="2800" i="1">
                                  <a:solidFill>
                                    <a:srgbClr val="FF00FF"/>
                                  </a:solidFill>
                                  <a:latin typeface="Cambria Math" panose="02040503050406030204" pitchFamily="18" charset="0"/>
                                  <a:ea typeface="Cambria Math" panose="02040503050406030204" pitchFamily="18" charset="0"/>
                                </a:rPr>
                              </m:ctrlPr>
                            </m:sSupPr>
                            <m:e>
                              <m:r>
                                <a:rPr lang="en-US" sz="2800" i="1">
                                  <a:solidFill>
                                    <a:srgbClr val="FF00FF"/>
                                  </a:solidFill>
                                  <a:latin typeface="Cambria Math" panose="02040503050406030204" pitchFamily="18" charset="0"/>
                                  <a:ea typeface="Cambria Math" panose="02040503050406030204" pitchFamily="18" charset="0"/>
                                </a:rPr>
                                <m:t>10</m:t>
                              </m:r>
                            </m:e>
                            <m:sup>
                              <m:r>
                                <a:rPr lang="en-US" sz="2800" i="1">
                                  <a:solidFill>
                                    <a:srgbClr val="FF00FF"/>
                                  </a:solidFill>
                                  <a:latin typeface="Cambria Math" panose="02040503050406030204" pitchFamily="18" charset="0"/>
                                  <a:ea typeface="Cambria Math" panose="02040503050406030204" pitchFamily="18" charset="0"/>
                                </a:rPr>
                                <m:t>−</m:t>
                              </m:r>
                              <m:r>
                                <a:rPr lang="en-US" sz="2800" b="0" i="1" smtClean="0">
                                  <a:solidFill>
                                    <a:srgbClr val="FF00FF"/>
                                  </a:solidFill>
                                  <a:latin typeface="Cambria Math" panose="02040503050406030204" pitchFamily="18" charset="0"/>
                                  <a:ea typeface="Cambria Math" panose="02040503050406030204" pitchFamily="18" charset="0"/>
                                </a:rPr>
                                <m:t>6</m:t>
                              </m:r>
                            </m:sup>
                          </m:sSup>
                          <m:r>
                            <a:rPr lang="en-US" sz="2800" i="1">
                              <a:solidFill>
                                <a:schemeClr val="tx1"/>
                              </a:solidFill>
                              <a:latin typeface="Cambria Math" panose="02040503050406030204" pitchFamily="18" charset="0"/>
                              <a:ea typeface="Cambria Math" panose="02040503050406030204" pitchFamily="18" charset="0"/>
                            </a:rPr>
                            <m:t>)</m:t>
                          </m:r>
                        </m:num>
                        <m:den>
                          <m:sSup>
                            <m:sSupPr>
                              <m:ctrlPr>
                                <a:rPr lang="en-US" sz="2800" i="1">
                                  <a:solidFill>
                                    <a:schemeClr val="tx1"/>
                                  </a:solidFill>
                                  <a:latin typeface="Cambria Math" panose="02040503050406030204" pitchFamily="18" charset="0"/>
                                  <a:ea typeface="Cambria Math" panose="02040503050406030204" pitchFamily="18" charset="0"/>
                                </a:rPr>
                              </m:ctrlPr>
                            </m:sSupPr>
                            <m:e>
                              <m:r>
                                <a:rPr lang="en-US" sz="2800" b="0" i="1" smtClean="0">
                                  <a:solidFill>
                                    <a:schemeClr val="tx1"/>
                                  </a:solidFill>
                                  <a:latin typeface="Cambria Math" panose="02040503050406030204" pitchFamily="18" charset="0"/>
                                  <a:ea typeface="Cambria Math" panose="02040503050406030204" pitchFamily="18" charset="0"/>
                                </a:rPr>
                                <m:t>(</m:t>
                              </m:r>
                              <m:r>
                                <a:rPr lang="en-US" sz="2800" b="0" i="1" smtClean="0">
                                  <a:solidFill>
                                    <a:srgbClr val="00B050"/>
                                  </a:solidFill>
                                  <a:latin typeface="Cambria Math" panose="02040503050406030204" pitchFamily="18" charset="0"/>
                                  <a:ea typeface="Cambria Math" panose="02040503050406030204" pitchFamily="18" charset="0"/>
                                </a:rPr>
                                <m:t>0.14</m:t>
                              </m:r>
                              <m:r>
                                <a:rPr lang="en-US" sz="2800" b="0" i="1" smtClean="0">
                                  <a:solidFill>
                                    <a:schemeClr val="tx1"/>
                                  </a:solidFill>
                                  <a:latin typeface="Cambria Math" panose="02040503050406030204" pitchFamily="18" charset="0"/>
                                  <a:ea typeface="Cambria Math" panose="02040503050406030204" pitchFamily="18" charset="0"/>
                                </a:rPr>
                                <m:t>)</m:t>
                              </m:r>
                            </m:e>
                            <m:sup>
                              <m:r>
                                <a:rPr lang="en-US" sz="2800" i="1">
                                  <a:solidFill>
                                    <a:schemeClr val="tx1"/>
                                  </a:solidFill>
                                  <a:latin typeface="Cambria Math" panose="02040503050406030204" pitchFamily="18" charset="0"/>
                                  <a:ea typeface="Cambria Math" panose="02040503050406030204" pitchFamily="18" charset="0"/>
                                </a:rPr>
                                <m:t>2</m:t>
                              </m:r>
                            </m:sup>
                          </m:sSup>
                        </m:den>
                      </m:f>
                    </m:oMath>
                  </m:oMathPara>
                </a14:m>
                <a:endParaRPr lang="en-US" sz="2800" dirty="0"/>
              </a:p>
            </p:txBody>
          </p:sp>
        </mc:Choice>
        <mc:Fallback xmlns="">
          <p:sp>
            <p:nvSpPr>
              <p:cNvPr id="11" name="Rectangle 10">
                <a:extLst>
                  <a:ext uri="{FF2B5EF4-FFF2-40B4-BE49-F238E27FC236}">
                    <a16:creationId xmlns:a16="http://schemas.microsoft.com/office/drawing/2014/main" id="{08E04F3A-9B48-49EB-8A32-F3E84C460D7D}"/>
                  </a:ext>
                </a:extLst>
              </p:cNvPr>
              <p:cNvSpPr>
                <a:spLocks noRot="1" noChangeAspect="1" noMove="1" noResize="1" noEditPoints="1" noAdjustHandles="1" noChangeArrowheads="1" noChangeShapeType="1" noTextEdit="1"/>
              </p:cNvSpPr>
              <p:nvPr/>
            </p:nvSpPr>
            <p:spPr>
              <a:xfrm>
                <a:off x="2188776" y="3009179"/>
                <a:ext cx="6511654" cy="1033360"/>
              </a:xfrm>
              <a:prstGeom prst="rect">
                <a:avLst/>
              </a:prstGeom>
              <a:blipFill>
                <a:blip r:embed="rId5"/>
                <a:stretch>
                  <a:fillRect/>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510EEA6D-86BF-4DF8-9651-F5992ACF6174}"/>
              </a:ext>
            </a:extLst>
          </p:cNvPr>
          <p:cNvSpPr txBox="1"/>
          <p:nvPr/>
        </p:nvSpPr>
        <p:spPr>
          <a:xfrm>
            <a:off x="4581885" y="5887542"/>
            <a:ext cx="3756734" cy="400110"/>
          </a:xfrm>
          <a:prstGeom prst="rect">
            <a:avLst/>
          </a:prstGeom>
          <a:noFill/>
        </p:spPr>
        <p:txBody>
          <a:bodyPr wrap="none" rtlCol="0">
            <a:spAutoFit/>
          </a:bodyPr>
          <a:lstStyle/>
          <a:p>
            <a:r>
              <a:rPr lang="en-US" sz="2000" dirty="0">
                <a:solidFill>
                  <a:srgbClr val="FF9900"/>
                </a:solidFill>
                <a:latin typeface="+mj-lt"/>
              </a:rPr>
              <a:t>Elementary Charge = 1.60 × 10</a:t>
            </a:r>
            <a:r>
              <a:rPr lang="en-US" sz="2000" baseline="30000" dirty="0">
                <a:solidFill>
                  <a:srgbClr val="FF9900"/>
                </a:solidFill>
                <a:latin typeface="+mj-lt"/>
              </a:rPr>
              <a:t>-19</a:t>
            </a:r>
            <a:r>
              <a:rPr lang="en-US" sz="2000" dirty="0">
                <a:solidFill>
                  <a:srgbClr val="FF9900"/>
                </a:solidFill>
                <a:latin typeface="+mj-lt"/>
              </a:rPr>
              <a:t> C</a:t>
            </a:r>
          </a:p>
        </p:txBody>
      </p:sp>
    </p:spTree>
    <p:extLst>
      <p:ext uri="{BB962C8B-B14F-4D97-AF65-F5344CB8AC3E}">
        <p14:creationId xmlns:p14="http://schemas.microsoft.com/office/powerpoint/2010/main" val="193995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par>
                                <p:cTn id="20" presetID="22" presetClass="entr" presetSubtype="4"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11" grpId="0"/>
    </p:bld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34390</TotalTime>
  <Words>821</Words>
  <Application>Microsoft Office PowerPoint</Application>
  <PresentationFormat>On-screen Show (4:3)</PresentationFormat>
  <Paragraphs>167</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Calibri</vt:lpstr>
      <vt:lpstr>Calibri Light</vt:lpstr>
      <vt:lpstr>Cambria</vt:lpstr>
      <vt:lpstr>Cambria Math</vt:lpstr>
      <vt:lpstr>Ebrima</vt:lpstr>
      <vt:lpstr>Retrospect</vt:lpstr>
      <vt:lpstr>Electrostatic and Gravitational Force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- 09.2 - Electrostatic and Gravitational Force</dc:title>
  <dc:creator>Joe Cossette</dc:creator>
  <cp:lastModifiedBy>Cossette, Joseph</cp:lastModifiedBy>
  <cp:revision>245</cp:revision>
  <dcterms:created xsi:type="dcterms:W3CDTF">2014-08-31T00:23:19Z</dcterms:created>
  <dcterms:modified xsi:type="dcterms:W3CDTF">2022-02-02T03:33:32Z</dcterms:modified>
</cp:coreProperties>
</file>