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92" r:id="rId2"/>
    <p:sldId id="321" r:id="rId3"/>
    <p:sldId id="58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582" r:id="rId19"/>
    <p:sldId id="33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2060"/>
    <a:srgbClr val="FF6600"/>
    <a:srgbClr val="FF7D7D"/>
    <a:srgbClr val="FECFC6"/>
    <a:srgbClr val="E29DFD"/>
    <a:srgbClr val="FFCC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4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ED23992A-6374-41E8-AE7E-984A7763FB59}" type="slidenum">
              <a:rPr lang="en-US" altLang="en-US"/>
              <a:pPr/>
              <a:t>‹#›</a:t>
            </a:fld>
            <a:endParaRPr lang="en-US" altLang="en-US" dirty="0"/>
          </a:p>
        </p:txBody>
      </p:sp>
    </p:spTree>
    <p:extLst>
      <p:ext uri="{BB962C8B-B14F-4D97-AF65-F5344CB8AC3E}">
        <p14:creationId xmlns:p14="http://schemas.microsoft.com/office/powerpoint/2010/main" val="267325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351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94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4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590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8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2/1/2022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91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2/1/2022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370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3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20.png"/><Relationship Id="rId5" Type="http://schemas.openxmlformats.org/officeDocument/2006/relationships/image" Target="../media/image23.png"/><Relationship Id="rId4" Type="http://schemas.openxmlformats.org/officeDocument/2006/relationships/image" Target="../media/image160.png"/></Relationships>
</file>

<file path=ppt/slides/_rels/slide15.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270.png"/><Relationship Id="rId12"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90.png"/><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NULL"/><Relationship Id="rId4" Type="http://schemas.openxmlformats.org/officeDocument/2006/relationships/image" Target="../media/image38.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13"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0.png"/><Relationship Id="rId11" Type="http://schemas.openxmlformats.org/officeDocument/2006/relationships/image" Target="../media/image47.png"/><Relationship Id="rId5" Type="http://schemas.openxmlformats.org/officeDocument/2006/relationships/image" Target="../media/image130.png"/><Relationship Id="rId10" Type="http://schemas.openxmlformats.org/officeDocument/2006/relationships/image" Target="../media/image46.png"/><Relationship Id="rId4" Type="http://schemas.openxmlformats.org/officeDocument/2006/relationships/image" Target="../media/image120.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737944" cy="3566160"/>
          </a:xfrm>
        </p:spPr>
        <p:txBody>
          <a:bodyPr>
            <a:normAutofit/>
          </a:bodyPr>
          <a:lstStyle/>
          <a:p>
            <a:r>
              <a:rPr lang="en-US" sz="6600" dirty="0"/>
              <a:t>Force Fields</a:t>
            </a:r>
          </a:p>
        </p:txBody>
      </p:sp>
      <p:sp>
        <p:nvSpPr>
          <p:cNvPr id="3" name="Subtitle 2"/>
          <p:cNvSpPr>
            <a:spLocks noGrp="1"/>
          </p:cNvSpPr>
          <p:nvPr>
            <p:ph type="subTitle" idx="1"/>
          </p:nvPr>
        </p:nvSpPr>
        <p:spPr/>
        <p:txBody>
          <a:bodyPr/>
          <a:lstStyle/>
          <a:p>
            <a:r>
              <a:rPr lang="en-US" dirty="0"/>
              <a:t>IB Physics | Force Fields</a:t>
            </a:r>
          </a:p>
        </p:txBody>
      </p:sp>
    </p:spTree>
    <p:extLst>
      <p:ext uri="{BB962C8B-B14F-4D97-AF65-F5344CB8AC3E}">
        <p14:creationId xmlns:p14="http://schemas.microsoft.com/office/powerpoint/2010/main" val="2621367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Gravity as a field</a:t>
            </a:r>
            <a:endParaRPr lang="en-US" u="sng" dirty="0">
              <a:solidFill>
                <a:schemeClr val="bg1"/>
              </a:solidFill>
              <a:effectLst>
                <a:outerShdw blurRad="38100" dist="38100" dir="2700000" algn="tl">
                  <a:srgbClr val="000000">
                    <a:alpha val="43137"/>
                  </a:srgbClr>
                </a:outerShdw>
              </a:effectLst>
            </a:endParaRPr>
          </a:p>
        </p:txBody>
      </p:sp>
      <p:pic>
        <p:nvPicPr>
          <p:cNvPr id="9"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40514" y="3328645"/>
            <a:ext cx="3751262" cy="1681162"/>
          </a:xfrm>
          <a:prstGeom prst="rect">
            <a:avLst/>
          </a:prstGeom>
          <a:noFill/>
          <a:ln w="9525">
            <a:noFill/>
            <a:miter lim="800000"/>
            <a:headEnd/>
            <a:tailEnd/>
          </a:ln>
        </p:spPr>
      </p:pic>
      <p:sp>
        <p:nvSpPr>
          <p:cNvPr id="2" name="Rectangle 1"/>
          <p:cNvSpPr/>
          <p:nvPr/>
        </p:nvSpPr>
        <p:spPr>
          <a:xfrm>
            <a:off x="268514" y="1448850"/>
            <a:ext cx="8498115" cy="1815882"/>
          </a:xfrm>
          <a:prstGeom prst="rect">
            <a:avLst/>
          </a:prstGeom>
        </p:spPr>
        <p:txBody>
          <a:bodyPr wrap="square">
            <a:spAutoFit/>
          </a:bodyPr>
          <a:lstStyle/>
          <a:p>
            <a:pPr marL="285750" indent="-285750">
              <a:spcBef>
                <a:spcPct val="20000"/>
              </a:spcBef>
              <a:buFont typeface="Arial" panose="020B0604020202020204" pitchFamily="34" charset="0"/>
              <a:buChar char="•"/>
            </a:pPr>
            <a:r>
              <a:rPr lang="en-US" sz="2800" dirty="0">
                <a:solidFill>
                  <a:srgbClr val="000000"/>
                </a:solidFill>
                <a:latin typeface="+mj-lt"/>
                <a:ea typeface="Calibri" pitchFamily="34" charset="0"/>
                <a:cs typeface="Times New Roman" pitchFamily="18" charset="0"/>
                <a:sym typeface="Symbol" pitchFamily="18" charset="2"/>
              </a:rPr>
              <a:t>The gravitational field distorts the space around the mass that is causing it so that any other mass placed at any position in the field will “know” how to respond immediately.</a:t>
            </a:r>
          </a:p>
        </p:txBody>
      </p:sp>
      <p:sp>
        <p:nvSpPr>
          <p:cNvPr id="3" name="Rectangle 2"/>
          <p:cNvSpPr/>
          <p:nvPr/>
        </p:nvSpPr>
        <p:spPr>
          <a:xfrm>
            <a:off x="268514" y="3476729"/>
            <a:ext cx="4572000" cy="1384995"/>
          </a:xfrm>
          <a:prstGeom prst="rect">
            <a:avLst/>
          </a:prstGeom>
        </p:spPr>
        <p:txBody>
          <a:bodyPr>
            <a:spAutoFit/>
          </a:bodyPr>
          <a:lstStyle/>
          <a:p>
            <a:pPr marL="285750" indent="-285750">
              <a:spcBef>
                <a:spcPct val="20000"/>
              </a:spcBef>
              <a:buFont typeface="Arial" panose="020B0604020202020204" pitchFamily="34" charset="0"/>
              <a:buChar char="•"/>
            </a:pPr>
            <a:r>
              <a:rPr lang="en-US" sz="2800" dirty="0">
                <a:solidFill>
                  <a:srgbClr val="000000"/>
                </a:solidFill>
                <a:latin typeface="+mj-lt"/>
                <a:ea typeface="Calibri" pitchFamily="34" charset="0"/>
                <a:cs typeface="Times New Roman" pitchFamily="18" charset="0"/>
                <a:sym typeface="Symbol" pitchFamily="18" charset="2"/>
              </a:rPr>
              <a:t>Bigger masses “curve” the rubber sheet more than smaller masses.</a:t>
            </a:r>
          </a:p>
        </p:txBody>
      </p:sp>
    </p:spTree>
    <p:extLst>
      <p:ext uri="{BB962C8B-B14F-4D97-AF65-F5344CB8AC3E}">
        <p14:creationId xmlns:p14="http://schemas.microsoft.com/office/powerpoint/2010/main" val="920553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Gravity as a field</a:t>
            </a:r>
            <a:endParaRPr lang="en-US" u="sng" dirty="0">
              <a:solidFill>
                <a:schemeClr val="bg1"/>
              </a:solidFill>
              <a:effectLst>
                <a:outerShdw blurRad="38100" dist="38100" dir="2700000" algn="tl">
                  <a:srgbClr val="000000">
                    <a:alpha val="43137"/>
                  </a:srgbClr>
                </a:outerShdw>
              </a:effectLst>
            </a:endParaRPr>
          </a:p>
        </p:txBody>
      </p:sp>
      <p:grpSp>
        <p:nvGrpSpPr>
          <p:cNvPr id="2" name="Group 1"/>
          <p:cNvGrpSpPr/>
          <p:nvPr/>
        </p:nvGrpSpPr>
        <p:grpSpPr>
          <a:xfrm>
            <a:off x="432744" y="1641150"/>
            <a:ext cx="4391047" cy="4391047"/>
            <a:chOff x="432744" y="1680906"/>
            <a:chExt cx="4391047" cy="4391047"/>
          </a:xfrm>
        </p:grpSpPr>
        <p:pic>
          <p:nvPicPr>
            <p:cNvPr id="2050" name="Picture 2" descr="Image result for gravity fiel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744" y="1680906"/>
              <a:ext cx="4391047" cy="43910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cx.images-amazon.com/images/I/91Zst3cBAwL._SL1500_.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351099" y="3604592"/>
              <a:ext cx="549006" cy="549006"/>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4"/>
          <a:stretch>
            <a:fillRect/>
          </a:stretch>
        </p:blipFill>
        <p:spPr>
          <a:xfrm>
            <a:off x="5445401" y="2692545"/>
            <a:ext cx="3354042" cy="3096039"/>
          </a:xfrm>
          <a:prstGeom prst="rect">
            <a:avLst/>
          </a:prstGeom>
        </p:spPr>
      </p:pic>
      <p:sp>
        <p:nvSpPr>
          <p:cNvPr id="8" name="TextBox 7"/>
          <p:cNvSpPr txBox="1"/>
          <p:nvPr/>
        </p:nvSpPr>
        <p:spPr>
          <a:xfrm>
            <a:off x="4823791" y="1530674"/>
            <a:ext cx="4161183" cy="707886"/>
          </a:xfrm>
          <a:prstGeom prst="rect">
            <a:avLst/>
          </a:prstGeom>
          <a:noFill/>
        </p:spPr>
        <p:txBody>
          <a:bodyPr wrap="square" rtlCol="0">
            <a:spAutoFit/>
          </a:bodyPr>
          <a:lstStyle/>
          <a:p>
            <a:pPr algn="ctr"/>
            <a:r>
              <a:rPr lang="en-US" sz="2000" dirty="0">
                <a:latin typeface="+mj-lt"/>
              </a:rPr>
              <a:t>How do we visually represent the strength of the field?</a:t>
            </a:r>
          </a:p>
        </p:txBody>
      </p:sp>
      <p:sp>
        <p:nvSpPr>
          <p:cNvPr id="10" name="Rectangle 9">
            <a:extLst>
              <a:ext uri="{FF2B5EF4-FFF2-40B4-BE49-F238E27FC236}">
                <a16:creationId xmlns:a16="http://schemas.microsoft.com/office/drawing/2014/main" id="{536DC4F3-E8FA-4A4C-81F6-3A61D30D9296}"/>
              </a:ext>
            </a:extLst>
          </p:cNvPr>
          <p:cNvSpPr/>
          <p:nvPr/>
        </p:nvSpPr>
        <p:spPr>
          <a:xfrm>
            <a:off x="1965486" y="2840750"/>
            <a:ext cx="1323814" cy="724085"/>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08F3C8-2150-4580-9078-40ED2DBEAE11}"/>
              </a:ext>
            </a:extLst>
          </p:cNvPr>
          <p:cNvSpPr/>
          <p:nvPr/>
        </p:nvSpPr>
        <p:spPr>
          <a:xfrm>
            <a:off x="6591300" y="3270250"/>
            <a:ext cx="1000125" cy="231776"/>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9C4F08-0463-4C97-955F-EC76AAE9FC1A}"/>
              </a:ext>
            </a:extLst>
          </p:cNvPr>
          <p:cNvSpPr txBox="1"/>
          <p:nvPr/>
        </p:nvSpPr>
        <p:spPr>
          <a:xfrm rot="19185922">
            <a:off x="-31174" y="1788423"/>
            <a:ext cx="2095445"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Vector Length</a:t>
            </a:r>
          </a:p>
        </p:txBody>
      </p:sp>
      <p:sp>
        <p:nvSpPr>
          <p:cNvPr id="13" name="TextBox 12">
            <a:extLst>
              <a:ext uri="{FF2B5EF4-FFF2-40B4-BE49-F238E27FC236}">
                <a16:creationId xmlns:a16="http://schemas.microsoft.com/office/drawing/2014/main" id="{5A01F04A-A8BB-464F-B697-2F9AC48DE906}"/>
              </a:ext>
            </a:extLst>
          </p:cNvPr>
          <p:cNvSpPr txBox="1"/>
          <p:nvPr/>
        </p:nvSpPr>
        <p:spPr>
          <a:xfrm>
            <a:off x="6008373" y="2337580"/>
            <a:ext cx="2165978"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Vector Density</a:t>
            </a:r>
          </a:p>
        </p:txBody>
      </p:sp>
    </p:spTree>
    <p:extLst>
      <p:ext uri="{BB962C8B-B14F-4D97-AF65-F5344CB8AC3E}">
        <p14:creationId xmlns:p14="http://schemas.microsoft.com/office/powerpoint/2010/main" val="3823261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p>
        </p:txBody>
      </p:sp>
      <p:pic>
        <p:nvPicPr>
          <p:cNvPr id="3" name="Picture 2"/>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50865" y="1462455"/>
            <a:ext cx="4556661" cy="4712046"/>
          </a:xfrm>
          <a:prstGeom prst="rect">
            <a:avLst/>
          </a:prstGeom>
        </p:spPr>
      </p:pic>
      <p:pic>
        <p:nvPicPr>
          <p:cNvPr id="5" name="Picture 4">
            <a:extLst>
              <a:ext uri="{FF2B5EF4-FFF2-40B4-BE49-F238E27FC236}">
                <a16:creationId xmlns:a16="http://schemas.microsoft.com/office/drawing/2014/main" id="{CBF373B4-44C6-4466-BC17-6D69AF50185B}"/>
              </a:ext>
            </a:extLst>
          </p:cNvPr>
          <p:cNvPicPr>
            <a:picLocks noChangeAspect="1"/>
          </p:cNvPicPr>
          <p:nvPr/>
        </p:nvPicPr>
        <p:blipFill>
          <a:blip r:embed="rId3"/>
          <a:stretch>
            <a:fillRect/>
          </a:stretch>
        </p:blipFill>
        <p:spPr>
          <a:xfrm>
            <a:off x="3416666" y="2423734"/>
            <a:ext cx="5353260" cy="2223787"/>
          </a:xfrm>
          <a:prstGeom prst="rect">
            <a:avLst/>
          </a:prstGeom>
        </p:spPr>
      </p:pic>
      <p:sp>
        <p:nvSpPr>
          <p:cNvPr id="7" name="Rectangle 6">
            <a:extLst>
              <a:ext uri="{FF2B5EF4-FFF2-40B4-BE49-F238E27FC236}">
                <a16:creationId xmlns:a16="http://schemas.microsoft.com/office/drawing/2014/main" id="{5C8137D3-3FBE-4428-9CE3-D377F1C3957F}"/>
              </a:ext>
            </a:extLst>
          </p:cNvPr>
          <p:cNvSpPr/>
          <p:nvPr/>
        </p:nvSpPr>
        <p:spPr>
          <a:xfrm>
            <a:off x="3451962" y="3390901"/>
            <a:ext cx="986688" cy="1174750"/>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0BE718-253F-4DFC-81BF-1AEE48DE4B1A}"/>
              </a:ext>
            </a:extLst>
          </p:cNvPr>
          <p:cNvSpPr/>
          <p:nvPr/>
        </p:nvSpPr>
        <p:spPr>
          <a:xfrm>
            <a:off x="353734" y="3854451"/>
            <a:ext cx="570191" cy="514349"/>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626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Remember g?</a:t>
            </a:r>
            <a:endParaRPr lang="en-US" u="sng"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1916635" y="1300766"/>
            <a:ext cx="5339923" cy="1200329"/>
          </a:xfrm>
          <a:prstGeom prst="rect">
            <a:avLst/>
          </a:prstGeom>
          <a:noFill/>
        </p:spPr>
        <p:txBody>
          <a:bodyPr wrap="none" rtlCol="0">
            <a:spAutoFit/>
          </a:bodyPr>
          <a:lstStyle/>
          <a:p>
            <a:pPr algn="ctr"/>
            <a:r>
              <a:rPr lang="en-US" sz="7200" dirty="0">
                <a:solidFill>
                  <a:srgbClr val="0070C0"/>
                </a:solidFill>
                <a:latin typeface="+mj-lt"/>
              </a:rPr>
              <a:t>g = 9.81 m s</a:t>
            </a:r>
            <a:r>
              <a:rPr lang="en-US" sz="7200" baseline="30000" dirty="0">
                <a:solidFill>
                  <a:srgbClr val="0070C0"/>
                </a:solidFill>
                <a:latin typeface="+mj-lt"/>
              </a:rPr>
              <a:t>-2</a:t>
            </a:r>
            <a:r>
              <a:rPr lang="en-US" sz="7200" dirty="0">
                <a:solidFill>
                  <a:srgbClr val="0070C0"/>
                </a:solidFill>
                <a:latin typeface="+mj-lt"/>
              </a:rPr>
              <a:t> </a:t>
            </a:r>
          </a:p>
        </p:txBody>
      </p:sp>
      <p:sp>
        <p:nvSpPr>
          <p:cNvPr id="8" name="TextBox 7"/>
          <p:cNvSpPr txBox="1"/>
          <p:nvPr/>
        </p:nvSpPr>
        <p:spPr>
          <a:xfrm>
            <a:off x="697105" y="3316824"/>
            <a:ext cx="1215397" cy="830997"/>
          </a:xfrm>
          <a:prstGeom prst="rect">
            <a:avLst/>
          </a:prstGeom>
          <a:noFill/>
        </p:spPr>
        <p:txBody>
          <a:bodyPr wrap="none" rtlCol="0">
            <a:spAutoFit/>
          </a:bodyPr>
          <a:lstStyle/>
          <a:p>
            <a:pPr algn="ctr"/>
            <a:r>
              <a:rPr lang="en-US" sz="4800" dirty="0">
                <a:solidFill>
                  <a:srgbClr val="0070C0"/>
                </a:solidFill>
                <a:latin typeface="+mj-lt"/>
              </a:rPr>
              <a:t>g </a:t>
            </a:r>
            <a:r>
              <a:rPr lang="en-US" sz="4800" dirty="0">
                <a:solidFill>
                  <a:srgbClr val="0070C0"/>
                </a:solidFill>
                <a:latin typeface="+mj-lt"/>
                <a:sym typeface="Wingdings" panose="05000000000000000000" pitchFamily="2" charset="2"/>
              </a:rPr>
              <a:t></a:t>
            </a:r>
            <a:endParaRPr lang="en-US" sz="4800" dirty="0">
              <a:solidFill>
                <a:srgbClr val="0070C0"/>
              </a:solidFill>
              <a:latin typeface="+mj-lt"/>
            </a:endParaRPr>
          </a:p>
        </p:txBody>
      </p:sp>
      <p:sp>
        <p:nvSpPr>
          <p:cNvPr id="9" name="TextBox 8"/>
          <p:cNvSpPr txBox="1"/>
          <p:nvPr/>
        </p:nvSpPr>
        <p:spPr>
          <a:xfrm>
            <a:off x="357302" y="2650275"/>
            <a:ext cx="8545673" cy="584775"/>
          </a:xfrm>
          <a:prstGeom prst="rect">
            <a:avLst/>
          </a:prstGeom>
          <a:noFill/>
        </p:spPr>
        <p:txBody>
          <a:bodyPr wrap="none" rtlCol="0">
            <a:spAutoFit/>
          </a:bodyPr>
          <a:lstStyle/>
          <a:p>
            <a:pPr algn="ctr"/>
            <a:r>
              <a:rPr lang="en-US" sz="3200" i="1" dirty="0">
                <a:solidFill>
                  <a:srgbClr val="002060"/>
                </a:solidFill>
                <a:latin typeface="+mj-lt"/>
              </a:rPr>
              <a:t>g </a:t>
            </a:r>
            <a:r>
              <a:rPr lang="en-US" sz="3200" i="1" dirty="0">
                <a:solidFill>
                  <a:srgbClr val="002060"/>
                </a:solidFill>
                <a:latin typeface="+mj-lt"/>
                <a:sym typeface="Wingdings" panose="05000000000000000000" pitchFamily="2" charset="2"/>
              </a:rPr>
              <a:t>representing acceleration is not the whole story…</a:t>
            </a:r>
            <a:endParaRPr lang="en-US" sz="3200" i="1" dirty="0">
              <a:solidFill>
                <a:srgbClr val="002060"/>
              </a:solidFill>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7D142BB-87A6-48AA-A38A-2DDD087E8D22}"/>
                  </a:ext>
                </a:extLst>
              </p:cNvPr>
              <p:cNvSpPr txBox="1"/>
              <p:nvPr/>
            </p:nvSpPr>
            <p:spPr>
              <a:xfrm>
                <a:off x="1304803" y="4507341"/>
                <a:ext cx="1629036" cy="1260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C00000"/>
                          </a:solidFill>
                          <a:latin typeface="Cambria Math" panose="02040503050406030204" pitchFamily="18" charset="0"/>
                        </a:rPr>
                        <m:t>𝑔</m:t>
                      </m:r>
                      <m:r>
                        <a:rPr lang="en-US" sz="4000" b="0" i="1" smtClean="0">
                          <a:solidFill>
                            <a:srgbClr val="C00000"/>
                          </a:solidFill>
                          <a:latin typeface="Cambria Math" panose="02040503050406030204" pitchFamily="18" charset="0"/>
                        </a:rPr>
                        <m:t>=</m:t>
                      </m:r>
                      <m:f>
                        <m:fPr>
                          <m:ctrlPr>
                            <a:rPr lang="en-US" sz="4000" b="0" i="1" smtClean="0">
                              <a:solidFill>
                                <a:srgbClr val="C00000"/>
                              </a:solidFill>
                              <a:latin typeface="Cambria Math" panose="02040503050406030204" pitchFamily="18" charset="0"/>
                            </a:rPr>
                          </m:ctrlPr>
                        </m:fPr>
                        <m:num>
                          <m:r>
                            <m:rPr>
                              <m:sty m:val="p"/>
                            </m:rPr>
                            <a:rPr lang="en-US" sz="4000" b="0" i="0" smtClean="0">
                              <a:solidFill>
                                <a:srgbClr val="C00000"/>
                              </a:solidFill>
                              <a:latin typeface="Cambria Math" panose="02040503050406030204" pitchFamily="18" charset="0"/>
                            </a:rPr>
                            <m:t>N</m:t>
                          </m:r>
                        </m:num>
                        <m:den>
                          <m:r>
                            <m:rPr>
                              <m:sty m:val="p"/>
                            </m:rPr>
                            <a:rPr lang="en-US" sz="4000" b="0" i="0" smtClean="0">
                              <a:solidFill>
                                <a:srgbClr val="C00000"/>
                              </a:solidFill>
                              <a:latin typeface="Cambria Math" panose="02040503050406030204" pitchFamily="18" charset="0"/>
                            </a:rPr>
                            <m:t>kg</m:t>
                          </m:r>
                        </m:den>
                      </m:f>
                    </m:oMath>
                  </m:oMathPara>
                </a14:m>
                <a:endParaRPr lang="en-US" sz="4000" dirty="0">
                  <a:solidFill>
                    <a:srgbClr val="C00000"/>
                  </a:solidFill>
                </a:endParaRPr>
              </a:p>
            </p:txBody>
          </p:sp>
        </mc:Choice>
        <mc:Fallback xmlns="">
          <p:sp>
            <p:nvSpPr>
              <p:cNvPr id="2" name="TextBox 1">
                <a:extLst>
                  <a:ext uri="{FF2B5EF4-FFF2-40B4-BE49-F238E27FC236}">
                    <a16:creationId xmlns:a16="http://schemas.microsoft.com/office/drawing/2014/main" id="{97D142BB-87A6-48AA-A38A-2DDD087E8D22}"/>
                  </a:ext>
                </a:extLst>
              </p:cNvPr>
              <p:cNvSpPr txBox="1">
                <a:spLocks noRot="1" noChangeAspect="1" noMove="1" noResize="1" noEditPoints="1" noAdjustHandles="1" noChangeArrowheads="1" noChangeShapeType="1" noTextEdit="1"/>
              </p:cNvSpPr>
              <p:nvPr/>
            </p:nvSpPr>
            <p:spPr>
              <a:xfrm>
                <a:off x="1304803" y="4507341"/>
                <a:ext cx="1629036" cy="1260410"/>
              </a:xfrm>
              <a:prstGeom prst="rect">
                <a:avLst/>
              </a:prstGeom>
              <a:blipFill>
                <a:blip r:embed="rId2"/>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D5BB8827-79F2-4FDF-84A7-7154D902ECEA}"/>
              </a:ext>
            </a:extLst>
          </p:cNvPr>
          <p:cNvSpPr txBox="1"/>
          <p:nvPr/>
        </p:nvSpPr>
        <p:spPr>
          <a:xfrm>
            <a:off x="1761118" y="3316824"/>
            <a:ext cx="6908237" cy="830997"/>
          </a:xfrm>
          <a:prstGeom prst="rect">
            <a:avLst/>
          </a:prstGeom>
          <a:noFill/>
        </p:spPr>
        <p:txBody>
          <a:bodyPr wrap="none" rtlCol="0">
            <a:spAutoFit/>
          </a:bodyPr>
          <a:lstStyle/>
          <a:p>
            <a:pPr algn="ctr"/>
            <a:r>
              <a:rPr lang="en-US" sz="4800" dirty="0">
                <a:solidFill>
                  <a:srgbClr val="0070C0"/>
                </a:solidFill>
                <a:latin typeface="+mj-lt"/>
                <a:sym typeface="Wingdings" panose="05000000000000000000" pitchFamily="2" charset="2"/>
              </a:rPr>
              <a:t>Gravitational Field Strength</a:t>
            </a:r>
            <a:endParaRPr lang="en-US" sz="4800" dirty="0">
              <a:solidFill>
                <a:srgbClr val="0070C0"/>
              </a:solidFill>
              <a:latin typeface="+mj-l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E6E3160-516A-4B39-A0BB-9723A394C6C6}"/>
                  </a:ext>
                </a:extLst>
              </p:cNvPr>
              <p:cNvSpPr txBox="1"/>
              <p:nvPr/>
            </p:nvSpPr>
            <p:spPr>
              <a:xfrm>
                <a:off x="2960899" y="4444859"/>
                <a:ext cx="3045001" cy="13431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0" smtClean="0">
                          <a:solidFill>
                            <a:srgbClr val="C00000"/>
                          </a:solidFill>
                          <a:latin typeface="Cambria Math" panose="02040503050406030204" pitchFamily="18" charset="0"/>
                        </a:rPr>
                        <m:t>=</m:t>
                      </m:r>
                      <m:f>
                        <m:fPr>
                          <m:ctrlPr>
                            <a:rPr lang="en-US" sz="4000" b="0" i="1" smtClean="0">
                              <a:solidFill>
                                <a:srgbClr val="C00000"/>
                              </a:solidFill>
                              <a:latin typeface="Cambria Math" panose="02040503050406030204" pitchFamily="18" charset="0"/>
                            </a:rPr>
                          </m:ctrlPr>
                        </m:fPr>
                        <m:num>
                          <m:r>
                            <m:rPr>
                              <m:sty m:val="p"/>
                            </m:rPr>
                            <a:rPr lang="en-US" sz="4000" b="0" i="0" smtClean="0">
                              <a:solidFill>
                                <a:srgbClr val="C00000"/>
                              </a:solidFill>
                              <a:latin typeface="Cambria Math" panose="02040503050406030204" pitchFamily="18" charset="0"/>
                            </a:rPr>
                            <m:t>kg</m:t>
                          </m:r>
                          <m:r>
                            <a:rPr lang="en-US" sz="4000" b="0" i="0" smtClean="0">
                              <a:solidFill>
                                <a:srgbClr val="C00000"/>
                              </a:solidFill>
                              <a:latin typeface="Cambria Math" panose="02040503050406030204" pitchFamily="18" charset="0"/>
                              <a:ea typeface="Cambria Math" panose="02040503050406030204" pitchFamily="18" charset="0"/>
                            </a:rPr>
                            <m:t>×</m:t>
                          </m:r>
                          <m:r>
                            <m:rPr>
                              <m:sty m:val="p"/>
                            </m:rPr>
                            <a:rPr lang="en-US" sz="4000" b="0" i="0" smtClean="0">
                              <a:solidFill>
                                <a:srgbClr val="C00000"/>
                              </a:solidFill>
                              <a:latin typeface="Cambria Math" panose="02040503050406030204" pitchFamily="18" charset="0"/>
                              <a:ea typeface="Cambria Math" panose="02040503050406030204" pitchFamily="18" charset="0"/>
                            </a:rPr>
                            <m:t>m</m:t>
                          </m:r>
                          <m:r>
                            <a:rPr lang="en-US" sz="4000" b="0" i="0" smtClean="0">
                              <a:solidFill>
                                <a:srgbClr val="C00000"/>
                              </a:solidFill>
                              <a:latin typeface="Cambria Math" panose="02040503050406030204" pitchFamily="18" charset="0"/>
                              <a:ea typeface="Cambria Math" panose="02040503050406030204" pitchFamily="18" charset="0"/>
                            </a:rPr>
                            <m:t> </m:t>
                          </m:r>
                          <m:sSup>
                            <m:sSupPr>
                              <m:ctrlPr>
                                <a:rPr lang="en-US" sz="4000" b="0" i="1" smtClean="0">
                                  <a:solidFill>
                                    <a:srgbClr val="C00000"/>
                                  </a:solidFill>
                                  <a:latin typeface="Cambria Math" panose="02040503050406030204" pitchFamily="18" charset="0"/>
                                  <a:ea typeface="Cambria Math" panose="02040503050406030204" pitchFamily="18" charset="0"/>
                                </a:rPr>
                              </m:ctrlPr>
                            </m:sSupPr>
                            <m:e>
                              <m:r>
                                <m:rPr>
                                  <m:sty m:val="p"/>
                                </m:rPr>
                                <a:rPr lang="en-US" sz="4000" b="0" i="0" smtClean="0">
                                  <a:solidFill>
                                    <a:srgbClr val="C00000"/>
                                  </a:solidFill>
                                  <a:latin typeface="Cambria Math" panose="02040503050406030204" pitchFamily="18" charset="0"/>
                                  <a:ea typeface="Cambria Math" panose="02040503050406030204" pitchFamily="18" charset="0"/>
                                </a:rPr>
                                <m:t>s</m:t>
                              </m:r>
                            </m:e>
                            <m:sup>
                              <m:r>
                                <a:rPr lang="en-US" sz="4000" b="0" i="0" smtClean="0">
                                  <a:solidFill>
                                    <a:srgbClr val="C00000"/>
                                  </a:solidFill>
                                  <a:latin typeface="Cambria Math" panose="02040503050406030204" pitchFamily="18" charset="0"/>
                                  <a:ea typeface="Cambria Math" panose="02040503050406030204" pitchFamily="18" charset="0"/>
                                </a:rPr>
                                <m:t>−</m:t>
                              </m:r>
                              <m:r>
                                <a:rPr lang="en-US" sz="4000" b="0" i="1" smtClean="0">
                                  <a:solidFill>
                                    <a:srgbClr val="C00000"/>
                                  </a:solidFill>
                                  <a:latin typeface="Cambria Math" panose="02040503050406030204" pitchFamily="18" charset="0"/>
                                  <a:ea typeface="Cambria Math" panose="02040503050406030204" pitchFamily="18" charset="0"/>
                                </a:rPr>
                                <m:t>2</m:t>
                              </m:r>
                            </m:sup>
                          </m:sSup>
                        </m:num>
                        <m:den>
                          <m:r>
                            <m:rPr>
                              <m:sty m:val="p"/>
                            </m:rPr>
                            <a:rPr lang="en-US" sz="4000" b="0" i="0" smtClean="0">
                              <a:solidFill>
                                <a:srgbClr val="C00000"/>
                              </a:solidFill>
                              <a:latin typeface="Cambria Math" panose="02040503050406030204" pitchFamily="18" charset="0"/>
                            </a:rPr>
                            <m:t>kg</m:t>
                          </m:r>
                        </m:den>
                      </m:f>
                    </m:oMath>
                  </m:oMathPara>
                </a14:m>
                <a:endParaRPr lang="en-US" sz="4000" dirty="0">
                  <a:solidFill>
                    <a:srgbClr val="C00000"/>
                  </a:solidFill>
                </a:endParaRPr>
              </a:p>
            </p:txBody>
          </p:sp>
        </mc:Choice>
        <mc:Fallback xmlns="">
          <p:sp>
            <p:nvSpPr>
              <p:cNvPr id="14" name="TextBox 13">
                <a:extLst>
                  <a:ext uri="{FF2B5EF4-FFF2-40B4-BE49-F238E27FC236}">
                    <a16:creationId xmlns:a16="http://schemas.microsoft.com/office/drawing/2014/main" id="{6E6E3160-516A-4B39-A0BB-9723A394C6C6}"/>
                  </a:ext>
                </a:extLst>
              </p:cNvPr>
              <p:cNvSpPr txBox="1">
                <a:spLocks noRot="1" noChangeAspect="1" noMove="1" noResize="1" noEditPoints="1" noAdjustHandles="1" noChangeArrowheads="1" noChangeShapeType="1" noTextEdit="1"/>
              </p:cNvSpPr>
              <p:nvPr/>
            </p:nvSpPr>
            <p:spPr>
              <a:xfrm>
                <a:off x="2960899" y="4444859"/>
                <a:ext cx="3045001" cy="13431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028C74-89F2-4ADA-88B1-F811A7E43719}"/>
                  </a:ext>
                </a:extLst>
              </p:cNvPr>
              <p:cNvSpPr txBox="1"/>
              <p:nvPr/>
            </p:nvSpPr>
            <p:spPr>
              <a:xfrm>
                <a:off x="6009305" y="4839715"/>
                <a:ext cx="1927322"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0" smtClean="0">
                          <a:solidFill>
                            <a:srgbClr val="C00000"/>
                          </a:solidFill>
                          <a:latin typeface="Cambria Math" panose="02040503050406030204" pitchFamily="18" charset="0"/>
                        </a:rPr>
                        <m:t>=</m:t>
                      </m:r>
                      <m:r>
                        <m:rPr>
                          <m:sty m:val="p"/>
                        </m:rPr>
                        <a:rPr lang="en-US" sz="4000">
                          <a:solidFill>
                            <a:srgbClr val="C00000"/>
                          </a:solidFill>
                          <a:latin typeface="Cambria Math" panose="02040503050406030204" pitchFamily="18" charset="0"/>
                          <a:ea typeface="Cambria Math" panose="02040503050406030204" pitchFamily="18" charset="0"/>
                        </a:rPr>
                        <m:t>m</m:t>
                      </m:r>
                      <m:r>
                        <a:rPr lang="en-US" sz="4000">
                          <a:solidFill>
                            <a:srgbClr val="C00000"/>
                          </a:solidFill>
                          <a:latin typeface="Cambria Math" panose="02040503050406030204" pitchFamily="18" charset="0"/>
                          <a:ea typeface="Cambria Math" panose="02040503050406030204" pitchFamily="18" charset="0"/>
                        </a:rPr>
                        <m:t> </m:t>
                      </m:r>
                      <m:sSup>
                        <m:sSupPr>
                          <m:ctrlPr>
                            <a:rPr lang="en-US" sz="4000" i="1">
                              <a:solidFill>
                                <a:srgbClr val="C00000"/>
                              </a:solidFill>
                              <a:latin typeface="Cambria Math" panose="02040503050406030204" pitchFamily="18" charset="0"/>
                              <a:ea typeface="Cambria Math" panose="02040503050406030204" pitchFamily="18" charset="0"/>
                            </a:rPr>
                          </m:ctrlPr>
                        </m:sSupPr>
                        <m:e>
                          <m:r>
                            <m:rPr>
                              <m:sty m:val="p"/>
                            </m:rPr>
                            <a:rPr lang="en-US" sz="4000">
                              <a:solidFill>
                                <a:srgbClr val="C00000"/>
                              </a:solidFill>
                              <a:latin typeface="Cambria Math" panose="02040503050406030204" pitchFamily="18" charset="0"/>
                              <a:ea typeface="Cambria Math" panose="02040503050406030204" pitchFamily="18" charset="0"/>
                            </a:rPr>
                            <m:t>s</m:t>
                          </m:r>
                        </m:e>
                        <m:sup>
                          <m:r>
                            <a:rPr lang="en-US" sz="4000">
                              <a:solidFill>
                                <a:srgbClr val="C00000"/>
                              </a:solidFill>
                              <a:latin typeface="Cambria Math" panose="02040503050406030204" pitchFamily="18" charset="0"/>
                              <a:ea typeface="Cambria Math" panose="02040503050406030204" pitchFamily="18" charset="0"/>
                            </a:rPr>
                            <m:t>−</m:t>
                          </m:r>
                          <m:r>
                            <a:rPr lang="en-US" sz="4000" b="0" i="1" smtClean="0">
                              <a:solidFill>
                                <a:srgbClr val="C00000"/>
                              </a:solidFill>
                              <a:latin typeface="Cambria Math" panose="02040503050406030204" pitchFamily="18" charset="0"/>
                              <a:ea typeface="Cambria Math" panose="02040503050406030204" pitchFamily="18" charset="0"/>
                            </a:rPr>
                            <m:t>2</m:t>
                          </m:r>
                        </m:sup>
                      </m:sSup>
                    </m:oMath>
                  </m:oMathPara>
                </a14:m>
                <a:endParaRPr lang="en-US" sz="4000" dirty="0">
                  <a:solidFill>
                    <a:srgbClr val="C00000"/>
                  </a:solidFill>
                </a:endParaRPr>
              </a:p>
            </p:txBody>
          </p:sp>
        </mc:Choice>
        <mc:Fallback xmlns="">
          <p:sp>
            <p:nvSpPr>
              <p:cNvPr id="15" name="TextBox 14">
                <a:extLst>
                  <a:ext uri="{FF2B5EF4-FFF2-40B4-BE49-F238E27FC236}">
                    <a16:creationId xmlns:a16="http://schemas.microsoft.com/office/drawing/2014/main" id="{1E028C74-89F2-4ADA-88B1-F811A7E43719}"/>
                  </a:ext>
                </a:extLst>
              </p:cNvPr>
              <p:cNvSpPr txBox="1">
                <a:spLocks noRot="1" noChangeAspect="1" noMove="1" noResize="1" noEditPoints="1" noAdjustHandles="1" noChangeArrowheads="1" noChangeShapeType="1" noTextEdit="1"/>
              </p:cNvSpPr>
              <p:nvPr/>
            </p:nvSpPr>
            <p:spPr>
              <a:xfrm>
                <a:off x="6009305" y="4839715"/>
                <a:ext cx="1927322" cy="615553"/>
              </a:xfrm>
              <a:prstGeom prst="rect">
                <a:avLst/>
              </a:prstGeom>
              <a:blipFill>
                <a:blip r:embed="rId4"/>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6BAE8F46-3C5C-4F6F-A2FA-B9DF230E60AD}"/>
              </a:ext>
            </a:extLst>
          </p:cNvPr>
          <p:cNvCxnSpPr>
            <a:cxnSpLocks/>
          </p:cNvCxnSpPr>
          <p:nvPr/>
        </p:nvCxnSpPr>
        <p:spPr>
          <a:xfrm>
            <a:off x="4414237" y="5316865"/>
            <a:ext cx="640363" cy="44893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1E12FF-14B6-4788-BF4C-D490BEA4CFE3}"/>
              </a:ext>
            </a:extLst>
          </p:cNvPr>
          <p:cNvCxnSpPr>
            <a:cxnSpLocks/>
          </p:cNvCxnSpPr>
          <p:nvPr/>
        </p:nvCxnSpPr>
        <p:spPr>
          <a:xfrm>
            <a:off x="3474437" y="4584559"/>
            <a:ext cx="640363" cy="44893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09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Wait, does that mean g changes?</a:t>
            </a:r>
            <a:endParaRPr lang="en-US" u="sng" dirty="0">
              <a:solidFill>
                <a:schemeClr val="bg1"/>
              </a:solidFill>
              <a:effectLst>
                <a:outerShdw blurRad="38100" dist="38100" dir="2700000" algn="tl">
                  <a:srgbClr val="000000">
                    <a:alpha val="43137"/>
                  </a:srgbClr>
                </a:outerShdw>
              </a:effectLst>
            </a:endParaRPr>
          </a:p>
        </p:txBody>
      </p:sp>
      <p:pic>
        <p:nvPicPr>
          <p:cNvPr id="7" name="Picture 2" descr="http://ecx.images-amazon.com/images/I/91Zst3cBAwL._SL1500_.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02084" y="2827176"/>
            <a:ext cx="3326088" cy="3326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62769" y="3461034"/>
            <a:ext cx="1286921" cy="523220"/>
          </a:xfrm>
          <a:prstGeom prst="rect">
            <a:avLst/>
          </a:prstGeom>
        </p:spPr>
        <p:txBody>
          <a:bodyPr wrap="square">
            <a:spAutoFit/>
          </a:bodyPr>
          <a:lstStyle/>
          <a:p>
            <a:pPr algn="ctr"/>
            <a:r>
              <a:rPr lang="en-US" sz="1400" dirty="0">
                <a:solidFill>
                  <a:schemeClr val="bg1"/>
                </a:solidFill>
              </a:rPr>
              <a:t>Earth Radius</a:t>
            </a:r>
          </a:p>
          <a:p>
            <a:r>
              <a:rPr lang="en-US" sz="1400" dirty="0">
                <a:solidFill>
                  <a:schemeClr val="bg1"/>
                </a:solidFill>
              </a:rPr>
              <a:t>= 6,370 km</a:t>
            </a:r>
          </a:p>
        </p:txBody>
      </p:sp>
      <p:sp>
        <p:nvSpPr>
          <p:cNvPr id="8" name="Rectangle 7"/>
          <p:cNvSpPr/>
          <p:nvPr/>
        </p:nvSpPr>
        <p:spPr>
          <a:xfrm>
            <a:off x="1992092" y="2303956"/>
            <a:ext cx="1428274" cy="523220"/>
          </a:xfrm>
          <a:prstGeom prst="rect">
            <a:avLst/>
          </a:prstGeom>
        </p:spPr>
        <p:txBody>
          <a:bodyPr wrap="square">
            <a:spAutoFit/>
          </a:bodyPr>
          <a:lstStyle/>
          <a:p>
            <a:pPr algn="ctr"/>
            <a:r>
              <a:rPr lang="en-US" sz="1400" dirty="0">
                <a:solidFill>
                  <a:schemeClr val="tx1">
                    <a:lumMod val="75000"/>
                    <a:lumOff val="25000"/>
                  </a:schemeClr>
                </a:solidFill>
              </a:rPr>
              <a:t>Orbiting Altitude = 400 km</a:t>
            </a:r>
          </a:p>
        </p:txBody>
      </p:sp>
      <p:cxnSp>
        <p:nvCxnSpPr>
          <p:cNvPr id="9" name="Straight Arrow Connector 8"/>
          <p:cNvCxnSpPr/>
          <p:nvPr/>
        </p:nvCxnSpPr>
        <p:spPr>
          <a:xfrm flipH="1">
            <a:off x="1953314" y="2172910"/>
            <a:ext cx="1" cy="747284"/>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953314" y="2920482"/>
            <a:ext cx="1" cy="156973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5746649" y="1550388"/>
                <a:ext cx="2088842" cy="1152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𝑔</m:t>
                      </m:r>
                      <m:r>
                        <a:rPr lang="en-US" sz="4000" b="0" i="1" smtClean="0">
                          <a:latin typeface="Cambria Math" panose="02040503050406030204" pitchFamily="18" charset="0"/>
                        </a:rPr>
                        <m:t>=</m:t>
                      </m:r>
                      <m:r>
                        <a:rPr lang="en-US" sz="4000" b="0" i="1" smtClean="0">
                          <a:solidFill>
                            <a:schemeClr val="tx1"/>
                          </a:solidFill>
                          <a:latin typeface="Cambria Math" panose="02040503050406030204" pitchFamily="18" charset="0"/>
                        </a:rPr>
                        <m:t>𝐺</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𝑀</m:t>
                          </m:r>
                        </m:num>
                        <m:den>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𝑟</m:t>
                              </m:r>
                            </m:e>
                            <m:sup>
                              <m:r>
                                <a:rPr lang="en-US" sz="4000" b="0" i="1" smtClean="0">
                                  <a:latin typeface="Cambria Math" panose="02040503050406030204" pitchFamily="18" charset="0"/>
                                </a:rPr>
                                <m:t>2</m:t>
                              </m:r>
                            </m:sup>
                          </m:sSup>
                        </m:den>
                      </m:f>
                    </m:oMath>
                  </m:oMathPara>
                </a14:m>
                <a:endParaRPr lang="en-US" sz="4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746649" y="1550388"/>
                <a:ext cx="2088842" cy="1152431"/>
              </a:xfrm>
              <a:prstGeom prst="rect">
                <a:avLst/>
              </a:prstGeom>
              <a:blipFill>
                <a:blip r:embed="rId4"/>
                <a:stretch>
                  <a:fillRect/>
                </a:stretch>
              </a:blipFill>
            </p:spPr>
            <p:txBody>
              <a:bodyPr/>
              <a:lstStyle/>
              <a:p>
                <a:r>
                  <a:rPr lang="en-US">
                    <a:noFill/>
                  </a:rPr>
                  <a:t> </a:t>
                </a:r>
              </a:p>
            </p:txBody>
          </p:sp>
        </mc:Fallback>
      </mc:AlternateContent>
      <p:pic>
        <p:nvPicPr>
          <p:cNvPr id="3" name="Picture 2" descr="Image result for international space station"/>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601651" y="1976880"/>
            <a:ext cx="726954" cy="2896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7AB290C-914C-4629-91F9-5F2753761EBF}"/>
                  </a:ext>
                </a:extLst>
              </p:cNvPr>
              <p:cNvSpPr txBox="1"/>
              <p:nvPr/>
            </p:nvSpPr>
            <p:spPr>
              <a:xfrm>
                <a:off x="474820" y="1562724"/>
                <a:ext cx="31682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400 </m:t>
                      </m:r>
                      <m:r>
                        <a:rPr lang="en-US" b="0" i="1" smtClean="0">
                          <a:solidFill>
                            <a:srgbClr val="C00000"/>
                          </a:solidFill>
                          <a:latin typeface="Cambria Math" panose="02040503050406030204" pitchFamily="18" charset="0"/>
                        </a:rPr>
                        <m:t>𝑘𝑚</m:t>
                      </m:r>
                      <m:r>
                        <a:rPr lang="en-US" b="0" i="1" smtClean="0">
                          <a:solidFill>
                            <a:srgbClr val="C00000"/>
                          </a:solidFill>
                          <a:latin typeface="Cambria Math" panose="02040503050406030204" pitchFamily="18" charset="0"/>
                        </a:rPr>
                        <m:t>+6370 </m:t>
                      </m:r>
                      <m:r>
                        <a:rPr lang="en-US" b="0" i="1" smtClean="0">
                          <a:solidFill>
                            <a:srgbClr val="C00000"/>
                          </a:solidFill>
                          <a:latin typeface="Cambria Math" panose="02040503050406030204" pitchFamily="18" charset="0"/>
                        </a:rPr>
                        <m:t>𝑘𝑚</m:t>
                      </m:r>
                      <m:r>
                        <a:rPr lang="en-US" b="0" i="1" smtClean="0">
                          <a:solidFill>
                            <a:srgbClr val="C00000"/>
                          </a:solidFill>
                          <a:latin typeface="Cambria Math" panose="02040503050406030204" pitchFamily="18" charset="0"/>
                        </a:rPr>
                        <m:t>=6770 </m:t>
                      </m:r>
                      <m:r>
                        <a:rPr lang="en-US" b="0" i="1" smtClean="0">
                          <a:solidFill>
                            <a:srgbClr val="C00000"/>
                          </a:solidFill>
                          <a:latin typeface="Cambria Math" panose="02040503050406030204" pitchFamily="18" charset="0"/>
                        </a:rPr>
                        <m:t>𝑘𝑚</m:t>
                      </m:r>
                    </m:oMath>
                  </m:oMathPara>
                </a14:m>
                <a:endParaRPr lang="en-US" dirty="0">
                  <a:solidFill>
                    <a:srgbClr val="C00000"/>
                  </a:solidFill>
                </a:endParaRPr>
              </a:p>
            </p:txBody>
          </p:sp>
        </mc:Choice>
        <mc:Fallback xmlns="">
          <p:sp>
            <p:nvSpPr>
              <p:cNvPr id="4" name="TextBox 3">
                <a:extLst>
                  <a:ext uri="{FF2B5EF4-FFF2-40B4-BE49-F238E27FC236}">
                    <a16:creationId xmlns:a16="http://schemas.microsoft.com/office/drawing/2014/main" id="{57AB290C-914C-4629-91F9-5F2753761EBF}"/>
                  </a:ext>
                </a:extLst>
              </p:cNvPr>
              <p:cNvSpPr txBox="1">
                <a:spLocks noRot="1" noChangeAspect="1" noMove="1" noResize="1" noEditPoints="1" noAdjustHandles="1" noChangeArrowheads="1" noChangeShapeType="1" noTextEdit="1"/>
              </p:cNvSpPr>
              <p:nvPr/>
            </p:nvSpPr>
            <p:spPr>
              <a:xfrm>
                <a:off x="474820" y="1562724"/>
                <a:ext cx="3168240" cy="276999"/>
              </a:xfrm>
              <a:prstGeom prst="rect">
                <a:avLst/>
              </a:prstGeom>
              <a:blipFill>
                <a:blip r:embed="rId6"/>
                <a:stretch>
                  <a:fillRect l="-1346" r="-1346"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619F0ED-23FF-4F18-B406-0770A9A96431}"/>
                  </a:ext>
                </a:extLst>
              </p:cNvPr>
              <p:cNvSpPr/>
              <p:nvPr/>
            </p:nvSpPr>
            <p:spPr>
              <a:xfrm>
                <a:off x="3459144" y="3085290"/>
                <a:ext cx="5541645"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𝑔</m:t>
                      </m:r>
                      <m:r>
                        <a:rPr lang="en-US" sz="2400" i="1">
                          <a:latin typeface="Cambria Math" panose="02040503050406030204" pitchFamily="18" charset="0"/>
                        </a:rPr>
                        <m:t>=</m:t>
                      </m:r>
                      <m:r>
                        <a:rPr lang="en-US" sz="2400" b="0" i="1" smtClean="0">
                          <a:solidFill>
                            <a:srgbClr val="0070C0"/>
                          </a:solidFill>
                          <a:latin typeface="Cambria Math" panose="02040503050406030204" pitchFamily="18" charset="0"/>
                        </a:rPr>
                        <m:t>𝐺</m:t>
                      </m:r>
                      <m:f>
                        <m:fPr>
                          <m:ctrlPr>
                            <a:rPr lang="en-US" sz="2400" i="1">
                              <a:latin typeface="Cambria Math" panose="02040503050406030204" pitchFamily="18" charset="0"/>
                              <a:ea typeface="Cambria Math" panose="02040503050406030204" pitchFamily="18" charset="0"/>
                            </a:rPr>
                          </m:ctrlPr>
                        </m:fPr>
                        <m:num>
                          <m:r>
                            <a:rPr lang="en-US" sz="2400" b="0" i="1" smtClean="0">
                              <a:solidFill>
                                <a:srgbClr val="7030A0"/>
                              </a:solidFill>
                              <a:latin typeface="Cambria Math" panose="02040503050406030204" pitchFamily="18" charset="0"/>
                              <a:ea typeface="Cambria Math" panose="02040503050406030204" pitchFamily="18" charset="0"/>
                            </a:rPr>
                            <m:t>𝑀</m:t>
                          </m:r>
                        </m:num>
                        <m:den>
                          <m:sSup>
                            <m:sSupPr>
                              <m:ctrlPr>
                                <a:rPr lang="en-US" sz="2400" i="1">
                                  <a:latin typeface="Cambria Math" panose="02040503050406030204" pitchFamily="18" charset="0"/>
                                  <a:ea typeface="Cambria Math" panose="02040503050406030204" pitchFamily="18" charset="0"/>
                                </a:rPr>
                              </m:ctrlPr>
                            </m:sSupPr>
                            <m:e>
                              <m:r>
                                <a:rPr lang="en-US" sz="2400" i="1">
                                  <a:solidFill>
                                    <a:srgbClr val="00B050"/>
                                  </a:solidFill>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den>
                      </m:f>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rgbClr val="0070C0"/>
                          </a:solidFill>
                          <a:latin typeface="Cambria Math" panose="02040503050406030204" pitchFamily="18" charset="0"/>
                        </a:rPr>
                        <m:t>6.67</m:t>
                      </m:r>
                      <m:r>
                        <a:rPr lang="en-US" sz="2400" b="0" i="1" smtClean="0">
                          <a:solidFill>
                            <a:srgbClr val="0070C0"/>
                          </a:solidFill>
                          <a:latin typeface="Cambria Math" panose="02040503050406030204" pitchFamily="18" charset="0"/>
                          <a:ea typeface="Cambria Math" panose="02040503050406030204" pitchFamily="18" charset="0"/>
                        </a:rPr>
                        <m:t>×</m:t>
                      </m:r>
                      <m:sSup>
                        <m:sSupPr>
                          <m:ctrlPr>
                            <a:rPr lang="en-US" sz="2400" b="0" i="1" smtClean="0">
                              <a:solidFill>
                                <a:srgbClr val="0070C0"/>
                              </a:solidFill>
                              <a:latin typeface="Cambria Math" panose="02040503050406030204" pitchFamily="18" charset="0"/>
                              <a:ea typeface="Cambria Math" panose="02040503050406030204" pitchFamily="18" charset="0"/>
                            </a:rPr>
                          </m:ctrlPr>
                        </m:sSupPr>
                        <m:e>
                          <m:r>
                            <a:rPr lang="en-US" sz="2400" b="0" i="1" smtClean="0">
                              <a:solidFill>
                                <a:srgbClr val="0070C0"/>
                              </a:solidFill>
                              <a:latin typeface="Cambria Math" panose="02040503050406030204" pitchFamily="18" charset="0"/>
                              <a:ea typeface="Cambria Math" panose="02040503050406030204" pitchFamily="18" charset="0"/>
                            </a:rPr>
                            <m:t>10</m:t>
                          </m:r>
                        </m:e>
                        <m:sup>
                          <m:r>
                            <a:rPr lang="en-US" sz="2400" b="0" i="1" smtClean="0">
                              <a:solidFill>
                                <a:srgbClr val="0070C0"/>
                              </a:solidFill>
                              <a:latin typeface="Cambria Math" panose="02040503050406030204" pitchFamily="18" charset="0"/>
                              <a:ea typeface="Cambria Math" panose="02040503050406030204" pitchFamily="18" charset="0"/>
                            </a:rPr>
                            <m:t>−11</m:t>
                          </m:r>
                        </m:sup>
                      </m:sSup>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rgbClr val="7030A0"/>
                              </a:solidFill>
                              <a:latin typeface="Cambria Math" panose="02040503050406030204" pitchFamily="18" charset="0"/>
                              <a:ea typeface="Cambria Math" panose="02040503050406030204" pitchFamily="18" charset="0"/>
                            </a:rPr>
                            <m:t>6×</m:t>
                          </m:r>
                          <m:sSup>
                            <m:sSupPr>
                              <m:ctrlPr>
                                <a:rPr lang="en-US" sz="2400" b="0" i="1" smtClean="0">
                                  <a:solidFill>
                                    <a:srgbClr val="7030A0"/>
                                  </a:solidFill>
                                  <a:latin typeface="Cambria Math" panose="02040503050406030204" pitchFamily="18" charset="0"/>
                                  <a:ea typeface="Cambria Math" panose="02040503050406030204" pitchFamily="18" charset="0"/>
                                </a:rPr>
                              </m:ctrlPr>
                            </m:sSupPr>
                            <m:e>
                              <m:r>
                                <a:rPr lang="en-US" sz="2400" b="0" i="1" smtClean="0">
                                  <a:solidFill>
                                    <a:srgbClr val="7030A0"/>
                                  </a:solidFill>
                                  <a:latin typeface="Cambria Math" panose="02040503050406030204" pitchFamily="18" charset="0"/>
                                  <a:ea typeface="Cambria Math" panose="02040503050406030204" pitchFamily="18" charset="0"/>
                                </a:rPr>
                                <m:t>10</m:t>
                              </m:r>
                            </m:e>
                            <m:sup>
                              <m:r>
                                <a:rPr lang="en-US" sz="2400" b="0" i="1" smtClean="0">
                                  <a:solidFill>
                                    <a:srgbClr val="7030A0"/>
                                  </a:solidFill>
                                  <a:latin typeface="Cambria Math" panose="02040503050406030204" pitchFamily="18" charset="0"/>
                                  <a:ea typeface="Cambria Math" panose="02040503050406030204" pitchFamily="18" charset="0"/>
                                </a:rPr>
                                <m:t>24</m:t>
                              </m:r>
                            </m:sup>
                          </m:sSup>
                          <m:r>
                            <a:rPr lang="en-US" sz="2400" b="0" i="1" smtClean="0">
                              <a:solidFill>
                                <a:schemeClr val="tx1"/>
                              </a:solidFill>
                              <a:latin typeface="Cambria Math" panose="02040503050406030204" pitchFamily="18" charset="0"/>
                              <a:ea typeface="Cambria Math" panose="02040503050406030204" pitchFamily="18" charset="0"/>
                            </a:rPr>
                            <m:t>)</m:t>
                          </m:r>
                        </m:num>
                        <m:den>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6,770,000</m:t>
                              </m:r>
                              <m:r>
                                <a:rPr lang="en-US" sz="2400" b="0" i="1" smtClean="0">
                                  <a:solidFill>
                                    <a:schemeClr val="tx1"/>
                                  </a:solidFill>
                                  <a:latin typeface="Cambria Math" panose="02040503050406030204" pitchFamily="18" charset="0"/>
                                  <a:ea typeface="Cambria Math" panose="02040503050406030204" pitchFamily="18" charset="0"/>
                                </a:rPr>
                                <m:t>)</m:t>
                              </m:r>
                            </m:e>
                            <m:sup>
                              <m:r>
                                <a:rPr lang="en-US" sz="2400" i="1">
                                  <a:solidFill>
                                    <a:schemeClr val="tx1"/>
                                  </a:solidFill>
                                  <a:latin typeface="Cambria Math" panose="02040503050406030204" pitchFamily="18" charset="0"/>
                                  <a:ea typeface="Cambria Math" panose="02040503050406030204" pitchFamily="18" charset="0"/>
                                </a:rPr>
                                <m:t>2</m:t>
                              </m:r>
                            </m:sup>
                          </m:sSup>
                        </m:den>
                      </m:f>
                    </m:oMath>
                  </m:oMathPara>
                </a14:m>
                <a:endParaRPr lang="en-US" sz="2400" dirty="0"/>
              </a:p>
            </p:txBody>
          </p:sp>
        </mc:Choice>
        <mc:Fallback xmlns="">
          <p:sp>
            <p:nvSpPr>
              <p:cNvPr id="12" name="Rectangle 11">
                <a:extLst>
                  <a:ext uri="{FF2B5EF4-FFF2-40B4-BE49-F238E27FC236}">
                    <a16:creationId xmlns:a16="http://schemas.microsoft.com/office/drawing/2014/main" id="{6619F0ED-23FF-4F18-B406-0770A9A96431}"/>
                  </a:ext>
                </a:extLst>
              </p:cNvPr>
              <p:cNvSpPr>
                <a:spLocks noRot="1" noChangeAspect="1" noMove="1" noResize="1" noEditPoints="1" noAdjustHandles="1" noChangeArrowheads="1" noChangeShapeType="1" noTextEdit="1"/>
              </p:cNvSpPr>
              <p:nvPr/>
            </p:nvSpPr>
            <p:spPr>
              <a:xfrm>
                <a:off x="3459144" y="3085290"/>
                <a:ext cx="5541645" cy="8989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A7AB0B8-8343-4F1D-868D-53C0C6FAEF2B}"/>
                  </a:ext>
                </a:extLst>
              </p:cNvPr>
              <p:cNvSpPr/>
              <p:nvPr/>
            </p:nvSpPr>
            <p:spPr>
              <a:xfrm>
                <a:off x="4149560" y="4460380"/>
                <a:ext cx="4329840" cy="769441"/>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4400" b="0" i="1" smtClean="0">
                          <a:solidFill>
                            <a:schemeClr val="tx1"/>
                          </a:solidFill>
                          <a:latin typeface="Cambria Math" panose="02040503050406030204" pitchFamily="18" charset="0"/>
                        </a:rPr>
                        <m:t>𝑔</m:t>
                      </m:r>
                      <m:r>
                        <a:rPr lang="en-US" sz="4400" i="1">
                          <a:solidFill>
                            <a:schemeClr val="tx1"/>
                          </a:solidFill>
                          <a:latin typeface="Cambria Math" panose="02040503050406030204" pitchFamily="18" charset="0"/>
                        </a:rPr>
                        <m:t>=</m:t>
                      </m:r>
                      <m:r>
                        <a:rPr lang="en-US" sz="4400" i="1" smtClean="0">
                          <a:solidFill>
                            <a:schemeClr val="tx1"/>
                          </a:solidFill>
                          <a:latin typeface="Cambria Math" panose="02040503050406030204" pitchFamily="18" charset="0"/>
                        </a:rPr>
                        <m:t>8</m:t>
                      </m:r>
                      <m:r>
                        <a:rPr lang="en-US" sz="4400" b="0" i="1" smtClean="0">
                          <a:solidFill>
                            <a:schemeClr val="tx1"/>
                          </a:solidFill>
                          <a:latin typeface="Cambria Math" panose="02040503050406030204" pitchFamily="18" charset="0"/>
                        </a:rPr>
                        <m:t>.73</m:t>
                      </m:r>
                      <m:r>
                        <a:rPr lang="en-US" sz="4400" b="0" i="0" smtClean="0">
                          <a:solidFill>
                            <a:schemeClr val="tx1"/>
                          </a:solidFill>
                          <a:latin typeface="Cambria Math" panose="02040503050406030204" pitchFamily="18" charset="0"/>
                          <a:ea typeface="Cambria Math" panose="02040503050406030204" pitchFamily="18" charset="0"/>
                        </a:rPr>
                        <m:t> </m:t>
                      </m:r>
                      <m:r>
                        <m:rPr>
                          <m:sty m:val="p"/>
                        </m:rPr>
                        <a:rPr lang="en-US" sz="4400" b="0" i="0" smtClean="0">
                          <a:solidFill>
                            <a:schemeClr val="tx1"/>
                          </a:solidFill>
                          <a:latin typeface="Cambria Math" panose="02040503050406030204" pitchFamily="18" charset="0"/>
                          <a:ea typeface="Cambria Math" panose="02040503050406030204" pitchFamily="18" charset="0"/>
                        </a:rPr>
                        <m:t>N</m:t>
                      </m:r>
                      <m:r>
                        <a:rPr lang="en-US" sz="4400" b="0" i="0" smtClean="0">
                          <a:solidFill>
                            <a:schemeClr val="tx1"/>
                          </a:solidFill>
                          <a:latin typeface="Cambria Math" panose="02040503050406030204" pitchFamily="18" charset="0"/>
                          <a:ea typeface="Cambria Math" panose="02040503050406030204" pitchFamily="18" charset="0"/>
                        </a:rPr>
                        <m:t> </m:t>
                      </m:r>
                      <m:sSup>
                        <m:sSupPr>
                          <m:ctrlPr>
                            <a:rPr lang="en-US" sz="4400" b="0" i="1" smtClean="0">
                              <a:solidFill>
                                <a:schemeClr val="tx1"/>
                              </a:solidFill>
                              <a:latin typeface="Cambria Math" panose="02040503050406030204" pitchFamily="18" charset="0"/>
                              <a:ea typeface="Cambria Math" panose="02040503050406030204" pitchFamily="18" charset="0"/>
                            </a:rPr>
                          </m:ctrlPr>
                        </m:sSupPr>
                        <m:e>
                          <m:r>
                            <m:rPr>
                              <m:sty m:val="p"/>
                            </m:rPr>
                            <a:rPr lang="en-US" sz="4400" b="0" i="0" smtClean="0">
                              <a:solidFill>
                                <a:schemeClr val="tx1"/>
                              </a:solidFill>
                              <a:latin typeface="Cambria Math" panose="02040503050406030204" pitchFamily="18" charset="0"/>
                              <a:ea typeface="Cambria Math" panose="02040503050406030204" pitchFamily="18" charset="0"/>
                            </a:rPr>
                            <m:t>kg</m:t>
                          </m:r>
                        </m:e>
                        <m:sup>
                          <m:r>
                            <a:rPr lang="en-US" sz="4400" b="0" i="0" smtClean="0">
                              <a:solidFill>
                                <a:schemeClr val="tx1"/>
                              </a:solidFill>
                              <a:latin typeface="Cambria Math" panose="02040503050406030204" pitchFamily="18" charset="0"/>
                              <a:ea typeface="Cambria Math" panose="02040503050406030204" pitchFamily="18" charset="0"/>
                            </a:rPr>
                            <m:t>−1</m:t>
                          </m:r>
                        </m:sup>
                      </m:sSup>
                    </m:oMath>
                  </m:oMathPara>
                </a14:m>
                <a:endParaRPr lang="en-US" sz="4400" dirty="0">
                  <a:solidFill>
                    <a:schemeClr val="tx1"/>
                  </a:solidFill>
                </a:endParaRPr>
              </a:p>
            </p:txBody>
          </p:sp>
        </mc:Choice>
        <mc:Fallback xmlns="">
          <p:sp>
            <p:nvSpPr>
              <p:cNvPr id="15" name="Rectangle 14">
                <a:extLst>
                  <a:ext uri="{FF2B5EF4-FFF2-40B4-BE49-F238E27FC236}">
                    <a16:creationId xmlns:a16="http://schemas.microsoft.com/office/drawing/2014/main" id="{4A7AB0B8-8343-4F1D-868D-53C0C6FAEF2B}"/>
                  </a:ext>
                </a:extLst>
              </p:cNvPr>
              <p:cNvSpPr>
                <a:spLocks noRot="1" noChangeAspect="1" noMove="1" noResize="1" noEditPoints="1" noAdjustHandles="1" noChangeArrowheads="1" noChangeShapeType="1" noTextEdit="1"/>
              </p:cNvSpPr>
              <p:nvPr/>
            </p:nvSpPr>
            <p:spPr>
              <a:xfrm>
                <a:off x="4149560" y="4460380"/>
                <a:ext cx="4329840" cy="769441"/>
              </a:xfrm>
              <a:prstGeom prst="rect">
                <a:avLst/>
              </a:prstGeom>
              <a:blipFill>
                <a:blip r:embed="rId8"/>
                <a:stretch>
                  <a:fillRect/>
                </a:stretch>
              </a:blipFill>
              <a:ln>
                <a:solidFill>
                  <a:srgbClr val="C00000"/>
                </a:solid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A976F18E-02CD-44B1-901D-DD3D0A65C0E6}"/>
              </a:ext>
            </a:extLst>
          </p:cNvPr>
          <p:cNvSpPr txBox="1"/>
          <p:nvPr/>
        </p:nvSpPr>
        <p:spPr>
          <a:xfrm>
            <a:off x="974024" y="5049377"/>
            <a:ext cx="2084225" cy="400110"/>
          </a:xfrm>
          <a:prstGeom prst="rect">
            <a:avLst/>
          </a:prstGeom>
          <a:noFill/>
        </p:spPr>
        <p:txBody>
          <a:bodyPr wrap="none" rtlCol="0">
            <a:spAutoFit/>
          </a:bodyPr>
          <a:lstStyle/>
          <a:p>
            <a:r>
              <a:rPr lang="en-US" sz="2000" b="1" dirty="0">
                <a:solidFill>
                  <a:schemeClr val="bg1"/>
                </a:solidFill>
                <a:latin typeface="Ebrima" panose="02000000000000000000" pitchFamily="2" charset="0"/>
                <a:ea typeface="Ebrima" panose="02000000000000000000" pitchFamily="2" charset="0"/>
                <a:cs typeface="Ebrima" panose="02000000000000000000" pitchFamily="2" charset="0"/>
              </a:rPr>
              <a:t>M = 6 × 10</a:t>
            </a:r>
            <a:r>
              <a:rPr lang="en-US" sz="2000" b="1" baseline="30000" dirty="0">
                <a:solidFill>
                  <a:schemeClr val="bg1"/>
                </a:solidFill>
                <a:latin typeface="Ebrima" panose="02000000000000000000" pitchFamily="2" charset="0"/>
                <a:ea typeface="Ebrima" panose="02000000000000000000" pitchFamily="2" charset="0"/>
                <a:cs typeface="Ebrima" panose="02000000000000000000" pitchFamily="2" charset="0"/>
              </a:rPr>
              <a:t>24</a:t>
            </a:r>
            <a:r>
              <a:rPr lang="en-US" sz="2000" b="1" dirty="0">
                <a:solidFill>
                  <a:schemeClr val="bg1"/>
                </a:solidFill>
                <a:latin typeface="Ebrima" panose="02000000000000000000" pitchFamily="2" charset="0"/>
                <a:ea typeface="Ebrima" panose="02000000000000000000" pitchFamily="2" charset="0"/>
                <a:cs typeface="Ebrima" panose="02000000000000000000" pitchFamily="2" charset="0"/>
              </a:rPr>
              <a:t> kg</a:t>
            </a:r>
          </a:p>
        </p:txBody>
      </p:sp>
    </p:spTree>
    <p:extLst>
      <p:ext uri="{BB962C8B-B14F-4D97-AF65-F5344CB8AC3E}">
        <p14:creationId xmlns:p14="http://schemas.microsoft.com/office/powerpoint/2010/main" val="3785458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Using g</a:t>
            </a:r>
            <a:endParaRPr lang="en-US" u="sng" dirty="0">
              <a:solidFill>
                <a:schemeClr val="bg1"/>
              </a:solidFill>
              <a:effectLst>
                <a:outerShdw blurRad="38100" dist="38100" dir="2700000" algn="tl">
                  <a:srgbClr val="000000">
                    <a:alpha val="43137"/>
                  </a:srgbClr>
                </a:outerShdw>
              </a:effectLst>
            </a:endParaRPr>
          </a:p>
        </p:txBody>
      </p:sp>
      <p:pic>
        <p:nvPicPr>
          <p:cNvPr id="9" name="Picture 2" descr="http://ecx.images-amazon.com/images/I/91Zst3cBAwL._SL1500_.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46763" y="3694936"/>
            <a:ext cx="2567862" cy="256786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402118" y="2882899"/>
            <a:ext cx="0" cy="73152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47419" y="3068210"/>
            <a:ext cx="1225015" cy="369332"/>
          </a:xfrm>
          <a:prstGeom prst="rect">
            <a:avLst/>
          </a:prstGeom>
          <a:noFill/>
        </p:spPr>
        <p:txBody>
          <a:bodyPr wrap="none" rtlCol="0">
            <a:spAutoFit/>
          </a:bodyPr>
          <a:lstStyle/>
          <a:p>
            <a:r>
              <a:rPr lang="en-US" dirty="0">
                <a:solidFill>
                  <a:srgbClr val="0070C0"/>
                </a:solidFill>
              </a:rPr>
              <a:t>g = 8 N kg</a:t>
            </a:r>
            <a:r>
              <a:rPr lang="en-US" baseline="30000" dirty="0">
                <a:solidFill>
                  <a:srgbClr val="0070C0"/>
                </a:solidFill>
              </a:rPr>
              <a:t>-1</a:t>
            </a:r>
            <a:endParaRPr lang="en-US" dirty="0">
              <a:solidFill>
                <a:srgbClr val="0070C0"/>
              </a:solidFill>
            </a:endParaRPr>
          </a:p>
        </p:txBody>
      </p:sp>
      <p:cxnSp>
        <p:nvCxnSpPr>
          <p:cNvPr id="12" name="Straight Arrow Connector 11"/>
          <p:cNvCxnSpPr/>
          <p:nvPr/>
        </p:nvCxnSpPr>
        <p:spPr>
          <a:xfrm>
            <a:off x="1402118" y="2024421"/>
            <a:ext cx="0" cy="4572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58676" y="2060219"/>
            <a:ext cx="1225015" cy="369332"/>
          </a:xfrm>
          <a:prstGeom prst="rect">
            <a:avLst/>
          </a:prstGeom>
          <a:noFill/>
        </p:spPr>
        <p:txBody>
          <a:bodyPr wrap="none" rtlCol="0">
            <a:spAutoFit/>
          </a:bodyPr>
          <a:lstStyle/>
          <a:p>
            <a:r>
              <a:rPr lang="en-US" dirty="0">
                <a:solidFill>
                  <a:srgbClr val="0070C0"/>
                </a:solidFill>
              </a:rPr>
              <a:t>g = 5 N kg</a:t>
            </a:r>
            <a:r>
              <a:rPr lang="en-US" baseline="30000" dirty="0">
                <a:solidFill>
                  <a:srgbClr val="0070C0"/>
                </a:solidFill>
              </a:rPr>
              <a:t>-1</a:t>
            </a:r>
            <a:endParaRPr lang="en-US" dirty="0">
              <a:solidFill>
                <a:srgbClr val="0070C0"/>
              </a:solidFill>
            </a:endParaRPr>
          </a:p>
        </p:txBody>
      </p:sp>
      <p:pic>
        <p:nvPicPr>
          <p:cNvPr id="3074" name="Picture 2" descr="http://www.clipartlord.com/wp-content/uploads/2012/10/space-shuttle.pn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025049" y="2750453"/>
            <a:ext cx="754138" cy="2648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lipartlord.com/wp-content/uploads/2012/10/space-shuttle.pn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053625" y="1840327"/>
            <a:ext cx="754138" cy="2648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lipartlord.com/wp-content/uploads/2012/10/space-shuttle.png"/>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356484" y="1560088"/>
            <a:ext cx="1725189" cy="6059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81673" y="1763652"/>
            <a:ext cx="1696298" cy="400110"/>
          </a:xfrm>
          <a:prstGeom prst="rect">
            <a:avLst/>
          </a:prstGeom>
          <a:noFill/>
        </p:spPr>
        <p:txBody>
          <a:bodyPr wrap="none" rtlCol="0">
            <a:spAutoFit/>
          </a:bodyPr>
          <a:lstStyle/>
          <a:p>
            <a:r>
              <a:rPr lang="en-US" sz="2000" dirty="0">
                <a:latin typeface="+mj-lt"/>
              </a:rPr>
              <a:t>= 2,000,000 kg</a:t>
            </a:r>
          </a:p>
        </p:txBody>
      </p:sp>
      <p:sp>
        <p:nvSpPr>
          <p:cNvPr id="17" name="TextBox 16"/>
          <p:cNvSpPr txBox="1"/>
          <p:nvPr/>
        </p:nvSpPr>
        <p:spPr>
          <a:xfrm>
            <a:off x="3133557" y="2425383"/>
            <a:ext cx="5788636" cy="461665"/>
          </a:xfrm>
          <a:prstGeom prst="rect">
            <a:avLst/>
          </a:prstGeom>
          <a:noFill/>
        </p:spPr>
        <p:txBody>
          <a:bodyPr wrap="none" rtlCol="0">
            <a:spAutoFit/>
          </a:bodyPr>
          <a:lstStyle/>
          <a:p>
            <a:r>
              <a:rPr lang="en-US" sz="2400" dirty="0">
                <a:solidFill>
                  <a:srgbClr val="002060"/>
                </a:solidFill>
                <a:latin typeface="+mj-lt"/>
              </a:rPr>
              <a:t>What is the force of gravity for each position?</a:t>
            </a:r>
          </a:p>
        </p:txBody>
      </p:sp>
      <p:cxnSp>
        <p:nvCxnSpPr>
          <p:cNvPr id="18" name="Straight Arrow Connector 17"/>
          <p:cNvCxnSpPr/>
          <p:nvPr/>
        </p:nvCxnSpPr>
        <p:spPr>
          <a:xfrm>
            <a:off x="914855" y="2010291"/>
            <a:ext cx="0" cy="182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Image result for astronaut"/>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833235" y="1923420"/>
            <a:ext cx="163241" cy="16324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943428" y="2913403"/>
            <a:ext cx="0" cy="457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2" descr="Image result for astronaut"/>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861808" y="2826532"/>
            <a:ext cx="163241" cy="1632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astronaut"/>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7210208" y="1752827"/>
            <a:ext cx="496724" cy="49672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678145" y="1752827"/>
            <a:ext cx="922047" cy="400110"/>
          </a:xfrm>
          <a:prstGeom prst="rect">
            <a:avLst/>
          </a:prstGeom>
          <a:noFill/>
        </p:spPr>
        <p:txBody>
          <a:bodyPr wrap="none" rtlCol="0">
            <a:spAutoFit/>
          </a:bodyPr>
          <a:lstStyle/>
          <a:p>
            <a:r>
              <a:rPr lang="en-US" sz="2000" dirty="0">
                <a:latin typeface="+mj-lt"/>
              </a:rPr>
              <a:t>= 75 kg</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219CC90-EF39-4BE1-B93B-40616106685D}"/>
                  </a:ext>
                </a:extLst>
              </p:cNvPr>
              <p:cNvSpPr/>
              <p:nvPr/>
            </p:nvSpPr>
            <p:spPr>
              <a:xfrm>
                <a:off x="2966840" y="3151210"/>
                <a:ext cx="25588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b="0" i="1" smtClean="0">
                          <a:latin typeface="Cambria Math" panose="02040503050406030204" pitchFamily="18" charset="0"/>
                        </a:rPr>
                        <m:t>(</m:t>
                      </m:r>
                      <m:r>
                        <a:rPr lang="en-US" b="0" i="1" smtClean="0">
                          <a:solidFill>
                            <a:srgbClr val="FF6600"/>
                          </a:solidFill>
                          <a:latin typeface="Cambria Math" panose="02040503050406030204" pitchFamily="18" charset="0"/>
                        </a:rPr>
                        <m:t>75 </m:t>
                      </m:r>
                      <m:r>
                        <a:rPr lang="en-US" b="0" i="1" smtClean="0">
                          <a:solidFill>
                            <a:srgbClr val="FF6600"/>
                          </a:solidFill>
                          <a:latin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b="0" i="1" smtClean="0">
                          <a:solidFill>
                            <a:srgbClr val="0070C0"/>
                          </a:solidFill>
                          <a:latin typeface="Cambria Math" panose="02040503050406030204" pitchFamily="18" charset="0"/>
                        </a:rPr>
                        <m:t>5</m:t>
                      </m:r>
                      <m:r>
                        <a:rPr lang="en-US" i="1">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𝑁</m:t>
                      </m:r>
                      <m:r>
                        <a:rPr lang="en-US" b="0" i="1" smtClean="0">
                          <a:solidFill>
                            <a:srgbClr val="0070C0"/>
                          </a:solidFill>
                          <a:latin typeface="Cambria Math" panose="02040503050406030204" pitchFamily="18" charset="0"/>
                        </a:rPr>
                        <m:t> </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𝑘𝑔</m:t>
                          </m:r>
                        </m:e>
                        <m:sup>
                          <m:r>
                            <a:rPr lang="en-US" b="0" i="1" smtClean="0">
                              <a:solidFill>
                                <a:srgbClr val="0070C0"/>
                              </a:solidFill>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 name="Rectangle 1">
                <a:extLst>
                  <a:ext uri="{FF2B5EF4-FFF2-40B4-BE49-F238E27FC236}">
                    <a16:creationId xmlns:a16="http://schemas.microsoft.com/office/drawing/2014/main" id="{5219CC90-EF39-4BE1-B93B-40616106685D}"/>
                  </a:ext>
                </a:extLst>
              </p:cNvPr>
              <p:cNvSpPr>
                <a:spLocks noRot="1" noChangeAspect="1" noMove="1" noResize="1" noEditPoints="1" noAdjustHandles="1" noChangeArrowheads="1" noChangeShapeType="1" noTextEdit="1"/>
              </p:cNvSpPr>
              <p:nvPr/>
            </p:nvSpPr>
            <p:spPr>
              <a:xfrm>
                <a:off x="2966840" y="3151210"/>
                <a:ext cx="2558842" cy="369332"/>
              </a:xfrm>
              <a:prstGeom prst="rect">
                <a:avLst/>
              </a:prstGeom>
              <a:blipFill>
                <a:blip r:embed="rId7"/>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A356E198-4C85-4F4E-B590-D5B485D7BD80}"/>
                  </a:ext>
                </a:extLst>
              </p:cNvPr>
              <p:cNvSpPr/>
              <p:nvPr/>
            </p:nvSpPr>
            <p:spPr>
              <a:xfrm>
                <a:off x="2966840" y="3520542"/>
                <a:ext cx="13286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b="1" i="1" smtClean="0">
                          <a:latin typeface="Cambria Math" panose="02040503050406030204" pitchFamily="18" charset="0"/>
                        </a:rPr>
                        <m:t>𝟑𝟕𝟓</m:t>
                      </m:r>
                      <m:r>
                        <a:rPr lang="en-US" b="1" i="1" smtClean="0">
                          <a:latin typeface="Cambria Math" panose="02040503050406030204" pitchFamily="18" charset="0"/>
                        </a:rPr>
                        <m:t> </m:t>
                      </m:r>
                      <m:r>
                        <a:rPr lang="en-US" b="1" i="1" smtClean="0">
                          <a:latin typeface="Cambria Math" panose="02040503050406030204" pitchFamily="18" charset="0"/>
                        </a:rPr>
                        <m:t>𝑵</m:t>
                      </m:r>
                    </m:oMath>
                  </m:oMathPara>
                </a14:m>
                <a:endParaRPr lang="en-US" b="1" dirty="0"/>
              </a:p>
            </p:txBody>
          </p:sp>
        </mc:Choice>
        <mc:Fallback xmlns="">
          <p:sp>
            <p:nvSpPr>
              <p:cNvPr id="23" name="Rectangle 22">
                <a:extLst>
                  <a:ext uri="{FF2B5EF4-FFF2-40B4-BE49-F238E27FC236}">
                    <a16:creationId xmlns:a16="http://schemas.microsoft.com/office/drawing/2014/main" id="{A356E198-4C85-4F4E-B590-D5B485D7BD80}"/>
                  </a:ext>
                </a:extLst>
              </p:cNvPr>
              <p:cNvSpPr>
                <a:spLocks noRot="1" noChangeAspect="1" noMove="1" noResize="1" noEditPoints="1" noAdjustHandles="1" noChangeArrowheads="1" noChangeShapeType="1" noTextEdit="1"/>
              </p:cNvSpPr>
              <p:nvPr/>
            </p:nvSpPr>
            <p:spPr>
              <a:xfrm>
                <a:off x="2966840" y="3520542"/>
                <a:ext cx="13286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3CC3879-29F3-41F7-9E05-EE69C26D43AB}"/>
                  </a:ext>
                </a:extLst>
              </p:cNvPr>
              <p:cNvSpPr/>
              <p:nvPr/>
            </p:nvSpPr>
            <p:spPr>
              <a:xfrm>
                <a:off x="5701014" y="3146370"/>
                <a:ext cx="32962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2,000,000 </m:t>
                      </m:r>
                      <m:r>
                        <a:rPr lang="en-US" b="0" i="1" smtClean="0">
                          <a:solidFill>
                            <a:srgbClr val="7030A0"/>
                          </a:solidFill>
                          <a:latin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b="0" i="1" smtClean="0">
                          <a:solidFill>
                            <a:srgbClr val="0070C0"/>
                          </a:solidFill>
                          <a:latin typeface="Cambria Math" panose="02040503050406030204" pitchFamily="18" charset="0"/>
                        </a:rPr>
                        <m:t>5</m:t>
                      </m:r>
                      <m:r>
                        <a:rPr lang="en-US" i="1">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𝑁</m:t>
                      </m:r>
                      <m:r>
                        <a:rPr lang="en-US" b="0" i="1" smtClean="0">
                          <a:solidFill>
                            <a:srgbClr val="0070C0"/>
                          </a:solidFill>
                          <a:latin typeface="Cambria Math" panose="02040503050406030204" pitchFamily="18" charset="0"/>
                        </a:rPr>
                        <m:t> </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𝑘𝑔</m:t>
                          </m:r>
                        </m:e>
                        <m:sup>
                          <m:r>
                            <a:rPr lang="en-US" b="0" i="1" smtClean="0">
                              <a:solidFill>
                                <a:srgbClr val="0070C0"/>
                              </a:solidFill>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4" name="Rectangle 23">
                <a:extLst>
                  <a:ext uri="{FF2B5EF4-FFF2-40B4-BE49-F238E27FC236}">
                    <a16:creationId xmlns:a16="http://schemas.microsoft.com/office/drawing/2014/main" id="{33CC3879-29F3-41F7-9E05-EE69C26D43AB}"/>
                  </a:ext>
                </a:extLst>
              </p:cNvPr>
              <p:cNvSpPr>
                <a:spLocks noRot="1" noChangeAspect="1" noMove="1" noResize="1" noEditPoints="1" noAdjustHandles="1" noChangeArrowheads="1" noChangeShapeType="1" noTextEdit="1"/>
              </p:cNvSpPr>
              <p:nvPr/>
            </p:nvSpPr>
            <p:spPr>
              <a:xfrm>
                <a:off x="5701014" y="3146370"/>
                <a:ext cx="3296223"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189409E3-46F3-47BB-8748-BBB6211D812E}"/>
                  </a:ext>
                </a:extLst>
              </p:cNvPr>
              <p:cNvSpPr/>
              <p:nvPr/>
            </p:nvSpPr>
            <p:spPr>
              <a:xfrm>
                <a:off x="5701014" y="3515702"/>
                <a:ext cx="21910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b="1" i="1" smtClean="0">
                          <a:latin typeface="Cambria Math" panose="02040503050406030204" pitchFamily="18" charset="0"/>
                        </a:rPr>
                        <m:t>𝟏𝟎</m:t>
                      </m:r>
                      <m:r>
                        <a:rPr lang="en-US" b="1" i="1" smtClean="0">
                          <a:latin typeface="Cambria Math" panose="02040503050406030204" pitchFamily="18" charset="0"/>
                        </a:rPr>
                        <m:t>,</m:t>
                      </m:r>
                      <m:r>
                        <a:rPr lang="en-US" b="1" i="1" smtClean="0">
                          <a:latin typeface="Cambria Math" panose="02040503050406030204" pitchFamily="18" charset="0"/>
                        </a:rPr>
                        <m:t>𝟎𝟎𝟎</m:t>
                      </m:r>
                      <m:r>
                        <a:rPr lang="en-US" b="1" i="1" smtClean="0">
                          <a:latin typeface="Cambria Math" panose="02040503050406030204" pitchFamily="18" charset="0"/>
                        </a:rPr>
                        <m:t>,</m:t>
                      </m:r>
                      <m:r>
                        <a:rPr lang="en-US" b="1" i="1" smtClean="0">
                          <a:latin typeface="Cambria Math" panose="02040503050406030204" pitchFamily="18" charset="0"/>
                        </a:rPr>
                        <m:t>𝟎𝟎𝟎</m:t>
                      </m:r>
                      <m:r>
                        <a:rPr lang="en-US" b="1" i="1" smtClean="0">
                          <a:latin typeface="Cambria Math" panose="02040503050406030204" pitchFamily="18" charset="0"/>
                        </a:rPr>
                        <m:t> </m:t>
                      </m:r>
                      <m:r>
                        <a:rPr lang="en-US" b="1" i="1" smtClean="0">
                          <a:latin typeface="Cambria Math" panose="02040503050406030204" pitchFamily="18" charset="0"/>
                        </a:rPr>
                        <m:t>𝑵</m:t>
                      </m:r>
                    </m:oMath>
                  </m:oMathPara>
                </a14:m>
                <a:endParaRPr lang="en-US" b="1" dirty="0"/>
              </a:p>
            </p:txBody>
          </p:sp>
        </mc:Choice>
        <mc:Fallback xmlns="">
          <p:sp>
            <p:nvSpPr>
              <p:cNvPr id="25" name="Rectangle 24">
                <a:extLst>
                  <a:ext uri="{FF2B5EF4-FFF2-40B4-BE49-F238E27FC236}">
                    <a16:creationId xmlns:a16="http://schemas.microsoft.com/office/drawing/2014/main" id="{189409E3-46F3-47BB-8748-BBB6211D812E}"/>
                  </a:ext>
                </a:extLst>
              </p:cNvPr>
              <p:cNvSpPr>
                <a:spLocks noRot="1" noChangeAspect="1" noMove="1" noResize="1" noEditPoints="1" noAdjustHandles="1" noChangeArrowheads="1" noChangeShapeType="1" noTextEdit="1"/>
              </p:cNvSpPr>
              <p:nvPr/>
            </p:nvSpPr>
            <p:spPr>
              <a:xfrm>
                <a:off x="5701014" y="3515702"/>
                <a:ext cx="219104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34E0C0C7-451E-427D-8997-5FC4F933B917}"/>
                  </a:ext>
                </a:extLst>
              </p:cNvPr>
              <p:cNvSpPr/>
              <p:nvPr/>
            </p:nvSpPr>
            <p:spPr>
              <a:xfrm>
                <a:off x="2948272" y="4368160"/>
                <a:ext cx="25588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b="0" i="1" smtClean="0">
                          <a:latin typeface="Cambria Math" panose="02040503050406030204" pitchFamily="18" charset="0"/>
                        </a:rPr>
                        <m:t>(</m:t>
                      </m:r>
                      <m:r>
                        <a:rPr lang="en-US" b="0" i="1" smtClean="0">
                          <a:solidFill>
                            <a:srgbClr val="FF6600"/>
                          </a:solidFill>
                          <a:latin typeface="Cambria Math" panose="02040503050406030204" pitchFamily="18" charset="0"/>
                        </a:rPr>
                        <m:t>75 </m:t>
                      </m:r>
                      <m:r>
                        <a:rPr lang="en-US" b="0" i="1" smtClean="0">
                          <a:solidFill>
                            <a:srgbClr val="FF6600"/>
                          </a:solidFill>
                          <a:latin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b="0" i="1" smtClean="0">
                          <a:solidFill>
                            <a:srgbClr val="0070C0"/>
                          </a:solidFill>
                          <a:latin typeface="Cambria Math" panose="02040503050406030204" pitchFamily="18" charset="0"/>
                        </a:rPr>
                        <m:t>8</m:t>
                      </m:r>
                      <m:r>
                        <a:rPr lang="en-US" i="1">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𝑁</m:t>
                      </m:r>
                      <m:r>
                        <a:rPr lang="en-US" b="0" i="1" smtClean="0">
                          <a:solidFill>
                            <a:srgbClr val="0070C0"/>
                          </a:solidFill>
                          <a:latin typeface="Cambria Math" panose="02040503050406030204" pitchFamily="18" charset="0"/>
                        </a:rPr>
                        <m:t> </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𝑘𝑔</m:t>
                          </m:r>
                        </m:e>
                        <m:sup>
                          <m:r>
                            <a:rPr lang="en-US" b="0" i="1" smtClean="0">
                              <a:solidFill>
                                <a:srgbClr val="0070C0"/>
                              </a:solidFill>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8" name="Rectangle 27">
                <a:extLst>
                  <a:ext uri="{FF2B5EF4-FFF2-40B4-BE49-F238E27FC236}">
                    <a16:creationId xmlns:a16="http://schemas.microsoft.com/office/drawing/2014/main" id="{34E0C0C7-451E-427D-8997-5FC4F933B917}"/>
                  </a:ext>
                </a:extLst>
              </p:cNvPr>
              <p:cNvSpPr>
                <a:spLocks noRot="1" noChangeAspect="1" noMove="1" noResize="1" noEditPoints="1" noAdjustHandles="1" noChangeArrowheads="1" noChangeShapeType="1" noTextEdit="1"/>
              </p:cNvSpPr>
              <p:nvPr/>
            </p:nvSpPr>
            <p:spPr>
              <a:xfrm>
                <a:off x="2948272" y="4368160"/>
                <a:ext cx="2558842" cy="369332"/>
              </a:xfrm>
              <a:prstGeom prst="rect">
                <a:avLst/>
              </a:prstGeom>
              <a:blipFill>
                <a:blip r:embed="rId11"/>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060E3C9-E6A6-41B7-8FD9-6FA946AE4536}"/>
                  </a:ext>
                </a:extLst>
              </p:cNvPr>
              <p:cNvSpPr/>
              <p:nvPr/>
            </p:nvSpPr>
            <p:spPr>
              <a:xfrm>
                <a:off x="2948272" y="4737492"/>
                <a:ext cx="13286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b="1" i="1" smtClean="0">
                          <a:latin typeface="Cambria Math" panose="02040503050406030204" pitchFamily="18" charset="0"/>
                        </a:rPr>
                        <m:t>𝟔𝟎𝟎</m:t>
                      </m:r>
                      <m:r>
                        <a:rPr lang="en-US" b="1" i="1" smtClean="0">
                          <a:latin typeface="Cambria Math" panose="02040503050406030204" pitchFamily="18" charset="0"/>
                        </a:rPr>
                        <m:t> </m:t>
                      </m:r>
                      <m:r>
                        <a:rPr lang="en-US" b="1" i="1" smtClean="0">
                          <a:latin typeface="Cambria Math" panose="02040503050406030204" pitchFamily="18" charset="0"/>
                        </a:rPr>
                        <m:t>𝑵</m:t>
                      </m:r>
                    </m:oMath>
                  </m:oMathPara>
                </a14:m>
                <a:endParaRPr lang="en-US" b="1" dirty="0"/>
              </a:p>
            </p:txBody>
          </p:sp>
        </mc:Choice>
        <mc:Fallback xmlns="">
          <p:sp>
            <p:nvSpPr>
              <p:cNvPr id="29" name="Rectangle 28">
                <a:extLst>
                  <a:ext uri="{FF2B5EF4-FFF2-40B4-BE49-F238E27FC236}">
                    <a16:creationId xmlns:a16="http://schemas.microsoft.com/office/drawing/2014/main" id="{3060E3C9-E6A6-41B7-8FD9-6FA946AE4536}"/>
                  </a:ext>
                </a:extLst>
              </p:cNvPr>
              <p:cNvSpPr>
                <a:spLocks noRot="1" noChangeAspect="1" noMove="1" noResize="1" noEditPoints="1" noAdjustHandles="1" noChangeArrowheads="1" noChangeShapeType="1" noTextEdit="1"/>
              </p:cNvSpPr>
              <p:nvPr/>
            </p:nvSpPr>
            <p:spPr>
              <a:xfrm>
                <a:off x="2948272" y="4737492"/>
                <a:ext cx="132863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6E92361-D99E-489C-A3CC-D2498D2533FD}"/>
                  </a:ext>
                </a:extLst>
              </p:cNvPr>
              <p:cNvSpPr/>
              <p:nvPr/>
            </p:nvSpPr>
            <p:spPr>
              <a:xfrm>
                <a:off x="5682446" y="4363320"/>
                <a:ext cx="32962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2,000,000 </m:t>
                      </m:r>
                      <m:r>
                        <a:rPr lang="en-US" b="0" i="1" smtClean="0">
                          <a:solidFill>
                            <a:srgbClr val="7030A0"/>
                          </a:solidFill>
                          <a:latin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m:t>
                      </m:r>
                      <m:r>
                        <a:rPr lang="en-US" b="0" i="1" smtClean="0">
                          <a:solidFill>
                            <a:srgbClr val="0070C0"/>
                          </a:solidFill>
                          <a:latin typeface="Cambria Math" panose="02040503050406030204" pitchFamily="18" charset="0"/>
                        </a:rPr>
                        <m:t>8</m:t>
                      </m:r>
                      <m:r>
                        <a:rPr lang="en-US" i="1">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𝑁</m:t>
                      </m:r>
                      <m:r>
                        <a:rPr lang="en-US" b="0" i="1" smtClean="0">
                          <a:solidFill>
                            <a:srgbClr val="0070C0"/>
                          </a:solidFill>
                          <a:latin typeface="Cambria Math" panose="02040503050406030204" pitchFamily="18" charset="0"/>
                        </a:rPr>
                        <m:t> </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𝑘𝑔</m:t>
                          </m:r>
                        </m:e>
                        <m:sup>
                          <m:r>
                            <a:rPr lang="en-US" b="0" i="1" smtClean="0">
                              <a:solidFill>
                                <a:srgbClr val="0070C0"/>
                              </a:solidFill>
                              <a:latin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0" name="Rectangle 29">
                <a:extLst>
                  <a:ext uri="{FF2B5EF4-FFF2-40B4-BE49-F238E27FC236}">
                    <a16:creationId xmlns:a16="http://schemas.microsoft.com/office/drawing/2014/main" id="{86E92361-D99E-489C-A3CC-D2498D2533FD}"/>
                  </a:ext>
                </a:extLst>
              </p:cNvPr>
              <p:cNvSpPr>
                <a:spLocks noRot="1" noChangeAspect="1" noMove="1" noResize="1" noEditPoints="1" noAdjustHandles="1" noChangeArrowheads="1" noChangeShapeType="1" noTextEdit="1"/>
              </p:cNvSpPr>
              <p:nvPr/>
            </p:nvSpPr>
            <p:spPr>
              <a:xfrm>
                <a:off x="5682446" y="4363320"/>
                <a:ext cx="3296223" cy="369332"/>
              </a:xfrm>
              <a:prstGeom prst="rect">
                <a:avLst/>
              </a:prstGeom>
              <a:blipFill>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1B40B53-1C86-4DB3-9DDA-1B5ECF468088}"/>
                  </a:ext>
                </a:extLst>
              </p:cNvPr>
              <p:cNvSpPr/>
              <p:nvPr/>
            </p:nvSpPr>
            <p:spPr>
              <a:xfrm>
                <a:off x="5682446" y="4732652"/>
                <a:ext cx="21910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𝐹</m:t>
                      </m:r>
                      <m:r>
                        <a:rPr lang="en-US" i="1">
                          <a:latin typeface="Cambria Math" panose="02040503050406030204" pitchFamily="18" charset="0"/>
                        </a:rPr>
                        <m:t>=</m:t>
                      </m:r>
                      <m:r>
                        <a:rPr lang="en-US" b="1" i="1" smtClean="0">
                          <a:latin typeface="Cambria Math" panose="02040503050406030204" pitchFamily="18" charset="0"/>
                        </a:rPr>
                        <m:t>𝟏𝟔</m:t>
                      </m:r>
                      <m:r>
                        <a:rPr lang="en-US" b="1" i="1" smtClean="0">
                          <a:latin typeface="Cambria Math" panose="02040503050406030204" pitchFamily="18" charset="0"/>
                        </a:rPr>
                        <m:t>,</m:t>
                      </m:r>
                      <m:r>
                        <a:rPr lang="en-US" b="1" i="1" smtClean="0">
                          <a:latin typeface="Cambria Math" panose="02040503050406030204" pitchFamily="18" charset="0"/>
                        </a:rPr>
                        <m:t>𝟎𝟎𝟎</m:t>
                      </m:r>
                      <m:r>
                        <a:rPr lang="en-US" b="1" i="1" smtClean="0">
                          <a:latin typeface="Cambria Math" panose="02040503050406030204" pitchFamily="18" charset="0"/>
                        </a:rPr>
                        <m:t>,</m:t>
                      </m:r>
                      <m:r>
                        <a:rPr lang="en-US" b="1" i="1" smtClean="0">
                          <a:latin typeface="Cambria Math" panose="02040503050406030204" pitchFamily="18" charset="0"/>
                        </a:rPr>
                        <m:t>𝟎𝟎𝟎</m:t>
                      </m:r>
                      <m:r>
                        <a:rPr lang="en-US" b="1" i="1" smtClean="0">
                          <a:latin typeface="Cambria Math" panose="02040503050406030204" pitchFamily="18" charset="0"/>
                        </a:rPr>
                        <m:t> </m:t>
                      </m:r>
                      <m:r>
                        <a:rPr lang="en-US" b="1" i="1" smtClean="0">
                          <a:latin typeface="Cambria Math" panose="02040503050406030204" pitchFamily="18" charset="0"/>
                        </a:rPr>
                        <m:t>𝑵</m:t>
                      </m:r>
                    </m:oMath>
                  </m:oMathPara>
                </a14:m>
                <a:endParaRPr lang="en-US" b="1" dirty="0"/>
              </a:p>
            </p:txBody>
          </p:sp>
        </mc:Choice>
        <mc:Fallback xmlns="">
          <p:sp>
            <p:nvSpPr>
              <p:cNvPr id="31" name="Rectangle 30">
                <a:extLst>
                  <a:ext uri="{FF2B5EF4-FFF2-40B4-BE49-F238E27FC236}">
                    <a16:creationId xmlns:a16="http://schemas.microsoft.com/office/drawing/2014/main" id="{D1B40B53-1C86-4DB3-9DDA-1B5ECF468088}"/>
                  </a:ext>
                </a:extLst>
              </p:cNvPr>
              <p:cNvSpPr>
                <a:spLocks noRot="1" noChangeAspect="1" noMove="1" noResize="1" noEditPoints="1" noAdjustHandles="1" noChangeArrowheads="1" noChangeShapeType="1" noTextEdit="1"/>
              </p:cNvSpPr>
              <p:nvPr/>
            </p:nvSpPr>
            <p:spPr>
              <a:xfrm>
                <a:off x="5682446" y="4732652"/>
                <a:ext cx="2191049" cy="369332"/>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6900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406861" y="1531726"/>
            <a:ext cx="8300410" cy="954107"/>
          </a:xfrm>
          <a:prstGeom prst="rect">
            <a:avLst/>
          </a:prstGeom>
          <a:noFill/>
        </p:spPr>
        <p:txBody>
          <a:bodyPr wrap="square" rtlCol="0">
            <a:spAutoFit/>
          </a:bodyPr>
          <a:lstStyle/>
          <a:p>
            <a:pPr algn="ctr"/>
            <a:r>
              <a:rPr lang="en-US" sz="2800" dirty="0">
                <a:latin typeface="+mj-lt"/>
              </a:rPr>
              <a:t>What is the electric field strength if a particle with a charge of +6.3 </a:t>
            </a:r>
            <a:r>
              <a:rPr lang="el-GR" sz="2800" dirty="0">
                <a:latin typeface="+mj-lt"/>
              </a:rPr>
              <a:t>μ</a:t>
            </a:r>
            <a:r>
              <a:rPr lang="en-US" sz="2800" dirty="0">
                <a:latin typeface="+mj-lt"/>
              </a:rPr>
              <a:t>C experiences a force of 0.0025 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ACADFC-D612-4830-9F48-7EAEE5FD9B21}"/>
                  </a:ext>
                </a:extLst>
              </p:cNvPr>
              <p:cNvSpPr txBox="1"/>
              <p:nvPr/>
            </p:nvSpPr>
            <p:spPr>
              <a:xfrm>
                <a:off x="685460" y="3162248"/>
                <a:ext cx="1165768" cy="10048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𝐹</m:t>
                          </m:r>
                        </m:num>
                        <m:den>
                          <m:r>
                            <a:rPr lang="en-US" sz="3200" b="0" i="1" smtClean="0">
                              <a:latin typeface="Cambria Math" panose="02040503050406030204" pitchFamily="18" charset="0"/>
                            </a:rPr>
                            <m:t>𝑞</m:t>
                          </m:r>
                        </m:den>
                      </m:f>
                    </m:oMath>
                  </m:oMathPara>
                </a14:m>
                <a:endParaRPr lang="en-US" sz="3200" dirty="0"/>
              </a:p>
            </p:txBody>
          </p:sp>
        </mc:Choice>
        <mc:Fallback xmlns="">
          <p:sp>
            <p:nvSpPr>
              <p:cNvPr id="4" name="TextBox 3">
                <a:extLst>
                  <a:ext uri="{FF2B5EF4-FFF2-40B4-BE49-F238E27FC236}">
                    <a16:creationId xmlns:a16="http://schemas.microsoft.com/office/drawing/2014/main" id="{9DACADFC-D612-4830-9F48-7EAEE5FD9B21}"/>
                  </a:ext>
                </a:extLst>
              </p:cNvPr>
              <p:cNvSpPr txBox="1">
                <a:spLocks noRot="1" noChangeAspect="1" noMove="1" noResize="1" noEditPoints="1" noAdjustHandles="1" noChangeArrowheads="1" noChangeShapeType="1" noTextEdit="1"/>
              </p:cNvSpPr>
              <p:nvPr/>
            </p:nvSpPr>
            <p:spPr>
              <a:xfrm>
                <a:off x="685460" y="3162248"/>
                <a:ext cx="1165768" cy="100489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82BE4D-56F1-4554-A963-0C93676E976A}"/>
                  </a:ext>
                </a:extLst>
              </p:cNvPr>
              <p:cNvSpPr/>
              <p:nvPr/>
            </p:nvSpPr>
            <p:spPr>
              <a:xfrm>
                <a:off x="3621397" y="4751545"/>
                <a:ext cx="4728410" cy="923330"/>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rPr>
                        <m:t>𝐸</m:t>
                      </m:r>
                      <m:r>
                        <a:rPr lang="en-US" sz="5400" i="1">
                          <a:latin typeface="Cambria Math" panose="02040503050406030204" pitchFamily="18" charset="0"/>
                        </a:rPr>
                        <m:t>=397 </m:t>
                      </m:r>
                      <m:r>
                        <m:rPr>
                          <m:sty m:val="p"/>
                        </m:rPr>
                        <a:rPr lang="en-US" sz="5400">
                          <a:latin typeface="Cambria Math" panose="02040503050406030204" pitchFamily="18" charset="0"/>
                        </a:rPr>
                        <m:t>N</m:t>
                      </m:r>
                      <m:r>
                        <a:rPr lang="en-US" sz="5400">
                          <a:latin typeface="Cambria Math" panose="02040503050406030204" pitchFamily="18" charset="0"/>
                        </a:rPr>
                        <m:t> </m:t>
                      </m:r>
                      <m:sSup>
                        <m:sSupPr>
                          <m:ctrlPr>
                            <a:rPr lang="en-US" sz="5400" i="1">
                              <a:latin typeface="Cambria Math" panose="02040503050406030204" pitchFamily="18" charset="0"/>
                            </a:rPr>
                          </m:ctrlPr>
                        </m:sSupPr>
                        <m:e>
                          <m:r>
                            <m:rPr>
                              <m:sty m:val="p"/>
                            </m:rPr>
                            <a:rPr lang="en-US" sz="5400">
                              <a:latin typeface="Cambria Math" panose="02040503050406030204" pitchFamily="18" charset="0"/>
                            </a:rPr>
                            <m:t>C</m:t>
                          </m:r>
                        </m:e>
                        <m:sup>
                          <m:r>
                            <a:rPr lang="en-US" sz="5400">
                              <a:latin typeface="Cambria Math" panose="02040503050406030204" pitchFamily="18" charset="0"/>
                            </a:rPr>
                            <m:t>−1</m:t>
                          </m:r>
                        </m:sup>
                      </m:sSup>
                    </m:oMath>
                  </m:oMathPara>
                </a14:m>
                <a:endParaRPr lang="en-US" sz="5400" dirty="0"/>
              </a:p>
            </p:txBody>
          </p:sp>
        </mc:Choice>
        <mc:Fallback xmlns="">
          <p:sp>
            <p:nvSpPr>
              <p:cNvPr id="5" name="Rectangle 4">
                <a:extLst>
                  <a:ext uri="{FF2B5EF4-FFF2-40B4-BE49-F238E27FC236}">
                    <a16:creationId xmlns:a16="http://schemas.microsoft.com/office/drawing/2014/main" id="{7D82BE4D-56F1-4554-A963-0C93676E976A}"/>
                  </a:ext>
                </a:extLst>
              </p:cNvPr>
              <p:cNvSpPr>
                <a:spLocks noRot="1" noChangeAspect="1" noMove="1" noResize="1" noEditPoints="1" noAdjustHandles="1" noChangeArrowheads="1" noChangeShapeType="1" noTextEdit="1"/>
              </p:cNvSpPr>
              <p:nvPr/>
            </p:nvSpPr>
            <p:spPr>
              <a:xfrm>
                <a:off x="3621397" y="4751545"/>
                <a:ext cx="4728410" cy="923330"/>
              </a:xfrm>
              <a:prstGeom prst="rect">
                <a:avLst/>
              </a:prstGeom>
              <a:blipFill>
                <a:blip r:embed="rId3"/>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6F4E273-6063-44C7-8638-E5A9703F1768}"/>
                  </a:ext>
                </a:extLst>
              </p:cNvPr>
              <p:cNvSpPr txBox="1"/>
              <p:nvPr/>
            </p:nvSpPr>
            <p:spPr>
              <a:xfrm>
                <a:off x="1865467" y="3161851"/>
                <a:ext cx="2713115" cy="935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0.0025 </m:t>
                          </m:r>
                          <m:r>
                            <m:rPr>
                              <m:sty m:val="p"/>
                            </m:rPr>
                            <a:rPr lang="en-US" sz="3200" b="0" i="0" smtClean="0">
                              <a:latin typeface="Cambria Math" panose="02040503050406030204" pitchFamily="18" charset="0"/>
                            </a:rPr>
                            <m:t>N</m:t>
                          </m:r>
                        </m:num>
                        <m:den>
                          <m:r>
                            <a:rPr lang="en-US" sz="3200" b="0" i="1" smtClean="0">
                              <a:latin typeface="Cambria Math" panose="02040503050406030204" pitchFamily="18" charset="0"/>
                            </a:rPr>
                            <m:t>6.3</m:t>
                          </m:r>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10</m:t>
                              </m:r>
                            </m:e>
                            <m:sup>
                              <m:r>
                                <a:rPr lang="en-US" sz="3200" b="0" i="1" smtClean="0">
                                  <a:latin typeface="Cambria Math" panose="02040503050406030204" pitchFamily="18" charset="0"/>
                                  <a:ea typeface="Cambria Math" panose="02040503050406030204" pitchFamily="18" charset="0"/>
                                </a:rPr>
                                <m:t>−6</m:t>
                              </m:r>
                            </m:sup>
                          </m:sSup>
                          <m:r>
                            <a:rPr lang="en-US" sz="3200" b="0" i="1" smtClean="0">
                              <a:latin typeface="Cambria Math" panose="02040503050406030204" pitchFamily="18" charset="0"/>
                              <a:ea typeface="Cambria Math" panose="02040503050406030204" pitchFamily="18" charset="0"/>
                            </a:rPr>
                            <m:t> </m:t>
                          </m:r>
                          <m:r>
                            <m:rPr>
                              <m:sty m:val="p"/>
                            </m:rPr>
                            <a:rPr lang="en-US" sz="3200" b="0" i="0" smtClean="0">
                              <a:latin typeface="Cambria Math" panose="02040503050406030204" pitchFamily="18" charset="0"/>
                              <a:ea typeface="Cambria Math" panose="02040503050406030204" pitchFamily="18" charset="0"/>
                            </a:rPr>
                            <m:t>C</m:t>
                          </m:r>
                        </m:den>
                      </m:f>
                    </m:oMath>
                  </m:oMathPara>
                </a14:m>
                <a:endParaRPr lang="en-US" sz="3200" dirty="0"/>
              </a:p>
            </p:txBody>
          </p:sp>
        </mc:Choice>
        <mc:Fallback xmlns="">
          <p:sp>
            <p:nvSpPr>
              <p:cNvPr id="7" name="TextBox 6">
                <a:extLst>
                  <a:ext uri="{FF2B5EF4-FFF2-40B4-BE49-F238E27FC236}">
                    <a16:creationId xmlns:a16="http://schemas.microsoft.com/office/drawing/2014/main" id="{86F4E273-6063-44C7-8638-E5A9703F1768}"/>
                  </a:ext>
                </a:extLst>
              </p:cNvPr>
              <p:cNvSpPr txBox="1">
                <a:spLocks noRot="1" noChangeAspect="1" noMove="1" noResize="1" noEditPoints="1" noAdjustHandles="1" noChangeArrowheads="1" noChangeShapeType="1" noTextEdit="1"/>
              </p:cNvSpPr>
              <p:nvPr/>
            </p:nvSpPr>
            <p:spPr>
              <a:xfrm>
                <a:off x="1865467" y="3161851"/>
                <a:ext cx="2713115" cy="93519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394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Think about this…</a:t>
            </a:r>
          </a:p>
        </p:txBody>
      </p:sp>
      <p:sp>
        <p:nvSpPr>
          <p:cNvPr id="4" name="Rectangle 3">
            <a:extLst>
              <a:ext uri="{FF2B5EF4-FFF2-40B4-BE49-F238E27FC236}">
                <a16:creationId xmlns:a16="http://schemas.microsoft.com/office/drawing/2014/main" id="{602426C1-D5E2-483B-AF9B-2A4DA960F4EA}"/>
              </a:ext>
            </a:extLst>
          </p:cNvPr>
          <p:cNvSpPr/>
          <p:nvPr/>
        </p:nvSpPr>
        <p:spPr>
          <a:xfrm>
            <a:off x="284018" y="1531726"/>
            <a:ext cx="8575963" cy="769441"/>
          </a:xfrm>
          <a:prstGeom prst="rect">
            <a:avLst/>
          </a:prstGeom>
        </p:spPr>
        <p:txBody>
          <a:bodyPr wrap="square">
            <a:spAutoFit/>
          </a:bodyPr>
          <a:lstStyle/>
          <a:p>
            <a:r>
              <a:rPr lang="en-US" sz="2200" dirty="0">
                <a:latin typeface="+mj-lt"/>
              </a:rPr>
              <a:t>Two isolated point charges, –7 </a:t>
            </a:r>
            <a:r>
              <a:rPr lang="en-US" sz="2200" dirty="0" err="1">
                <a:latin typeface="+mj-lt"/>
              </a:rPr>
              <a:t>μC</a:t>
            </a:r>
            <a:r>
              <a:rPr lang="en-US" sz="2200" dirty="0">
                <a:latin typeface="+mj-lt"/>
              </a:rPr>
              <a:t> and +2 </a:t>
            </a:r>
            <a:r>
              <a:rPr lang="en-US" sz="2200" dirty="0" err="1">
                <a:latin typeface="+mj-lt"/>
              </a:rPr>
              <a:t>μC</a:t>
            </a:r>
            <a:r>
              <a:rPr lang="en-US" sz="2200" dirty="0">
                <a:latin typeface="+mj-lt"/>
              </a:rPr>
              <a:t>, are at a fixed distance apart. At which point is it possible for the electric field strength to be zero?</a:t>
            </a:r>
          </a:p>
        </p:txBody>
      </p:sp>
      <p:cxnSp>
        <p:nvCxnSpPr>
          <p:cNvPr id="20" name="Straight Connector 19">
            <a:extLst>
              <a:ext uri="{FF2B5EF4-FFF2-40B4-BE49-F238E27FC236}">
                <a16:creationId xmlns:a16="http://schemas.microsoft.com/office/drawing/2014/main" id="{0C8D30D3-C218-4C5D-A43A-9DD53E06F46A}"/>
              </a:ext>
            </a:extLst>
          </p:cNvPr>
          <p:cNvCxnSpPr/>
          <p:nvPr/>
        </p:nvCxnSpPr>
        <p:spPr>
          <a:xfrm>
            <a:off x="1149927" y="3394364"/>
            <a:ext cx="6525491"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71DA76B-DD6E-47CC-8490-D07082B30628}"/>
              </a:ext>
            </a:extLst>
          </p:cNvPr>
          <p:cNvSpPr/>
          <p:nvPr/>
        </p:nvSpPr>
        <p:spPr>
          <a:xfrm>
            <a:off x="3918065" y="3302924"/>
            <a:ext cx="182880" cy="182880"/>
          </a:xfrm>
          <a:prstGeom prst="ellipse">
            <a:avLst/>
          </a:prstGeom>
          <a:solidFill>
            <a:srgbClr val="FF00FF"/>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55080E-3B67-40FE-B225-2230A3EDCADD}"/>
              </a:ext>
            </a:extLst>
          </p:cNvPr>
          <p:cNvSpPr/>
          <p:nvPr/>
        </p:nvSpPr>
        <p:spPr>
          <a:xfrm>
            <a:off x="5289665" y="3302924"/>
            <a:ext cx="182880" cy="182880"/>
          </a:xfrm>
          <a:prstGeom prst="ellipse">
            <a:avLst/>
          </a:prstGeom>
          <a:solidFill>
            <a:srgbClr val="002060"/>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17B2CF4-6C00-43A5-82FB-70D450476507}"/>
              </a:ext>
            </a:extLst>
          </p:cNvPr>
          <p:cNvSpPr/>
          <p:nvPr/>
        </p:nvSpPr>
        <p:spPr>
          <a:xfrm>
            <a:off x="1104207" y="3348644"/>
            <a:ext cx="91440" cy="91440"/>
          </a:xfrm>
          <a:prstGeom prst="ellipse">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60BA65B-D5EF-4F69-9526-89FD3CB8A293}"/>
              </a:ext>
            </a:extLst>
          </p:cNvPr>
          <p:cNvSpPr/>
          <p:nvPr/>
        </p:nvSpPr>
        <p:spPr>
          <a:xfrm>
            <a:off x="7629698" y="3348644"/>
            <a:ext cx="91440" cy="91440"/>
          </a:xfrm>
          <a:prstGeom prst="ellipse">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F6B21C-2C8A-41F6-8EA2-9CB2B3379F23}"/>
              </a:ext>
            </a:extLst>
          </p:cNvPr>
          <p:cNvSpPr txBox="1"/>
          <p:nvPr/>
        </p:nvSpPr>
        <p:spPr>
          <a:xfrm>
            <a:off x="958208" y="3397828"/>
            <a:ext cx="383438" cy="461665"/>
          </a:xfrm>
          <a:prstGeom prst="rect">
            <a:avLst/>
          </a:prstGeom>
          <a:noFill/>
        </p:spPr>
        <p:txBody>
          <a:bodyPr wrap="non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A</a:t>
            </a:r>
          </a:p>
        </p:txBody>
      </p:sp>
      <p:sp>
        <p:nvSpPr>
          <p:cNvPr id="26" name="TextBox 25">
            <a:extLst>
              <a:ext uri="{FF2B5EF4-FFF2-40B4-BE49-F238E27FC236}">
                <a16:creationId xmlns:a16="http://schemas.microsoft.com/office/drawing/2014/main" id="{17E0E5BE-1B42-4F6D-BA8D-324181D8C0EF}"/>
              </a:ext>
            </a:extLst>
          </p:cNvPr>
          <p:cNvSpPr txBox="1"/>
          <p:nvPr/>
        </p:nvSpPr>
        <p:spPr>
          <a:xfrm>
            <a:off x="3817786" y="3440084"/>
            <a:ext cx="360996" cy="461665"/>
          </a:xfrm>
          <a:prstGeom prst="rect">
            <a:avLst/>
          </a:prstGeom>
          <a:noFill/>
        </p:spPr>
        <p:txBody>
          <a:bodyPr wrap="non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B</a:t>
            </a:r>
          </a:p>
        </p:txBody>
      </p:sp>
      <p:sp>
        <p:nvSpPr>
          <p:cNvPr id="27" name="TextBox 26">
            <a:extLst>
              <a:ext uri="{FF2B5EF4-FFF2-40B4-BE49-F238E27FC236}">
                <a16:creationId xmlns:a16="http://schemas.microsoft.com/office/drawing/2014/main" id="{BDD57D23-1287-4E85-95D4-FF296395D992}"/>
              </a:ext>
            </a:extLst>
          </p:cNvPr>
          <p:cNvSpPr txBox="1"/>
          <p:nvPr/>
        </p:nvSpPr>
        <p:spPr>
          <a:xfrm>
            <a:off x="5189386" y="3440084"/>
            <a:ext cx="383438" cy="461665"/>
          </a:xfrm>
          <a:prstGeom prst="rect">
            <a:avLst/>
          </a:prstGeom>
          <a:noFill/>
        </p:spPr>
        <p:txBody>
          <a:bodyPr wrap="non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C</a:t>
            </a:r>
          </a:p>
        </p:txBody>
      </p:sp>
      <p:sp>
        <p:nvSpPr>
          <p:cNvPr id="28" name="TextBox 27">
            <a:extLst>
              <a:ext uri="{FF2B5EF4-FFF2-40B4-BE49-F238E27FC236}">
                <a16:creationId xmlns:a16="http://schemas.microsoft.com/office/drawing/2014/main" id="{804E1922-8F7C-4184-9DB6-2AE32266EB3B}"/>
              </a:ext>
            </a:extLst>
          </p:cNvPr>
          <p:cNvSpPr txBox="1"/>
          <p:nvPr/>
        </p:nvSpPr>
        <p:spPr>
          <a:xfrm>
            <a:off x="7483699" y="3415300"/>
            <a:ext cx="401072" cy="461665"/>
          </a:xfrm>
          <a:prstGeom prst="rect">
            <a:avLst/>
          </a:prstGeom>
          <a:noFill/>
        </p:spPr>
        <p:txBody>
          <a:bodyPr wrap="none" rtlCol="0">
            <a:spAutoFit/>
          </a:bodyPr>
          <a:lstStyle/>
          <a:p>
            <a:r>
              <a:rPr lang="en-US" sz="2400" dirty="0">
                <a:latin typeface="Ebrima" panose="02000000000000000000" pitchFamily="2" charset="0"/>
                <a:ea typeface="Ebrima" panose="02000000000000000000" pitchFamily="2" charset="0"/>
                <a:cs typeface="Ebrima" panose="02000000000000000000" pitchFamily="2" charset="0"/>
              </a:rPr>
              <a:t>D</a:t>
            </a:r>
          </a:p>
        </p:txBody>
      </p:sp>
      <p:sp>
        <p:nvSpPr>
          <p:cNvPr id="29" name="TextBox 28">
            <a:extLst>
              <a:ext uri="{FF2B5EF4-FFF2-40B4-BE49-F238E27FC236}">
                <a16:creationId xmlns:a16="http://schemas.microsoft.com/office/drawing/2014/main" id="{312E857B-BDE4-4021-AFAC-47ACB458E2AD}"/>
              </a:ext>
            </a:extLst>
          </p:cNvPr>
          <p:cNvSpPr txBox="1"/>
          <p:nvPr/>
        </p:nvSpPr>
        <p:spPr>
          <a:xfrm>
            <a:off x="3659088" y="2897002"/>
            <a:ext cx="678391" cy="338554"/>
          </a:xfrm>
          <a:prstGeom prst="rect">
            <a:avLst/>
          </a:prstGeom>
          <a:noFill/>
        </p:spPr>
        <p:txBody>
          <a:bodyPr wrap="none" rtlCol="0">
            <a:spAutoFit/>
          </a:bodyPr>
          <a:lstStyle/>
          <a:p>
            <a:r>
              <a:rPr lang="en-US" sz="1600" dirty="0">
                <a:solidFill>
                  <a:srgbClr val="FF00FF"/>
                </a:solidFill>
                <a:latin typeface="Ebrima" panose="02000000000000000000" pitchFamily="2" charset="0"/>
                <a:ea typeface="Ebrima" panose="02000000000000000000" pitchFamily="2" charset="0"/>
                <a:cs typeface="Ebrima" panose="02000000000000000000" pitchFamily="2" charset="0"/>
              </a:rPr>
              <a:t>-7 </a:t>
            </a:r>
            <a:r>
              <a:rPr lang="el-GR" sz="1600" dirty="0">
                <a:solidFill>
                  <a:srgbClr val="FF00FF"/>
                </a:solidFill>
                <a:latin typeface="Ebrima" panose="02000000000000000000" pitchFamily="2" charset="0"/>
                <a:ea typeface="Ebrima" panose="02000000000000000000" pitchFamily="2" charset="0"/>
                <a:cs typeface="Ebrima" panose="02000000000000000000" pitchFamily="2" charset="0"/>
              </a:rPr>
              <a:t>μ</a:t>
            </a:r>
            <a:r>
              <a:rPr lang="en-US" sz="1600" dirty="0">
                <a:solidFill>
                  <a:srgbClr val="FF00FF"/>
                </a:solidFill>
                <a:latin typeface="Ebrima" panose="02000000000000000000" pitchFamily="2" charset="0"/>
                <a:ea typeface="Ebrima" panose="02000000000000000000" pitchFamily="2" charset="0"/>
                <a:cs typeface="Ebrima" panose="02000000000000000000" pitchFamily="2" charset="0"/>
              </a:rPr>
              <a:t>C</a:t>
            </a:r>
          </a:p>
        </p:txBody>
      </p:sp>
      <p:sp>
        <p:nvSpPr>
          <p:cNvPr id="30" name="TextBox 29">
            <a:extLst>
              <a:ext uri="{FF2B5EF4-FFF2-40B4-BE49-F238E27FC236}">
                <a16:creationId xmlns:a16="http://schemas.microsoft.com/office/drawing/2014/main" id="{53257CD5-220C-4B04-99D5-C2AC9AFF013F}"/>
              </a:ext>
            </a:extLst>
          </p:cNvPr>
          <p:cNvSpPr txBox="1"/>
          <p:nvPr/>
        </p:nvSpPr>
        <p:spPr>
          <a:xfrm>
            <a:off x="5012254" y="2902505"/>
            <a:ext cx="737702" cy="338554"/>
          </a:xfrm>
          <a:prstGeom prst="rect">
            <a:avLst/>
          </a:prstGeom>
          <a:noFill/>
        </p:spPr>
        <p:txBody>
          <a:bodyPr wrap="none" rtlCol="0">
            <a:spAutoFit/>
          </a:bodyPr>
          <a:lstStyle/>
          <a:p>
            <a:r>
              <a:rPr lang="en-US" sz="1600" dirty="0">
                <a:solidFill>
                  <a:srgbClr val="002060"/>
                </a:solidFill>
                <a:latin typeface="Ebrima" panose="02000000000000000000" pitchFamily="2" charset="0"/>
                <a:ea typeface="Ebrima" panose="02000000000000000000" pitchFamily="2" charset="0"/>
                <a:cs typeface="Ebrima" panose="02000000000000000000" pitchFamily="2" charset="0"/>
              </a:rPr>
              <a:t>+2 </a:t>
            </a:r>
            <a:r>
              <a:rPr lang="el-GR" sz="1600" dirty="0">
                <a:solidFill>
                  <a:srgbClr val="002060"/>
                </a:solidFill>
                <a:latin typeface="Ebrima" panose="02000000000000000000" pitchFamily="2" charset="0"/>
                <a:ea typeface="Ebrima" panose="02000000000000000000" pitchFamily="2" charset="0"/>
                <a:cs typeface="Ebrima" panose="02000000000000000000" pitchFamily="2" charset="0"/>
              </a:rPr>
              <a:t>μ</a:t>
            </a:r>
            <a:r>
              <a:rPr lang="en-US" sz="1600" dirty="0">
                <a:solidFill>
                  <a:srgbClr val="002060"/>
                </a:solidFill>
                <a:latin typeface="Ebrima" panose="02000000000000000000" pitchFamily="2" charset="0"/>
                <a:ea typeface="Ebrima" panose="02000000000000000000" pitchFamily="2" charset="0"/>
                <a:cs typeface="Ebrima" panose="02000000000000000000" pitchFamily="2" charset="0"/>
              </a:rPr>
              <a:t>C</a:t>
            </a:r>
          </a:p>
        </p:txBody>
      </p:sp>
      <p:cxnSp>
        <p:nvCxnSpPr>
          <p:cNvPr id="5" name="Straight Arrow Connector 4">
            <a:extLst>
              <a:ext uri="{FF2B5EF4-FFF2-40B4-BE49-F238E27FC236}">
                <a16:creationId xmlns:a16="http://schemas.microsoft.com/office/drawing/2014/main" id="{6B13ED1A-C8AB-452D-B1C7-C944FD6F2537}"/>
              </a:ext>
            </a:extLst>
          </p:cNvPr>
          <p:cNvCxnSpPr/>
          <p:nvPr/>
        </p:nvCxnSpPr>
        <p:spPr>
          <a:xfrm>
            <a:off x="2620863" y="4000809"/>
            <a:ext cx="1280160" cy="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68D8372-020A-4F5D-8345-C79FFFABC516}"/>
              </a:ext>
            </a:extLst>
          </p:cNvPr>
          <p:cNvCxnSpPr/>
          <p:nvPr/>
        </p:nvCxnSpPr>
        <p:spPr>
          <a:xfrm>
            <a:off x="4114280" y="4000809"/>
            <a:ext cx="1280160" cy="0"/>
          </a:xfrm>
          <a:prstGeom prst="straightConnector1">
            <a:avLst/>
          </a:prstGeom>
          <a:ln w="38100">
            <a:solidFill>
              <a:srgbClr val="FF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30F71C4-4E0D-4D9E-8A93-AAFEBEB5508B}"/>
              </a:ext>
            </a:extLst>
          </p:cNvPr>
          <p:cNvCxnSpPr/>
          <p:nvPr/>
        </p:nvCxnSpPr>
        <p:spPr>
          <a:xfrm>
            <a:off x="1706463" y="4000809"/>
            <a:ext cx="914400" cy="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1B2E7C9-3717-4A53-9B8D-7C67EC394057}"/>
              </a:ext>
            </a:extLst>
          </p:cNvPr>
          <p:cNvCxnSpPr/>
          <p:nvPr/>
        </p:nvCxnSpPr>
        <p:spPr>
          <a:xfrm>
            <a:off x="5397531" y="4000809"/>
            <a:ext cx="914400" cy="0"/>
          </a:xfrm>
          <a:prstGeom prst="straightConnector1">
            <a:avLst/>
          </a:prstGeom>
          <a:ln w="38100">
            <a:solidFill>
              <a:srgbClr val="FF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392FD7B-3084-4BAA-9740-26131354BAB3}"/>
              </a:ext>
            </a:extLst>
          </p:cNvPr>
          <p:cNvCxnSpPr/>
          <p:nvPr/>
        </p:nvCxnSpPr>
        <p:spPr>
          <a:xfrm>
            <a:off x="974943" y="4000809"/>
            <a:ext cx="731520" cy="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64EC08-47E0-4A97-8806-E491C078439A}"/>
              </a:ext>
            </a:extLst>
          </p:cNvPr>
          <p:cNvCxnSpPr/>
          <p:nvPr/>
        </p:nvCxnSpPr>
        <p:spPr>
          <a:xfrm>
            <a:off x="6311931" y="4000809"/>
            <a:ext cx="731520" cy="0"/>
          </a:xfrm>
          <a:prstGeom prst="straightConnector1">
            <a:avLst/>
          </a:prstGeom>
          <a:ln w="38100">
            <a:solidFill>
              <a:srgbClr val="FF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2CD7FDC-643A-44E6-8BE1-4FA9C672FBF4}"/>
              </a:ext>
            </a:extLst>
          </p:cNvPr>
          <p:cNvCxnSpPr/>
          <p:nvPr/>
        </p:nvCxnSpPr>
        <p:spPr>
          <a:xfrm>
            <a:off x="7043451" y="4000809"/>
            <a:ext cx="548640" cy="0"/>
          </a:xfrm>
          <a:prstGeom prst="straightConnector1">
            <a:avLst/>
          </a:prstGeom>
          <a:ln w="38100">
            <a:solidFill>
              <a:srgbClr val="FF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4C0E272-63C3-441A-90ED-D21BB2A66EB1}"/>
              </a:ext>
            </a:extLst>
          </p:cNvPr>
          <p:cNvCxnSpPr/>
          <p:nvPr/>
        </p:nvCxnSpPr>
        <p:spPr>
          <a:xfrm>
            <a:off x="7588474" y="4001118"/>
            <a:ext cx="365760" cy="0"/>
          </a:xfrm>
          <a:prstGeom prst="straightConnector1">
            <a:avLst/>
          </a:prstGeom>
          <a:ln w="38100">
            <a:solidFill>
              <a:srgbClr val="FF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853B1F0-33DC-4CAF-8B41-539E2D210A97}"/>
              </a:ext>
            </a:extLst>
          </p:cNvPr>
          <p:cNvCxnSpPr/>
          <p:nvPr/>
        </p:nvCxnSpPr>
        <p:spPr>
          <a:xfrm>
            <a:off x="2427636" y="4206549"/>
            <a:ext cx="274320" cy="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E9AE8E7-829D-413A-90A3-F06B302861C5}"/>
              </a:ext>
            </a:extLst>
          </p:cNvPr>
          <p:cNvCxnSpPr/>
          <p:nvPr/>
        </p:nvCxnSpPr>
        <p:spPr>
          <a:xfrm>
            <a:off x="2244756" y="4206549"/>
            <a:ext cx="182880" cy="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C8BB8E9-37E9-4A76-9CBB-66DE343929FA}"/>
              </a:ext>
            </a:extLst>
          </p:cNvPr>
          <p:cNvCxnSpPr/>
          <p:nvPr/>
        </p:nvCxnSpPr>
        <p:spPr>
          <a:xfrm>
            <a:off x="2128551" y="4206549"/>
            <a:ext cx="91440" cy="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B67C473-10EA-46C0-B2D5-B97F6863C77A}"/>
              </a:ext>
            </a:extLst>
          </p:cNvPr>
          <p:cNvCxnSpPr/>
          <p:nvPr/>
        </p:nvCxnSpPr>
        <p:spPr>
          <a:xfrm>
            <a:off x="4347876" y="4206549"/>
            <a:ext cx="914400" cy="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E9CC6A-88F8-4742-B57B-DDDF5FD2B04A}"/>
              </a:ext>
            </a:extLst>
          </p:cNvPr>
          <p:cNvCxnSpPr/>
          <p:nvPr/>
        </p:nvCxnSpPr>
        <p:spPr>
          <a:xfrm>
            <a:off x="5485827" y="4206549"/>
            <a:ext cx="914400"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797D4BC-495B-45AF-BCAA-F9964CCA0DFD}"/>
              </a:ext>
            </a:extLst>
          </p:cNvPr>
          <p:cNvCxnSpPr/>
          <p:nvPr/>
        </p:nvCxnSpPr>
        <p:spPr>
          <a:xfrm>
            <a:off x="3616356" y="4206549"/>
            <a:ext cx="731520" cy="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342273A-1456-4145-B6B4-1E9EAC41EDD1}"/>
              </a:ext>
            </a:extLst>
          </p:cNvPr>
          <p:cNvCxnSpPr/>
          <p:nvPr/>
        </p:nvCxnSpPr>
        <p:spPr>
          <a:xfrm>
            <a:off x="6400227" y="4206549"/>
            <a:ext cx="731520"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520A07B-4649-44BE-8649-199E77ECB82C}"/>
              </a:ext>
            </a:extLst>
          </p:cNvPr>
          <p:cNvCxnSpPr/>
          <p:nvPr/>
        </p:nvCxnSpPr>
        <p:spPr>
          <a:xfrm>
            <a:off x="3067716" y="4206549"/>
            <a:ext cx="548640" cy="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99ED31A-1500-4763-8017-F20B83A40F04}"/>
              </a:ext>
            </a:extLst>
          </p:cNvPr>
          <p:cNvCxnSpPr/>
          <p:nvPr/>
        </p:nvCxnSpPr>
        <p:spPr>
          <a:xfrm>
            <a:off x="7131747" y="4206549"/>
            <a:ext cx="548640"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37D43BF-D58D-49CB-8D89-D15E87F72DD1}"/>
              </a:ext>
            </a:extLst>
          </p:cNvPr>
          <p:cNvCxnSpPr/>
          <p:nvPr/>
        </p:nvCxnSpPr>
        <p:spPr>
          <a:xfrm>
            <a:off x="2701956" y="4206549"/>
            <a:ext cx="365760" cy="0"/>
          </a:xfrm>
          <a:prstGeom prst="straightConnector1">
            <a:avLst/>
          </a:prstGeom>
          <a:ln w="3810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57EF16D-9A01-4D77-A6E2-1A978944440E}"/>
              </a:ext>
            </a:extLst>
          </p:cNvPr>
          <p:cNvCxnSpPr/>
          <p:nvPr/>
        </p:nvCxnSpPr>
        <p:spPr>
          <a:xfrm>
            <a:off x="7680387" y="4206549"/>
            <a:ext cx="365760"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0D8D4BB-98D2-4C22-80DE-385DCF56970B}"/>
              </a:ext>
            </a:extLst>
          </p:cNvPr>
          <p:cNvSpPr/>
          <p:nvPr/>
        </p:nvSpPr>
        <p:spPr>
          <a:xfrm>
            <a:off x="7484326" y="3107520"/>
            <a:ext cx="385205" cy="769441"/>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F9D9FBB-04E8-4201-ABD3-E2BCFA20FAB9}"/>
              </a:ext>
            </a:extLst>
          </p:cNvPr>
          <p:cNvSpPr txBox="1"/>
          <p:nvPr/>
        </p:nvSpPr>
        <p:spPr>
          <a:xfrm>
            <a:off x="6749557" y="4411980"/>
            <a:ext cx="1943161" cy="369332"/>
          </a:xfrm>
          <a:prstGeom prst="rect">
            <a:avLst/>
          </a:prstGeom>
          <a:noFill/>
        </p:spPr>
        <p:txBody>
          <a:bodyPr wrap="none" rtlCol="0">
            <a:spAutoFit/>
          </a:bodyPr>
          <a:lstStyle/>
          <a:p>
            <a:r>
              <a:rPr lang="en-US" dirty="0">
                <a:solidFill>
                  <a:srgbClr val="C00000"/>
                </a:solidFill>
                <a:latin typeface="Ebrima" panose="02000000000000000000" pitchFamily="2" charset="0"/>
                <a:ea typeface="Ebrima" panose="02000000000000000000" pitchFamily="2" charset="0"/>
                <a:cs typeface="Ebrima" panose="02000000000000000000" pitchFamily="2" charset="0"/>
              </a:rPr>
              <a:t>Forces cancel out</a:t>
            </a:r>
          </a:p>
        </p:txBody>
      </p:sp>
    </p:spTree>
    <p:extLst>
      <p:ext uri="{BB962C8B-B14F-4D97-AF65-F5344CB8AC3E}">
        <p14:creationId xmlns:p14="http://schemas.microsoft.com/office/powerpoint/2010/main" val="3571225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2"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right)">
                                      <p:cBhvr>
                                        <p:cTn id="17" dur="500"/>
                                        <p:tgtEl>
                                          <p:spTgt spid="3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par>
                                <p:cTn id="22" presetID="22" presetClass="entr" presetSubtype="2"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right)">
                                      <p:cBhvr>
                                        <p:cTn id="24" dur="500"/>
                                        <p:tgtEl>
                                          <p:spTgt spid="37"/>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righ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right)">
                                      <p:cBhvr>
                                        <p:cTn id="37" dur="500"/>
                                        <p:tgtEl>
                                          <p:spTgt spid="40"/>
                                        </p:tgtEl>
                                      </p:cBhvr>
                                    </p:animEffect>
                                  </p:childTnLst>
                                </p:cTn>
                              </p:par>
                              <p:par>
                                <p:cTn id="38" presetID="22" presetClass="entr" presetSubtype="8"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right)">
                                      <p:cBhvr>
                                        <p:cTn id="44" dur="500"/>
                                        <p:tgtEl>
                                          <p:spTgt spid="41"/>
                                        </p:tgtEl>
                                      </p:cBhvr>
                                    </p:animEffect>
                                  </p:childTnLst>
                                </p:cTn>
                              </p:par>
                              <p:par>
                                <p:cTn id="45" presetID="22" presetClass="entr" presetSubtype="8"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right)">
                                      <p:cBhvr>
                                        <p:cTn id="51" dur="500"/>
                                        <p:tgtEl>
                                          <p:spTgt spid="42"/>
                                        </p:tgtEl>
                                      </p:cBhvr>
                                    </p:animEffect>
                                  </p:childTnLst>
                                </p:cTn>
                              </p:par>
                              <p:par>
                                <p:cTn id="52" presetID="22" presetClass="entr" presetSubtype="8"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right)">
                                      <p:cBhvr>
                                        <p:cTn id="58" dur="500"/>
                                        <p:tgtEl>
                                          <p:spTgt spid="43"/>
                                        </p:tgtEl>
                                      </p:cBhvr>
                                    </p:animEffect>
                                  </p:childTnLst>
                                </p:cTn>
                              </p:par>
                              <p:par>
                                <p:cTn id="59" presetID="22" presetClass="entr" presetSubtype="8"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2000"/>
                            </p:stCondLst>
                            <p:childTnLst>
                              <p:par>
                                <p:cTn id="63" presetID="22" presetClass="entr" presetSubtype="2"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right)">
                                      <p:cBhvr>
                                        <p:cTn id="65" dur="500"/>
                                        <p:tgtEl>
                                          <p:spTgt spid="45"/>
                                        </p:tgtEl>
                                      </p:cBhvr>
                                    </p:animEffect>
                                  </p:childTnLst>
                                </p:cTn>
                              </p:par>
                            </p:childTnLst>
                          </p:cTn>
                        </p:par>
                        <p:par>
                          <p:cTn id="66" fill="hold">
                            <p:stCondLst>
                              <p:cond delay="250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3000"/>
                            </p:stCondLst>
                            <p:childTnLst>
                              <p:par>
                                <p:cTn id="71" presetID="22" presetClass="entr" presetSubtype="2"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right)">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0" y="1564807"/>
            <a:ext cx="9144000" cy="6590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ltLang="en-US" sz="3200" dirty="0">
                <a:latin typeface="+mj-lt"/>
              </a:rPr>
              <a:t>What is the gravitational field strength halfway between the centers of the earth and the moon? </a:t>
            </a:r>
          </a:p>
        </p:txBody>
      </p:sp>
      <p:pic>
        <p:nvPicPr>
          <p:cNvPr id="9" name="Picture 2" descr="http://ecx.images-amazon.com/images/I/91Zst3cBAwL._SL1500_.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09538" y="2808193"/>
            <a:ext cx="965090" cy="965090"/>
          </a:xfrm>
          <a:prstGeom prst="rect">
            <a:avLst/>
          </a:prstGeom>
          <a:noFill/>
          <a:extLst>
            <a:ext uri="{909E8E84-426E-40DD-AFC4-6F175D3DCCD1}">
              <a14:hiddenFill xmlns:a14="http://schemas.microsoft.com/office/drawing/2010/main">
                <a:solidFill>
                  <a:srgbClr val="FFFFFF"/>
                </a:solidFill>
              </a14:hiddenFill>
            </a:ext>
          </a:extLst>
        </p:spPr>
      </p:pic>
      <p:sp>
        <p:nvSpPr>
          <p:cNvPr id="11" name="Arc 10"/>
          <p:cNvSpPr/>
          <p:nvPr/>
        </p:nvSpPr>
        <p:spPr>
          <a:xfrm>
            <a:off x="-5179784" y="-3791853"/>
            <a:ext cx="13258800" cy="13258800"/>
          </a:xfrm>
          <a:prstGeom prst="arc">
            <a:avLst>
              <a:gd name="adj1" fmla="val 20803726"/>
              <a:gd name="adj2" fmla="val 1907219"/>
            </a:avLst>
          </a:prstGeom>
          <a:ln>
            <a:solidFill>
              <a:srgbClr val="1CADE4">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2" descr="http://www.nasa.gov/sites/default/files/thumbnails/image/christmas2015fullmoon.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865013" y="3091249"/>
            <a:ext cx="428006" cy="428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2106" y="3750087"/>
            <a:ext cx="2036135" cy="461665"/>
          </a:xfrm>
          <a:prstGeom prst="rect">
            <a:avLst/>
          </a:prstGeom>
          <a:noFill/>
        </p:spPr>
        <p:txBody>
          <a:bodyPr wrap="none" rtlCol="0">
            <a:spAutoFit/>
          </a:bodyPr>
          <a:lstStyle/>
          <a:p>
            <a:r>
              <a:rPr lang="en-US" sz="2400" dirty="0">
                <a:solidFill>
                  <a:srgbClr val="002060"/>
                </a:solidFill>
                <a:latin typeface="+mj-lt"/>
              </a:rPr>
              <a:t>m = 6 × 10</a:t>
            </a:r>
            <a:r>
              <a:rPr lang="en-US" sz="2400" baseline="30000" dirty="0">
                <a:solidFill>
                  <a:srgbClr val="002060"/>
                </a:solidFill>
                <a:latin typeface="+mj-lt"/>
              </a:rPr>
              <a:t>24</a:t>
            </a:r>
            <a:r>
              <a:rPr lang="en-US" sz="2400" dirty="0">
                <a:solidFill>
                  <a:srgbClr val="002060"/>
                </a:solidFill>
                <a:latin typeface="+mj-lt"/>
              </a:rPr>
              <a:t> kg</a:t>
            </a:r>
          </a:p>
        </p:txBody>
      </p:sp>
      <p:sp>
        <p:nvSpPr>
          <p:cNvPr id="14" name="TextBox 13"/>
          <p:cNvSpPr txBox="1"/>
          <p:nvPr/>
        </p:nvSpPr>
        <p:spPr>
          <a:xfrm>
            <a:off x="6866064" y="3546755"/>
            <a:ext cx="2266967" cy="461665"/>
          </a:xfrm>
          <a:prstGeom prst="rect">
            <a:avLst/>
          </a:prstGeom>
          <a:noFill/>
        </p:spPr>
        <p:txBody>
          <a:bodyPr wrap="none" rtlCol="0">
            <a:spAutoFit/>
          </a:bodyPr>
          <a:lstStyle/>
          <a:p>
            <a:r>
              <a:rPr lang="en-US" sz="2400" dirty="0">
                <a:solidFill>
                  <a:srgbClr val="002060"/>
                </a:solidFill>
                <a:latin typeface="+mj-lt"/>
              </a:rPr>
              <a:t>m = 7.3 × 10</a:t>
            </a:r>
            <a:r>
              <a:rPr lang="en-US" sz="2400" baseline="30000" dirty="0">
                <a:solidFill>
                  <a:srgbClr val="002060"/>
                </a:solidFill>
                <a:latin typeface="+mj-lt"/>
              </a:rPr>
              <a:t>22</a:t>
            </a:r>
            <a:r>
              <a:rPr lang="en-US" sz="2400" dirty="0">
                <a:solidFill>
                  <a:srgbClr val="002060"/>
                </a:solidFill>
                <a:latin typeface="+mj-lt"/>
              </a:rPr>
              <a:t> kg</a:t>
            </a:r>
          </a:p>
        </p:txBody>
      </p:sp>
      <p:cxnSp>
        <p:nvCxnSpPr>
          <p:cNvPr id="7" name="Straight Arrow Connector 6"/>
          <p:cNvCxnSpPr/>
          <p:nvPr/>
        </p:nvCxnSpPr>
        <p:spPr>
          <a:xfrm>
            <a:off x="1192083" y="3305252"/>
            <a:ext cx="6886933" cy="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69405" y="2679696"/>
            <a:ext cx="2042547" cy="461665"/>
          </a:xfrm>
          <a:prstGeom prst="rect">
            <a:avLst/>
          </a:prstGeom>
          <a:noFill/>
        </p:spPr>
        <p:txBody>
          <a:bodyPr wrap="none" rtlCol="0">
            <a:spAutoFit/>
          </a:bodyPr>
          <a:lstStyle/>
          <a:p>
            <a:r>
              <a:rPr lang="en-US" sz="2400" dirty="0">
                <a:solidFill>
                  <a:srgbClr val="C00000"/>
                </a:solidFill>
                <a:latin typeface="+mj-lt"/>
              </a:rPr>
              <a:t>r = 3.8 × 10</a:t>
            </a:r>
            <a:r>
              <a:rPr lang="en-US" sz="2400" baseline="30000" dirty="0">
                <a:solidFill>
                  <a:srgbClr val="C00000"/>
                </a:solidFill>
                <a:latin typeface="+mj-lt"/>
              </a:rPr>
              <a:t>8</a:t>
            </a:r>
            <a:r>
              <a:rPr lang="en-US" sz="2400" dirty="0">
                <a:solidFill>
                  <a:srgbClr val="C00000"/>
                </a:solidFill>
                <a:latin typeface="+mj-lt"/>
              </a:rPr>
              <a:t> m</a:t>
            </a:r>
          </a:p>
        </p:txBody>
      </p:sp>
      <mc:AlternateContent xmlns:mc="http://schemas.openxmlformats.org/markup-compatibility/2006" xmlns:a14="http://schemas.microsoft.com/office/drawing/2010/main">
        <mc:Choice Requires="a14">
          <p:sp>
            <p:nvSpPr>
              <p:cNvPr id="18" name="TextBox 17"/>
              <p:cNvSpPr txBox="1"/>
              <p:nvPr/>
            </p:nvSpPr>
            <p:spPr>
              <a:xfrm>
                <a:off x="253602" y="5585930"/>
                <a:ext cx="1230978"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𝑔</m:t>
                      </m:r>
                      <m:r>
                        <a:rPr lang="en-US" sz="2400" i="1">
                          <a:latin typeface="Cambria Math" panose="02040503050406030204" pitchFamily="18" charset="0"/>
                        </a:rPr>
                        <m:t>=</m:t>
                      </m:r>
                      <m:r>
                        <a:rPr lang="en-US" sz="2400" i="1">
                          <a:solidFill>
                            <a:srgbClr val="0070C0"/>
                          </a:solidFill>
                          <a:latin typeface="Cambria Math" panose="02040503050406030204" pitchFamily="18" charset="0"/>
                        </a:rPr>
                        <m:t>𝐺</m:t>
                      </m:r>
                      <m:f>
                        <m:fPr>
                          <m:ctrlPr>
                            <a:rPr lang="en-US" sz="2400" i="1">
                              <a:latin typeface="Cambria Math" panose="02040503050406030204" pitchFamily="18" charset="0"/>
                              <a:ea typeface="Cambria Math" panose="02040503050406030204" pitchFamily="18" charset="0"/>
                            </a:rPr>
                          </m:ctrlPr>
                        </m:fPr>
                        <m:num>
                          <m:r>
                            <a:rPr lang="en-US" sz="2400" i="1">
                              <a:solidFill>
                                <a:srgbClr val="7030A0"/>
                              </a:solidFill>
                              <a:latin typeface="Cambria Math" panose="02040503050406030204" pitchFamily="18" charset="0"/>
                              <a:ea typeface="Cambria Math" panose="02040503050406030204" pitchFamily="18" charset="0"/>
                            </a:rPr>
                            <m:t>𝑀</m:t>
                          </m:r>
                        </m:num>
                        <m:den>
                          <m:sSup>
                            <m:sSupPr>
                              <m:ctrlPr>
                                <a:rPr lang="en-US" sz="2400" i="1">
                                  <a:latin typeface="Cambria Math" panose="02040503050406030204" pitchFamily="18" charset="0"/>
                                  <a:ea typeface="Cambria Math" panose="02040503050406030204" pitchFamily="18" charset="0"/>
                                </a:rPr>
                              </m:ctrlPr>
                            </m:sSupPr>
                            <m:e>
                              <m:r>
                                <a:rPr lang="en-US" sz="2400" i="1">
                                  <a:solidFill>
                                    <a:srgbClr val="00B050"/>
                                  </a:solidFill>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den>
                      </m:f>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53602" y="5585930"/>
                <a:ext cx="1230978" cy="6890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69210" y="5692177"/>
                <a:ext cx="2321469" cy="526234"/>
              </a:xfrm>
              <a:prstGeom prst="rect">
                <a:avLst/>
              </a:prstGeom>
              <a:noFill/>
            </p:spPr>
            <p:txBody>
              <a:bodyPr wrap="none" rtlCol="0">
                <a:spAutoFit/>
              </a:bodyPr>
              <a:lstStyle/>
              <a:p>
                <a:r>
                  <a:rPr lang="en-US" sz="2000" dirty="0">
                    <a:solidFill>
                      <a:srgbClr val="0070C0"/>
                    </a:solidFill>
                    <a:latin typeface="+mj-lt"/>
                  </a:rPr>
                  <a:t>G = 6.67 × 10</a:t>
                </a:r>
                <a:r>
                  <a:rPr lang="en-US" sz="2000" baseline="30000" dirty="0">
                    <a:solidFill>
                      <a:srgbClr val="0070C0"/>
                    </a:solidFill>
                    <a:latin typeface="+mj-lt"/>
                  </a:rPr>
                  <a:t>-11</a:t>
                </a:r>
                <a:r>
                  <a:rPr lang="en-US" sz="2000" dirty="0">
                    <a:solidFill>
                      <a:srgbClr val="0070C0"/>
                    </a:solidFill>
                    <a:latin typeface="+mj-lt"/>
                  </a:rPr>
                  <a:t> </a:t>
                </a:r>
                <a14:m>
                  <m:oMath xmlns:m="http://schemas.openxmlformats.org/officeDocument/2006/math">
                    <m:box>
                      <m:boxPr>
                        <m:ctrlPr>
                          <a:rPr lang="en-US" sz="2000" i="1" smtClean="0">
                            <a:solidFill>
                              <a:srgbClr val="0070C0"/>
                            </a:solidFill>
                            <a:latin typeface="Cambria Math" panose="02040503050406030204" pitchFamily="18" charset="0"/>
                          </a:rPr>
                        </m:ctrlPr>
                      </m:boxPr>
                      <m:e>
                        <m:argPr>
                          <m:argSz m:val="-1"/>
                        </m:argPr>
                        <m:f>
                          <m:fPr>
                            <m:ctrlPr>
                              <a:rPr lang="en-US" sz="2000" i="1" smtClean="0">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𝑁</m:t>
                            </m:r>
                            <m:r>
                              <a:rPr lang="en-US" sz="2000" i="1">
                                <a:solidFill>
                                  <a:srgbClr val="0070C0"/>
                                </a:solidFill>
                                <a:latin typeface="Cambria Math" panose="02040503050406030204" pitchFamily="18" charset="0"/>
                                <a:ea typeface="Cambria Math" panose="02040503050406030204" pitchFamily="18" charset="0"/>
                              </a:rPr>
                              <m:t>×</m:t>
                            </m:r>
                            <m:sSup>
                              <m:sSupPr>
                                <m:ctrlPr>
                                  <a:rPr lang="en-US" sz="2000" i="1">
                                    <a:solidFill>
                                      <a:srgbClr val="0070C0"/>
                                    </a:solidFill>
                                    <a:latin typeface="Cambria Math" panose="02040503050406030204" pitchFamily="18" charset="0"/>
                                    <a:ea typeface="Cambria Math" panose="02040503050406030204" pitchFamily="18" charset="0"/>
                                  </a:rPr>
                                </m:ctrlPr>
                              </m:sSupPr>
                              <m:e>
                                <m:r>
                                  <a:rPr lang="en-US" sz="2000" i="1">
                                    <a:solidFill>
                                      <a:srgbClr val="0070C0"/>
                                    </a:solidFill>
                                    <a:latin typeface="Cambria Math" panose="02040503050406030204" pitchFamily="18" charset="0"/>
                                    <a:ea typeface="Cambria Math" panose="02040503050406030204" pitchFamily="18" charset="0"/>
                                  </a:rPr>
                                  <m:t>𝑚</m:t>
                                </m:r>
                              </m:e>
                              <m:sup>
                                <m:r>
                                  <a:rPr lang="en-US" sz="2000" i="1">
                                    <a:solidFill>
                                      <a:srgbClr val="0070C0"/>
                                    </a:solidFill>
                                    <a:latin typeface="Cambria Math" panose="02040503050406030204" pitchFamily="18" charset="0"/>
                                    <a:ea typeface="Cambria Math" panose="02040503050406030204" pitchFamily="18" charset="0"/>
                                  </a:rPr>
                                  <m:t>2</m:t>
                                </m:r>
                              </m:sup>
                            </m:sSup>
                          </m:num>
                          <m:den>
                            <m:sSup>
                              <m:sSupPr>
                                <m:ctrlPr>
                                  <a:rPr lang="en-US" sz="2000" i="1">
                                    <a:solidFill>
                                      <a:srgbClr val="0070C0"/>
                                    </a:solidFill>
                                    <a:latin typeface="Cambria Math" panose="02040503050406030204" pitchFamily="18" charset="0"/>
                                  </a:rPr>
                                </m:ctrlPr>
                              </m:sSupPr>
                              <m:e>
                                <m:r>
                                  <a:rPr lang="en-US" sz="2000" i="1">
                                    <a:solidFill>
                                      <a:srgbClr val="0070C0"/>
                                    </a:solidFill>
                                    <a:latin typeface="Cambria Math" panose="02040503050406030204" pitchFamily="18" charset="0"/>
                                  </a:rPr>
                                  <m:t>𝑘𝑔</m:t>
                                </m:r>
                              </m:e>
                              <m:sup>
                                <m:r>
                                  <a:rPr lang="en-US" sz="2000" i="1">
                                    <a:solidFill>
                                      <a:srgbClr val="0070C0"/>
                                    </a:solidFill>
                                    <a:latin typeface="Cambria Math" panose="02040503050406030204" pitchFamily="18" charset="0"/>
                                  </a:rPr>
                                  <m:t>2</m:t>
                                </m:r>
                              </m:sup>
                            </m:sSup>
                          </m:den>
                        </m:f>
                      </m:e>
                    </m:box>
                  </m:oMath>
                </a14:m>
                <a:endParaRPr lang="en-US" sz="2000" dirty="0">
                  <a:solidFill>
                    <a:srgbClr val="0070C0"/>
                  </a:solidFill>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69210" y="5692177"/>
                <a:ext cx="2321469" cy="526234"/>
              </a:xfrm>
              <a:prstGeom prst="rect">
                <a:avLst/>
              </a:prstGeom>
              <a:blipFill>
                <a:blip r:embed="rId5"/>
                <a:stretch>
                  <a:fillRect l="-2625" b="-6977"/>
                </a:stretch>
              </a:blipFill>
            </p:spPr>
            <p:txBody>
              <a:bodyPr/>
              <a:lstStyle/>
              <a:p>
                <a:r>
                  <a:rPr lang="en-US">
                    <a:noFill/>
                  </a:rPr>
                  <a:t> </a:t>
                </a:r>
              </a:p>
            </p:txBody>
          </p:sp>
        </mc:Fallback>
      </mc:AlternateContent>
      <p:sp>
        <p:nvSpPr>
          <p:cNvPr id="2" name="Oval 1"/>
          <p:cNvSpPr/>
          <p:nvPr/>
        </p:nvSpPr>
        <p:spPr>
          <a:xfrm>
            <a:off x="4480560" y="3211431"/>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D69E178-5AA4-468C-A597-540C6EFF4A83}"/>
              </a:ext>
            </a:extLst>
          </p:cNvPr>
          <p:cNvSpPr txBox="1"/>
          <p:nvPr/>
        </p:nvSpPr>
        <p:spPr>
          <a:xfrm>
            <a:off x="5454575" y="2679696"/>
            <a:ext cx="2569934"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 2 = </a:t>
            </a:r>
            <a:r>
              <a:rPr lang="en-US" sz="2400" b="1" dirty="0">
                <a:solidFill>
                  <a:srgbClr val="C00000"/>
                </a:solidFill>
                <a:latin typeface="Ebrima" panose="02000000000000000000" pitchFamily="2" charset="0"/>
                <a:ea typeface="Ebrima" panose="02000000000000000000" pitchFamily="2" charset="0"/>
                <a:cs typeface="Ebrima" panose="02000000000000000000" pitchFamily="2" charset="0"/>
              </a:rPr>
              <a:t>1.9 × 10</a:t>
            </a:r>
            <a:r>
              <a:rPr lang="en-US" sz="2400" b="1" baseline="30000" dirty="0">
                <a:solidFill>
                  <a:srgbClr val="C00000"/>
                </a:solidFill>
                <a:latin typeface="Ebrima" panose="02000000000000000000" pitchFamily="2" charset="0"/>
                <a:ea typeface="Ebrima" panose="02000000000000000000" pitchFamily="2" charset="0"/>
                <a:cs typeface="Ebrima" panose="02000000000000000000" pitchFamily="2" charset="0"/>
              </a:rPr>
              <a:t>8 </a:t>
            </a:r>
            <a:r>
              <a:rPr lang="en-US" sz="2400" b="1" dirty="0">
                <a:solidFill>
                  <a:srgbClr val="C00000"/>
                </a:solidFill>
                <a:latin typeface="Ebrima" panose="02000000000000000000" pitchFamily="2" charset="0"/>
                <a:ea typeface="Ebrima" panose="02000000000000000000" pitchFamily="2" charset="0"/>
                <a:cs typeface="Ebrima" panose="02000000000000000000" pitchFamily="2" charset="0"/>
              </a:rPr>
              <a:t>m</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E81570B1-19B5-4D62-B0F6-C6287DAAD026}"/>
                  </a:ext>
                </a:extLst>
              </p:cNvPr>
              <p:cNvSpPr/>
              <p:nvPr/>
            </p:nvSpPr>
            <p:spPr>
              <a:xfrm>
                <a:off x="222106" y="4333243"/>
                <a:ext cx="4034373" cy="555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solidFill>
                          <a:latin typeface="Cambria Math" panose="02040503050406030204" pitchFamily="18" charset="0"/>
                        </a:rPr>
                        <m:t>𝑔</m:t>
                      </m:r>
                      <m:r>
                        <a:rPr lang="en-US" sz="1400" b="0" i="1" smtClean="0">
                          <a:solidFill>
                            <a:schemeClr val="tx1"/>
                          </a:solidFill>
                          <a:latin typeface="Cambria Math" panose="02040503050406030204" pitchFamily="18" charset="0"/>
                          <a:ea typeface="Cambria Math" panose="02040503050406030204" pitchFamily="18" charset="0"/>
                        </a:rPr>
                        <m:t>=</m:t>
                      </m:r>
                      <m:d>
                        <m:dPr>
                          <m:ctrlPr>
                            <a:rPr lang="en-US" sz="1400" b="0" i="1" smtClean="0">
                              <a:solidFill>
                                <a:schemeClr val="tx1"/>
                              </a:solidFill>
                              <a:latin typeface="Cambria Math" panose="02040503050406030204" pitchFamily="18" charset="0"/>
                            </a:rPr>
                          </m:ctrlPr>
                        </m:dPr>
                        <m:e>
                          <m:r>
                            <a:rPr lang="en-US" sz="1400" b="0" i="1" smtClean="0">
                              <a:solidFill>
                                <a:srgbClr val="0070C0"/>
                              </a:solidFill>
                              <a:latin typeface="Cambria Math" panose="02040503050406030204" pitchFamily="18" charset="0"/>
                            </a:rPr>
                            <m:t>6.67</m:t>
                          </m:r>
                          <m:r>
                            <a:rPr lang="en-US" sz="1400" b="0" i="1" smtClean="0">
                              <a:solidFill>
                                <a:srgbClr val="0070C0"/>
                              </a:solidFill>
                              <a:latin typeface="Cambria Math" panose="02040503050406030204" pitchFamily="18" charset="0"/>
                              <a:ea typeface="Cambria Math" panose="02040503050406030204" pitchFamily="18" charset="0"/>
                            </a:rPr>
                            <m:t>×</m:t>
                          </m:r>
                          <m:sSup>
                            <m:sSupPr>
                              <m:ctrlPr>
                                <a:rPr lang="en-US" sz="1400" b="0" i="1" smtClean="0">
                                  <a:solidFill>
                                    <a:srgbClr val="0070C0"/>
                                  </a:solidFill>
                                  <a:latin typeface="Cambria Math" panose="02040503050406030204" pitchFamily="18" charset="0"/>
                                  <a:ea typeface="Cambria Math" panose="02040503050406030204" pitchFamily="18" charset="0"/>
                                </a:rPr>
                              </m:ctrlPr>
                            </m:sSupPr>
                            <m:e>
                              <m:r>
                                <a:rPr lang="en-US" sz="1400" b="0" i="1" smtClean="0">
                                  <a:solidFill>
                                    <a:srgbClr val="0070C0"/>
                                  </a:solidFill>
                                  <a:latin typeface="Cambria Math" panose="02040503050406030204" pitchFamily="18" charset="0"/>
                                  <a:ea typeface="Cambria Math" panose="02040503050406030204" pitchFamily="18" charset="0"/>
                                </a:rPr>
                                <m:t>10</m:t>
                              </m:r>
                            </m:e>
                            <m:sup>
                              <m:r>
                                <a:rPr lang="en-US" sz="1400" b="0" i="1" smtClean="0">
                                  <a:solidFill>
                                    <a:srgbClr val="0070C0"/>
                                  </a:solidFill>
                                  <a:latin typeface="Cambria Math" panose="02040503050406030204" pitchFamily="18" charset="0"/>
                                  <a:ea typeface="Cambria Math" panose="02040503050406030204" pitchFamily="18" charset="0"/>
                                </a:rPr>
                                <m:t>−11</m:t>
                              </m:r>
                            </m:sup>
                          </m:sSup>
                        </m:e>
                      </m:d>
                      <m:f>
                        <m:fPr>
                          <m:ctrlPr>
                            <a:rPr lang="en-US" sz="1400" i="1">
                              <a:solidFill>
                                <a:schemeClr val="tx1"/>
                              </a:solidFill>
                              <a:latin typeface="Cambria Math" panose="02040503050406030204" pitchFamily="18" charset="0"/>
                              <a:ea typeface="Cambria Math" panose="02040503050406030204" pitchFamily="18" charset="0"/>
                            </a:rPr>
                          </m:ctrlPr>
                        </m:fPr>
                        <m:num>
                          <m:d>
                            <m:dPr>
                              <m:ctrlPr>
                                <a:rPr lang="en-US" sz="1400" b="0" i="1" smtClean="0">
                                  <a:solidFill>
                                    <a:schemeClr val="tx1"/>
                                  </a:solidFill>
                                  <a:latin typeface="Cambria Math" panose="02040503050406030204" pitchFamily="18" charset="0"/>
                                  <a:ea typeface="Cambria Math" panose="02040503050406030204" pitchFamily="18" charset="0"/>
                                </a:rPr>
                              </m:ctrlPr>
                            </m:dPr>
                            <m:e>
                              <m:r>
                                <a:rPr lang="en-US" sz="1400" b="0" i="1" smtClean="0">
                                  <a:solidFill>
                                    <a:srgbClr val="7030A0"/>
                                  </a:solidFill>
                                  <a:latin typeface="Cambria Math" panose="02040503050406030204" pitchFamily="18" charset="0"/>
                                  <a:ea typeface="Cambria Math" panose="02040503050406030204" pitchFamily="18" charset="0"/>
                                </a:rPr>
                                <m:t>6×</m:t>
                              </m:r>
                              <m:sSup>
                                <m:sSupPr>
                                  <m:ctrlPr>
                                    <a:rPr lang="en-US" sz="1400" b="0" i="1" smtClean="0">
                                      <a:solidFill>
                                        <a:srgbClr val="7030A0"/>
                                      </a:solidFill>
                                      <a:latin typeface="Cambria Math" panose="02040503050406030204" pitchFamily="18" charset="0"/>
                                      <a:ea typeface="Cambria Math" panose="02040503050406030204" pitchFamily="18" charset="0"/>
                                    </a:rPr>
                                  </m:ctrlPr>
                                </m:sSupPr>
                                <m:e>
                                  <m:r>
                                    <a:rPr lang="en-US" sz="1400" b="0" i="1" smtClean="0">
                                      <a:solidFill>
                                        <a:srgbClr val="7030A0"/>
                                      </a:solidFill>
                                      <a:latin typeface="Cambria Math" panose="02040503050406030204" pitchFamily="18" charset="0"/>
                                      <a:ea typeface="Cambria Math" panose="02040503050406030204" pitchFamily="18" charset="0"/>
                                    </a:rPr>
                                    <m:t>10</m:t>
                                  </m:r>
                                </m:e>
                                <m:sup>
                                  <m:r>
                                    <a:rPr lang="en-US" sz="1400" b="0" i="1" smtClean="0">
                                      <a:solidFill>
                                        <a:srgbClr val="7030A0"/>
                                      </a:solidFill>
                                      <a:latin typeface="Cambria Math" panose="02040503050406030204" pitchFamily="18" charset="0"/>
                                      <a:ea typeface="Cambria Math" panose="02040503050406030204" pitchFamily="18" charset="0"/>
                                    </a:rPr>
                                    <m:t>24</m:t>
                                  </m:r>
                                </m:sup>
                              </m:sSup>
                            </m:e>
                          </m:d>
                        </m:num>
                        <m:den>
                          <m:sSup>
                            <m:sSupPr>
                              <m:ctrlPr>
                                <a:rPr lang="en-US" sz="1400" i="1">
                                  <a:solidFill>
                                    <a:schemeClr val="tx1"/>
                                  </a:solidFill>
                                  <a:latin typeface="Cambria Math" panose="02040503050406030204" pitchFamily="18" charset="0"/>
                                  <a:ea typeface="Cambria Math" panose="02040503050406030204" pitchFamily="18" charset="0"/>
                                </a:rPr>
                              </m:ctrlPr>
                            </m:sSupPr>
                            <m:e>
                              <m:d>
                                <m:dPr>
                                  <m:ctrlPr>
                                    <a:rPr lang="en-US" sz="1400" b="0" i="1" smtClean="0">
                                      <a:solidFill>
                                        <a:schemeClr val="tx1"/>
                                      </a:solidFill>
                                      <a:latin typeface="Cambria Math" panose="02040503050406030204" pitchFamily="18" charset="0"/>
                                      <a:ea typeface="Cambria Math" panose="02040503050406030204" pitchFamily="18" charset="0"/>
                                    </a:rPr>
                                  </m:ctrlPr>
                                </m:dPr>
                                <m:e>
                                  <m:r>
                                    <a:rPr lang="en-US" sz="1400" b="0" i="1" smtClean="0">
                                      <a:solidFill>
                                        <a:srgbClr val="00B050"/>
                                      </a:solidFill>
                                      <a:latin typeface="Cambria Math" panose="02040503050406030204" pitchFamily="18" charset="0"/>
                                      <a:ea typeface="Cambria Math" panose="02040503050406030204" pitchFamily="18" charset="0"/>
                                    </a:rPr>
                                    <m:t>1.9×</m:t>
                                  </m:r>
                                  <m:sSup>
                                    <m:sSupPr>
                                      <m:ctrlPr>
                                        <a:rPr lang="en-US" sz="1400" b="0" i="1" smtClean="0">
                                          <a:solidFill>
                                            <a:srgbClr val="00B050"/>
                                          </a:solidFill>
                                          <a:latin typeface="Cambria Math" panose="02040503050406030204" pitchFamily="18" charset="0"/>
                                          <a:ea typeface="Cambria Math" panose="02040503050406030204" pitchFamily="18" charset="0"/>
                                        </a:rPr>
                                      </m:ctrlPr>
                                    </m:sSupPr>
                                    <m:e>
                                      <m:r>
                                        <a:rPr lang="en-US" sz="1400" b="0" i="1" smtClean="0">
                                          <a:solidFill>
                                            <a:srgbClr val="00B050"/>
                                          </a:solidFill>
                                          <a:latin typeface="Cambria Math" panose="02040503050406030204" pitchFamily="18" charset="0"/>
                                          <a:ea typeface="Cambria Math" panose="02040503050406030204" pitchFamily="18" charset="0"/>
                                        </a:rPr>
                                        <m:t>10</m:t>
                                      </m:r>
                                    </m:e>
                                    <m:sup>
                                      <m:r>
                                        <a:rPr lang="en-US" sz="1400" b="0" i="1" smtClean="0">
                                          <a:solidFill>
                                            <a:srgbClr val="00B050"/>
                                          </a:solidFill>
                                          <a:latin typeface="Cambria Math" panose="02040503050406030204" pitchFamily="18" charset="0"/>
                                          <a:ea typeface="Cambria Math" panose="02040503050406030204" pitchFamily="18" charset="0"/>
                                        </a:rPr>
                                        <m:t>8</m:t>
                                      </m:r>
                                    </m:sup>
                                  </m:sSup>
                                </m:e>
                              </m:d>
                            </m:e>
                            <m:sup>
                              <m:r>
                                <a:rPr lang="en-US" sz="1400" i="1">
                                  <a:solidFill>
                                    <a:schemeClr val="tx1"/>
                                  </a:solidFill>
                                  <a:latin typeface="Cambria Math" panose="02040503050406030204" pitchFamily="18" charset="0"/>
                                  <a:ea typeface="Cambria Math" panose="02040503050406030204" pitchFamily="18" charset="0"/>
                                </a:rPr>
                                <m:t>2</m:t>
                              </m:r>
                            </m:sup>
                          </m:sSup>
                        </m:den>
                      </m:f>
                      <m:r>
                        <a:rPr lang="en-US" sz="1400" b="0" i="1" smtClean="0">
                          <a:solidFill>
                            <a:schemeClr val="tx1"/>
                          </a:solidFill>
                          <a:latin typeface="Cambria Math" panose="02040503050406030204" pitchFamily="18" charset="0"/>
                          <a:ea typeface="Cambria Math" panose="02040503050406030204" pitchFamily="18" charset="0"/>
                        </a:rPr>
                        <m:t>=</m:t>
                      </m:r>
                      <m:r>
                        <a:rPr lang="en-US" sz="1400" b="1" i="1" smtClean="0">
                          <a:solidFill>
                            <a:schemeClr val="tx1"/>
                          </a:solidFill>
                          <a:latin typeface="Cambria Math" panose="02040503050406030204" pitchFamily="18" charset="0"/>
                          <a:ea typeface="Cambria Math" panose="02040503050406030204" pitchFamily="18" charset="0"/>
                        </a:rPr>
                        <m:t>𝟎</m:t>
                      </m:r>
                      <m:r>
                        <a:rPr lang="en-US" sz="1400" b="1" i="1" smtClean="0">
                          <a:solidFill>
                            <a:schemeClr val="tx1"/>
                          </a:solidFill>
                          <a:latin typeface="Cambria Math" panose="02040503050406030204" pitchFamily="18" charset="0"/>
                          <a:ea typeface="Cambria Math" panose="02040503050406030204" pitchFamily="18" charset="0"/>
                        </a:rPr>
                        <m:t>.</m:t>
                      </m:r>
                      <m:r>
                        <a:rPr lang="en-US" sz="1400" b="1" i="1" smtClean="0">
                          <a:solidFill>
                            <a:schemeClr val="tx1"/>
                          </a:solidFill>
                          <a:latin typeface="Cambria Math" panose="02040503050406030204" pitchFamily="18" charset="0"/>
                          <a:ea typeface="Cambria Math" panose="02040503050406030204" pitchFamily="18" charset="0"/>
                        </a:rPr>
                        <m:t>𝟎𝟏𝟏</m:t>
                      </m:r>
                      <m:r>
                        <a:rPr lang="en-US" sz="1400" b="1" i="1" smtClean="0">
                          <a:solidFill>
                            <a:schemeClr val="tx1"/>
                          </a:solidFill>
                          <a:latin typeface="Cambria Math" panose="02040503050406030204" pitchFamily="18" charset="0"/>
                          <a:ea typeface="Cambria Math" panose="02040503050406030204" pitchFamily="18" charset="0"/>
                        </a:rPr>
                        <m:t> </m:t>
                      </m:r>
                      <m:r>
                        <a:rPr lang="en-US" sz="1400" b="1" i="0" smtClean="0">
                          <a:solidFill>
                            <a:schemeClr val="tx1"/>
                          </a:solidFill>
                          <a:latin typeface="Cambria Math" panose="02040503050406030204" pitchFamily="18" charset="0"/>
                          <a:ea typeface="Cambria Math" panose="02040503050406030204" pitchFamily="18" charset="0"/>
                        </a:rPr>
                        <m:t>𝐍</m:t>
                      </m:r>
                      <m:r>
                        <a:rPr lang="en-US" sz="1400" b="1" i="0" smtClean="0">
                          <a:solidFill>
                            <a:schemeClr val="tx1"/>
                          </a:solidFill>
                          <a:latin typeface="Cambria Math" panose="02040503050406030204" pitchFamily="18" charset="0"/>
                          <a:ea typeface="Cambria Math" panose="02040503050406030204" pitchFamily="18" charset="0"/>
                        </a:rPr>
                        <m:t> </m:t>
                      </m:r>
                      <m:sSup>
                        <m:sSupPr>
                          <m:ctrlPr>
                            <a:rPr lang="en-US" sz="1400" b="1" i="1" smtClean="0">
                              <a:solidFill>
                                <a:schemeClr val="tx1"/>
                              </a:solidFill>
                              <a:latin typeface="Cambria Math" panose="02040503050406030204" pitchFamily="18" charset="0"/>
                              <a:ea typeface="Cambria Math" panose="02040503050406030204" pitchFamily="18" charset="0"/>
                            </a:rPr>
                          </m:ctrlPr>
                        </m:sSupPr>
                        <m:e>
                          <m:r>
                            <a:rPr lang="en-US" sz="1400" b="1" i="0" smtClean="0">
                              <a:solidFill>
                                <a:schemeClr val="tx1"/>
                              </a:solidFill>
                              <a:latin typeface="Cambria Math" panose="02040503050406030204" pitchFamily="18" charset="0"/>
                              <a:ea typeface="Cambria Math" panose="02040503050406030204" pitchFamily="18" charset="0"/>
                            </a:rPr>
                            <m:t>𝐤𝐠</m:t>
                          </m:r>
                        </m:e>
                        <m:sup>
                          <m:r>
                            <a:rPr lang="en-US" sz="1400" b="1" i="0" smtClean="0">
                              <a:solidFill>
                                <a:schemeClr val="tx1"/>
                              </a:solidFill>
                              <a:latin typeface="Cambria Math" panose="02040503050406030204" pitchFamily="18" charset="0"/>
                              <a:ea typeface="Cambria Math" panose="02040503050406030204" pitchFamily="18" charset="0"/>
                            </a:rPr>
                            <m:t>−</m:t>
                          </m:r>
                          <m:r>
                            <a:rPr lang="en-US" sz="1400" b="1" i="0" smtClean="0">
                              <a:solidFill>
                                <a:schemeClr val="tx1"/>
                              </a:solidFill>
                              <a:latin typeface="Cambria Math" panose="02040503050406030204" pitchFamily="18" charset="0"/>
                              <a:ea typeface="Cambria Math" panose="02040503050406030204" pitchFamily="18" charset="0"/>
                            </a:rPr>
                            <m:t>𝟏</m:t>
                          </m:r>
                        </m:sup>
                      </m:sSup>
                    </m:oMath>
                  </m:oMathPara>
                </a14:m>
                <a:endParaRPr lang="en-US" sz="1400" b="1" dirty="0"/>
              </a:p>
            </p:txBody>
          </p:sp>
        </mc:Choice>
        <mc:Fallback xmlns="">
          <p:sp>
            <p:nvSpPr>
              <p:cNvPr id="20" name="Rectangle 19">
                <a:extLst>
                  <a:ext uri="{FF2B5EF4-FFF2-40B4-BE49-F238E27FC236}">
                    <a16:creationId xmlns:a16="http://schemas.microsoft.com/office/drawing/2014/main" id="{E81570B1-19B5-4D62-B0F6-C6287DAAD026}"/>
                  </a:ext>
                </a:extLst>
              </p:cNvPr>
              <p:cNvSpPr>
                <a:spLocks noRot="1" noChangeAspect="1" noMove="1" noResize="1" noEditPoints="1" noAdjustHandles="1" noChangeArrowheads="1" noChangeShapeType="1" noTextEdit="1"/>
              </p:cNvSpPr>
              <p:nvPr/>
            </p:nvSpPr>
            <p:spPr>
              <a:xfrm>
                <a:off x="222106" y="4333243"/>
                <a:ext cx="4034373" cy="55502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34BC0F69-C532-4994-AAC3-0F39FE2CA90B}"/>
                  </a:ext>
                </a:extLst>
              </p:cNvPr>
              <p:cNvSpPr/>
              <p:nvPr/>
            </p:nvSpPr>
            <p:spPr>
              <a:xfrm>
                <a:off x="4887521" y="4323164"/>
                <a:ext cx="4249177" cy="555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solidFill>
                          <a:latin typeface="Cambria Math" panose="02040503050406030204" pitchFamily="18" charset="0"/>
                        </a:rPr>
                        <m:t>𝑔</m:t>
                      </m:r>
                      <m:r>
                        <a:rPr lang="en-US" sz="1400" b="0" i="1" smtClean="0">
                          <a:solidFill>
                            <a:schemeClr val="tx1"/>
                          </a:solidFill>
                          <a:latin typeface="Cambria Math" panose="02040503050406030204" pitchFamily="18" charset="0"/>
                          <a:ea typeface="Cambria Math" panose="02040503050406030204" pitchFamily="18" charset="0"/>
                        </a:rPr>
                        <m:t>=</m:t>
                      </m:r>
                      <m:d>
                        <m:dPr>
                          <m:ctrlPr>
                            <a:rPr lang="en-US" sz="1400" b="0" i="1" smtClean="0">
                              <a:solidFill>
                                <a:schemeClr val="tx1"/>
                              </a:solidFill>
                              <a:latin typeface="Cambria Math" panose="02040503050406030204" pitchFamily="18" charset="0"/>
                            </a:rPr>
                          </m:ctrlPr>
                        </m:dPr>
                        <m:e>
                          <m:r>
                            <a:rPr lang="en-US" sz="1400" b="0" i="1" smtClean="0">
                              <a:solidFill>
                                <a:srgbClr val="0070C0"/>
                              </a:solidFill>
                              <a:latin typeface="Cambria Math" panose="02040503050406030204" pitchFamily="18" charset="0"/>
                            </a:rPr>
                            <m:t>6.67</m:t>
                          </m:r>
                          <m:r>
                            <a:rPr lang="en-US" sz="1400" b="0" i="1" smtClean="0">
                              <a:solidFill>
                                <a:srgbClr val="0070C0"/>
                              </a:solidFill>
                              <a:latin typeface="Cambria Math" panose="02040503050406030204" pitchFamily="18" charset="0"/>
                              <a:ea typeface="Cambria Math" panose="02040503050406030204" pitchFamily="18" charset="0"/>
                            </a:rPr>
                            <m:t>×</m:t>
                          </m:r>
                          <m:sSup>
                            <m:sSupPr>
                              <m:ctrlPr>
                                <a:rPr lang="en-US" sz="1400" b="0" i="1" smtClean="0">
                                  <a:solidFill>
                                    <a:srgbClr val="0070C0"/>
                                  </a:solidFill>
                                  <a:latin typeface="Cambria Math" panose="02040503050406030204" pitchFamily="18" charset="0"/>
                                  <a:ea typeface="Cambria Math" panose="02040503050406030204" pitchFamily="18" charset="0"/>
                                </a:rPr>
                              </m:ctrlPr>
                            </m:sSupPr>
                            <m:e>
                              <m:r>
                                <a:rPr lang="en-US" sz="1400" b="0" i="1" smtClean="0">
                                  <a:solidFill>
                                    <a:srgbClr val="0070C0"/>
                                  </a:solidFill>
                                  <a:latin typeface="Cambria Math" panose="02040503050406030204" pitchFamily="18" charset="0"/>
                                  <a:ea typeface="Cambria Math" panose="02040503050406030204" pitchFamily="18" charset="0"/>
                                </a:rPr>
                                <m:t>10</m:t>
                              </m:r>
                            </m:e>
                            <m:sup>
                              <m:r>
                                <a:rPr lang="en-US" sz="1400" b="0" i="1" smtClean="0">
                                  <a:solidFill>
                                    <a:srgbClr val="0070C0"/>
                                  </a:solidFill>
                                  <a:latin typeface="Cambria Math" panose="02040503050406030204" pitchFamily="18" charset="0"/>
                                  <a:ea typeface="Cambria Math" panose="02040503050406030204" pitchFamily="18" charset="0"/>
                                </a:rPr>
                                <m:t>−11</m:t>
                              </m:r>
                            </m:sup>
                          </m:sSup>
                        </m:e>
                      </m:d>
                      <m:f>
                        <m:fPr>
                          <m:ctrlPr>
                            <a:rPr lang="en-US" sz="1400" i="1">
                              <a:solidFill>
                                <a:schemeClr val="tx1"/>
                              </a:solidFill>
                              <a:latin typeface="Cambria Math" panose="02040503050406030204" pitchFamily="18" charset="0"/>
                              <a:ea typeface="Cambria Math" panose="02040503050406030204" pitchFamily="18" charset="0"/>
                            </a:rPr>
                          </m:ctrlPr>
                        </m:fPr>
                        <m:num>
                          <m:d>
                            <m:dPr>
                              <m:ctrlPr>
                                <a:rPr lang="en-US" sz="1400" b="0" i="1" smtClean="0">
                                  <a:solidFill>
                                    <a:schemeClr val="tx1"/>
                                  </a:solidFill>
                                  <a:latin typeface="Cambria Math" panose="02040503050406030204" pitchFamily="18" charset="0"/>
                                  <a:ea typeface="Cambria Math" panose="02040503050406030204" pitchFamily="18" charset="0"/>
                                </a:rPr>
                              </m:ctrlPr>
                            </m:dPr>
                            <m:e>
                              <m:r>
                                <a:rPr lang="en-US" sz="1400" b="0" i="1" smtClean="0">
                                  <a:solidFill>
                                    <a:srgbClr val="7030A0"/>
                                  </a:solidFill>
                                  <a:latin typeface="Cambria Math" panose="02040503050406030204" pitchFamily="18" charset="0"/>
                                  <a:ea typeface="Cambria Math" panose="02040503050406030204" pitchFamily="18" charset="0"/>
                                </a:rPr>
                                <m:t>7.3×</m:t>
                              </m:r>
                              <m:sSup>
                                <m:sSupPr>
                                  <m:ctrlPr>
                                    <a:rPr lang="en-US" sz="1400" b="0" i="1" smtClean="0">
                                      <a:solidFill>
                                        <a:srgbClr val="7030A0"/>
                                      </a:solidFill>
                                      <a:latin typeface="Cambria Math" panose="02040503050406030204" pitchFamily="18" charset="0"/>
                                      <a:ea typeface="Cambria Math" panose="02040503050406030204" pitchFamily="18" charset="0"/>
                                    </a:rPr>
                                  </m:ctrlPr>
                                </m:sSupPr>
                                <m:e>
                                  <m:r>
                                    <a:rPr lang="en-US" sz="1400" b="0" i="1" smtClean="0">
                                      <a:solidFill>
                                        <a:srgbClr val="7030A0"/>
                                      </a:solidFill>
                                      <a:latin typeface="Cambria Math" panose="02040503050406030204" pitchFamily="18" charset="0"/>
                                      <a:ea typeface="Cambria Math" panose="02040503050406030204" pitchFamily="18" charset="0"/>
                                    </a:rPr>
                                    <m:t>10</m:t>
                                  </m:r>
                                </m:e>
                                <m:sup>
                                  <m:r>
                                    <a:rPr lang="en-US" sz="1400" b="0" i="1" smtClean="0">
                                      <a:solidFill>
                                        <a:srgbClr val="7030A0"/>
                                      </a:solidFill>
                                      <a:latin typeface="Cambria Math" panose="02040503050406030204" pitchFamily="18" charset="0"/>
                                      <a:ea typeface="Cambria Math" panose="02040503050406030204" pitchFamily="18" charset="0"/>
                                    </a:rPr>
                                    <m:t>22</m:t>
                                  </m:r>
                                </m:sup>
                              </m:sSup>
                            </m:e>
                          </m:d>
                        </m:num>
                        <m:den>
                          <m:sSup>
                            <m:sSupPr>
                              <m:ctrlPr>
                                <a:rPr lang="en-US" sz="1400" i="1">
                                  <a:solidFill>
                                    <a:schemeClr val="tx1"/>
                                  </a:solidFill>
                                  <a:latin typeface="Cambria Math" panose="02040503050406030204" pitchFamily="18" charset="0"/>
                                  <a:ea typeface="Cambria Math" panose="02040503050406030204" pitchFamily="18" charset="0"/>
                                </a:rPr>
                              </m:ctrlPr>
                            </m:sSupPr>
                            <m:e>
                              <m:d>
                                <m:dPr>
                                  <m:ctrlPr>
                                    <a:rPr lang="en-US" sz="1400" b="0" i="1" smtClean="0">
                                      <a:solidFill>
                                        <a:schemeClr val="tx1"/>
                                      </a:solidFill>
                                      <a:latin typeface="Cambria Math" panose="02040503050406030204" pitchFamily="18" charset="0"/>
                                      <a:ea typeface="Cambria Math" panose="02040503050406030204" pitchFamily="18" charset="0"/>
                                    </a:rPr>
                                  </m:ctrlPr>
                                </m:dPr>
                                <m:e>
                                  <m:r>
                                    <a:rPr lang="en-US" sz="1400" b="0" i="1" smtClean="0">
                                      <a:solidFill>
                                        <a:srgbClr val="00B050"/>
                                      </a:solidFill>
                                      <a:latin typeface="Cambria Math" panose="02040503050406030204" pitchFamily="18" charset="0"/>
                                      <a:ea typeface="Cambria Math" panose="02040503050406030204" pitchFamily="18" charset="0"/>
                                    </a:rPr>
                                    <m:t>1.9×</m:t>
                                  </m:r>
                                  <m:sSup>
                                    <m:sSupPr>
                                      <m:ctrlPr>
                                        <a:rPr lang="en-US" sz="1400" b="0" i="1" smtClean="0">
                                          <a:solidFill>
                                            <a:srgbClr val="00B050"/>
                                          </a:solidFill>
                                          <a:latin typeface="Cambria Math" panose="02040503050406030204" pitchFamily="18" charset="0"/>
                                          <a:ea typeface="Cambria Math" panose="02040503050406030204" pitchFamily="18" charset="0"/>
                                        </a:rPr>
                                      </m:ctrlPr>
                                    </m:sSupPr>
                                    <m:e>
                                      <m:r>
                                        <a:rPr lang="en-US" sz="1400" b="0" i="1" smtClean="0">
                                          <a:solidFill>
                                            <a:srgbClr val="00B050"/>
                                          </a:solidFill>
                                          <a:latin typeface="Cambria Math" panose="02040503050406030204" pitchFamily="18" charset="0"/>
                                          <a:ea typeface="Cambria Math" panose="02040503050406030204" pitchFamily="18" charset="0"/>
                                        </a:rPr>
                                        <m:t>10</m:t>
                                      </m:r>
                                    </m:e>
                                    <m:sup>
                                      <m:r>
                                        <a:rPr lang="en-US" sz="1400" b="0" i="1" smtClean="0">
                                          <a:solidFill>
                                            <a:srgbClr val="00B050"/>
                                          </a:solidFill>
                                          <a:latin typeface="Cambria Math" panose="02040503050406030204" pitchFamily="18" charset="0"/>
                                          <a:ea typeface="Cambria Math" panose="02040503050406030204" pitchFamily="18" charset="0"/>
                                        </a:rPr>
                                        <m:t>8</m:t>
                                      </m:r>
                                    </m:sup>
                                  </m:sSup>
                                </m:e>
                              </m:d>
                            </m:e>
                            <m:sup>
                              <m:r>
                                <a:rPr lang="en-US" sz="1400" i="1">
                                  <a:solidFill>
                                    <a:schemeClr val="tx1"/>
                                  </a:solidFill>
                                  <a:latin typeface="Cambria Math" panose="02040503050406030204" pitchFamily="18" charset="0"/>
                                  <a:ea typeface="Cambria Math" panose="02040503050406030204" pitchFamily="18" charset="0"/>
                                </a:rPr>
                                <m:t>2</m:t>
                              </m:r>
                            </m:sup>
                          </m:sSup>
                        </m:den>
                      </m:f>
                      <m:r>
                        <a:rPr lang="en-US" sz="1400" b="0" i="1" smtClean="0">
                          <a:solidFill>
                            <a:schemeClr val="tx1"/>
                          </a:solidFill>
                          <a:latin typeface="Cambria Math" panose="02040503050406030204" pitchFamily="18" charset="0"/>
                          <a:ea typeface="Cambria Math" panose="02040503050406030204" pitchFamily="18" charset="0"/>
                        </a:rPr>
                        <m:t>=</m:t>
                      </m:r>
                      <m:r>
                        <a:rPr lang="en-US" sz="1400" b="1" i="1" smtClean="0">
                          <a:solidFill>
                            <a:schemeClr val="tx1"/>
                          </a:solidFill>
                          <a:latin typeface="Cambria Math" panose="02040503050406030204" pitchFamily="18" charset="0"/>
                          <a:ea typeface="Cambria Math" panose="02040503050406030204" pitchFamily="18" charset="0"/>
                        </a:rPr>
                        <m:t>𝟎</m:t>
                      </m:r>
                      <m:r>
                        <a:rPr lang="en-US" sz="1400" b="1" i="1" smtClean="0">
                          <a:solidFill>
                            <a:schemeClr val="tx1"/>
                          </a:solidFill>
                          <a:latin typeface="Cambria Math" panose="02040503050406030204" pitchFamily="18" charset="0"/>
                          <a:ea typeface="Cambria Math" panose="02040503050406030204" pitchFamily="18" charset="0"/>
                        </a:rPr>
                        <m:t>.</m:t>
                      </m:r>
                      <m:r>
                        <a:rPr lang="en-US" sz="1400" b="1" i="1" smtClean="0">
                          <a:solidFill>
                            <a:schemeClr val="tx1"/>
                          </a:solidFill>
                          <a:latin typeface="Cambria Math" panose="02040503050406030204" pitchFamily="18" charset="0"/>
                          <a:ea typeface="Cambria Math" panose="02040503050406030204" pitchFamily="18" charset="0"/>
                        </a:rPr>
                        <m:t>𝟎𝟎𝟎𝟏𝟑</m:t>
                      </m:r>
                      <m:r>
                        <a:rPr lang="en-US" sz="1400" b="1" i="1" smtClean="0">
                          <a:solidFill>
                            <a:schemeClr val="tx1"/>
                          </a:solidFill>
                          <a:latin typeface="Cambria Math" panose="02040503050406030204" pitchFamily="18" charset="0"/>
                          <a:ea typeface="Cambria Math" panose="02040503050406030204" pitchFamily="18" charset="0"/>
                        </a:rPr>
                        <m:t> </m:t>
                      </m:r>
                      <m:r>
                        <a:rPr lang="en-US" sz="1400" b="1" i="0" smtClean="0">
                          <a:solidFill>
                            <a:schemeClr val="tx1"/>
                          </a:solidFill>
                          <a:latin typeface="Cambria Math" panose="02040503050406030204" pitchFamily="18" charset="0"/>
                          <a:ea typeface="Cambria Math" panose="02040503050406030204" pitchFamily="18" charset="0"/>
                        </a:rPr>
                        <m:t>𝐍</m:t>
                      </m:r>
                      <m:r>
                        <a:rPr lang="en-US" sz="1400" b="1" i="0" smtClean="0">
                          <a:solidFill>
                            <a:schemeClr val="tx1"/>
                          </a:solidFill>
                          <a:latin typeface="Cambria Math" panose="02040503050406030204" pitchFamily="18" charset="0"/>
                          <a:ea typeface="Cambria Math" panose="02040503050406030204" pitchFamily="18" charset="0"/>
                        </a:rPr>
                        <m:t> </m:t>
                      </m:r>
                      <m:sSup>
                        <m:sSupPr>
                          <m:ctrlPr>
                            <a:rPr lang="en-US" sz="1400" b="1" i="1" smtClean="0">
                              <a:solidFill>
                                <a:schemeClr val="tx1"/>
                              </a:solidFill>
                              <a:latin typeface="Cambria Math" panose="02040503050406030204" pitchFamily="18" charset="0"/>
                              <a:ea typeface="Cambria Math" panose="02040503050406030204" pitchFamily="18" charset="0"/>
                            </a:rPr>
                          </m:ctrlPr>
                        </m:sSupPr>
                        <m:e>
                          <m:r>
                            <a:rPr lang="en-US" sz="1400" b="1" i="0" smtClean="0">
                              <a:solidFill>
                                <a:schemeClr val="tx1"/>
                              </a:solidFill>
                              <a:latin typeface="Cambria Math" panose="02040503050406030204" pitchFamily="18" charset="0"/>
                              <a:ea typeface="Cambria Math" panose="02040503050406030204" pitchFamily="18" charset="0"/>
                            </a:rPr>
                            <m:t>𝐤𝐠</m:t>
                          </m:r>
                        </m:e>
                        <m:sup>
                          <m:r>
                            <a:rPr lang="en-US" sz="1400" b="1" i="0" smtClean="0">
                              <a:solidFill>
                                <a:schemeClr val="tx1"/>
                              </a:solidFill>
                              <a:latin typeface="Cambria Math" panose="02040503050406030204" pitchFamily="18" charset="0"/>
                              <a:ea typeface="Cambria Math" panose="02040503050406030204" pitchFamily="18" charset="0"/>
                            </a:rPr>
                            <m:t>−</m:t>
                          </m:r>
                          <m:r>
                            <a:rPr lang="en-US" sz="1400" b="1" i="0" smtClean="0">
                              <a:solidFill>
                                <a:schemeClr val="tx1"/>
                              </a:solidFill>
                              <a:latin typeface="Cambria Math" panose="02040503050406030204" pitchFamily="18" charset="0"/>
                              <a:ea typeface="Cambria Math" panose="02040503050406030204" pitchFamily="18" charset="0"/>
                            </a:rPr>
                            <m:t>𝟏</m:t>
                          </m:r>
                        </m:sup>
                      </m:sSup>
                    </m:oMath>
                  </m:oMathPara>
                </a14:m>
                <a:endParaRPr lang="en-US" sz="1400" b="1" dirty="0"/>
              </a:p>
            </p:txBody>
          </p:sp>
        </mc:Choice>
        <mc:Fallback xmlns="">
          <p:sp>
            <p:nvSpPr>
              <p:cNvPr id="22" name="Rectangle 21">
                <a:extLst>
                  <a:ext uri="{FF2B5EF4-FFF2-40B4-BE49-F238E27FC236}">
                    <a16:creationId xmlns:a16="http://schemas.microsoft.com/office/drawing/2014/main" id="{34BC0F69-C532-4994-AAC3-0F39FE2CA90B}"/>
                  </a:ext>
                </a:extLst>
              </p:cNvPr>
              <p:cNvSpPr>
                <a:spLocks noRot="1" noChangeAspect="1" noMove="1" noResize="1" noEditPoints="1" noAdjustHandles="1" noChangeArrowheads="1" noChangeShapeType="1" noTextEdit="1"/>
              </p:cNvSpPr>
              <p:nvPr/>
            </p:nvSpPr>
            <p:spPr>
              <a:xfrm>
                <a:off x="4887521" y="4323164"/>
                <a:ext cx="4249177" cy="555024"/>
              </a:xfrm>
              <a:prstGeom prst="rect">
                <a:avLst/>
              </a:prstGeom>
              <a:blipFill>
                <a:blip r:embed="rId7"/>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D9A82D30-B5F3-4963-85EC-E2366277FC93}"/>
              </a:ext>
            </a:extLst>
          </p:cNvPr>
          <p:cNvCxnSpPr/>
          <p:nvPr/>
        </p:nvCxnSpPr>
        <p:spPr>
          <a:xfrm flipH="1">
            <a:off x="3156655" y="4342136"/>
            <a:ext cx="67945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7906304-5F2F-4EFF-95B8-871749CA1C4E}"/>
              </a:ext>
            </a:extLst>
          </p:cNvPr>
          <p:cNvCxnSpPr>
            <a:cxnSpLocks/>
          </p:cNvCxnSpPr>
          <p:nvPr/>
        </p:nvCxnSpPr>
        <p:spPr>
          <a:xfrm flipH="1">
            <a:off x="8124778" y="4345028"/>
            <a:ext cx="267993" cy="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A740B73-7F38-4634-855A-49519B6173DA}"/>
                  </a:ext>
                </a:extLst>
              </p:cNvPr>
              <p:cNvSpPr/>
              <p:nvPr/>
            </p:nvSpPr>
            <p:spPr>
              <a:xfrm>
                <a:off x="4953563" y="5192932"/>
                <a:ext cx="2169184" cy="338554"/>
              </a:xfrm>
              <a:prstGeom prst="rect">
                <a:avLst/>
              </a:prstGeom>
            </p:spPr>
            <p:txBody>
              <a:bodyPr wrap="none">
                <a:spAutoFit/>
              </a:bodyPr>
              <a:lstStyle/>
              <a:p>
                <a:r>
                  <a:rPr lang="en-US" sz="1600" dirty="0">
                    <a:solidFill>
                      <a:srgbClr val="C00000"/>
                    </a:solidFill>
                  </a:rPr>
                  <a:t>g</a:t>
                </a:r>
                <a14:m>
                  <m:oMath xmlns:m="http://schemas.openxmlformats.org/officeDocument/2006/math">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rPr>
                      <m:t>0.011−0.00013=</m:t>
                    </m:r>
                  </m:oMath>
                </a14:m>
                <a:endParaRPr lang="en-US" sz="1600" b="1" dirty="0"/>
              </a:p>
            </p:txBody>
          </p:sp>
        </mc:Choice>
        <mc:Fallback xmlns="">
          <p:sp>
            <p:nvSpPr>
              <p:cNvPr id="24" name="Rectangle 23">
                <a:extLst>
                  <a:ext uri="{FF2B5EF4-FFF2-40B4-BE49-F238E27FC236}">
                    <a16:creationId xmlns:a16="http://schemas.microsoft.com/office/drawing/2014/main" id="{2A740B73-7F38-4634-855A-49519B6173DA}"/>
                  </a:ext>
                </a:extLst>
              </p:cNvPr>
              <p:cNvSpPr>
                <a:spLocks noRot="1" noChangeAspect="1" noMove="1" noResize="1" noEditPoints="1" noAdjustHandles="1" noChangeArrowheads="1" noChangeShapeType="1" noTextEdit="1"/>
              </p:cNvSpPr>
              <p:nvPr/>
            </p:nvSpPr>
            <p:spPr>
              <a:xfrm>
                <a:off x="4953563" y="5192932"/>
                <a:ext cx="2169184" cy="338554"/>
              </a:xfrm>
              <a:prstGeom prst="rect">
                <a:avLst/>
              </a:prstGeom>
              <a:blipFill>
                <a:blip r:embed="rId8"/>
                <a:stretch>
                  <a:fillRect l="-1690" t="-5455" b="-23636"/>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1FEC9D58-480C-4ECC-A799-45485B4B4F57}"/>
              </a:ext>
            </a:extLst>
          </p:cNvPr>
          <p:cNvCxnSpPr>
            <a:cxnSpLocks/>
          </p:cNvCxnSpPr>
          <p:nvPr/>
        </p:nvCxnSpPr>
        <p:spPr>
          <a:xfrm flipH="1">
            <a:off x="7001325" y="6015343"/>
            <a:ext cx="52356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448B855-3036-4879-AF4F-288B52C61BDB}"/>
                  </a:ext>
                </a:extLst>
              </p:cNvPr>
              <p:cNvSpPr/>
              <p:nvPr/>
            </p:nvSpPr>
            <p:spPr>
              <a:xfrm>
                <a:off x="5893468" y="5553678"/>
                <a:ext cx="2739276" cy="461665"/>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𝑔</m:t>
                      </m:r>
                      <m:r>
                        <a:rPr lang="en-US" sz="2400" i="1">
                          <a:latin typeface="Cambria Math" panose="02040503050406030204" pitchFamily="18" charset="0"/>
                        </a:rPr>
                        <m:t>=0.0109</m:t>
                      </m:r>
                      <m:r>
                        <a:rPr lang="en-US" sz="2400" b="1">
                          <a:latin typeface="Cambria Math" panose="02040503050406030204" pitchFamily="18" charset="0"/>
                        </a:rPr>
                        <m:t> </m:t>
                      </m:r>
                      <m:r>
                        <m:rPr>
                          <m:sty m:val="p"/>
                        </m:rPr>
                        <a:rPr lang="en-US" sz="2400" b="0" i="1">
                          <a:latin typeface="Cambria Math" panose="02040503050406030204" pitchFamily="18" charset="0"/>
                          <a:ea typeface="Cambria Math" panose="02040503050406030204" pitchFamily="18" charset="0"/>
                        </a:rPr>
                        <m:t>N</m:t>
                      </m:r>
                      <m:r>
                        <a:rPr lang="en-US" sz="2400" b="0">
                          <a:latin typeface="Cambria Math" panose="02040503050406030204" pitchFamily="18" charset="0"/>
                          <a:ea typeface="Cambria Math" panose="02040503050406030204" pitchFamily="18" charset="0"/>
                        </a:rPr>
                        <m:t> </m:t>
                      </m:r>
                      <m:sSup>
                        <m:sSupPr>
                          <m:ctrlPr>
                            <a:rPr lang="en-US" sz="2400" i="1">
                              <a:latin typeface="Cambria Math" panose="02040503050406030204" pitchFamily="18" charset="0"/>
                              <a:ea typeface="Cambria Math" panose="02040503050406030204" pitchFamily="18" charset="0"/>
                            </a:rPr>
                          </m:ctrlPr>
                        </m:sSupPr>
                        <m:e>
                          <m:r>
                            <m:rPr>
                              <m:sty m:val="p"/>
                            </m:rPr>
                            <a:rPr lang="en-US" sz="2400" b="0" i="1">
                              <a:latin typeface="Cambria Math" panose="02040503050406030204" pitchFamily="18" charset="0"/>
                              <a:ea typeface="Cambria Math" panose="02040503050406030204" pitchFamily="18" charset="0"/>
                            </a:rPr>
                            <m:t>kg</m:t>
                          </m:r>
                        </m:e>
                        <m:sup>
                          <m:r>
                            <a:rPr lang="en-US" sz="2400" b="0">
                              <a:latin typeface="Cambria Math" panose="02040503050406030204" pitchFamily="18" charset="0"/>
                              <a:ea typeface="Cambria Math" panose="02040503050406030204" pitchFamily="18" charset="0"/>
                            </a:rPr>
                            <m:t>−</m:t>
                          </m:r>
                          <m:r>
                            <a:rPr lang="en-US" sz="2400" b="0" i="1">
                              <a:latin typeface="Cambria Math" panose="02040503050406030204" pitchFamily="18" charset="0"/>
                              <a:ea typeface="Cambria Math" panose="02040503050406030204" pitchFamily="18" charset="0"/>
                            </a:rPr>
                            <m:t>1</m:t>
                          </m:r>
                        </m:sup>
                      </m:sSup>
                    </m:oMath>
                  </m:oMathPara>
                </a14:m>
                <a:endParaRPr lang="en-US" sz="2400" dirty="0"/>
              </a:p>
            </p:txBody>
          </p:sp>
        </mc:Choice>
        <mc:Fallback xmlns="">
          <p:sp>
            <p:nvSpPr>
              <p:cNvPr id="13" name="Rectangle 12">
                <a:extLst>
                  <a:ext uri="{FF2B5EF4-FFF2-40B4-BE49-F238E27FC236}">
                    <a16:creationId xmlns:a16="http://schemas.microsoft.com/office/drawing/2014/main" id="{7448B855-3036-4879-AF4F-288B52C61BDB}"/>
                  </a:ext>
                </a:extLst>
              </p:cNvPr>
              <p:cNvSpPr>
                <a:spLocks noRot="1" noChangeAspect="1" noMove="1" noResize="1" noEditPoints="1" noAdjustHandles="1" noChangeArrowheads="1" noChangeShapeType="1" noTextEdit="1"/>
              </p:cNvSpPr>
              <p:nvPr/>
            </p:nvSpPr>
            <p:spPr>
              <a:xfrm>
                <a:off x="5893468" y="5553678"/>
                <a:ext cx="2739276" cy="461665"/>
              </a:xfrm>
              <a:prstGeom prst="rect">
                <a:avLst/>
              </a:prstGeom>
              <a:blipFill>
                <a:blip r:embed="rId9"/>
                <a:stretch>
                  <a:fillRect b="-15385"/>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1588922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righ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2" grpId="0"/>
      <p:bldP spid="24"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14597" y="1365589"/>
            <a:ext cx="9144000" cy="6590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0"/>
              </a:spcBef>
              <a:spcAft>
                <a:spcPts val="0"/>
              </a:spcAft>
            </a:pPr>
            <a:r>
              <a:rPr lang="en-US" altLang="en-US" sz="3200" dirty="0">
                <a:latin typeface="+mj-lt"/>
              </a:rPr>
              <a:t>Where would an object experience a </a:t>
            </a:r>
          </a:p>
          <a:p>
            <a:pPr algn="ctr">
              <a:lnSpc>
                <a:spcPct val="100000"/>
              </a:lnSpc>
              <a:spcBef>
                <a:spcPts val="0"/>
              </a:spcBef>
              <a:spcAft>
                <a:spcPts val="0"/>
              </a:spcAft>
            </a:pPr>
            <a:r>
              <a:rPr lang="en-US" altLang="en-US" sz="3200" dirty="0">
                <a:latin typeface="+mj-lt"/>
              </a:rPr>
              <a:t>gravitational field of 0 N kg</a:t>
            </a:r>
            <a:r>
              <a:rPr lang="en-US" altLang="en-US" sz="3200" baseline="30000" dirty="0">
                <a:latin typeface="+mj-lt"/>
              </a:rPr>
              <a:t>-1</a:t>
            </a:r>
            <a:endParaRPr lang="en-US" altLang="en-US" sz="3200" dirty="0">
              <a:latin typeface="+mj-lt"/>
            </a:endParaRPr>
          </a:p>
        </p:txBody>
      </p:sp>
      <p:pic>
        <p:nvPicPr>
          <p:cNvPr id="9" name="Picture 2" descr="http://ecx.images-amazon.com/images/I/91Zst3cBAwL._SL1500_.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09538" y="2808193"/>
            <a:ext cx="965090" cy="965090"/>
          </a:xfrm>
          <a:prstGeom prst="rect">
            <a:avLst/>
          </a:prstGeom>
          <a:noFill/>
          <a:extLst>
            <a:ext uri="{909E8E84-426E-40DD-AFC4-6F175D3DCCD1}">
              <a14:hiddenFill xmlns:a14="http://schemas.microsoft.com/office/drawing/2010/main">
                <a:solidFill>
                  <a:srgbClr val="FFFFFF"/>
                </a:solidFill>
              </a14:hiddenFill>
            </a:ext>
          </a:extLst>
        </p:spPr>
      </p:pic>
      <p:sp>
        <p:nvSpPr>
          <p:cNvPr id="11" name="Arc 10"/>
          <p:cNvSpPr/>
          <p:nvPr/>
        </p:nvSpPr>
        <p:spPr>
          <a:xfrm>
            <a:off x="-5179784" y="-3791853"/>
            <a:ext cx="13258800" cy="13258800"/>
          </a:xfrm>
          <a:prstGeom prst="arc">
            <a:avLst>
              <a:gd name="adj1" fmla="val 20803726"/>
              <a:gd name="adj2" fmla="val 1907219"/>
            </a:avLst>
          </a:prstGeom>
          <a:ln>
            <a:solidFill>
              <a:srgbClr val="1CADE4">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2" descr="http://www.nasa.gov/sites/default/files/thumbnails/image/christmas2015fullmoon.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865013" y="3091249"/>
            <a:ext cx="428006" cy="428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2106" y="3750087"/>
            <a:ext cx="2036135" cy="461665"/>
          </a:xfrm>
          <a:prstGeom prst="rect">
            <a:avLst/>
          </a:prstGeom>
          <a:noFill/>
        </p:spPr>
        <p:txBody>
          <a:bodyPr wrap="none" rtlCol="0">
            <a:spAutoFit/>
          </a:bodyPr>
          <a:lstStyle/>
          <a:p>
            <a:r>
              <a:rPr lang="en-US" sz="2400" dirty="0">
                <a:solidFill>
                  <a:srgbClr val="002060"/>
                </a:solidFill>
                <a:latin typeface="+mj-lt"/>
              </a:rPr>
              <a:t>m = 6 × 10</a:t>
            </a:r>
            <a:r>
              <a:rPr lang="en-US" sz="2400" baseline="30000" dirty="0">
                <a:solidFill>
                  <a:srgbClr val="002060"/>
                </a:solidFill>
                <a:latin typeface="+mj-lt"/>
              </a:rPr>
              <a:t>24</a:t>
            </a:r>
            <a:r>
              <a:rPr lang="en-US" sz="2400" dirty="0">
                <a:solidFill>
                  <a:srgbClr val="002060"/>
                </a:solidFill>
                <a:latin typeface="+mj-lt"/>
              </a:rPr>
              <a:t> kg</a:t>
            </a:r>
          </a:p>
        </p:txBody>
      </p:sp>
      <p:sp>
        <p:nvSpPr>
          <p:cNvPr id="17" name="TextBox 16"/>
          <p:cNvSpPr txBox="1"/>
          <p:nvPr/>
        </p:nvSpPr>
        <p:spPr>
          <a:xfrm>
            <a:off x="3569405" y="2679696"/>
            <a:ext cx="2042547" cy="461665"/>
          </a:xfrm>
          <a:prstGeom prst="rect">
            <a:avLst/>
          </a:prstGeom>
          <a:noFill/>
        </p:spPr>
        <p:txBody>
          <a:bodyPr wrap="none" rtlCol="0">
            <a:spAutoFit/>
          </a:bodyPr>
          <a:lstStyle/>
          <a:p>
            <a:r>
              <a:rPr lang="en-US" sz="2400" dirty="0">
                <a:solidFill>
                  <a:srgbClr val="C00000"/>
                </a:solidFill>
                <a:latin typeface="+mj-lt"/>
              </a:rPr>
              <a:t>r = 3.8 × 10</a:t>
            </a:r>
            <a:r>
              <a:rPr lang="en-US" sz="2400" baseline="30000" dirty="0">
                <a:solidFill>
                  <a:srgbClr val="C00000"/>
                </a:solidFill>
                <a:latin typeface="+mj-lt"/>
              </a:rPr>
              <a:t>8</a:t>
            </a:r>
            <a:r>
              <a:rPr lang="en-US" sz="2400" dirty="0">
                <a:solidFill>
                  <a:srgbClr val="C00000"/>
                </a:solidFill>
                <a:latin typeface="+mj-lt"/>
              </a:rPr>
              <a:t> m</a:t>
            </a:r>
          </a:p>
        </p:txBody>
      </p:sp>
      <mc:AlternateContent xmlns:mc="http://schemas.openxmlformats.org/markup-compatibility/2006" xmlns:a14="http://schemas.microsoft.com/office/drawing/2010/main">
        <mc:Choice Requires="a14">
          <p:sp>
            <p:nvSpPr>
              <p:cNvPr id="18" name="TextBox 17"/>
              <p:cNvSpPr txBox="1"/>
              <p:nvPr/>
            </p:nvSpPr>
            <p:spPr>
              <a:xfrm>
                <a:off x="253602" y="5585930"/>
                <a:ext cx="1224181"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solidFill>
                            <a:srgbClr val="0070C0"/>
                          </a:solidFill>
                          <a:latin typeface="Cambria Math" panose="02040503050406030204" pitchFamily="18" charset="0"/>
                        </a:rPr>
                        <m:t>𝐺</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𝑀</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den>
                      </m:f>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53602" y="5585930"/>
                <a:ext cx="1224181" cy="6890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69210" y="5692177"/>
                <a:ext cx="2321469" cy="526234"/>
              </a:xfrm>
              <a:prstGeom prst="rect">
                <a:avLst/>
              </a:prstGeom>
              <a:noFill/>
            </p:spPr>
            <p:txBody>
              <a:bodyPr wrap="none" rtlCol="0">
                <a:spAutoFit/>
              </a:bodyPr>
              <a:lstStyle/>
              <a:p>
                <a:r>
                  <a:rPr lang="en-US" sz="2000" dirty="0">
                    <a:solidFill>
                      <a:srgbClr val="0070C0"/>
                    </a:solidFill>
                    <a:latin typeface="+mj-lt"/>
                  </a:rPr>
                  <a:t>G = 6.67 × 10</a:t>
                </a:r>
                <a:r>
                  <a:rPr lang="en-US" sz="2000" baseline="30000" dirty="0">
                    <a:solidFill>
                      <a:srgbClr val="0070C0"/>
                    </a:solidFill>
                    <a:latin typeface="+mj-lt"/>
                  </a:rPr>
                  <a:t>-11</a:t>
                </a:r>
                <a:r>
                  <a:rPr lang="en-US" sz="2000" dirty="0">
                    <a:solidFill>
                      <a:srgbClr val="0070C0"/>
                    </a:solidFill>
                    <a:latin typeface="+mj-lt"/>
                  </a:rPr>
                  <a:t> </a:t>
                </a:r>
                <a14:m>
                  <m:oMath xmlns:m="http://schemas.openxmlformats.org/officeDocument/2006/math">
                    <m:box>
                      <m:boxPr>
                        <m:ctrlPr>
                          <a:rPr lang="en-US" sz="2000" i="1" smtClean="0">
                            <a:solidFill>
                              <a:srgbClr val="0070C0"/>
                            </a:solidFill>
                            <a:latin typeface="Cambria Math" panose="02040503050406030204" pitchFamily="18" charset="0"/>
                          </a:rPr>
                        </m:ctrlPr>
                      </m:boxPr>
                      <m:e>
                        <m:argPr>
                          <m:argSz m:val="-1"/>
                        </m:argPr>
                        <m:f>
                          <m:fPr>
                            <m:ctrlPr>
                              <a:rPr lang="en-US" sz="2000" i="1" smtClean="0">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𝑁</m:t>
                            </m:r>
                            <m:r>
                              <a:rPr lang="en-US" sz="2000" i="1">
                                <a:solidFill>
                                  <a:srgbClr val="0070C0"/>
                                </a:solidFill>
                                <a:latin typeface="Cambria Math" panose="02040503050406030204" pitchFamily="18" charset="0"/>
                                <a:ea typeface="Cambria Math" panose="02040503050406030204" pitchFamily="18" charset="0"/>
                              </a:rPr>
                              <m:t>×</m:t>
                            </m:r>
                            <m:sSup>
                              <m:sSupPr>
                                <m:ctrlPr>
                                  <a:rPr lang="en-US" sz="2000" i="1">
                                    <a:solidFill>
                                      <a:srgbClr val="0070C0"/>
                                    </a:solidFill>
                                    <a:latin typeface="Cambria Math" panose="02040503050406030204" pitchFamily="18" charset="0"/>
                                    <a:ea typeface="Cambria Math" panose="02040503050406030204" pitchFamily="18" charset="0"/>
                                  </a:rPr>
                                </m:ctrlPr>
                              </m:sSupPr>
                              <m:e>
                                <m:r>
                                  <a:rPr lang="en-US" sz="2000" i="1">
                                    <a:solidFill>
                                      <a:srgbClr val="0070C0"/>
                                    </a:solidFill>
                                    <a:latin typeface="Cambria Math" panose="02040503050406030204" pitchFamily="18" charset="0"/>
                                    <a:ea typeface="Cambria Math" panose="02040503050406030204" pitchFamily="18" charset="0"/>
                                  </a:rPr>
                                  <m:t>𝑚</m:t>
                                </m:r>
                              </m:e>
                              <m:sup>
                                <m:r>
                                  <a:rPr lang="en-US" sz="2000" i="1">
                                    <a:solidFill>
                                      <a:srgbClr val="0070C0"/>
                                    </a:solidFill>
                                    <a:latin typeface="Cambria Math" panose="02040503050406030204" pitchFamily="18" charset="0"/>
                                    <a:ea typeface="Cambria Math" panose="02040503050406030204" pitchFamily="18" charset="0"/>
                                  </a:rPr>
                                  <m:t>2</m:t>
                                </m:r>
                              </m:sup>
                            </m:sSup>
                          </m:num>
                          <m:den>
                            <m:sSup>
                              <m:sSupPr>
                                <m:ctrlPr>
                                  <a:rPr lang="en-US" sz="2000" i="1">
                                    <a:solidFill>
                                      <a:srgbClr val="0070C0"/>
                                    </a:solidFill>
                                    <a:latin typeface="Cambria Math" panose="02040503050406030204" pitchFamily="18" charset="0"/>
                                  </a:rPr>
                                </m:ctrlPr>
                              </m:sSupPr>
                              <m:e>
                                <m:r>
                                  <a:rPr lang="en-US" sz="2000" i="1">
                                    <a:solidFill>
                                      <a:srgbClr val="0070C0"/>
                                    </a:solidFill>
                                    <a:latin typeface="Cambria Math" panose="02040503050406030204" pitchFamily="18" charset="0"/>
                                  </a:rPr>
                                  <m:t>𝑘𝑔</m:t>
                                </m:r>
                              </m:e>
                              <m:sup>
                                <m:r>
                                  <a:rPr lang="en-US" sz="2000" i="1">
                                    <a:solidFill>
                                      <a:srgbClr val="0070C0"/>
                                    </a:solidFill>
                                    <a:latin typeface="Cambria Math" panose="02040503050406030204" pitchFamily="18" charset="0"/>
                                  </a:rPr>
                                  <m:t>2</m:t>
                                </m:r>
                              </m:sup>
                            </m:sSup>
                          </m:den>
                        </m:f>
                      </m:e>
                    </m:box>
                  </m:oMath>
                </a14:m>
                <a:endParaRPr lang="en-US" sz="2000" dirty="0">
                  <a:solidFill>
                    <a:srgbClr val="0070C0"/>
                  </a:solidFill>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69210" y="5692177"/>
                <a:ext cx="2321469" cy="526234"/>
              </a:xfrm>
              <a:prstGeom prst="rect">
                <a:avLst/>
              </a:prstGeom>
              <a:blipFill>
                <a:blip r:embed="rId5"/>
                <a:stretch>
                  <a:fillRect l="-2625" b="-697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87E3977-728A-4D8E-A3E5-44C93A29EF84}"/>
              </a:ext>
            </a:extLst>
          </p:cNvPr>
          <p:cNvGrpSpPr/>
          <p:nvPr/>
        </p:nvGrpSpPr>
        <p:grpSpPr>
          <a:xfrm>
            <a:off x="1192083" y="3266009"/>
            <a:ext cx="5475417" cy="369332"/>
            <a:chOff x="1192083" y="3266009"/>
            <a:chExt cx="5475417" cy="369332"/>
          </a:xfrm>
        </p:grpSpPr>
        <p:cxnSp>
          <p:nvCxnSpPr>
            <p:cNvPr id="15" name="Straight Arrow Connector 14">
              <a:extLst>
                <a:ext uri="{FF2B5EF4-FFF2-40B4-BE49-F238E27FC236}">
                  <a16:creationId xmlns:a16="http://schemas.microsoft.com/office/drawing/2014/main" id="{338E00C8-046A-4D34-B830-83329782C61E}"/>
                </a:ext>
              </a:extLst>
            </p:cNvPr>
            <p:cNvCxnSpPr>
              <a:cxnSpLocks/>
            </p:cNvCxnSpPr>
            <p:nvPr/>
          </p:nvCxnSpPr>
          <p:spPr>
            <a:xfrm>
              <a:off x="1192083" y="3519255"/>
              <a:ext cx="5475417" cy="0"/>
            </a:xfrm>
            <a:prstGeom prst="straightConnector1">
              <a:avLst/>
            </a:prstGeom>
            <a:ln w="571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2B275AD-708D-4169-922B-0D5C22395250}"/>
                </a:ext>
              </a:extLst>
            </p:cNvPr>
            <p:cNvSpPr txBox="1"/>
            <p:nvPr/>
          </p:nvSpPr>
          <p:spPr>
            <a:xfrm>
              <a:off x="3662943" y="3266009"/>
              <a:ext cx="338747" cy="369332"/>
            </a:xfrm>
            <a:prstGeom prst="rect">
              <a:avLst/>
            </a:prstGeom>
            <a:solidFill>
              <a:schemeClr val="bg1"/>
            </a:solidFill>
          </p:spPr>
          <p:txBody>
            <a:bodyPr wrap="none" rtlCol="0">
              <a:spAutoFit/>
            </a:bodyPr>
            <a:lstStyle/>
            <a:p>
              <a:r>
                <a:rPr lang="en-US" dirty="0">
                  <a:solidFill>
                    <a:srgbClr val="00B050"/>
                  </a:solidFill>
                </a:rPr>
                <a:t>r</a:t>
              </a:r>
              <a:r>
                <a:rPr lang="en-US" baseline="-25000" dirty="0">
                  <a:solidFill>
                    <a:srgbClr val="00B050"/>
                  </a:solidFill>
                </a:rPr>
                <a:t>e</a:t>
              </a:r>
              <a:endParaRPr lang="en-US" dirty="0">
                <a:solidFill>
                  <a:srgbClr val="00B050"/>
                </a:solidFill>
              </a:endParaRPr>
            </a:p>
          </p:txBody>
        </p:sp>
      </p:grpSp>
      <p:grpSp>
        <p:nvGrpSpPr>
          <p:cNvPr id="10" name="Group 9">
            <a:extLst>
              <a:ext uri="{FF2B5EF4-FFF2-40B4-BE49-F238E27FC236}">
                <a16:creationId xmlns:a16="http://schemas.microsoft.com/office/drawing/2014/main" id="{7926C526-0FC6-4F04-9CBD-5D538A163421}"/>
              </a:ext>
            </a:extLst>
          </p:cNvPr>
          <p:cNvGrpSpPr/>
          <p:nvPr/>
        </p:nvGrpSpPr>
        <p:grpSpPr>
          <a:xfrm>
            <a:off x="6667500" y="3273629"/>
            <a:ext cx="1411516" cy="369332"/>
            <a:chOff x="6667500" y="3273629"/>
            <a:chExt cx="1411516" cy="369332"/>
          </a:xfrm>
        </p:grpSpPr>
        <p:cxnSp>
          <p:nvCxnSpPr>
            <p:cNvPr id="20" name="Straight Arrow Connector 19">
              <a:extLst>
                <a:ext uri="{FF2B5EF4-FFF2-40B4-BE49-F238E27FC236}">
                  <a16:creationId xmlns:a16="http://schemas.microsoft.com/office/drawing/2014/main" id="{B7A05A65-C9E0-4836-9D21-096242242C2A}"/>
                </a:ext>
              </a:extLst>
            </p:cNvPr>
            <p:cNvCxnSpPr>
              <a:cxnSpLocks/>
            </p:cNvCxnSpPr>
            <p:nvPr/>
          </p:nvCxnSpPr>
          <p:spPr>
            <a:xfrm>
              <a:off x="6667500" y="3519255"/>
              <a:ext cx="1411516" cy="0"/>
            </a:xfrm>
            <a:prstGeom prst="straightConnector1">
              <a:avLst/>
            </a:prstGeom>
            <a:ln w="5715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8CF5083-C4F6-4EE2-99A6-7F32F743429E}"/>
                </a:ext>
              </a:extLst>
            </p:cNvPr>
            <p:cNvSpPr txBox="1"/>
            <p:nvPr/>
          </p:nvSpPr>
          <p:spPr>
            <a:xfrm>
              <a:off x="7178514" y="3273629"/>
              <a:ext cx="388248" cy="369332"/>
            </a:xfrm>
            <a:prstGeom prst="rect">
              <a:avLst/>
            </a:prstGeom>
            <a:solidFill>
              <a:schemeClr val="bg1"/>
            </a:solidFill>
          </p:spPr>
          <p:txBody>
            <a:bodyPr wrap="none" rtlCol="0">
              <a:spAutoFit/>
            </a:bodyPr>
            <a:lstStyle/>
            <a:p>
              <a:r>
                <a:rPr lang="en-US" dirty="0">
                  <a:solidFill>
                    <a:srgbClr val="7030A0"/>
                  </a:solidFill>
                </a:rPr>
                <a:t>r</a:t>
              </a:r>
              <a:r>
                <a:rPr lang="en-US" baseline="-25000" dirty="0">
                  <a:solidFill>
                    <a:srgbClr val="7030A0"/>
                  </a:solidFill>
                </a:rPr>
                <a:t>m</a:t>
              </a:r>
              <a:endParaRPr lang="en-US" dirty="0">
                <a:solidFill>
                  <a:srgbClr val="7030A0"/>
                </a:solidFill>
              </a:endParaRPr>
            </a:p>
          </p:txBody>
        </p:sp>
      </p:grpSp>
      <p:sp>
        <p:nvSpPr>
          <p:cNvPr id="14" name="TextBox 13"/>
          <p:cNvSpPr txBox="1"/>
          <p:nvPr/>
        </p:nvSpPr>
        <p:spPr>
          <a:xfrm>
            <a:off x="6866064" y="3546755"/>
            <a:ext cx="2266967" cy="461665"/>
          </a:xfrm>
          <a:prstGeom prst="rect">
            <a:avLst/>
          </a:prstGeom>
          <a:noFill/>
        </p:spPr>
        <p:txBody>
          <a:bodyPr wrap="none" rtlCol="0">
            <a:spAutoFit/>
          </a:bodyPr>
          <a:lstStyle/>
          <a:p>
            <a:r>
              <a:rPr lang="en-US" sz="2400" dirty="0">
                <a:solidFill>
                  <a:srgbClr val="002060"/>
                </a:solidFill>
                <a:latin typeface="+mj-lt"/>
              </a:rPr>
              <a:t>m = 7.3 × 10</a:t>
            </a:r>
            <a:r>
              <a:rPr lang="en-US" sz="2400" baseline="30000" dirty="0">
                <a:solidFill>
                  <a:srgbClr val="002060"/>
                </a:solidFill>
                <a:latin typeface="+mj-lt"/>
              </a:rPr>
              <a:t>22</a:t>
            </a:r>
            <a:r>
              <a:rPr lang="en-US" sz="2400" dirty="0">
                <a:solidFill>
                  <a:srgbClr val="002060"/>
                </a:solidFill>
                <a:latin typeface="+mj-lt"/>
              </a:rPr>
              <a:t> kg</a:t>
            </a:r>
          </a:p>
        </p:txBody>
      </p:sp>
      <p:cxnSp>
        <p:nvCxnSpPr>
          <p:cNvPr id="7" name="Straight Arrow Connector 6"/>
          <p:cNvCxnSpPr/>
          <p:nvPr/>
        </p:nvCxnSpPr>
        <p:spPr>
          <a:xfrm>
            <a:off x="1192083" y="3305252"/>
            <a:ext cx="6886933" cy="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6555603" y="3213812"/>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1C1954C-E12B-4BBD-999F-56B5A346A64C}"/>
              </a:ext>
            </a:extLst>
          </p:cNvPr>
          <p:cNvSpPr txBox="1"/>
          <p:nvPr/>
        </p:nvSpPr>
        <p:spPr>
          <a:xfrm>
            <a:off x="6104788" y="2675752"/>
            <a:ext cx="1760225" cy="369332"/>
          </a:xfrm>
          <a:prstGeom prst="rect">
            <a:avLst/>
          </a:prstGeom>
          <a:noFill/>
        </p:spPr>
        <p:txBody>
          <a:bodyPr wrap="none" rtlCol="0">
            <a:spAutoFit/>
          </a:bodyPr>
          <a:lstStyle/>
          <a:p>
            <a:r>
              <a:rPr lang="en-US" dirty="0">
                <a:solidFill>
                  <a:srgbClr val="7030A0"/>
                </a:solidFill>
                <a:latin typeface="+mj-lt"/>
              </a:rPr>
              <a:t>r</a:t>
            </a:r>
            <a:r>
              <a:rPr lang="en-US" baseline="-25000" dirty="0">
                <a:solidFill>
                  <a:srgbClr val="7030A0"/>
                </a:solidFill>
                <a:latin typeface="+mj-lt"/>
              </a:rPr>
              <a:t>m</a:t>
            </a:r>
            <a:r>
              <a:rPr lang="en-US" dirty="0">
                <a:solidFill>
                  <a:schemeClr val="tx1">
                    <a:lumMod val="75000"/>
                    <a:lumOff val="25000"/>
                  </a:schemeClr>
                </a:solidFill>
                <a:latin typeface="+mj-lt"/>
              </a:rPr>
              <a:t> = </a:t>
            </a:r>
            <a:r>
              <a:rPr lang="en-US" dirty="0">
                <a:solidFill>
                  <a:srgbClr val="C00000"/>
                </a:solidFill>
                <a:latin typeface="+mj-lt"/>
              </a:rPr>
              <a:t>3.8 × 10</a:t>
            </a:r>
            <a:r>
              <a:rPr lang="en-US" baseline="30000" dirty="0">
                <a:solidFill>
                  <a:srgbClr val="C00000"/>
                </a:solidFill>
                <a:latin typeface="+mj-lt"/>
              </a:rPr>
              <a:t>8</a:t>
            </a:r>
            <a:r>
              <a:rPr lang="en-US" dirty="0">
                <a:solidFill>
                  <a:srgbClr val="C00000"/>
                </a:solidFill>
                <a:latin typeface="+mj-lt"/>
              </a:rPr>
              <a:t> </a:t>
            </a:r>
            <a:r>
              <a:rPr lang="en-US" dirty="0">
                <a:solidFill>
                  <a:schemeClr val="tx1">
                    <a:lumMod val="75000"/>
                    <a:lumOff val="25000"/>
                  </a:schemeClr>
                </a:solidFill>
                <a:latin typeface="+mj-lt"/>
              </a:rPr>
              <a:t>-</a:t>
            </a:r>
            <a:r>
              <a:rPr lang="en-US" dirty="0">
                <a:solidFill>
                  <a:srgbClr val="C00000"/>
                </a:solidFill>
                <a:latin typeface="+mj-lt"/>
              </a:rPr>
              <a:t> </a:t>
            </a:r>
            <a:r>
              <a:rPr lang="en-US" dirty="0">
                <a:solidFill>
                  <a:srgbClr val="00B050"/>
                </a:solidFill>
                <a:latin typeface="+mj-lt"/>
              </a:rPr>
              <a:t>r</a:t>
            </a:r>
            <a:r>
              <a:rPr lang="en-US" baseline="-25000" dirty="0">
                <a:solidFill>
                  <a:srgbClr val="00B050"/>
                </a:solidFill>
                <a:latin typeface="+mj-lt"/>
              </a:rPr>
              <a:t>e</a:t>
            </a:r>
            <a:endParaRPr lang="en-US" dirty="0">
              <a:solidFill>
                <a:srgbClr val="00B050"/>
              </a:solidFill>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5FE56F7-9B9E-4E80-A249-02ACC95C3B52}"/>
                  </a:ext>
                </a:extLst>
              </p:cNvPr>
              <p:cNvSpPr txBox="1"/>
              <p:nvPr/>
            </p:nvSpPr>
            <p:spPr>
              <a:xfrm>
                <a:off x="2656939" y="3831426"/>
                <a:ext cx="1545167"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i="1" smtClean="0">
                              <a:solidFill>
                                <a:srgbClr val="FF6600"/>
                              </a:solidFill>
                              <a:latin typeface="Cambria Math" panose="02040503050406030204" pitchFamily="18" charset="0"/>
                            </a:rPr>
                          </m:ctrlPr>
                        </m:radPr>
                        <m:deg/>
                        <m:e>
                          <m:r>
                            <a:rPr lang="en-US" sz="1600" b="0" i="1" smtClean="0">
                              <a:solidFill>
                                <a:srgbClr val="002060"/>
                              </a:solidFill>
                              <a:latin typeface="Cambria Math" panose="02040503050406030204" pitchFamily="18" charset="0"/>
                            </a:rPr>
                            <m:t>𝐺</m:t>
                          </m:r>
                          <m:f>
                            <m:fPr>
                              <m:ctrlPr>
                                <a:rPr lang="en-US" sz="1600" b="0" i="1" smtClean="0">
                                  <a:solidFill>
                                    <a:srgbClr val="002060"/>
                                  </a:solidFill>
                                  <a:latin typeface="Cambria Math" panose="02040503050406030204" pitchFamily="18" charset="0"/>
                                </a:rPr>
                              </m:ctrlPr>
                            </m:fPr>
                            <m:num>
                              <m:sSub>
                                <m:sSubPr>
                                  <m:ctrlPr>
                                    <a:rPr lang="en-US" sz="1600" b="0" i="1" smtClean="0">
                                      <a:solidFill>
                                        <a:srgbClr val="002060"/>
                                      </a:solidFill>
                                      <a:latin typeface="Cambria Math" panose="02040503050406030204" pitchFamily="18" charset="0"/>
                                    </a:rPr>
                                  </m:ctrlPr>
                                </m:sSubPr>
                                <m:e>
                                  <m:r>
                                    <a:rPr lang="en-US" sz="1600" b="0" i="1" smtClean="0">
                                      <a:solidFill>
                                        <a:srgbClr val="002060"/>
                                      </a:solidFill>
                                      <a:latin typeface="Cambria Math" panose="02040503050406030204" pitchFamily="18" charset="0"/>
                                    </a:rPr>
                                    <m:t>𝑀</m:t>
                                  </m:r>
                                </m:e>
                                <m:sub>
                                  <m:r>
                                    <a:rPr lang="en-US" sz="1600" b="0" i="1" smtClean="0">
                                      <a:solidFill>
                                        <a:srgbClr val="002060"/>
                                      </a:solidFill>
                                      <a:latin typeface="Cambria Math" panose="02040503050406030204" pitchFamily="18" charset="0"/>
                                    </a:rPr>
                                    <m:t>𝑒</m:t>
                                  </m:r>
                                </m:sub>
                              </m:sSub>
                            </m:num>
                            <m:den>
                              <m:sSup>
                                <m:sSupPr>
                                  <m:ctrlPr>
                                    <a:rPr lang="en-US" sz="1600" b="0" i="1" smtClean="0">
                                      <a:solidFill>
                                        <a:srgbClr val="002060"/>
                                      </a:solidFill>
                                      <a:latin typeface="Cambria Math" panose="02040503050406030204" pitchFamily="18" charset="0"/>
                                    </a:rPr>
                                  </m:ctrlPr>
                                </m:sSupPr>
                                <m:e>
                                  <m:sSub>
                                    <m:sSubPr>
                                      <m:ctrlPr>
                                        <a:rPr lang="en-US" sz="1600" b="0" i="1" smtClean="0">
                                          <a:solidFill>
                                            <a:srgbClr val="00B050"/>
                                          </a:solidFill>
                                          <a:latin typeface="Cambria Math" panose="02040503050406030204" pitchFamily="18" charset="0"/>
                                        </a:rPr>
                                      </m:ctrlPr>
                                    </m:sSubPr>
                                    <m:e>
                                      <m:r>
                                        <a:rPr lang="en-US" sz="1600" b="0" i="1" smtClean="0">
                                          <a:solidFill>
                                            <a:srgbClr val="00B050"/>
                                          </a:solidFill>
                                          <a:latin typeface="Cambria Math" panose="02040503050406030204" pitchFamily="18" charset="0"/>
                                        </a:rPr>
                                        <m:t>𝑟</m:t>
                                      </m:r>
                                    </m:e>
                                    <m:sub>
                                      <m:r>
                                        <a:rPr lang="en-US" sz="1600" b="0" i="1" smtClean="0">
                                          <a:solidFill>
                                            <a:srgbClr val="00B050"/>
                                          </a:solidFill>
                                          <a:latin typeface="Cambria Math" panose="02040503050406030204" pitchFamily="18" charset="0"/>
                                        </a:rPr>
                                        <m:t>𝑒</m:t>
                                      </m:r>
                                    </m:sub>
                                  </m:sSub>
                                </m:e>
                                <m:sup>
                                  <m:r>
                                    <a:rPr lang="en-US" sz="1600" b="0" i="1" smtClean="0">
                                      <a:solidFill>
                                        <a:srgbClr val="002060"/>
                                      </a:solidFill>
                                      <a:latin typeface="Cambria Math" panose="02040503050406030204" pitchFamily="18" charset="0"/>
                                    </a:rPr>
                                    <m:t>2</m:t>
                                  </m:r>
                                </m:sup>
                              </m:sSup>
                            </m:den>
                          </m:f>
                        </m:e>
                      </m:rad>
                      <m:r>
                        <a:rPr lang="en-US" sz="1600" b="0" i="1" smtClean="0">
                          <a:solidFill>
                            <a:srgbClr val="002060"/>
                          </a:solidFill>
                          <a:latin typeface="Cambria Math" panose="02040503050406030204" pitchFamily="18" charset="0"/>
                        </a:rPr>
                        <m:t>=</m:t>
                      </m:r>
                      <m:rad>
                        <m:radPr>
                          <m:degHide m:val="on"/>
                          <m:ctrlPr>
                            <a:rPr lang="en-US" sz="1600" i="1">
                              <a:solidFill>
                                <a:srgbClr val="FF6600"/>
                              </a:solidFill>
                              <a:latin typeface="Cambria Math" panose="02040503050406030204" pitchFamily="18" charset="0"/>
                            </a:rPr>
                          </m:ctrlPr>
                        </m:radPr>
                        <m:deg/>
                        <m:e>
                          <m:r>
                            <a:rPr lang="en-US" sz="1600" i="1" smtClean="0">
                              <a:solidFill>
                                <a:srgbClr val="002060"/>
                              </a:solidFill>
                              <a:latin typeface="Cambria Math" panose="02040503050406030204" pitchFamily="18" charset="0"/>
                            </a:rPr>
                            <m:t>𝐺</m:t>
                          </m:r>
                          <m:f>
                            <m:fPr>
                              <m:ctrlPr>
                                <a:rPr lang="en-US" sz="1600" i="1">
                                  <a:solidFill>
                                    <a:srgbClr val="002060"/>
                                  </a:solidFill>
                                  <a:latin typeface="Cambria Math" panose="02040503050406030204" pitchFamily="18" charset="0"/>
                                </a:rPr>
                              </m:ctrlPr>
                            </m:fPr>
                            <m:num>
                              <m:sSub>
                                <m:sSubPr>
                                  <m:ctrlPr>
                                    <a:rPr lang="en-US" sz="1600" i="1">
                                      <a:solidFill>
                                        <a:srgbClr val="002060"/>
                                      </a:solidFill>
                                      <a:latin typeface="Cambria Math" panose="02040503050406030204" pitchFamily="18" charset="0"/>
                                    </a:rPr>
                                  </m:ctrlPr>
                                </m:sSubPr>
                                <m:e>
                                  <m:r>
                                    <a:rPr lang="en-US" sz="1600" i="1">
                                      <a:solidFill>
                                        <a:srgbClr val="002060"/>
                                      </a:solidFill>
                                      <a:latin typeface="Cambria Math" panose="02040503050406030204" pitchFamily="18" charset="0"/>
                                    </a:rPr>
                                    <m:t>𝑀</m:t>
                                  </m:r>
                                </m:e>
                                <m:sub>
                                  <m:r>
                                    <a:rPr lang="en-US" sz="1600" b="0" i="1" smtClean="0">
                                      <a:solidFill>
                                        <a:srgbClr val="002060"/>
                                      </a:solidFill>
                                      <a:latin typeface="Cambria Math" panose="02040503050406030204" pitchFamily="18" charset="0"/>
                                    </a:rPr>
                                    <m:t>𝑚</m:t>
                                  </m:r>
                                </m:sub>
                              </m:sSub>
                            </m:num>
                            <m:den>
                              <m:sSup>
                                <m:sSupPr>
                                  <m:ctrlPr>
                                    <a:rPr lang="en-US" sz="1600" i="1">
                                      <a:solidFill>
                                        <a:srgbClr val="002060"/>
                                      </a:solidFill>
                                      <a:latin typeface="Cambria Math" panose="02040503050406030204" pitchFamily="18" charset="0"/>
                                    </a:rPr>
                                  </m:ctrlPr>
                                </m:sSupPr>
                                <m:e>
                                  <m:sSub>
                                    <m:sSubPr>
                                      <m:ctrlPr>
                                        <a:rPr lang="en-US" sz="1600" i="1" smtClean="0">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𝑟</m:t>
                                      </m:r>
                                    </m:e>
                                    <m:sub>
                                      <m:r>
                                        <a:rPr lang="en-US" sz="1600" b="0" i="1" smtClean="0">
                                          <a:solidFill>
                                            <a:srgbClr val="7030A0"/>
                                          </a:solidFill>
                                          <a:latin typeface="Cambria Math" panose="02040503050406030204" pitchFamily="18" charset="0"/>
                                        </a:rPr>
                                        <m:t>𝑚</m:t>
                                      </m:r>
                                    </m:sub>
                                  </m:sSub>
                                </m:e>
                                <m:sup>
                                  <m:r>
                                    <a:rPr lang="en-US" sz="1600" i="1">
                                      <a:solidFill>
                                        <a:srgbClr val="002060"/>
                                      </a:solidFill>
                                      <a:latin typeface="Cambria Math" panose="02040503050406030204" pitchFamily="18" charset="0"/>
                                    </a:rPr>
                                    <m:t>2</m:t>
                                  </m:r>
                                </m:sup>
                              </m:sSup>
                            </m:den>
                          </m:f>
                        </m:e>
                      </m:rad>
                    </m:oMath>
                  </m:oMathPara>
                </a14:m>
                <a:endParaRPr lang="en-US" sz="1600" dirty="0"/>
              </a:p>
            </p:txBody>
          </p:sp>
        </mc:Choice>
        <mc:Fallback xmlns="">
          <p:sp>
            <p:nvSpPr>
              <p:cNvPr id="16" name="TextBox 15">
                <a:extLst>
                  <a:ext uri="{FF2B5EF4-FFF2-40B4-BE49-F238E27FC236}">
                    <a16:creationId xmlns:a16="http://schemas.microsoft.com/office/drawing/2014/main" id="{65FE56F7-9B9E-4E80-A249-02ACC95C3B52}"/>
                  </a:ext>
                </a:extLst>
              </p:cNvPr>
              <p:cNvSpPr txBox="1">
                <a:spLocks noRot="1" noChangeAspect="1" noMove="1" noResize="1" noEditPoints="1" noAdjustHandles="1" noChangeArrowheads="1" noChangeShapeType="1" noTextEdit="1"/>
              </p:cNvSpPr>
              <p:nvPr/>
            </p:nvSpPr>
            <p:spPr>
              <a:xfrm>
                <a:off x="2656939" y="3831426"/>
                <a:ext cx="1545167" cy="727507"/>
              </a:xfrm>
              <a:prstGeom prst="rect">
                <a:avLst/>
              </a:prstGeom>
              <a:blipFill>
                <a:blip r:embed="rId6"/>
                <a:stretch>
                  <a:fillRect/>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267EF25E-61F2-477E-B70B-51C3F4C35CA3}"/>
              </a:ext>
            </a:extLst>
          </p:cNvPr>
          <p:cNvCxnSpPr/>
          <p:nvPr/>
        </p:nvCxnSpPr>
        <p:spPr>
          <a:xfrm>
            <a:off x="2847444" y="4104750"/>
            <a:ext cx="137160" cy="21400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08EF4C5-F5BF-4485-8B3A-BFC502BBF696}"/>
              </a:ext>
            </a:extLst>
          </p:cNvPr>
          <p:cNvCxnSpPr/>
          <p:nvPr/>
        </p:nvCxnSpPr>
        <p:spPr>
          <a:xfrm>
            <a:off x="3695156" y="4104750"/>
            <a:ext cx="137160" cy="21400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E942270-B40B-4BD0-A866-4D15F39A6CC7}"/>
              </a:ext>
            </a:extLst>
          </p:cNvPr>
          <p:cNvGrpSpPr/>
          <p:nvPr/>
        </p:nvGrpSpPr>
        <p:grpSpPr>
          <a:xfrm>
            <a:off x="616008" y="4329045"/>
            <a:ext cx="2017433" cy="669413"/>
            <a:chOff x="616008" y="4329045"/>
            <a:chExt cx="2017433" cy="669413"/>
          </a:xfrm>
        </p:grpSpPr>
        <p:sp>
          <p:nvSpPr>
            <p:cNvPr id="27" name="TextBox 26">
              <a:extLst>
                <a:ext uri="{FF2B5EF4-FFF2-40B4-BE49-F238E27FC236}">
                  <a16:creationId xmlns:a16="http://schemas.microsoft.com/office/drawing/2014/main" id="{EB9D5960-E8C9-41C5-B7A5-0AFACA7EF8B1}"/>
                </a:ext>
              </a:extLst>
            </p:cNvPr>
            <p:cNvSpPr txBox="1"/>
            <p:nvPr/>
          </p:nvSpPr>
          <p:spPr>
            <a:xfrm>
              <a:off x="616008" y="4352127"/>
              <a:ext cx="1723549" cy="646331"/>
            </a:xfrm>
            <a:prstGeom prst="rect">
              <a:avLst/>
            </a:prstGeom>
            <a:noFill/>
          </p:spPr>
          <p:txBody>
            <a:bodyPr wrap="none" rtlCol="0">
              <a:spAutoFit/>
            </a:bodyPr>
            <a:lstStyle/>
            <a:p>
              <a:pPr algn="ctr"/>
              <a:r>
                <a:rPr lang="en-US" sz="1200" dirty="0">
                  <a:solidFill>
                    <a:srgbClr val="FF00FF"/>
                  </a:solidFill>
                  <a:latin typeface="Ebrima" panose="02000000000000000000" pitchFamily="2" charset="0"/>
                  <a:ea typeface="Ebrima" panose="02000000000000000000" pitchFamily="2" charset="0"/>
                  <a:cs typeface="Ebrima" panose="02000000000000000000" pitchFamily="2" charset="0"/>
                </a:rPr>
                <a:t>cancel out G</a:t>
              </a:r>
            </a:p>
            <a:p>
              <a:pPr algn="ctr"/>
              <a:r>
                <a:rPr lang="en-US" sz="1200" dirty="0">
                  <a:latin typeface="Ebrima" panose="02000000000000000000" pitchFamily="2" charset="0"/>
                  <a:ea typeface="Ebrima" panose="02000000000000000000" pitchFamily="2" charset="0"/>
                  <a:cs typeface="Ebrima" panose="02000000000000000000" pitchFamily="2" charset="0"/>
                </a:rPr>
                <a:t>and</a:t>
              </a:r>
            </a:p>
            <a:p>
              <a:pPr algn="ctr"/>
              <a:r>
                <a:rPr lang="en-US" sz="1200" dirty="0">
                  <a:solidFill>
                    <a:srgbClr val="FF6600"/>
                  </a:solidFill>
                  <a:latin typeface="Ebrima" panose="02000000000000000000" pitchFamily="2" charset="0"/>
                  <a:ea typeface="Ebrima" panose="02000000000000000000" pitchFamily="2" charset="0"/>
                  <a:cs typeface="Ebrima" panose="02000000000000000000" pitchFamily="2" charset="0"/>
                </a:rPr>
                <a:t>square root everything</a:t>
              </a:r>
            </a:p>
          </p:txBody>
        </p:sp>
        <p:cxnSp>
          <p:nvCxnSpPr>
            <p:cNvPr id="29" name="Straight Arrow Connector 28">
              <a:extLst>
                <a:ext uri="{FF2B5EF4-FFF2-40B4-BE49-F238E27FC236}">
                  <a16:creationId xmlns:a16="http://schemas.microsoft.com/office/drawing/2014/main" id="{F64E1133-657F-4EE6-9B70-179D7E1EAF70}"/>
                </a:ext>
              </a:extLst>
            </p:cNvPr>
            <p:cNvCxnSpPr>
              <a:cxnSpLocks/>
            </p:cNvCxnSpPr>
            <p:nvPr/>
          </p:nvCxnSpPr>
          <p:spPr>
            <a:xfrm flipV="1">
              <a:off x="2038350" y="4329045"/>
              <a:ext cx="595091" cy="346247"/>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C3CA0A3-FC2B-4F5C-8F70-D295E0094B66}"/>
              </a:ext>
            </a:extLst>
          </p:cNvPr>
          <p:cNvGrpSpPr/>
          <p:nvPr/>
        </p:nvGrpSpPr>
        <p:grpSpPr>
          <a:xfrm>
            <a:off x="6984900" y="1957218"/>
            <a:ext cx="1967882" cy="565348"/>
            <a:chOff x="6984900" y="1957218"/>
            <a:chExt cx="1967882" cy="565348"/>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4AAE794-55AA-4D0F-9B02-212427142B6C}"/>
                    </a:ext>
                  </a:extLst>
                </p:cNvPr>
                <p:cNvSpPr txBox="1"/>
                <p:nvPr/>
              </p:nvSpPr>
              <p:spPr>
                <a:xfrm>
                  <a:off x="7566762" y="1957218"/>
                  <a:ext cx="1386020" cy="565348"/>
                </a:xfrm>
                <a:prstGeom prst="rect">
                  <a:avLst/>
                </a:prstGeom>
                <a:noFill/>
                <a:ln>
                  <a:solidFill>
                    <a:schemeClr val="tx1">
                      <a:lumMod val="65000"/>
                      <a:lumOff val="35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solidFill>
                              <a:srgbClr val="002060"/>
                            </a:solidFill>
                            <a:latin typeface="Cambria Math" panose="02040503050406030204" pitchFamily="18" charset="0"/>
                          </a:rPr>
                          <m:t>𝐺</m:t>
                        </m:r>
                        <m:f>
                          <m:fPr>
                            <m:ctrlPr>
                              <a:rPr lang="en-US" i="1">
                                <a:solidFill>
                                  <a:srgbClr val="002060"/>
                                </a:solidFill>
                                <a:latin typeface="Cambria Math" panose="02040503050406030204" pitchFamily="18" charset="0"/>
                              </a:rPr>
                            </m:ctrlPr>
                          </m:fPr>
                          <m:num>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𝑀</m:t>
                                </m:r>
                              </m:e>
                              <m:sub>
                                <m:r>
                                  <a:rPr lang="en-US" i="1">
                                    <a:solidFill>
                                      <a:srgbClr val="002060"/>
                                    </a:solidFill>
                                    <a:latin typeface="Cambria Math" panose="02040503050406030204" pitchFamily="18" charset="0"/>
                                  </a:rPr>
                                  <m:t>𝑒</m:t>
                                </m:r>
                              </m:sub>
                            </m:sSub>
                          </m:num>
                          <m:den>
                            <m:sSup>
                              <m:sSupPr>
                                <m:ctrlPr>
                                  <a:rPr lang="en-US" i="1">
                                    <a:solidFill>
                                      <a:srgbClr val="002060"/>
                                    </a:solidFill>
                                    <a:latin typeface="Cambria Math" panose="02040503050406030204" pitchFamily="18" charset="0"/>
                                  </a:rPr>
                                </m:ctrlPr>
                              </m:sSup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𝑟</m:t>
                                    </m:r>
                                  </m:e>
                                  <m:sub>
                                    <m:r>
                                      <a:rPr lang="en-US" i="1">
                                        <a:solidFill>
                                          <a:srgbClr val="00B050"/>
                                        </a:solidFill>
                                        <a:latin typeface="Cambria Math" panose="02040503050406030204" pitchFamily="18" charset="0"/>
                                      </a:rPr>
                                      <m:t>𝑒</m:t>
                                    </m:r>
                                  </m:sub>
                                </m:sSub>
                              </m:e>
                              <m:sup>
                                <m:r>
                                  <a:rPr lang="en-US" i="1">
                                    <a:solidFill>
                                      <a:srgbClr val="002060"/>
                                    </a:solidFill>
                                    <a:latin typeface="Cambria Math" panose="02040503050406030204" pitchFamily="18" charset="0"/>
                                  </a:rPr>
                                  <m:t>2</m:t>
                                </m:r>
                              </m:sup>
                            </m:sSup>
                          </m:den>
                        </m:f>
                        <m:r>
                          <a:rPr lang="en-US" b="0" i="1" smtClean="0">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𝐺</m:t>
                        </m:r>
                        <m:f>
                          <m:fPr>
                            <m:ctrlPr>
                              <a:rPr lang="en-US" i="1">
                                <a:solidFill>
                                  <a:srgbClr val="002060"/>
                                </a:solidFill>
                                <a:latin typeface="Cambria Math" panose="02040503050406030204" pitchFamily="18" charset="0"/>
                              </a:rPr>
                            </m:ctrlPr>
                          </m:fPr>
                          <m:num>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𝑀</m:t>
                                </m:r>
                              </m:e>
                              <m:sub>
                                <m:r>
                                  <a:rPr lang="en-US" i="1">
                                    <a:solidFill>
                                      <a:srgbClr val="002060"/>
                                    </a:solidFill>
                                    <a:latin typeface="Cambria Math" panose="02040503050406030204" pitchFamily="18" charset="0"/>
                                  </a:rPr>
                                  <m:t>𝑚</m:t>
                                </m:r>
                              </m:sub>
                            </m:sSub>
                          </m:num>
                          <m:den>
                            <m:sSup>
                              <m:sSupPr>
                                <m:ctrlPr>
                                  <a:rPr lang="en-US" i="1">
                                    <a:solidFill>
                                      <a:srgbClr val="002060"/>
                                    </a:solidFill>
                                    <a:latin typeface="Cambria Math" panose="02040503050406030204" pitchFamily="18" charset="0"/>
                                  </a:rPr>
                                </m:ctrlPr>
                              </m:sSupPr>
                              <m:e>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𝑟</m:t>
                                    </m:r>
                                  </m:e>
                                  <m:sub>
                                    <m:r>
                                      <a:rPr lang="en-US" i="1">
                                        <a:solidFill>
                                          <a:srgbClr val="7030A0"/>
                                        </a:solidFill>
                                        <a:latin typeface="Cambria Math" panose="02040503050406030204" pitchFamily="18" charset="0"/>
                                      </a:rPr>
                                      <m:t>𝑚</m:t>
                                    </m:r>
                                  </m:sub>
                                </m:sSub>
                              </m:e>
                              <m:sup>
                                <m:r>
                                  <a:rPr lang="en-US" i="1">
                                    <a:solidFill>
                                      <a:srgbClr val="002060"/>
                                    </a:solidFill>
                                    <a:latin typeface="Cambria Math" panose="02040503050406030204" pitchFamily="18" charset="0"/>
                                  </a:rPr>
                                  <m:t>2</m:t>
                                </m:r>
                              </m:sup>
                            </m:sSup>
                          </m:den>
                        </m:f>
                      </m:oMath>
                    </m:oMathPara>
                  </a14:m>
                  <a:endParaRPr lang="en-US" dirty="0"/>
                </a:p>
              </p:txBody>
            </p:sp>
          </mc:Choice>
          <mc:Fallback xmlns="">
            <p:sp>
              <p:nvSpPr>
                <p:cNvPr id="31" name="TextBox 30">
                  <a:extLst>
                    <a:ext uri="{FF2B5EF4-FFF2-40B4-BE49-F238E27FC236}">
                      <a16:creationId xmlns:a16="http://schemas.microsoft.com/office/drawing/2014/main" id="{C4AAE794-55AA-4D0F-9B02-212427142B6C}"/>
                    </a:ext>
                  </a:extLst>
                </p:cNvPr>
                <p:cNvSpPr txBox="1">
                  <a:spLocks noRot="1" noChangeAspect="1" noMove="1" noResize="1" noEditPoints="1" noAdjustHandles="1" noChangeArrowheads="1" noChangeShapeType="1" noTextEdit="1"/>
                </p:cNvSpPr>
                <p:nvPr/>
              </p:nvSpPr>
              <p:spPr>
                <a:xfrm>
                  <a:off x="7566762" y="1957218"/>
                  <a:ext cx="1386020" cy="565348"/>
                </a:xfrm>
                <a:prstGeom prst="rect">
                  <a:avLst/>
                </a:prstGeom>
                <a:blipFill>
                  <a:blip r:embed="rId7"/>
                  <a:stretch>
                    <a:fillRect/>
                  </a:stretch>
                </a:blipFill>
                <a:ln>
                  <a:solidFill>
                    <a:schemeClr val="tx1">
                      <a:lumMod val="65000"/>
                      <a:lumOff val="35000"/>
                    </a:schemeClr>
                  </a:solid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ECF9C7DF-FB76-4B82-8C88-F1629BCC9D3B}"/>
                </a:ext>
              </a:extLst>
            </p:cNvPr>
            <p:cNvCxnSpPr/>
            <p:nvPr/>
          </p:nvCxnSpPr>
          <p:spPr>
            <a:xfrm>
              <a:off x="6984900" y="2188504"/>
              <a:ext cx="508108" cy="2971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C3FFB27-D212-4634-90EA-6747C2F21808}"/>
                  </a:ext>
                </a:extLst>
              </p:cNvPr>
              <p:cNvSpPr txBox="1"/>
              <p:nvPr/>
            </p:nvSpPr>
            <p:spPr>
              <a:xfrm>
                <a:off x="4768871" y="4880386"/>
                <a:ext cx="39022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solidFill>
                                <a:srgbClr val="002060"/>
                              </a:solidFill>
                              <a:latin typeface="Cambria Math" panose="02040503050406030204" pitchFamily="18" charset="0"/>
                            </a:rPr>
                          </m:ctrlPr>
                        </m:dPr>
                        <m:e>
                          <m:r>
                            <a:rPr lang="en-US" sz="1400" b="0" i="1" smtClean="0">
                              <a:solidFill>
                                <a:srgbClr val="002060"/>
                              </a:solidFill>
                              <a:latin typeface="Cambria Math" panose="02040503050406030204" pitchFamily="18" charset="0"/>
                            </a:rPr>
                            <m:t>9.31</m:t>
                          </m:r>
                          <m:r>
                            <a:rPr lang="en-US" sz="1400" i="1">
                              <a:solidFill>
                                <a:srgbClr val="002060"/>
                              </a:solidFill>
                              <a:latin typeface="Cambria Math" panose="02040503050406030204" pitchFamily="18" charset="0"/>
                              <a:ea typeface="Cambria Math" panose="02040503050406030204" pitchFamily="18" charset="0"/>
                            </a:rPr>
                            <m:t>×</m:t>
                          </m:r>
                          <m:sSup>
                            <m:sSupPr>
                              <m:ctrlPr>
                                <a:rPr lang="en-US" sz="1400" i="1">
                                  <a:solidFill>
                                    <a:srgbClr val="002060"/>
                                  </a:solidFill>
                                  <a:latin typeface="Cambria Math" panose="02040503050406030204" pitchFamily="18" charset="0"/>
                                  <a:ea typeface="Cambria Math" panose="02040503050406030204" pitchFamily="18" charset="0"/>
                                </a:rPr>
                              </m:ctrlPr>
                            </m:sSupPr>
                            <m:e>
                              <m:r>
                                <a:rPr lang="en-US" sz="1400" i="1">
                                  <a:solidFill>
                                    <a:srgbClr val="002060"/>
                                  </a:solidFill>
                                  <a:latin typeface="Cambria Math" panose="02040503050406030204" pitchFamily="18" charset="0"/>
                                  <a:ea typeface="Cambria Math" panose="02040503050406030204" pitchFamily="18" charset="0"/>
                                </a:rPr>
                                <m:t>10</m:t>
                              </m:r>
                            </m:e>
                            <m:sup>
                              <m:r>
                                <a:rPr lang="en-US" sz="1400" i="1">
                                  <a:solidFill>
                                    <a:srgbClr val="002060"/>
                                  </a:solidFill>
                                  <a:latin typeface="Cambria Math" panose="02040503050406030204" pitchFamily="18" charset="0"/>
                                  <a:ea typeface="Cambria Math" panose="02040503050406030204" pitchFamily="18" charset="0"/>
                                </a:rPr>
                                <m:t>2</m:t>
                              </m:r>
                              <m:r>
                                <a:rPr lang="en-US" sz="1400" b="0" i="1" smtClean="0">
                                  <a:solidFill>
                                    <a:srgbClr val="002060"/>
                                  </a:solidFill>
                                  <a:latin typeface="Cambria Math" panose="02040503050406030204" pitchFamily="18" charset="0"/>
                                  <a:ea typeface="Cambria Math" panose="02040503050406030204" pitchFamily="18" charset="0"/>
                                </a:rPr>
                                <m:t>0</m:t>
                              </m:r>
                            </m:sup>
                          </m:sSup>
                        </m:e>
                      </m:d>
                      <m:r>
                        <a:rPr lang="en-US" sz="1400" b="0" i="1" smtClean="0">
                          <a:solidFill>
                            <a:srgbClr val="002060"/>
                          </a:solidFill>
                          <a:latin typeface="Cambria Math" panose="02040503050406030204" pitchFamily="18" charset="0"/>
                        </a:rPr>
                        <m:t>−</m:t>
                      </m:r>
                      <m:d>
                        <m:dPr>
                          <m:ctrlPr>
                            <a:rPr lang="en-US" sz="1400" i="1">
                              <a:solidFill>
                                <a:srgbClr val="002060"/>
                              </a:solidFill>
                              <a:latin typeface="Cambria Math" panose="02040503050406030204" pitchFamily="18" charset="0"/>
                            </a:rPr>
                          </m:ctrlPr>
                        </m:dPr>
                        <m:e>
                          <m:r>
                            <a:rPr lang="en-US" sz="1400" b="0" i="1" smtClean="0">
                              <a:solidFill>
                                <a:srgbClr val="002060"/>
                              </a:solidFill>
                              <a:latin typeface="Cambria Math" panose="02040503050406030204" pitchFamily="18" charset="0"/>
                            </a:rPr>
                            <m:t>2.45</m:t>
                          </m:r>
                          <m:r>
                            <a:rPr lang="en-US" sz="1400" i="1">
                              <a:solidFill>
                                <a:srgbClr val="002060"/>
                              </a:solidFill>
                              <a:latin typeface="Cambria Math" panose="02040503050406030204" pitchFamily="18" charset="0"/>
                              <a:ea typeface="Cambria Math" panose="02040503050406030204" pitchFamily="18" charset="0"/>
                            </a:rPr>
                            <m:t>×</m:t>
                          </m:r>
                          <m:sSup>
                            <m:sSupPr>
                              <m:ctrlPr>
                                <a:rPr lang="en-US" sz="1400" i="1">
                                  <a:solidFill>
                                    <a:srgbClr val="002060"/>
                                  </a:solidFill>
                                  <a:latin typeface="Cambria Math" panose="02040503050406030204" pitchFamily="18" charset="0"/>
                                  <a:ea typeface="Cambria Math" panose="02040503050406030204" pitchFamily="18" charset="0"/>
                                </a:rPr>
                              </m:ctrlPr>
                            </m:sSupPr>
                            <m:e>
                              <m:r>
                                <a:rPr lang="en-US" sz="1400" i="1">
                                  <a:solidFill>
                                    <a:srgbClr val="002060"/>
                                  </a:solidFill>
                                  <a:latin typeface="Cambria Math" panose="02040503050406030204" pitchFamily="18" charset="0"/>
                                  <a:ea typeface="Cambria Math" panose="02040503050406030204" pitchFamily="18" charset="0"/>
                                </a:rPr>
                                <m:t>10</m:t>
                              </m:r>
                            </m:e>
                            <m:sup>
                              <m:r>
                                <a:rPr lang="en-US" sz="1400" b="0" i="1" smtClean="0">
                                  <a:solidFill>
                                    <a:srgbClr val="002060"/>
                                  </a:solidFill>
                                  <a:latin typeface="Cambria Math" panose="02040503050406030204" pitchFamily="18" charset="0"/>
                                  <a:ea typeface="Cambria Math" panose="02040503050406030204" pitchFamily="18" charset="0"/>
                                </a:rPr>
                                <m:t>1</m:t>
                              </m:r>
                              <m:r>
                                <a:rPr lang="en-US" sz="1400" i="1">
                                  <a:solidFill>
                                    <a:srgbClr val="002060"/>
                                  </a:solidFill>
                                  <a:latin typeface="Cambria Math" panose="02040503050406030204" pitchFamily="18" charset="0"/>
                                  <a:ea typeface="Cambria Math" panose="02040503050406030204" pitchFamily="18" charset="0"/>
                                </a:rPr>
                                <m:t>2</m:t>
                              </m:r>
                            </m:sup>
                          </m:sSup>
                        </m:e>
                      </m:d>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𝑟</m:t>
                          </m:r>
                        </m:e>
                        <m:sub>
                          <m:r>
                            <a:rPr lang="en-US" sz="1400" i="1">
                              <a:solidFill>
                                <a:srgbClr val="00B050"/>
                              </a:solidFill>
                              <a:latin typeface="Cambria Math" panose="02040503050406030204" pitchFamily="18" charset="0"/>
                            </a:rPr>
                            <m:t>𝑒</m:t>
                          </m:r>
                        </m:sub>
                      </m:sSub>
                      <m:r>
                        <a:rPr lang="en-US" sz="1400" b="0" i="1" smtClean="0">
                          <a:solidFill>
                            <a:srgbClr val="002060"/>
                          </a:solidFill>
                          <a:latin typeface="Cambria Math" panose="02040503050406030204" pitchFamily="18" charset="0"/>
                        </a:rPr>
                        <m:t>=</m:t>
                      </m:r>
                      <m:d>
                        <m:dPr>
                          <m:ctrlPr>
                            <a:rPr lang="en-US" sz="1400" i="1">
                              <a:solidFill>
                                <a:srgbClr val="002060"/>
                              </a:solidFill>
                              <a:latin typeface="Cambria Math" panose="02040503050406030204" pitchFamily="18" charset="0"/>
                            </a:rPr>
                          </m:ctrlPr>
                        </m:dPr>
                        <m:e>
                          <m:r>
                            <a:rPr lang="en-US" sz="1400" b="0" i="1" smtClean="0">
                              <a:solidFill>
                                <a:srgbClr val="002060"/>
                              </a:solidFill>
                              <a:latin typeface="Cambria Math" panose="02040503050406030204" pitchFamily="18" charset="0"/>
                            </a:rPr>
                            <m:t>2.70</m:t>
                          </m:r>
                          <m:r>
                            <a:rPr lang="en-US" sz="1400" i="1">
                              <a:solidFill>
                                <a:srgbClr val="002060"/>
                              </a:solidFill>
                              <a:latin typeface="Cambria Math" panose="02040503050406030204" pitchFamily="18" charset="0"/>
                              <a:ea typeface="Cambria Math" panose="02040503050406030204" pitchFamily="18" charset="0"/>
                            </a:rPr>
                            <m:t>×</m:t>
                          </m:r>
                          <m:sSup>
                            <m:sSupPr>
                              <m:ctrlPr>
                                <a:rPr lang="en-US" sz="1400" i="1">
                                  <a:solidFill>
                                    <a:srgbClr val="002060"/>
                                  </a:solidFill>
                                  <a:latin typeface="Cambria Math" panose="02040503050406030204" pitchFamily="18" charset="0"/>
                                  <a:ea typeface="Cambria Math" panose="02040503050406030204" pitchFamily="18" charset="0"/>
                                </a:rPr>
                              </m:ctrlPr>
                            </m:sSupPr>
                            <m:e>
                              <m:r>
                                <a:rPr lang="en-US" sz="1400" i="1">
                                  <a:solidFill>
                                    <a:srgbClr val="002060"/>
                                  </a:solidFill>
                                  <a:latin typeface="Cambria Math" panose="02040503050406030204" pitchFamily="18" charset="0"/>
                                  <a:ea typeface="Cambria Math" panose="02040503050406030204" pitchFamily="18" charset="0"/>
                                </a:rPr>
                                <m:t>10</m:t>
                              </m:r>
                            </m:e>
                            <m:sup>
                              <m:r>
                                <a:rPr lang="en-US" sz="1400" b="0" i="1" smtClean="0">
                                  <a:solidFill>
                                    <a:srgbClr val="002060"/>
                                  </a:solidFill>
                                  <a:latin typeface="Cambria Math" panose="02040503050406030204" pitchFamily="18" charset="0"/>
                                  <a:ea typeface="Cambria Math" panose="02040503050406030204" pitchFamily="18" charset="0"/>
                                </a:rPr>
                                <m:t>11</m:t>
                              </m:r>
                            </m:sup>
                          </m:sSup>
                        </m:e>
                      </m:d>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𝑟</m:t>
                          </m:r>
                        </m:e>
                        <m:sub>
                          <m:r>
                            <a:rPr lang="en-US" sz="1400" i="1">
                              <a:solidFill>
                                <a:srgbClr val="00B050"/>
                              </a:solidFill>
                              <a:latin typeface="Cambria Math" panose="02040503050406030204" pitchFamily="18" charset="0"/>
                            </a:rPr>
                            <m:t>𝑒</m:t>
                          </m:r>
                        </m:sub>
                      </m:sSub>
                    </m:oMath>
                  </m:oMathPara>
                </a14:m>
                <a:endParaRPr lang="en-US" sz="1400" dirty="0"/>
              </a:p>
            </p:txBody>
          </p:sp>
        </mc:Choice>
        <mc:Fallback xmlns="">
          <p:sp>
            <p:nvSpPr>
              <p:cNvPr id="35" name="TextBox 34">
                <a:extLst>
                  <a:ext uri="{FF2B5EF4-FFF2-40B4-BE49-F238E27FC236}">
                    <a16:creationId xmlns:a16="http://schemas.microsoft.com/office/drawing/2014/main" id="{2C3FFB27-D212-4634-90EA-6747C2F21808}"/>
                  </a:ext>
                </a:extLst>
              </p:cNvPr>
              <p:cNvSpPr txBox="1">
                <a:spLocks noRot="1" noChangeAspect="1" noMove="1" noResize="1" noEditPoints="1" noAdjustHandles="1" noChangeArrowheads="1" noChangeShapeType="1" noTextEdit="1"/>
              </p:cNvSpPr>
              <p:nvPr/>
            </p:nvSpPr>
            <p:spPr>
              <a:xfrm>
                <a:off x="4768871" y="4880386"/>
                <a:ext cx="3902222" cy="215444"/>
              </a:xfrm>
              <a:prstGeom prst="rect">
                <a:avLst/>
              </a:prstGeom>
              <a:blipFill>
                <a:blip r:embed="rId10"/>
                <a:stretch>
                  <a:fillRect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8AF2254-2314-4915-BD9F-3A456DCDCD12}"/>
                  </a:ext>
                </a:extLst>
              </p:cNvPr>
              <p:cNvSpPr txBox="1"/>
              <p:nvPr/>
            </p:nvSpPr>
            <p:spPr>
              <a:xfrm>
                <a:off x="6165472" y="5276967"/>
                <a:ext cx="25056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solidFill>
                                <a:srgbClr val="002060"/>
                              </a:solidFill>
                              <a:latin typeface="Cambria Math" panose="02040503050406030204" pitchFamily="18" charset="0"/>
                            </a:rPr>
                          </m:ctrlPr>
                        </m:dPr>
                        <m:e>
                          <m:r>
                            <a:rPr lang="en-US" sz="1400" b="0" i="1" smtClean="0">
                              <a:solidFill>
                                <a:srgbClr val="002060"/>
                              </a:solidFill>
                              <a:latin typeface="Cambria Math" panose="02040503050406030204" pitchFamily="18" charset="0"/>
                            </a:rPr>
                            <m:t>9.31</m:t>
                          </m:r>
                          <m:r>
                            <a:rPr lang="en-US" sz="1400" i="1">
                              <a:solidFill>
                                <a:srgbClr val="002060"/>
                              </a:solidFill>
                              <a:latin typeface="Cambria Math" panose="02040503050406030204" pitchFamily="18" charset="0"/>
                              <a:ea typeface="Cambria Math" panose="02040503050406030204" pitchFamily="18" charset="0"/>
                            </a:rPr>
                            <m:t>×</m:t>
                          </m:r>
                          <m:sSup>
                            <m:sSupPr>
                              <m:ctrlPr>
                                <a:rPr lang="en-US" sz="1400" i="1">
                                  <a:solidFill>
                                    <a:srgbClr val="002060"/>
                                  </a:solidFill>
                                  <a:latin typeface="Cambria Math" panose="02040503050406030204" pitchFamily="18" charset="0"/>
                                  <a:ea typeface="Cambria Math" panose="02040503050406030204" pitchFamily="18" charset="0"/>
                                </a:rPr>
                              </m:ctrlPr>
                            </m:sSupPr>
                            <m:e>
                              <m:r>
                                <a:rPr lang="en-US" sz="1400" i="1">
                                  <a:solidFill>
                                    <a:srgbClr val="002060"/>
                                  </a:solidFill>
                                  <a:latin typeface="Cambria Math" panose="02040503050406030204" pitchFamily="18" charset="0"/>
                                  <a:ea typeface="Cambria Math" panose="02040503050406030204" pitchFamily="18" charset="0"/>
                                </a:rPr>
                                <m:t>10</m:t>
                              </m:r>
                            </m:e>
                            <m:sup>
                              <m:r>
                                <a:rPr lang="en-US" sz="1400" i="1">
                                  <a:solidFill>
                                    <a:srgbClr val="002060"/>
                                  </a:solidFill>
                                  <a:latin typeface="Cambria Math" panose="02040503050406030204" pitchFamily="18" charset="0"/>
                                  <a:ea typeface="Cambria Math" panose="02040503050406030204" pitchFamily="18" charset="0"/>
                                </a:rPr>
                                <m:t>2</m:t>
                              </m:r>
                              <m:r>
                                <a:rPr lang="en-US" sz="1400" b="0" i="1" smtClean="0">
                                  <a:solidFill>
                                    <a:srgbClr val="002060"/>
                                  </a:solidFill>
                                  <a:latin typeface="Cambria Math" panose="02040503050406030204" pitchFamily="18" charset="0"/>
                                  <a:ea typeface="Cambria Math" panose="02040503050406030204" pitchFamily="18" charset="0"/>
                                </a:rPr>
                                <m:t>0</m:t>
                              </m:r>
                            </m:sup>
                          </m:sSup>
                        </m:e>
                      </m:d>
                      <m:r>
                        <a:rPr lang="en-US" sz="1400" b="0" i="1" smtClean="0">
                          <a:solidFill>
                            <a:srgbClr val="002060"/>
                          </a:solidFill>
                          <a:latin typeface="Cambria Math" panose="02040503050406030204" pitchFamily="18" charset="0"/>
                        </a:rPr>
                        <m:t>=</m:t>
                      </m:r>
                      <m:d>
                        <m:dPr>
                          <m:ctrlPr>
                            <a:rPr lang="en-US" sz="1400" i="1">
                              <a:solidFill>
                                <a:srgbClr val="002060"/>
                              </a:solidFill>
                              <a:latin typeface="Cambria Math" panose="02040503050406030204" pitchFamily="18" charset="0"/>
                            </a:rPr>
                          </m:ctrlPr>
                        </m:dPr>
                        <m:e>
                          <m:r>
                            <a:rPr lang="en-US" sz="1400" b="0" i="1" smtClean="0">
                              <a:solidFill>
                                <a:srgbClr val="002060"/>
                              </a:solidFill>
                              <a:latin typeface="Cambria Math" panose="02040503050406030204" pitchFamily="18" charset="0"/>
                            </a:rPr>
                            <m:t>2.72</m:t>
                          </m:r>
                          <m:r>
                            <a:rPr lang="en-US" sz="1400" i="1">
                              <a:solidFill>
                                <a:srgbClr val="002060"/>
                              </a:solidFill>
                              <a:latin typeface="Cambria Math" panose="02040503050406030204" pitchFamily="18" charset="0"/>
                              <a:ea typeface="Cambria Math" panose="02040503050406030204" pitchFamily="18" charset="0"/>
                            </a:rPr>
                            <m:t>×</m:t>
                          </m:r>
                          <m:sSup>
                            <m:sSupPr>
                              <m:ctrlPr>
                                <a:rPr lang="en-US" sz="1400" i="1">
                                  <a:solidFill>
                                    <a:srgbClr val="002060"/>
                                  </a:solidFill>
                                  <a:latin typeface="Cambria Math" panose="02040503050406030204" pitchFamily="18" charset="0"/>
                                  <a:ea typeface="Cambria Math" panose="02040503050406030204" pitchFamily="18" charset="0"/>
                                </a:rPr>
                              </m:ctrlPr>
                            </m:sSupPr>
                            <m:e>
                              <m:r>
                                <a:rPr lang="en-US" sz="1400" i="1">
                                  <a:solidFill>
                                    <a:srgbClr val="002060"/>
                                  </a:solidFill>
                                  <a:latin typeface="Cambria Math" panose="02040503050406030204" pitchFamily="18" charset="0"/>
                                  <a:ea typeface="Cambria Math" panose="02040503050406030204" pitchFamily="18" charset="0"/>
                                </a:rPr>
                                <m:t>10</m:t>
                              </m:r>
                            </m:e>
                            <m:sup>
                              <m:r>
                                <a:rPr lang="en-US" sz="1400" b="0" i="1" smtClean="0">
                                  <a:solidFill>
                                    <a:srgbClr val="002060"/>
                                  </a:solidFill>
                                  <a:latin typeface="Cambria Math" panose="02040503050406030204" pitchFamily="18" charset="0"/>
                                  <a:ea typeface="Cambria Math" panose="02040503050406030204" pitchFamily="18" charset="0"/>
                                </a:rPr>
                                <m:t>12</m:t>
                              </m:r>
                            </m:sup>
                          </m:sSup>
                        </m:e>
                      </m:d>
                      <m:sSub>
                        <m:sSubPr>
                          <m:ctrlPr>
                            <a:rPr lang="en-US" sz="1400" i="1">
                              <a:solidFill>
                                <a:srgbClr val="00B050"/>
                              </a:solidFill>
                              <a:latin typeface="Cambria Math" panose="02040503050406030204" pitchFamily="18" charset="0"/>
                            </a:rPr>
                          </m:ctrlPr>
                        </m:sSubPr>
                        <m:e>
                          <m:r>
                            <a:rPr lang="en-US" sz="1400" i="1">
                              <a:solidFill>
                                <a:srgbClr val="00B050"/>
                              </a:solidFill>
                              <a:latin typeface="Cambria Math" panose="02040503050406030204" pitchFamily="18" charset="0"/>
                            </a:rPr>
                            <m:t>𝑟</m:t>
                          </m:r>
                        </m:e>
                        <m:sub>
                          <m:r>
                            <a:rPr lang="en-US" sz="1400" i="1">
                              <a:solidFill>
                                <a:srgbClr val="00B050"/>
                              </a:solidFill>
                              <a:latin typeface="Cambria Math" panose="02040503050406030204" pitchFamily="18" charset="0"/>
                            </a:rPr>
                            <m:t>𝑒</m:t>
                          </m:r>
                        </m:sub>
                      </m:sSub>
                    </m:oMath>
                  </m:oMathPara>
                </a14:m>
                <a:endParaRPr lang="en-US" sz="1400" dirty="0"/>
              </a:p>
            </p:txBody>
          </p:sp>
        </mc:Choice>
        <mc:Fallback xmlns="">
          <p:sp>
            <p:nvSpPr>
              <p:cNvPr id="36" name="TextBox 35">
                <a:extLst>
                  <a:ext uri="{FF2B5EF4-FFF2-40B4-BE49-F238E27FC236}">
                    <a16:creationId xmlns:a16="http://schemas.microsoft.com/office/drawing/2014/main" id="{58AF2254-2314-4915-BD9F-3A456DCDCD12}"/>
                  </a:ext>
                </a:extLst>
              </p:cNvPr>
              <p:cNvSpPr txBox="1">
                <a:spLocks noRot="1" noChangeAspect="1" noMove="1" noResize="1" noEditPoints="1" noAdjustHandles="1" noChangeArrowheads="1" noChangeShapeType="1" noTextEdit="1"/>
              </p:cNvSpPr>
              <p:nvPr/>
            </p:nvSpPr>
            <p:spPr>
              <a:xfrm>
                <a:off x="6165472" y="5276967"/>
                <a:ext cx="2505621" cy="215444"/>
              </a:xfrm>
              <a:prstGeom prst="rect">
                <a:avLst/>
              </a:prstGeom>
              <a:blipFill>
                <a:blip r:embed="rId11"/>
                <a:stretch>
                  <a:fillRect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95A81E6-395A-4109-8C19-3C5C2718CDF0}"/>
                  </a:ext>
                </a:extLst>
              </p:cNvPr>
              <p:cNvSpPr txBox="1"/>
              <p:nvPr/>
            </p:nvSpPr>
            <p:spPr>
              <a:xfrm>
                <a:off x="5945709" y="5632768"/>
                <a:ext cx="2853858" cy="430887"/>
              </a:xfrm>
              <a:prstGeom prst="rect">
                <a:avLst/>
              </a:prstGeom>
              <a:noFill/>
              <a:ln>
                <a:solidFill>
                  <a:srgbClr val="C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00B050"/>
                              </a:solidFill>
                              <a:latin typeface="Cambria Math" panose="02040503050406030204" pitchFamily="18" charset="0"/>
                            </a:rPr>
                          </m:ctrlPr>
                        </m:sSubPr>
                        <m:e>
                          <m:r>
                            <a:rPr lang="en-US" sz="2800" i="1">
                              <a:solidFill>
                                <a:srgbClr val="00B050"/>
                              </a:solidFill>
                              <a:latin typeface="Cambria Math" panose="02040503050406030204" pitchFamily="18" charset="0"/>
                            </a:rPr>
                            <m:t>𝑟</m:t>
                          </m:r>
                        </m:e>
                        <m:sub>
                          <m:r>
                            <a:rPr lang="en-US" sz="2800" i="1">
                              <a:solidFill>
                                <a:srgbClr val="00B050"/>
                              </a:solidFill>
                              <a:latin typeface="Cambria Math" panose="02040503050406030204" pitchFamily="18" charset="0"/>
                            </a:rPr>
                            <m:t>𝑒</m:t>
                          </m:r>
                        </m:sub>
                      </m:sSub>
                      <m:r>
                        <a:rPr lang="en-US" sz="2800" b="0" i="1" smtClean="0">
                          <a:solidFill>
                            <a:schemeClr val="tx1">
                              <a:lumMod val="75000"/>
                              <a:lumOff val="25000"/>
                            </a:schemeClr>
                          </a:solidFill>
                          <a:latin typeface="Cambria Math" panose="02040503050406030204" pitchFamily="18" charset="0"/>
                        </a:rPr>
                        <m:t>=</m:t>
                      </m:r>
                      <m:r>
                        <a:rPr lang="en-US" sz="2800" i="1">
                          <a:solidFill>
                            <a:schemeClr val="tx1">
                              <a:lumMod val="75000"/>
                              <a:lumOff val="25000"/>
                            </a:schemeClr>
                          </a:solidFill>
                          <a:latin typeface="Cambria Math" panose="02040503050406030204" pitchFamily="18" charset="0"/>
                        </a:rPr>
                        <m:t>3.42</m:t>
                      </m:r>
                      <m:r>
                        <a:rPr lang="en-US" sz="2800" i="1">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n-US" sz="2800" i="1">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sz="2800" i="1">
                              <a:solidFill>
                                <a:schemeClr val="tx1">
                                  <a:lumMod val="75000"/>
                                  <a:lumOff val="25000"/>
                                </a:schemeClr>
                              </a:solidFill>
                              <a:latin typeface="Cambria Math" panose="02040503050406030204" pitchFamily="18" charset="0"/>
                              <a:ea typeface="Cambria Math" panose="02040503050406030204" pitchFamily="18" charset="0"/>
                            </a:rPr>
                            <m:t>10</m:t>
                          </m:r>
                        </m:e>
                        <m:sup>
                          <m:r>
                            <a:rPr lang="en-US" sz="2800" i="1">
                              <a:solidFill>
                                <a:schemeClr val="tx1">
                                  <a:lumMod val="75000"/>
                                  <a:lumOff val="25000"/>
                                </a:schemeClr>
                              </a:solidFill>
                              <a:latin typeface="Cambria Math" panose="02040503050406030204" pitchFamily="18" charset="0"/>
                              <a:ea typeface="Cambria Math" panose="02040503050406030204" pitchFamily="18" charset="0"/>
                            </a:rPr>
                            <m:t>8</m:t>
                          </m:r>
                        </m:sup>
                      </m:sSup>
                      <m:r>
                        <a:rPr lang="en-US" sz="2800" b="0" i="1" smtClean="0">
                          <a:solidFill>
                            <a:schemeClr val="tx1">
                              <a:lumMod val="75000"/>
                              <a:lumOff val="25000"/>
                            </a:schemeClr>
                          </a:solidFill>
                          <a:latin typeface="Cambria Math" panose="02040503050406030204" pitchFamily="18" charset="0"/>
                          <a:ea typeface="Cambria Math" panose="02040503050406030204" pitchFamily="18" charset="0"/>
                        </a:rPr>
                        <m:t> </m:t>
                      </m:r>
                      <m:r>
                        <m:rPr>
                          <m:sty m:val="p"/>
                        </m:rPr>
                        <a:rPr lang="en-US" sz="2800" b="0" i="0" smtClean="0">
                          <a:solidFill>
                            <a:schemeClr val="tx1">
                              <a:lumMod val="75000"/>
                              <a:lumOff val="25000"/>
                            </a:schemeClr>
                          </a:solidFill>
                          <a:latin typeface="Cambria Math" panose="02040503050406030204" pitchFamily="18" charset="0"/>
                          <a:ea typeface="Cambria Math" panose="02040503050406030204" pitchFamily="18" charset="0"/>
                        </a:rPr>
                        <m:t>m</m:t>
                      </m:r>
                    </m:oMath>
                  </m:oMathPara>
                </a14:m>
                <a:endParaRPr lang="en-US" sz="2800" dirty="0">
                  <a:solidFill>
                    <a:srgbClr val="00B050"/>
                  </a:solidFill>
                </a:endParaRPr>
              </a:p>
            </p:txBody>
          </p:sp>
        </mc:Choice>
        <mc:Fallback xmlns="">
          <p:sp>
            <p:nvSpPr>
              <p:cNvPr id="37" name="TextBox 36">
                <a:extLst>
                  <a:ext uri="{FF2B5EF4-FFF2-40B4-BE49-F238E27FC236}">
                    <a16:creationId xmlns:a16="http://schemas.microsoft.com/office/drawing/2014/main" id="{395A81E6-395A-4109-8C19-3C5C2718CDF0}"/>
                  </a:ext>
                </a:extLst>
              </p:cNvPr>
              <p:cNvSpPr txBox="1">
                <a:spLocks noRot="1" noChangeAspect="1" noMove="1" noResize="1" noEditPoints="1" noAdjustHandles="1" noChangeArrowheads="1" noChangeShapeType="1" noTextEdit="1"/>
              </p:cNvSpPr>
              <p:nvPr/>
            </p:nvSpPr>
            <p:spPr>
              <a:xfrm>
                <a:off x="5945709" y="5632768"/>
                <a:ext cx="2853858" cy="430887"/>
              </a:xfrm>
              <a:prstGeom prst="rect">
                <a:avLst/>
              </a:prstGeom>
              <a:blipFill>
                <a:blip r:embed="rId12"/>
                <a:stretch>
                  <a:fillRect/>
                </a:stretch>
              </a:blipFill>
              <a:ln>
                <a:solidFill>
                  <a:srgbClr val="C00000"/>
                </a:solidFill>
              </a:ln>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366D7241-F233-433B-B1FC-C70230F56993}"/>
              </a:ext>
            </a:extLst>
          </p:cNvPr>
          <p:cNvGrpSpPr/>
          <p:nvPr/>
        </p:nvGrpSpPr>
        <p:grpSpPr>
          <a:xfrm>
            <a:off x="2847444" y="4447521"/>
            <a:ext cx="1190069" cy="930048"/>
            <a:chOff x="2847444" y="4447521"/>
            <a:chExt cx="1190069" cy="930048"/>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D0C1157-5B9F-4067-BDCD-37CAA48376B2}"/>
                    </a:ext>
                  </a:extLst>
                </p:cNvPr>
                <p:cNvSpPr txBox="1"/>
                <p:nvPr/>
              </p:nvSpPr>
              <p:spPr>
                <a:xfrm>
                  <a:off x="2847444" y="4807669"/>
                  <a:ext cx="1190069" cy="5699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002060"/>
                                </a:solidFill>
                                <a:latin typeface="Cambria Math" panose="02040503050406030204" pitchFamily="18" charset="0"/>
                              </a:rPr>
                            </m:ctrlPr>
                          </m:fPr>
                          <m:num>
                            <m:rad>
                              <m:radPr>
                                <m:degHide m:val="on"/>
                                <m:ctrlPr>
                                  <a:rPr lang="en-US" sz="1600" i="1" smtClean="0">
                                    <a:solidFill>
                                      <a:srgbClr val="FF6600"/>
                                    </a:solidFill>
                                    <a:latin typeface="Cambria Math" panose="02040503050406030204" pitchFamily="18" charset="0"/>
                                  </a:rPr>
                                </m:ctrlPr>
                              </m:radPr>
                              <m:deg/>
                              <m:e>
                                <m:sSub>
                                  <m:sSubPr>
                                    <m:ctrlPr>
                                      <a:rPr lang="en-US" sz="1600" i="1">
                                        <a:solidFill>
                                          <a:srgbClr val="002060"/>
                                        </a:solidFill>
                                        <a:latin typeface="Cambria Math" panose="02040503050406030204" pitchFamily="18" charset="0"/>
                                      </a:rPr>
                                    </m:ctrlPr>
                                  </m:sSubPr>
                                  <m:e>
                                    <m:r>
                                      <a:rPr lang="en-US" sz="1600" i="1">
                                        <a:solidFill>
                                          <a:srgbClr val="002060"/>
                                        </a:solidFill>
                                        <a:latin typeface="Cambria Math" panose="02040503050406030204" pitchFamily="18" charset="0"/>
                                      </a:rPr>
                                      <m:t>𝑀</m:t>
                                    </m:r>
                                  </m:e>
                                  <m:sub>
                                    <m:r>
                                      <a:rPr lang="en-US" sz="1600" i="1">
                                        <a:solidFill>
                                          <a:srgbClr val="002060"/>
                                        </a:solidFill>
                                        <a:latin typeface="Cambria Math" panose="02040503050406030204" pitchFamily="18" charset="0"/>
                                      </a:rPr>
                                      <m:t>𝑒</m:t>
                                    </m:r>
                                  </m:sub>
                                </m:sSub>
                              </m:e>
                            </m:rad>
                          </m:num>
                          <m:den>
                            <m:sSub>
                              <m:sSubPr>
                                <m:ctrlPr>
                                  <a:rPr lang="en-US" sz="1600" i="1">
                                    <a:solidFill>
                                      <a:srgbClr val="00B050"/>
                                    </a:solidFill>
                                    <a:latin typeface="Cambria Math" panose="02040503050406030204" pitchFamily="18" charset="0"/>
                                  </a:rPr>
                                </m:ctrlPr>
                              </m:sSubPr>
                              <m:e>
                                <m:r>
                                  <a:rPr lang="en-US" sz="1600" i="1">
                                    <a:solidFill>
                                      <a:srgbClr val="00B050"/>
                                    </a:solidFill>
                                    <a:latin typeface="Cambria Math" panose="02040503050406030204" pitchFamily="18" charset="0"/>
                                  </a:rPr>
                                  <m:t>𝑟</m:t>
                                </m:r>
                              </m:e>
                              <m:sub>
                                <m:r>
                                  <a:rPr lang="en-US" sz="1600" i="1">
                                    <a:solidFill>
                                      <a:srgbClr val="00B050"/>
                                    </a:solidFill>
                                    <a:latin typeface="Cambria Math" panose="02040503050406030204" pitchFamily="18" charset="0"/>
                                  </a:rPr>
                                  <m:t>𝑒</m:t>
                                </m:r>
                              </m:sub>
                            </m:sSub>
                          </m:den>
                        </m:f>
                        <m:r>
                          <a:rPr lang="en-US" sz="1600" b="0" i="1" smtClean="0">
                            <a:solidFill>
                              <a:srgbClr val="002060"/>
                            </a:solidFill>
                            <a:latin typeface="Cambria Math" panose="02040503050406030204" pitchFamily="18" charset="0"/>
                          </a:rPr>
                          <m:t>=</m:t>
                        </m:r>
                        <m:f>
                          <m:fPr>
                            <m:ctrlPr>
                              <a:rPr lang="en-US" sz="1600" i="1">
                                <a:solidFill>
                                  <a:srgbClr val="002060"/>
                                </a:solidFill>
                                <a:latin typeface="Cambria Math" panose="02040503050406030204" pitchFamily="18" charset="0"/>
                              </a:rPr>
                            </m:ctrlPr>
                          </m:fPr>
                          <m:num>
                            <m:rad>
                              <m:radPr>
                                <m:degHide m:val="on"/>
                                <m:ctrlPr>
                                  <a:rPr lang="en-US" sz="1600" i="1">
                                    <a:solidFill>
                                      <a:srgbClr val="FF6600"/>
                                    </a:solidFill>
                                    <a:latin typeface="Cambria Math" panose="02040503050406030204" pitchFamily="18" charset="0"/>
                                  </a:rPr>
                                </m:ctrlPr>
                              </m:radPr>
                              <m:deg/>
                              <m:e>
                                <m:sSub>
                                  <m:sSubPr>
                                    <m:ctrlPr>
                                      <a:rPr lang="en-US" sz="1600" i="1">
                                        <a:solidFill>
                                          <a:srgbClr val="002060"/>
                                        </a:solidFill>
                                        <a:latin typeface="Cambria Math" panose="02040503050406030204" pitchFamily="18" charset="0"/>
                                      </a:rPr>
                                    </m:ctrlPr>
                                  </m:sSubPr>
                                  <m:e>
                                    <m:r>
                                      <a:rPr lang="en-US" sz="1600" i="1">
                                        <a:solidFill>
                                          <a:srgbClr val="002060"/>
                                        </a:solidFill>
                                        <a:latin typeface="Cambria Math" panose="02040503050406030204" pitchFamily="18" charset="0"/>
                                      </a:rPr>
                                      <m:t>𝑀</m:t>
                                    </m:r>
                                  </m:e>
                                  <m:sub>
                                    <m:r>
                                      <a:rPr lang="en-US" sz="1600" b="0" i="1" smtClean="0">
                                        <a:solidFill>
                                          <a:srgbClr val="002060"/>
                                        </a:solidFill>
                                        <a:latin typeface="Cambria Math" panose="02040503050406030204" pitchFamily="18" charset="0"/>
                                      </a:rPr>
                                      <m:t>𝑚</m:t>
                                    </m:r>
                                  </m:sub>
                                </m:sSub>
                              </m:e>
                            </m:rad>
                          </m:num>
                          <m:den>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𝑟</m:t>
                                </m:r>
                              </m:e>
                              <m:sub>
                                <m:r>
                                  <a:rPr lang="en-US" sz="1600" i="1">
                                    <a:solidFill>
                                      <a:srgbClr val="7030A0"/>
                                    </a:solidFill>
                                    <a:latin typeface="Cambria Math" panose="02040503050406030204" pitchFamily="18" charset="0"/>
                                  </a:rPr>
                                  <m:t>𝑚</m:t>
                                </m:r>
                              </m:sub>
                            </m:sSub>
                          </m:den>
                        </m:f>
                      </m:oMath>
                    </m:oMathPara>
                  </a14:m>
                  <a:endParaRPr lang="en-US" sz="1600" dirty="0"/>
                </a:p>
              </p:txBody>
            </p:sp>
          </mc:Choice>
          <mc:Fallback xmlns="">
            <p:sp>
              <p:nvSpPr>
                <p:cNvPr id="23" name="TextBox 22">
                  <a:extLst>
                    <a:ext uri="{FF2B5EF4-FFF2-40B4-BE49-F238E27FC236}">
                      <a16:creationId xmlns:a16="http://schemas.microsoft.com/office/drawing/2014/main" id="{3D0C1157-5B9F-4067-BDCD-37CAA48376B2}"/>
                    </a:ext>
                  </a:extLst>
                </p:cNvPr>
                <p:cNvSpPr txBox="1">
                  <a:spLocks noRot="1" noChangeAspect="1" noMove="1" noResize="1" noEditPoints="1" noAdjustHandles="1" noChangeArrowheads="1" noChangeShapeType="1" noTextEdit="1"/>
                </p:cNvSpPr>
                <p:nvPr/>
              </p:nvSpPr>
              <p:spPr>
                <a:xfrm>
                  <a:off x="2847444" y="4807669"/>
                  <a:ext cx="1190069" cy="569900"/>
                </a:xfrm>
                <a:prstGeom prst="rect">
                  <a:avLst/>
                </a:prstGeom>
                <a:blipFill>
                  <a:blip r:embed="rId13"/>
                  <a:stretch>
                    <a:fillRect/>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F7E3F73D-F3E8-4EE8-9BA5-AE8907F55918}"/>
                </a:ext>
              </a:extLst>
            </p:cNvPr>
            <p:cNvCxnSpPr>
              <a:cxnSpLocks/>
            </p:cNvCxnSpPr>
            <p:nvPr/>
          </p:nvCxnSpPr>
          <p:spPr>
            <a:xfrm>
              <a:off x="3442478" y="4447521"/>
              <a:ext cx="1" cy="455542"/>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58DCC4D5-1F12-4CCB-9ED1-BDF399FBDA65}"/>
              </a:ext>
            </a:extLst>
          </p:cNvPr>
          <p:cNvGrpSpPr/>
          <p:nvPr/>
        </p:nvGrpSpPr>
        <p:grpSpPr>
          <a:xfrm>
            <a:off x="4144515" y="4033418"/>
            <a:ext cx="3332469" cy="1022045"/>
            <a:chOff x="4144515" y="4033418"/>
            <a:chExt cx="3332469" cy="1022045"/>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5208314-38BF-4069-BC36-2400C26A6473}"/>
                    </a:ext>
                  </a:extLst>
                </p:cNvPr>
                <p:cNvSpPr txBox="1"/>
                <p:nvPr/>
              </p:nvSpPr>
              <p:spPr>
                <a:xfrm>
                  <a:off x="4768871" y="4033418"/>
                  <a:ext cx="2708113" cy="5856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002060"/>
                                </a:solidFill>
                                <a:latin typeface="Cambria Math" panose="02040503050406030204" pitchFamily="18" charset="0"/>
                              </a:rPr>
                            </m:ctrlPr>
                          </m:fPr>
                          <m:num>
                            <m:rad>
                              <m:radPr>
                                <m:degHide m:val="on"/>
                                <m:ctrlPr>
                                  <a:rPr lang="en-US" sz="1600" i="1" smtClean="0">
                                    <a:solidFill>
                                      <a:srgbClr val="FF6600"/>
                                    </a:solidFill>
                                    <a:latin typeface="Cambria Math" panose="02040503050406030204" pitchFamily="18" charset="0"/>
                                  </a:rPr>
                                </m:ctrlPr>
                              </m:radPr>
                              <m:deg/>
                              <m:e>
                                <m:r>
                                  <a:rPr lang="en-US" sz="1600" b="0" i="1" smtClean="0">
                                    <a:solidFill>
                                      <a:srgbClr val="002060"/>
                                    </a:solidFill>
                                    <a:latin typeface="Cambria Math" panose="02040503050406030204" pitchFamily="18" charset="0"/>
                                  </a:rPr>
                                  <m:t>6</m:t>
                                </m:r>
                                <m:r>
                                  <a:rPr lang="en-US" sz="1600" b="0" i="1" smtClean="0">
                                    <a:solidFill>
                                      <a:srgbClr val="002060"/>
                                    </a:solidFill>
                                    <a:latin typeface="Cambria Math" panose="02040503050406030204" pitchFamily="18" charset="0"/>
                                    <a:ea typeface="Cambria Math" panose="02040503050406030204" pitchFamily="18" charset="0"/>
                                  </a:rPr>
                                  <m:t>×</m:t>
                                </m:r>
                                <m:sSup>
                                  <m:sSupPr>
                                    <m:ctrlPr>
                                      <a:rPr lang="en-US" sz="1600" b="0" i="1" smtClean="0">
                                        <a:solidFill>
                                          <a:srgbClr val="002060"/>
                                        </a:solidFill>
                                        <a:latin typeface="Cambria Math" panose="02040503050406030204" pitchFamily="18" charset="0"/>
                                        <a:ea typeface="Cambria Math" panose="02040503050406030204" pitchFamily="18" charset="0"/>
                                      </a:rPr>
                                    </m:ctrlPr>
                                  </m:sSupPr>
                                  <m:e>
                                    <m:r>
                                      <a:rPr lang="en-US" sz="1600" b="0" i="1" smtClean="0">
                                        <a:solidFill>
                                          <a:srgbClr val="002060"/>
                                        </a:solidFill>
                                        <a:latin typeface="Cambria Math" panose="02040503050406030204" pitchFamily="18" charset="0"/>
                                        <a:ea typeface="Cambria Math" panose="02040503050406030204" pitchFamily="18" charset="0"/>
                                      </a:rPr>
                                      <m:t>10</m:t>
                                    </m:r>
                                  </m:e>
                                  <m:sup>
                                    <m:r>
                                      <a:rPr lang="en-US" sz="1600" b="0" i="1" smtClean="0">
                                        <a:solidFill>
                                          <a:srgbClr val="002060"/>
                                        </a:solidFill>
                                        <a:latin typeface="Cambria Math" panose="02040503050406030204" pitchFamily="18" charset="0"/>
                                        <a:ea typeface="Cambria Math" panose="02040503050406030204" pitchFamily="18" charset="0"/>
                                      </a:rPr>
                                      <m:t>24</m:t>
                                    </m:r>
                                  </m:sup>
                                </m:sSup>
                              </m:e>
                            </m:rad>
                          </m:num>
                          <m:den>
                            <m:sSub>
                              <m:sSubPr>
                                <m:ctrlPr>
                                  <a:rPr lang="en-US" sz="1600" i="1">
                                    <a:solidFill>
                                      <a:srgbClr val="00B050"/>
                                    </a:solidFill>
                                    <a:latin typeface="Cambria Math" panose="02040503050406030204" pitchFamily="18" charset="0"/>
                                  </a:rPr>
                                </m:ctrlPr>
                              </m:sSubPr>
                              <m:e>
                                <m:r>
                                  <a:rPr lang="en-US" sz="1600" i="1">
                                    <a:solidFill>
                                      <a:srgbClr val="00B050"/>
                                    </a:solidFill>
                                    <a:latin typeface="Cambria Math" panose="02040503050406030204" pitchFamily="18" charset="0"/>
                                  </a:rPr>
                                  <m:t>𝑟</m:t>
                                </m:r>
                              </m:e>
                              <m:sub>
                                <m:r>
                                  <a:rPr lang="en-US" sz="1600" i="1">
                                    <a:solidFill>
                                      <a:srgbClr val="00B050"/>
                                    </a:solidFill>
                                    <a:latin typeface="Cambria Math" panose="02040503050406030204" pitchFamily="18" charset="0"/>
                                  </a:rPr>
                                  <m:t>𝑒</m:t>
                                </m:r>
                              </m:sub>
                            </m:sSub>
                          </m:den>
                        </m:f>
                        <m:r>
                          <a:rPr lang="en-US" sz="1600" b="0" i="1" smtClean="0">
                            <a:solidFill>
                              <a:srgbClr val="002060"/>
                            </a:solidFill>
                            <a:latin typeface="Cambria Math" panose="02040503050406030204" pitchFamily="18" charset="0"/>
                          </a:rPr>
                          <m:t>=</m:t>
                        </m:r>
                        <m:f>
                          <m:fPr>
                            <m:ctrlPr>
                              <a:rPr lang="en-US" sz="1600" i="1">
                                <a:solidFill>
                                  <a:srgbClr val="002060"/>
                                </a:solidFill>
                                <a:latin typeface="Cambria Math" panose="02040503050406030204" pitchFamily="18" charset="0"/>
                              </a:rPr>
                            </m:ctrlPr>
                          </m:fPr>
                          <m:num>
                            <m:rad>
                              <m:radPr>
                                <m:degHide m:val="on"/>
                                <m:ctrlPr>
                                  <a:rPr lang="en-US" sz="1600" i="1">
                                    <a:solidFill>
                                      <a:srgbClr val="FF6600"/>
                                    </a:solidFill>
                                    <a:latin typeface="Cambria Math" panose="02040503050406030204" pitchFamily="18" charset="0"/>
                                  </a:rPr>
                                </m:ctrlPr>
                              </m:radPr>
                              <m:deg/>
                              <m:e>
                                <m:r>
                                  <a:rPr lang="en-US" sz="1600" b="0" i="1" smtClean="0">
                                    <a:solidFill>
                                      <a:srgbClr val="002060"/>
                                    </a:solidFill>
                                    <a:latin typeface="Cambria Math" panose="02040503050406030204" pitchFamily="18" charset="0"/>
                                  </a:rPr>
                                  <m:t>7.3</m:t>
                                </m:r>
                                <m:r>
                                  <a:rPr lang="en-US" sz="1600" i="1">
                                    <a:solidFill>
                                      <a:srgbClr val="002060"/>
                                    </a:solidFill>
                                    <a:latin typeface="Cambria Math" panose="02040503050406030204" pitchFamily="18" charset="0"/>
                                    <a:ea typeface="Cambria Math" panose="02040503050406030204" pitchFamily="18" charset="0"/>
                                  </a:rPr>
                                  <m:t>×</m:t>
                                </m:r>
                                <m:sSup>
                                  <m:sSupPr>
                                    <m:ctrlPr>
                                      <a:rPr lang="en-US" sz="1600" i="1">
                                        <a:solidFill>
                                          <a:srgbClr val="002060"/>
                                        </a:solidFill>
                                        <a:latin typeface="Cambria Math" panose="02040503050406030204" pitchFamily="18" charset="0"/>
                                        <a:ea typeface="Cambria Math" panose="02040503050406030204" pitchFamily="18" charset="0"/>
                                      </a:rPr>
                                    </m:ctrlPr>
                                  </m:sSupPr>
                                  <m:e>
                                    <m:r>
                                      <a:rPr lang="en-US" sz="1600" i="1">
                                        <a:solidFill>
                                          <a:srgbClr val="002060"/>
                                        </a:solidFill>
                                        <a:latin typeface="Cambria Math" panose="02040503050406030204" pitchFamily="18" charset="0"/>
                                        <a:ea typeface="Cambria Math" panose="02040503050406030204" pitchFamily="18" charset="0"/>
                                      </a:rPr>
                                      <m:t>10</m:t>
                                    </m:r>
                                  </m:e>
                                  <m:sup>
                                    <m:r>
                                      <a:rPr lang="en-US" sz="1600" i="1">
                                        <a:solidFill>
                                          <a:srgbClr val="002060"/>
                                        </a:solidFill>
                                        <a:latin typeface="Cambria Math" panose="02040503050406030204" pitchFamily="18" charset="0"/>
                                        <a:ea typeface="Cambria Math" panose="02040503050406030204" pitchFamily="18" charset="0"/>
                                      </a:rPr>
                                      <m:t>2</m:t>
                                    </m:r>
                                    <m:r>
                                      <a:rPr lang="en-US" sz="1600" b="0" i="1" smtClean="0">
                                        <a:solidFill>
                                          <a:srgbClr val="002060"/>
                                        </a:solidFill>
                                        <a:latin typeface="Cambria Math" panose="02040503050406030204" pitchFamily="18" charset="0"/>
                                        <a:ea typeface="Cambria Math" panose="02040503050406030204" pitchFamily="18" charset="0"/>
                                      </a:rPr>
                                      <m:t>2</m:t>
                                    </m:r>
                                  </m:sup>
                                </m:sSup>
                              </m:e>
                            </m:rad>
                          </m:num>
                          <m:den>
                            <m:r>
                              <a:rPr lang="en-US" sz="1600" b="0" i="1" smtClean="0">
                                <a:solidFill>
                                  <a:srgbClr val="002060"/>
                                </a:solidFill>
                                <a:latin typeface="Cambria Math" panose="02040503050406030204" pitchFamily="18" charset="0"/>
                              </a:rPr>
                              <m:t>(3.8</m:t>
                            </m:r>
                            <m:r>
                              <a:rPr lang="en-US" sz="1600" i="1">
                                <a:solidFill>
                                  <a:srgbClr val="002060"/>
                                </a:solidFill>
                                <a:latin typeface="Cambria Math" panose="02040503050406030204" pitchFamily="18" charset="0"/>
                                <a:ea typeface="Cambria Math" panose="02040503050406030204" pitchFamily="18" charset="0"/>
                              </a:rPr>
                              <m:t>×</m:t>
                            </m:r>
                            <m:sSup>
                              <m:sSupPr>
                                <m:ctrlPr>
                                  <a:rPr lang="en-US" sz="1600" i="1">
                                    <a:solidFill>
                                      <a:srgbClr val="002060"/>
                                    </a:solidFill>
                                    <a:latin typeface="Cambria Math" panose="02040503050406030204" pitchFamily="18" charset="0"/>
                                    <a:ea typeface="Cambria Math" panose="02040503050406030204" pitchFamily="18" charset="0"/>
                                  </a:rPr>
                                </m:ctrlPr>
                              </m:sSupPr>
                              <m:e>
                                <m:r>
                                  <a:rPr lang="en-US" sz="1600" i="1">
                                    <a:solidFill>
                                      <a:srgbClr val="002060"/>
                                    </a:solidFill>
                                    <a:latin typeface="Cambria Math" panose="02040503050406030204" pitchFamily="18" charset="0"/>
                                    <a:ea typeface="Cambria Math" panose="02040503050406030204" pitchFamily="18" charset="0"/>
                                  </a:rPr>
                                  <m:t>10</m:t>
                                </m:r>
                              </m:e>
                              <m:sup>
                                <m:r>
                                  <a:rPr lang="en-US" sz="1600" b="0" i="1" smtClean="0">
                                    <a:solidFill>
                                      <a:srgbClr val="002060"/>
                                    </a:solidFill>
                                    <a:latin typeface="Cambria Math" panose="02040503050406030204" pitchFamily="18" charset="0"/>
                                    <a:ea typeface="Cambria Math" panose="02040503050406030204" pitchFamily="18" charset="0"/>
                                  </a:rPr>
                                  <m:t>8</m:t>
                                </m:r>
                              </m:sup>
                            </m:sSup>
                            <m:r>
                              <a:rPr lang="en-US" sz="1600" i="1">
                                <a:solidFill>
                                  <a:srgbClr val="002060"/>
                                </a:solidFill>
                                <a:latin typeface="Cambria Math" panose="02040503050406030204" pitchFamily="18" charset="0"/>
                                <a:ea typeface="Cambria Math" panose="02040503050406030204" pitchFamily="18" charset="0"/>
                              </a:rPr>
                              <m:t>−</m:t>
                            </m:r>
                            <m:sSub>
                              <m:sSubPr>
                                <m:ctrlPr>
                                  <a:rPr lang="en-US" sz="1600" i="1">
                                    <a:solidFill>
                                      <a:srgbClr val="00B050"/>
                                    </a:solidFill>
                                    <a:latin typeface="Cambria Math" panose="02040503050406030204" pitchFamily="18" charset="0"/>
                                  </a:rPr>
                                </m:ctrlPr>
                              </m:sSubPr>
                              <m:e>
                                <m:r>
                                  <a:rPr lang="en-US" sz="1600" i="1">
                                    <a:solidFill>
                                      <a:srgbClr val="00B050"/>
                                    </a:solidFill>
                                    <a:latin typeface="Cambria Math" panose="02040503050406030204" pitchFamily="18" charset="0"/>
                                  </a:rPr>
                                  <m:t>𝑟</m:t>
                                </m:r>
                              </m:e>
                              <m:sub>
                                <m:r>
                                  <a:rPr lang="en-US" sz="1600" i="1">
                                    <a:solidFill>
                                      <a:srgbClr val="00B050"/>
                                    </a:solidFill>
                                    <a:latin typeface="Cambria Math" panose="02040503050406030204" pitchFamily="18" charset="0"/>
                                  </a:rPr>
                                  <m:t>𝑒</m:t>
                                </m:r>
                              </m:sub>
                            </m:sSub>
                            <m:r>
                              <a:rPr lang="en-US" sz="1600" b="0" i="1" smtClean="0">
                                <a:solidFill>
                                  <a:srgbClr val="002060"/>
                                </a:solidFill>
                                <a:latin typeface="Cambria Math" panose="02040503050406030204" pitchFamily="18" charset="0"/>
                              </a:rPr>
                              <m:t>)</m:t>
                            </m:r>
                            <m:r>
                              <a:rPr lang="en-US" sz="1600" i="1" smtClean="0">
                                <a:solidFill>
                                  <a:srgbClr val="002060"/>
                                </a:solidFill>
                                <a:latin typeface="Cambria Math" panose="02040503050406030204" pitchFamily="18" charset="0"/>
                              </a:rPr>
                              <m:t> </m:t>
                            </m:r>
                          </m:den>
                        </m:f>
                      </m:oMath>
                    </m:oMathPara>
                  </a14:m>
                  <a:endParaRPr lang="en-US" sz="1600" dirty="0"/>
                </a:p>
              </p:txBody>
            </p:sp>
          </mc:Choice>
          <mc:Fallback xmlns="">
            <p:sp>
              <p:nvSpPr>
                <p:cNvPr id="34" name="TextBox 33">
                  <a:extLst>
                    <a:ext uri="{FF2B5EF4-FFF2-40B4-BE49-F238E27FC236}">
                      <a16:creationId xmlns:a16="http://schemas.microsoft.com/office/drawing/2014/main" id="{A5208314-38BF-4069-BC36-2400C26A6473}"/>
                    </a:ext>
                  </a:extLst>
                </p:cNvPr>
                <p:cNvSpPr txBox="1">
                  <a:spLocks noRot="1" noChangeAspect="1" noMove="1" noResize="1" noEditPoints="1" noAdjustHandles="1" noChangeArrowheads="1" noChangeShapeType="1" noTextEdit="1"/>
                </p:cNvSpPr>
                <p:nvPr/>
              </p:nvSpPr>
              <p:spPr>
                <a:xfrm>
                  <a:off x="4768871" y="4033418"/>
                  <a:ext cx="2708113" cy="585610"/>
                </a:xfrm>
                <a:prstGeom prst="rect">
                  <a:avLst/>
                </a:prstGeom>
                <a:blipFill>
                  <a:blip r:embed="rId14"/>
                  <a:stretch>
                    <a:fillRect/>
                  </a:stretch>
                </a:blipFill>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9438C547-434A-4A64-BBD6-B36B69E12873}"/>
                </a:ext>
              </a:extLst>
            </p:cNvPr>
            <p:cNvCxnSpPr>
              <a:cxnSpLocks/>
            </p:cNvCxnSpPr>
            <p:nvPr/>
          </p:nvCxnSpPr>
          <p:spPr>
            <a:xfrm flipV="1">
              <a:off x="4144515" y="4447521"/>
              <a:ext cx="624356" cy="607942"/>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45934C7-EE26-4005-AFA4-0873A59403F4}"/>
              </a:ext>
            </a:extLst>
          </p:cNvPr>
          <p:cNvGrpSpPr/>
          <p:nvPr/>
        </p:nvGrpSpPr>
        <p:grpSpPr>
          <a:xfrm>
            <a:off x="5695951" y="4267201"/>
            <a:ext cx="254521" cy="189846"/>
            <a:chOff x="5695951" y="4267201"/>
            <a:chExt cx="254521" cy="189846"/>
          </a:xfrm>
        </p:grpSpPr>
        <p:cxnSp>
          <p:nvCxnSpPr>
            <p:cNvPr id="50" name="Straight Arrow Connector 49">
              <a:extLst>
                <a:ext uri="{FF2B5EF4-FFF2-40B4-BE49-F238E27FC236}">
                  <a16:creationId xmlns:a16="http://schemas.microsoft.com/office/drawing/2014/main" id="{66C9737C-EB22-45D3-9481-336B71382D2C}"/>
                </a:ext>
              </a:extLst>
            </p:cNvPr>
            <p:cNvCxnSpPr/>
            <p:nvPr/>
          </p:nvCxnSpPr>
          <p:spPr>
            <a:xfrm>
              <a:off x="5695951" y="4267201"/>
              <a:ext cx="254521" cy="189846"/>
            </a:xfrm>
            <a:prstGeom prst="straightConnector1">
              <a:avLst/>
            </a:prstGeom>
            <a:ln w="19050">
              <a:solidFill>
                <a:srgbClr val="FF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60AC116-205B-4478-BDE9-91F8CC1913DC}"/>
                </a:ext>
              </a:extLst>
            </p:cNvPr>
            <p:cNvCxnSpPr>
              <a:cxnSpLocks/>
            </p:cNvCxnSpPr>
            <p:nvPr/>
          </p:nvCxnSpPr>
          <p:spPr>
            <a:xfrm flipV="1">
              <a:off x="5695951" y="4267202"/>
              <a:ext cx="254521" cy="189845"/>
            </a:xfrm>
            <a:prstGeom prst="straightConnector1">
              <a:avLst/>
            </a:prstGeom>
            <a:ln w="19050">
              <a:solidFill>
                <a:srgbClr val="FF00FF"/>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4818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par>
                                <p:cTn id="37" presetID="2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outVertic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16" grpId="0"/>
      <p:bldP spid="35" grpId="0"/>
      <p:bldP spid="36" grpId="0"/>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Warm Up</a:t>
            </a:r>
            <a:endParaRPr lang="en-US" u="sng" dirty="0">
              <a:solidFill>
                <a:schemeClr val="bg1"/>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0" y="1564807"/>
            <a:ext cx="9144000" cy="6590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ltLang="en-US" sz="2800" dirty="0">
                <a:latin typeface="+mj-lt"/>
              </a:rPr>
              <a:t>What is the force of gravity between the earth and the moon?</a:t>
            </a:r>
          </a:p>
        </p:txBody>
      </p:sp>
      <p:pic>
        <p:nvPicPr>
          <p:cNvPr id="9" name="Picture 2" descr="http://ecx.images-amazon.com/images/I/91Zst3cBAwL._SL1500_.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20507" y="2393467"/>
            <a:ext cx="965090" cy="965090"/>
          </a:xfrm>
          <a:prstGeom prst="rect">
            <a:avLst/>
          </a:prstGeom>
          <a:noFill/>
          <a:extLst>
            <a:ext uri="{909E8E84-426E-40DD-AFC4-6F175D3DCCD1}">
              <a14:hiddenFill xmlns:a14="http://schemas.microsoft.com/office/drawing/2010/main">
                <a:solidFill>
                  <a:srgbClr val="FFFFFF"/>
                </a:solidFill>
              </a14:hiddenFill>
            </a:ext>
          </a:extLst>
        </p:spPr>
      </p:pic>
      <p:sp>
        <p:nvSpPr>
          <p:cNvPr id="11" name="Arc 10"/>
          <p:cNvSpPr/>
          <p:nvPr/>
        </p:nvSpPr>
        <p:spPr>
          <a:xfrm>
            <a:off x="-5179784" y="-3791853"/>
            <a:ext cx="13258800" cy="13258800"/>
          </a:xfrm>
          <a:prstGeom prst="arc">
            <a:avLst>
              <a:gd name="adj1" fmla="val 20803726"/>
              <a:gd name="adj2" fmla="val 1907219"/>
            </a:avLst>
          </a:prstGeom>
          <a:ln>
            <a:solidFill>
              <a:srgbClr val="1CADE4">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2" descr="http://www.nasa.gov/sites/default/files/thumbnails/image/christmas2015fullmoon.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875982" y="2676523"/>
            <a:ext cx="428006" cy="428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075" y="3335361"/>
            <a:ext cx="2036135" cy="461665"/>
          </a:xfrm>
          <a:prstGeom prst="rect">
            <a:avLst/>
          </a:prstGeom>
          <a:noFill/>
        </p:spPr>
        <p:txBody>
          <a:bodyPr wrap="none" rtlCol="0">
            <a:spAutoFit/>
          </a:bodyPr>
          <a:lstStyle/>
          <a:p>
            <a:r>
              <a:rPr lang="en-US" sz="2400" dirty="0">
                <a:solidFill>
                  <a:srgbClr val="002060"/>
                </a:solidFill>
                <a:latin typeface="+mj-lt"/>
              </a:rPr>
              <a:t>m = 6 × 10</a:t>
            </a:r>
            <a:r>
              <a:rPr lang="en-US" sz="2400" baseline="30000" dirty="0">
                <a:solidFill>
                  <a:srgbClr val="002060"/>
                </a:solidFill>
                <a:latin typeface="+mj-lt"/>
              </a:rPr>
              <a:t>24</a:t>
            </a:r>
            <a:r>
              <a:rPr lang="en-US" sz="2400" dirty="0">
                <a:solidFill>
                  <a:srgbClr val="002060"/>
                </a:solidFill>
                <a:latin typeface="+mj-lt"/>
              </a:rPr>
              <a:t> kg</a:t>
            </a:r>
          </a:p>
        </p:txBody>
      </p:sp>
      <p:sp>
        <p:nvSpPr>
          <p:cNvPr id="14" name="TextBox 13"/>
          <p:cNvSpPr txBox="1"/>
          <p:nvPr/>
        </p:nvSpPr>
        <p:spPr>
          <a:xfrm>
            <a:off x="6877033" y="3132029"/>
            <a:ext cx="2266967" cy="461665"/>
          </a:xfrm>
          <a:prstGeom prst="rect">
            <a:avLst/>
          </a:prstGeom>
          <a:noFill/>
        </p:spPr>
        <p:txBody>
          <a:bodyPr wrap="none" rtlCol="0">
            <a:spAutoFit/>
          </a:bodyPr>
          <a:lstStyle/>
          <a:p>
            <a:r>
              <a:rPr lang="en-US" sz="2400" dirty="0">
                <a:solidFill>
                  <a:srgbClr val="002060"/>
                </a:solidFill>
                <a:latin typeface="+mj-lt"/>
              </a:rPr>
              <a:t>m = 7.4 × 10</a:t>
            </a:r>
            <a:r>
              <a:rPr lang="en-US" sz="2400" baseline="30000" dirty="0">
                <a:solidFill>
                  <a:srgbClr val="002060"/>
                </a:solidFill>
                <a:latin typeface="+mj-lt"/>
              </a:rPr>
              <a:t>22</a:t>
            </a:r>
            <a:r>
              <a:rPr lang="en-US" sz="2400" dirty="0">
                <a:solidFill>
                  <a:srgbClr val="002060"/>
                </a:solidFill>
                <a:latin typeface="+mj-lt"/>
              </a:rPr>
              <a:t> kg</a:t>
            </a:r>
          </a:p>
        </p:txBody>
      </p:sp>
      <p:cxnSp>
        <p:nvCxnSpPr>
          <p:cNvPr id="7" name="Straight Arrow Connector 6"/>
          <p:cNvCxnSpPr/>
          <p:nvPr/>
        </p:nvCxnSpPr>
        <p:spPr>
          <a:xfrm>
            <a:off x="1203052" y="2890526"/>
            <a:ext cx="6886933" cy="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13034" y="2375882"/>
            <a:ext cx="2042547" cy="461665"/>
          </a:xfrm>
          <a:prstGeom prst="rect">
            <a:avLst/>
          </a:prstGeom>
          <a:noFill/>
        </p:spPr>
        <p:txBody>
          <a:bodyPr wrap="none" rtlCol="0">
            <a:spAutoFit/>
          </a:bodyPr>
          <a:lstStyle/>
          <a:p>
            <a:r>
              <a:rPr lang="en-US" sz="2400" dirty="0">
                <a:solidFill>
                  <a:srgbClr val="C00000"/>
                </a:solidFill>
                <a:latin typeface="+mj-lt"/>
              </a:rPr>
              <a:t>r = 3.8 × 10</a:t>
            </a:r>
            <a:r>
              <a:rPr lang="en-US" sz="2400" baseline="30000" dirty="0">
                <a:solidFill>
                  <a:srgbClr val="C00000"/>
                </a:solidFill>
                <a:latin typeface="+mj-lt"/>
              </a:rPr>
              <a:t>8</a:t>
            </a:r>
            <a:r>
              <a:rPr lang="en-US" sz="2400" dirty="0">
                <a:solidFill>
                  <a:srgbClr val="C00000"/>
                </a:solidFill>
                <a:latin typeface="+mj-lt"/>
              </a:rPr>
              <a:t> m</a:t>
            </a:r>
          </a:p>
        </p:txBody>
      </p:sp>
      <mc:AlternateContent xmlns:mc="http://schemas.openxmlformats.org/markup-compatibility/2006" xmlns:a14="http://schemas.microsoft.com/office/drawing/2010/main">
        <mc:Choice Requires="a14">
          <p:sp>
            <p:nvSpPr>
              <p:cNvPr id="18" name="TextBox 17"/>
              <p:cNvSpPr txBox="1"/>
              <p:nvPr/>
            </p:nvSpPr>
            <p:spPr>
              <a:xfrm>
                <a:off x="253602" y="5585930"/>
                <a:ext cx="1452128"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𝐹</m:t>
                      </m:r>
                      <m:r>
                        <a:rPr lang="en-US" sz="2400" b="0" i="1" smtClean="0">
                          <a:latin typeface="Cambria Math" panose="02040503050406030204" pitchFamily="18" charset="0"/>
                        </a:rPr>
                        <m:t>=</m:t>
                      </m:r>
                      <m:r>
                        <a:rPr lang="en-US" sz="2400" i="1">
                          <a:solidFill>
                            <a:srgbClr val="0070C0"/>
                          </a:solidFill>
                          <a:latin typeface="Cambria Math" panose="02040503050406030204" pitchFamily="18" charset="0"/>
                        </a:rPr>
                        <m:t>𝐺</m:t>
                      </m:r>
                      <m:f>
                        <m:fPr>
                          <m:ctrlPr>
                            <a:rPr lang="en-US" sz="2400" i="1">
                              <a:latin typeface="Cambria Math" panose="02040503050406030204" pitchFamily="18" charset="0"/>
                              <a:ea typeface="Cambria Math" panose="02040503050406030204" pitchFamily="18" charset="0"/>
                            </a:rPr>
                          </m:ctrlPr>
                        </m:fPr>
                        <m:num>
                          <m:r>
                            <a:rPr lang="en-US" sz="2400" i="1">
                              <a:solidFill>
                                <a:srgbClr val="7030A0"/>
                              </a:solidFill>
                              <a:latin typeface="Cambria Math" panose="02040503050406030204" pitchFamily="18" charset="0"/>
                              <a:ea typeface="Cambria Math" panose="02040503050406030204" pitchFamily="18" charset="0"/>
                            </a:rPr>
                            <m:t>𝑀</m:t>
                          </m:r>
                          <m:r>
                            <a:rPr lang="en-US" sz="2400" i="1">
                              <a:solidFill>
                                <a:srgbClr val="FF00FF"/>
                              </a:solidFill>
                              <a:latin typeface="Cambria Math" panose="02040503050406030204" pitchFamily="18" charset="0"/>
                              <a:ea typeface="Cambria Math" panose="02040503050406030204" pitchFamily="18" charset="0"/>
                            </a:rPr>
                            <m:t>𝑚</m:t>
                          </m:r>
                        </m:num>
                        <m:den>
                          <m:sSup>
                            <m:sSupPr>
                              <m:ctrlPr>
                                <a:rPr lang="en-US" sz="2400" i="1">
                                  <a:latin typeface="Cambria Math" panose="02040503050406030204" pitchFamily="18" charset="0"/>
                                  <a:ea typeface="Cambria Math" panose="02040503050406030204" pitchFamily="18" charset="0"/>
                                </a:rPr>
                              </m:ctrlPr>
                            </m:sSupPr>
                            <m:e>
                              <m:r>
                                <a:rPr lang="en-US" sz="2400" i="1">
                                  <a:solidFill>
                                    <a:srgbClr val="00B050"/>
                                  </a:solidFill>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den>
                      </m:f>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53602" y="5585930"/>
                <a:ext cx="1452128" cy="6890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AD8BB9E-9F7D-47B1-AD55-8BD4A6E7D226}"/>
                  </a:ext>
                </a:extLst>
              </p:cNvPr>
              <p:cNvSpPr/>
              <p:nvPr/>
            </p:nvSpPr>
            <p:spPr>
              <a:xfrm>
                <a:off x="253602" y="4055584"/>
                <a:ext cx="5888342"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C00000"/>
                          </a:solidFill>
                          <a:latin typeface="Cambria Math" panose="02040503050406030204" pitchFamily="18" charset="0"/>
                        </a:rPr>
                        <m:t>𝐹</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rgbClr val="0070C0"/>
                          </a:solidFill>
                          <a:latin typeface="Cambria Math" panose="02040503050406030204" pitchFamily="18" charset="0"/>
                        </a:rPr>
                        <m:t>6.67</m:t>
                      </m:r>
                      <m:r>
                        <a:rPr lang="en-US" sz="2400" b="0" i="1" smtClean="0">
                          <a:solidFill>
                            <a:srgbClr val="0070C0"/>
                          </a:solidFill>
                          <a:latin typeface="Cambria Math" panose="02040503050406030204" pitchFamily="18" charset="0"/>
                          <a:ea typeface="Cambria Math" panose="02040503050406030204" pitchFamily="18" charset="0"/>
                        </a:rPr>
                        <m:t>×</m:t>
                      </m:r>
                      <m:sSup>
                        <m:sSupPr>
                          <m:ctrlPr>
                            <a:rPr lang="en-US" sz="2400" b="0" i="1" smtClean="0">
                              <a:solidFill>
                                <a:srgbClr val="0070C0"/>
                              </a:solidFill>
                              <a:latin typeface="Cambria Math" panose="02040503050406030204" pitchFamily="18" charset="0"/>
                              <a:ea typeface="Cambria Math" panose="02040503050406030204" pitchFamily="18" charset="0"/>
                            </a:rPr>
                          </m:ctrlPr>
                        </m:sSupPr>
                        <m:e>
                          <m:r>
                            <a:rPr lang="en-US" sz="2400" b="0" i="1" smtClean="0">
                              <a:solidFill>
                                <a:srgbClr val="0070C0"/>
                              </a:solidFill>
                              <a:latin typeface="Cambria Math" panose="02040503050406030204" pitchFamily="18" charset="0"/>
                              <a:ea typeface="Cambria Math" panose="02040503050406030204" pitchFamily="18" charset="0"/>
                            </a:rPr>
                            <m:t>10</m:t>
                          </m:r>
                        </m:e>
                        <m:sup>
                          <m:r>
                            <a:rPr lang="en-US" sz="2400" b="0" i="1" smtClean="0">
                              <a:solidFill>
                                <a:srgbClr val="0070C0"/>
                              </a:solidFill>
                              <a:latin typeface="Cambria Math" panose="02040503050406030204" pitchFamily="18" charset="0"/>
                              <a:ea typeface="Cambria Math" panose="02040503050406030204" pitchFamily="18" charset="0"/>
                            </a:rPr>
                            <m:t>−11</m:t>
                          </m:r>
                        </m:sup>
                      </m:sSup>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rgbClr val="7030A0"/>
                              </a:solidFill>
                              <a:latin typeface="Cambria Math" panose="02040503050406030204" pitchFamily="18" charset="0"/>
                              <a:ea typeface="Cambria Math" panose="02040503050406030204" pitchFamily="18" charset="0"/>
                            </a:rPr>
                            <m:t>6×</m:t>
                          </m:r>
                          <m:sSup>
                            <m:sSupPr>
                              <m:ctrlPr>
                                <a:rPr lang="en-US" sz="2400" b="0" i="1" smtClean="0">
                                  <a:solidFill>
                                    <a:srgbClr val="7030A0"/>
                                  </a:solidFill>
                                  <a:latin typeface="Cambria Math" panose="02040503050406030204" pitchFamily="18" charset="0"/>
                                  <a:ea typeface="Cambria Math" panose="02040503050406030204" pitchFamily="18" charset="0"/>
                                </a:rPr>
                              </m:ctrlPr>
                            </m:sSupPr>
                            <m:e>
                              <m:r>
                                <a:rPr lang="en-US" sz="2400" b="0" i="1" smtClean="0">
                                  <a:solidFill>
                                    <a:srgbClr val="7030A0"/>
                                  </a:solidFill>
                                  <a:latin typeface="Cambria Math" panose="02040503050406030204" pitchFamily="18" charset="0"/>
                                  <a:ea typeface="Cambria Math" panose="02040503050406030204" pitchFamily="18" charset="0"/>
                                </a:rPr>
                                <m:t>10</m:t>
                              </m:r>
                            </m:e>
                            <m:sup>
                              <m:r>
                                <a:rPr lang="en-US" sz="2400" b="0" i="1" smtClean="0">
                                  <a:solidFill>
                                    <a:srgbClr val="7030A0"/>
                                  </a:solidFill>
                                  <a:latin typeface="Cambria Math" panose="02040503050406030204" pitchFamily="18" charset="0"/>
                                  <a:ea typeface="Cambria Math" panose="02040503050406030204" pitchFamily="18" charset="0"/>
                                </a:rPr>
                                <m:t>24</m:t>
                              </m:r>
                            </m:sup>
                          </m:sSup>
                          <m:r>
                            <a:rPr lang="en-US" sz="2400" b="0" i="1" smtClean="0">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m:t>
                          </m:r>
                          <m:r>
                            <a:rPr lang="en-US" sz="2400" b="0" i="1" smtClean="0">
                              <a:solidFill>
                                <a:srgbClr val="FF00FF"/>
                              </a:solidFill>
                              <a:latin typeface="Cambria Math" panose="02040503050406030204" pitchFamily="18" charset="0"/>
                              <a:ea typeface="Cambria Math" panose="02040503050406030204" pitchFamily="18" charset="0"/>
                            </a:rPr>
                            <m:t>7.4</m:t>
                          </m:r>
                          <m:r>
                            <a:rPr lang="en-US" sz="2400" i="1">
                              <a:solidFill>
                                <a:srgbClr val="FF00FF"/>
                              </a:solidFill>
                              <a:latin typeface="Cambria Math" panose="02040503050406030204" pitchFamily="18" charset="0"/>
                              <a:ea typeface="Cambria Math" panose="02040503050406030204" pitchFamily="18" charset="0"/>
                            </a:rPr>
                            <m:t>×</m:t>
                          </m:r>
                          <m:sSup>
                            <m:sSupPr>
                              <m:ctrlPr>
                                <a:rPr lang="en-US" sz="2400" i="1">
                                  <a:solidFill>
                                    <a:srgbClr val="FF00FF"/>
                                  </a:solidFill>
                                  <a:latin typeface="Cambria Math" panose="02040503050406030204" pitchFamily="18" charset="0"/>
                                  <a:ea typeface="Cambria Math" panose="02040503050406030204" pitchFamily="18" charset="0"/>
                                </a:rPr>
                              </m:ctrlPr>
                            </m:sSupPr>
                            <m:e>
                              <m:r>
                                <a:rPr lang="en-US" sz="2400" i="1">
                                  <a:solidFill>
                                    <a:srgbClr val="FF00FF"/>
                                  </a:solidFill>
                                  <a:latin typeface="Cambria Math" panose="02040503050406030204" pitchFamily="18" charset="0"/>
                                  <a:ea typeface="Cambria Math" panose="02040503050406030204" pitchFamily="18" charset="0"/>
                                </a:rPr>
                                <m:t>10</m:t>
                              </m:r>
                            </m:e>
                            <m:sup>
                              <m:r>
                                <a:rPr lang="en-US" sz="2400" i="1">
                                  <a:solidFill>
                                    <a:srgbClr val="FF00FF"/>
                                  </a:solidFill>
                                  <a:latin typeface="Cambria Math" panose="02040503050406030204" pitchFamily="18" charset="0"/>
                                  <a:ea typeface="Cambria Math" panose="02040503050406030204" pitchFamily="18" charset="0"/>
                                </a:rPr>
                                <m:t>2</m:t>
                              </m:r>
                              <m:r>
                                <a:rPr lang="en-US" sz="2400" b="0" i="1" smtClean="0">
                                  <a:solidFill>
                                    <a:srgbClr val="FF00FF"/>
                                  </a:solidFill>
                                  <a:latin typeface="Cambria Math" panose="02040503050406030204" pitchFamily="18" charset="0"/>
                                  <a:ea typeface="Cambria Math" panose="02040503050406030204" pitchFamily="18" charset="0"/>
                                </a:rPr>
                                <m:t>2</m:t>
                              </m:r>
                            </m:sup>
                          </m:sSup>
                          <m:r>
                            <a:rPr lang="en-US" sz="2400" i="1">
                              <a:solidFill>
                                <a:schemeClr val="tx1"/>
                              </a:solidFill>
                              <a:latin typeface="Cambria Math" panose="02040503050406030204" pitchFamily="18" charset="0"/>
                              <a:ea typeface="Cambria Math" panose="02040503050406030204" pitchFamily="18" charset="0"/>
                            </a:rPr>
                            <m:t>)</m:t>
                          </m:r>
                        </m:num>
                        <m:den>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3.8</m:t>
                              </m:r>
                              <m:r>
                                <a:rPr lang="en-US" sz="2400" i="1">
                                  <a:solidFill>
                                    <a:srgbClr val="00B050"/>
                                  </a:solidFill>
                                  <a:latin typeface="Cambria Math" panose="02040503050406030204" pitchFamily="18" charset="0"/>
                                  <a:ea typeface="Cambria Math" panose="02040503050406030204" pitchFamily="18" charset="0"/>
                                </a:rPr>
                                <m:t>×</m:t>
                              </m:r>
                              <m:sSup>
                                <m:sSupPr>
                                  <m:ctrlPr>
                                    <a:rPr lang="en-US" sz="2400" i="1">
                                      <a:solidFill>
                                        <a:srgbClr val="00B050"/>
                                      </a:solidFill>
                                      <a:latin typeface="Cambria Math" panose="02040503050406030204" pitchFamily="18" charset="0"/>
                                      <a:ea typeface="Cambria Math" panose="02040503050406030204" pitchFamily="18" charset="0"/>
                                    </a:rPr>
                                  </m:ctrlPr>
                                </m:sSupPr>
                                <m:e>
                                  <m:r>
                                    <a:rPr lang="en-US" sz="2400" i="1">
                                      <a:solidFill>
                                        <a:srgbClr val="00B050"/>
                                      </a:solidFill>
                                      <a:latin typeface="Cambria Math" panose="02040503050406030204" pitchFamily="18" charset="0"/>
                                      <a:ea typeface="Cambria Math" panose="02040503050406030204" pitchFamily="18" charset="0"/>
                                    </a:rPr>
                                    <m:t>10</m:t>
                                  </m:r>
                                </m:e>
                                <m:sup>
                                  <m:r>
                                    <a:rPr lang="en-US" sz="2400" b="0" i="1" smtClean="0">
                                      <a:solidFill>
                                        <a:srgbClr val="00B050"/>
                                      </a:solidFill>
                                      <a:latin typeface="Cambria Math" panose="02040503050406030204" pitchFamily="18" charset="0"/>
                                      <a:ea typeface="Cambria Math" panose="02040503050406030204" pitchFamily="18" charset="0"/>
                                    </a:rPr>
                                    <m:t>8</m:t>
                                  </m:r>
                                </m:sup>
                              </m:sSup>
                              <m:r>
                                <a:rPr lang="en-US" sz="2400" b="0" i="1" smtClean="0">
                                  <a:solidFill>
                                    <a:schemeClr val="tx1"/>
                                  </a:solidFill>
                                  <a:latin typeface="Cambria Math" panose="02040503050406030204" pitchFamily="18" charset="0"/>
                                  <a:ea typeface="Cambria Math" panose="02040503050406030204" pitchFamily="18" charset="0"/>
                                </a:rPr>
                                <m:t>)</m:t>
                              </m:r>
                            </m:e>
                            <m:sup>
                              <m:r>
                                <a:rPr lang="en-US" sz="2400" i="1">
                                  <a:solidFill>
                                    <a:schemeClr val="tx1"/>
                                  </a:solidFill>
                                  <a:latin typeface="Cambria Math" panose="02040503050406030204" pitchFamily="18" charset="0"/>
                                  <a:ea typeface="Cambria Math" panose="02040503050406030204" pitchFamily="18" charset="0"/>
                                </a:rPr>
                                <m:t>2</m:t>
                              </m:r>
                            </m:sup>
                          </m:sSup>
                        </m:den>
                      </m:f>
                    </m:oMath>
                  </m:oMathPara>
                </a14:m>
                <a:endParaRPr lang="en-US" sz="2400" dirty="0"/>
              </a:p>
            </p:txBody>
          </p:sp>
        </mc:Choice>
        <mc:Fallback xmlns="">
          <p:sp>
            <p:nvSpPr>
              <p:cNvPr id="15" name="Rectangle 14">
                <a:extLst>
                  <a:ext uri="{FF2B5EF4-FFF2-40B4-BE49-F238E27FC236}">
                    <a16:creationId xmlns:a16="http://schemas.microsoft.com/office/drawing/2014/main" id="{AAD8BB9E-9F7D-47B1-AD55-8BD4A6E7D226}"/>
                  </a:ext>
                </a:extLst>
              </p:cNvPr>
              <p:cNvSpPr>
                <a:spLocks noRot="1" noChangeAspect="1" noMove="1" noResize="1" noEditPoints="1" noAdjustHandles="1" noChangeArrowheads="1" noChangeShapeType="1" noTextEdit="1"/>
              </p:cNvSpPr>
              <p:nvPr/>
            </p:nvSpPr>
            <p:spPr>
              <a:xfrm>
                <a:off x="253602" y="4055584"/>
                <a:ext cx="5888342"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544DF08-08C7-4FC3-995F-5E09541C1E53}"/>
                  </a:ext>
                </a:extLst>
              </p:cNvPr>
              <p:cNvSpPr/>
              <p:nvPr/>
            </p:nvSpPr>
            <p:spPr>
              <a:xfrm>
                <a:off x="5381682" y="5163993"/>
                <a:ext cx="3508716" cy="584775"/>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rPr>
                        <m:t>𝐹</m:t>
                      </m:r>
                      <m:r>
                        <a:rPr lang="en-US" sz="3200" i="1">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2.05</m:t>
                      </m:r>
                      <m:r>
                        <a:rPr lang="en-US" sz="3200" i="1">
                          <a:solidFill>
                            <a:schemeClr val="tx1"/>
                          </a:solidFill>
                          <a:latin typeface="Cambria Math" panose="02040503050406030204" pitchFamily="18" charset="0"/>
                          <a:ea typeface="Cambria Math" panose="02040503050406030204" pitchFamily="18" charset="0"/>
                        </a:rPr>
                        <m:t>×</m:t>
                      </m:r>
                      <m:sSup>
                        <m:sSupPr>
                          <m:ctrlPr>
                            <a:rPr lang="en-US" sz="3200" i="1">
                              <a:solidFill>
                                <a:schemeClr val="tx1"/>
                              </a:solidFill>
                              <a:latin typeface="Cambria Math" panose="02040503050406030204" pitchFamily="18" charset="0"/>
                              <a:ea typeface="Cambria Math" panose="02040503050406030204" pitchFamily="18" charset="0"/>
                            </a:rPr>
                          </m:ctrlPr>
                        </m:sSupPr>
                        <m:e>
                          <m:r>
                            <a:rPr lang="en-US" sz="3200" i="1">
                              <a:solidFill>
                                <a:schemeClr val="tx1"/>
                              </a:solidFill>
                              <a:latin typeface="Cambria Math" panose="02040503050406030204" pitchFamily="18" charset="0"/>
                              <a:ea typeface="Cambria Math" panose="02040503050406030204" pitchFamily="18" charset="0"/>
                            </a:rPr>
                            <m:t>10</m:t>
                          </m:r>
                        </m:e>
                        <m:sup>
                          <m:r>
                            <a:rPr lang="en-US" sz="3200" b="0" i="1" smtClean="0">
                              <a:solidFill>
                                <a:schemeClr val="tx1"/>
                              </a:solidFill>
                              <a:latin typeface="Cambria Math" panose="02040503050406030204" pitchFamily="18" charset="0"/>
                              <a:ea typeface="Cambria Math" panose="02040503050406030204" pitchFamily="18" charset="0"/>
                            </a:rPr>
                            <m:t>20</m:t>
                          </m:r>
                        </m:sup>
                      </m:sSup>
                      <m:r>
                        <a:rPr lang="en-US" sz="3200" b="0" i="1" smtClean="0">
                          <a:solidFill>
                            <a:schemeClr val="tx1"/>
                          </a:solidFill>
                          <a:latin typeface="Cambria Math" panose="02040503050406030204" pitchFamily="18" charset="0"/>
                          <a:ea typeface="Cambria Math" panose="02040503050406030204" pitchFamily="18" charset="0"/>
                        </a:rPr>
                        <m:t> </m:t>
                      </m:r>
                      <m:r>
                        <m:rPr>
                          <m:sty m:val="p"/>
                        </m:rPr>
                        <a:rPr lang="en-US" sz="3200" b="0" i="0" smtClean="0">
                          <a:solidFill>
                            <a:schemeClr val="tx1"/>
                          </a:solidFill>
                          <a:latin typeface="Cambria Math" panose="02040503050406030204" pitchFamily="18" charset="0"/>
                          <a:ea typeface="Cambria Math" panose="02040503050406030204" pitchFamily="18" charset="0"/>
                        </a:rPr>
                        <m:t>N</m:t>
                      </m:r>
                    </m:oMath>
                  </m:oMathPara>
                </a14:m>
                <a:endParaRPr lang="en-US" sz="3200" dirty="0">
                  <a:solidFill>
                    <a:schemeClr val="tx1"/>
                  </a:solidFill>
                </a:endParaRPr>
              </a:p>
            </p:txBody>
          </p:sp>
        </mc:Choice>
        <mc:Fallback xmlns="">
          <p:sp>
            <p:nvSpPr>
              <p:cNvPr id="16" name="Rectangle 15">
                <a:extLst>
                  <a:ext uri="{FF2B5EF4-FFF2-40B4-BE49-F238E27FC236}">
                    <a16:creationId xmlns:a16="http://schemas.microsoft.com/office/drawing/2014/main" id="{4544DF08-08C7-4FC3-995F-5E09541C1E53}"/>
                  </a:ext>
                </a:extLst>
              </p:cNvPr>
              <p:cNvSpPr>
                <a:spLocks noRot="1" noChangeAspect="1" noMove="1" noResize="1" noEditPoints="1" noAdjustHandles="1" noChangeArrowheads="1" noChangeShapeType="1" noTextEdit="1"/>
              </p:cNvSpPr>
              <p:nvPr/>
            </p:nvSpPr>
            <p:spPr>
              <a:xfrm>
                <a:off x="5381682" y="5163993"/>
                <a:ext cx="3508716" cy="584775"/>
              </a:xfrm>
              <a:prstGeom prst="rect">
                <a:avLst/>
              </a:prstGeom>
              <a:blipFill>
                <a:blip r:embed="rId6"/>
                <a:stretch>
                  <a:fillRect/>
                </a:stretch>
              </a:blipFill>
              <a:ln>
                <a:solidFill>
                  <a:srgbClr val="C00000"/>
                </a:solidFill>
              </a:ln>
            </p:spPr>
            <p:txBody>
              <a:bodyPr/>
              <a:lstStyle/>
              <a:p>
                <a:r>
                  <a:rPr lang="en-US">
                    <a:noFill/>
                  </a:rPr>
                  <a:t> </a:t>
                </a:r>
              </a:p>
            </p:txBody>
          </p:sp>
        </mc:Fallback>
      </mc:AlternateContent>
      <p:sp>
        <p:nvSpPr>
          <p:cNvPr id="20" name="TextBox 19">
            <a:extLst>
              <a:ext uri="{FF2B5EF4-FFF2-40B4-BE49-F238E27FC236}">
                <a16:creationId xmlns:a16="http://schemas.microsoft.com/office/drawing/2014/main" id="{D1342954-6D4E-46DF-9FE5-CDE0F658C531}"/>
              </a:ext>
            </a:extLst>
          </p:cNvPr>
          <p:cNvSpPr txBox="1"/>
          <p:nvPr/>
        </p:nvSpPr>
        <p:spPr>
          <a:xfrm>
            <a:off x="2122063" y="5937387"/>
            <a:ext cx="2770310" cy="400110"/>
          </a:xfrm>
          <a:prstGeom prst="rect">
            <a:avLst/>
          </a:prstGeom>
          <a:noFill/>
        </p:spPr>
        <p:txBody>
          <a:bodyPr wrap="none" rtlCol="0">
            <a:spAutoFit/>
          </a:bodyPr>
          <a:lstStyle/>
          <a:p>
            <a:r>
              <a:rPr lang="en-US" sz="2000" dirty="0">
                <a:solidFill>
                  <a:srgbClr val="0070C0"/>
                </a:solidFill>
                <a:latin typeface="+mj-lt"/>
              </a:rPr>
              <a:t>G = 6.67 × 10</a:t>
            </a:r>
            <a:r>
              <a:rPr lang="en-US" sz="2000" baseline="30000" dirty="0">
                <a:solidFill>
                  <a:srgbClr val="0070C0"/>
                </a:solidFill>
                <a:latin typeface="+mj-lt"/>
              </a:rPr>
              <a:t>-11</a:t>
            </a:r>
            <a:r>
              <a:rPr lang="en-US" sz="2000" dirty="0">
                <a:solidFill>
                  <a:srgbClr val="0070C0"/>
                </a:solidFill>
                <a:latin typeface="+mj-lt"/>
              </a:rPr>
              <a:t> N m</a:t>
            </a:r>
            <a:r>
              <a:rPr lang="en-US" sz="2000" baseline="30000" dirty="0">
                <a:solidFill>
                  <a:srgbClr val="0070C0"/>
                </a:solidFill>
                <a:latin typeface="+mj-lt"/>
              </a:rPr>
              <a:t>2</a:t>
            </a:r>
            <a:r>
              <a:rPr lang="en-US" sz="2000" dirty="0">
                <a:solidFill>
                  <a:srgbClr val="0070C0"/>
                </a:solidFill>
                <a:latin typeface="+mj-lt"/>
              </a:rPr>
              <a:t> kg</a:t>
            </a:r>
            <a:r>
              <a:rPr lang="en-US" sz="2000" baseline="30000" dirty="0">
                <a:solidFill>
                  <a:srgbClr val="0070C0"/>
                </a:solidFill>
                <a:latin typeface="+mj-lt"/>
              </a:rPr>
              <a:t>-2</a:t>
            </a:r>
            <a:endParaRPr lang="en-US" sz="2000" dirty="0">
              <a:solidFill>
                <a:srgbClr val="0070C0"/>
              </a:solidFill>
              <a:latin typeface="+mj-lt"/>
            </a:endParaRPr>
          </a:p>
        </p:txBody>
      </p:sp>
    </p:spTree>
    <p:extLst>
      <p:ext uri="{BB962C8B-B14F-4D97-AF65-F5344CB8AC3E}">
        <p14:creationId xmlns:p14="http://schemas.microsoft.com/office/powerpoint/2010/main" val="2064308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Review of Circular Motion</a:t>
            </a:r>
            <a:endParaRPr lang="en-US" u="sng" dirty="0">
              <a:solidFill>
                <a:schemeClr val="bg1"/>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0" y="1564807"/>
            <a:ext cx="9144000" cy="6590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ltLang="en-US" sz="2800" dirty="0">
                <a:latin typeface="+mj-lt"/>
              </a:rPr>
              <a:t>How fast (in m/s) is the moon moving?</a:t>
            </a:r>
          </a:p>
        </p:txBody>
      </p:sp>
      <p:pic>
        <p:nvPicPr>
          <p:cNvPr id="9" name="Picture 2" descr="http://ecx.images-amazon.com/images/I/91Zst3cBAwL._SL1500_.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720507" y="2393467"/>
            <a:ext cx="965090" cy="965090"/>
          </a:xfrm>
          <a:prstGeom prst="rect">
            <a:avLst/>
          </a:prstGeom>
          <a:noFill/>
          <a:extLst>
            <a:ext uri="{909E8E84-426E-40DD-AFC4-6F175D3DCCD1}">
              <a14:hiddenFill xmlns:a14="http://schemas.microsoft.com/office/drawing/2010/main">
                <a:solidFill>
                  <a:srgbClr val="FFFFFF"/>
                </a:solidFill>
              </a14:hiddenFill>
            </a:ext>
          </a:extLst>
        </p:spPr>
      </p:pic>
      <p:sp>
        <p:nvSpPr>
          <p:cNvPr id="11" name="Arc 10"/>
          <p:cNvSpPr/>
          <p:nvPr/>
        </p:nvSpPr>
        <p:spPr>
          <a:xfrm>
            <a:off x="-5179784" y="-3791853"/>
            <a:ext cx="13258800" cy="13258800"/>
          </a:xfrm>
          <a:prstGeom prst="arc">
            <a:avLst>
              <a:gd name="adj1" fmla="val 20803726"/>
              <a:gd name="adj2" fmla="val 1907219"/>
            </a:avLst>
          </a:prstGeom>
          <a:ln>
            <a:solidFill>
              <a:srgbClr val="1CADE4">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2" descr="http://www.nasa.gov/sites/default/files/thumbnails/image/christmas2015fullmoon.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7875982" y="2676523"/>
            <a:ext cx="428006" cy="428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075" y="3335361"/>
            <a:ext cx="2036135" cy="461665"/>
          </a:xfrm>
          <a:prstGeom prst="rect">
            <a:avLst/>
          </a:prstGeom>
          <a:noFill/>
        </p:spPr>
        <p:txBody>
          <a:bodyPr wrap="none" rtlCol="0">
            <a:spAutoFit/>
          </a:bodyPr>
          <a:lstStyle/>
          <a:p>
            <a:r>
              <a:rPr lang="en-US" sz="2400" dirty="0">
                <a:solidFill>
                  <a:srgbClr val="002060"/>
                </a:solidFill>
                <a:latin typeface="+mj-lt"/>
              </a:rPr>
              <a:t>m = 6 × 10</a:t>
            </a:r>
            <a:r>
              <a:rPr lang="en-US" sz="2400" baseline="30000" dirty="0">
                <a:solidFill>
                  <a:srgbClr val="002060"/>
                </a:solidFill>
                <a:latin typeface="+mj-lt"/>
              </a:rPr>
              <a:t>24</a:t>
            </a:r>
            <a:r>
              <a:rPr lang="en-US" sz="2400" dirty="0">
                <a:solidFill>
                  <a:srgbClr val="002060"/>
                </a:solidFill>
                <a:latin typeface="+mj-lt"/>
              </a:rPr>
              <a:t> kg</a:t>
            </a:r>
          </a:p>
        </p:txBody>
      </p:sp>
      <p:sp>
        <p:nvSpPr>
          <p:cNvPr id="14" name="TextBox 13"/>
          <p:cNvSpPr txBox="1"/>
          <p:nvPr/>
        </p:nvSpPr>
        <p:spPr>
          <a:xfrm>
            <a:off x="6877033" y="3132029"/>
            <a:ext cx="2266967" cy="461665"/>
          </a:xfrm>
          <a:prstGeom prst="rect">
            <a:avLst/>
          </a:prstGeom>
          <a:noFill/>
        </p:spPr>
        <p:txBody>
          <a:bodyPr wrap="none" rtlCol="0">
            <a:spAutoFit/>
          </a:bodyPr>
          <a:lstStyle/>
          <a:p>
            <a:r>
              <a:rPr lang="en-US" sz="2400" dirty="0">
                <a:solidFill>
                  <a:srgbClr val="002060"/>
                </a:solidFill>
                <a:latin typeface="+mj-lt"/>
              </a:rPr>
              <a:t>m = 7.4 × 10</a:t>
            </a:r>
            <a:r>
              <a:rPr lang="en-US" sz="2400" baseline="30000" dirty="0">
                <a:solidFill>
                  <a:srgbClr val="002060"/>
                </a:solidFill>
                <a:latin typeface="+mj-lt"/>
              </a:rPr>
              <a:t>22</a:t>
            </a:r>
            <a:r>
              <a:rPr lang="en-US" sz="2400" dirty="0">
                <a:solidFill>
                  <a:srgbClr val="002060"/>
                </a:solidFill>
                <a:latin typeface="+mj-lt"/>
              </a:rPr>
              <a:t> kg</a:t>
            </a:r>
          </a:p>
        </p:txBody>
      </p:sp>
      <p:cxnSp>
        <p:nvCxnSpPr>
          <p:cNvPr id="7" name="Straight Arrow Connector 6"/>
          <p:cNvCxnSpPr/>
          <p:nvPr/>
        </p:nvCxnSpPr>
        <p:spPr>
          <a:xfrm>
            <a:off x="1203052" y="2890526"/>
            <a:ext cx="6886933" cy="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13034" y="2375882"/>
            <a:ext cx="2042547" cy="461665"/>
          </a:xfrm>
          <a:prstGeom prst="rect">
            <a:avLst/>
          </a:prstGeom>
          <a:noFill/>
        </p:spPr>
        <p:txBody>
          <a:bodyPr wrap="none" rtlCol="0">
            <a:spAutoFit/>
          </a:bodyPr>
          <a:lstStyle/>
          <a:p>
            <a:r>
              <a:rPr lang="en-US" sz="2400" dirty="0">
                <a:solidFill>
                  <a:srgbClr val="C00000"/>
                </a:solidFill>
                <a:latin typeface="+mj-lt"/>
              </a:rPr>
              <a:t>r = 3.8 × 10</a:t>
            </a:r>
            <a:r>
              <a:rPr lang="en-US" sz="2400" baseline="30000" dirty="0">
                <a:solidFill>
                  <a:srgbClr val="C00000"/>
                </a:solidFill>
                <a:latin typeface="+mj-lt"/>
              </a:rPr>
              <a:t>8</a:t>
            </a:r>
            <a:r>
              <a:rPr lang="en-US" sz="2400" dirty="0">
                <a:solidFill>
                  <a:srgbClr val="C00000"/>
                </a:solidFill>
                <a:latin typeface="+mj-lt"/>
              </a:rPr>
              <a:t> m</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544DF08-08C7-4FC3-995F-5E09541C1E53}"/>
                  </a:ext>
                </a:extLst>
              </p:cNvPr>
              <p:cNvSpPr/>
              <p:nvPr/>
            </p:nvSpPr>
            <p:spPr>
              <a:xfrm>
                <a:off x="3226508" y="3132029"/>
                <a:ext cx="2671693" cy="46166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panose="02040503050406030204" pitchFamily="18" charset="0"/>
                        </a:rPr>
                        <m:t>𝐹</m:t>
                      </m:r>
                      <m:r>
                        <a:rPr lang="en-US" sz="2400" i="1">
                          <a:solidFill>
                            <a:srgbClr val="7030A0"/>
                          </a:solidFill>
                          <a:latin typeface="Cambria Math" panose="02040503050406030204" pitchFamily="18" charset="0"/>
                        </a:rPr>
                        <m:t>=</m:t>
                      </m:r>
                      <m:r>
                        <a:rPr lang="en-US" sz="2400" b="0" i="1" smtClean="0">
                          <a:solidFill>
                            <a:srgbClr val="7030A0"/>
                          </a:solidFill>
                          <a:latin typeface="Cambria Math" panose="02040503050406030204" pitchFamily="18" charset="0"/>
                          <a:ea typeface="Cambria Math" panose="02040503050406030204" pitchFamily="18" charset="0"/>
                        </a:rPr>
                        <m:t>2.05</m:t>
                      </m:r>
                      <m:r>
                        <a:rPr lang="en-US" sz="2400" i="1">
                          <a:solidFill>
                            <a:srgbClr val="7030A0"/>
                          </a:solidFill>
                          <a:latin typeface="Cambria Math" panose="02040503050406030204" pitchFamily="18" charset="0"/>
                          <a:ea typeface="Cambria Math" panose="02040503050406030204" pitchFamily="18" charset="0"/>
                        </a:rPr>
                        <m:t>×</m:t>
                      </m:r>
                      <m:sSup>
                        <m:sSupPr>
                          <m:ctrlPr>
                            <a:rPr lang="en-US" sz="2400" i="1">
                              <a:solidFill>
                                <a:srgbClr val="7030A0"/>
                              </a:solidFill>
                              <a:latin typeface="Cambria Math" panose="02040503050406030204" pitchFamily="18" charset="0"/>
                              <a:ea typeface="Cambria Math" panose="02040503050406030204" pitchFamily="18" charset="0"/>
                            </a:rPr>
                          </m:ctrlPr>
                        </m:sSupPr>
                        <m:e>
                          <m:r>
                            <a:rPr lang="en-US" sz="2400" i="1">
                              <a:solidFill>
                                <a:srgbClr val="7030A0"/>
                              </a:solidFill>
                              <a:latin typeface="Cambria Math" panose="02040503050406030204" pitchFamily="18" charset="0"/>
                              <a:ea typeface="Cambria Math" panose="02040503050406030204" pitchFamily="18" charset="0"/>
                            </a:rPr>
                            <m:t>10</m:t>
                          </m:r>
                        </m:e>
                        <m:sup>
                          <m:r>
                            <a:rPr lang="en-US" sz="2400" b="0" i="1" smtClean="0">
                              <a:solidFill>
                                <a:srgbClr val="7030A0"/>
                              </a:solidFill>
                              <a:latin typeface="Cambria Math" panose="02040503050406030204" pitchFamily="18" charset="0"/>
                              <a:ea typeface="Cambria Math" panose="02040503050406030204" pitchFamily="18" charset="0"/>
                            </a:rPr>
                            <m:t>20</m:t>
                          </m:r>
                        </m:sup>
                      </m:sSup>
                      <m:r>
                        <a:rPr lang="en-US" sz="2400" b="0" i="1" smtClean="0">
                          <a:solidFill>
                            <a:srgbClr val="7030A0"/>
                          </a:solidFill>
                          <a:latin typeface="Cambria Math" panose="02040503050406030204" pitchFamily="18" charset="0"/>
                          <a:ea typeface="Cambria Math" panose="02040503050406030204" pitchFamily="18" charset="0"/>
                        </a:rPr>
                        <m:t> </m:t>
                      </m:r>
                      <m:r>
                        <m:rPr>
                          <m:sty m:val="p"/>
                        </m:rPr>
                        <a:rPr lang="en-US" sz="2400" b="0" i="0" smtClean="0">
                          <a:solidFill>
                            <a:srgbClr val="7030A0"/>
                          </a:solidFill>
                          <a:latin typeface="Cambria Math" panose="02040503050406030204" pitchFamily="18" charset="0"/>
                          <a:ea typeface="Cambria Math" panose="02040503050406030204" pitchFamily="18" charset="0"/>
                        </a:rPr>
                        <m:t>N</m:t>
                      </m:r>
                    </m:oMath>
                  </m:oMathPara>
                </a14:m>
                <a:endParaRPr lang="en-US" sz="2400" dirty="0">
                  <a:solidFill>
                    <a:srgbClr val="7030A0"/>
                  </a:solidFill>
                </a:endParaRPr>
              </a:p>
            </p:txBody>
          </p:sp>
        </mc:Choice>
        <mc:Fallback xmlns="">
          <p:sp>
            <p:nvSpPr>
              <p:cNvPr id="16" name="Rectangle 15">
                <a:extLst>
                  <a:ext uri="{FF2B5EF4-FFF2-40B4-BE49-F238E27FC236}">
                    <a16:creationId xmlns:a16="http://schemas.microsoft.com/office/drawing/2014/main" id="{4544DF08-08C7-4FC3-995F-5E09541C1E53}"/>
                  </a:ext>
                </a:extLst>
              </p:cNvPr>
              <p:cNvSpPr>
                <a:spLocks noRot="1" noChangeAspect="1" noMove="1" noResize="1" noEditPoints="1" noAdjustHandles="1" noChangeArrowheads="1" noChangeShapeType="1" noTextEdit="1"/>
              </p:cNvSpPr>
              <p:nvPr/>
            </p:nvSpPr>
            <p:spPr>
              <a:xfrm>
                <a:off x="3226508" y="3132029"/>
                <a:ext cx="2671693" cy="461665"/>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5C7480D-D5B2-48A7-B3FA-73892782ABF0}"/>
                  </a:ext>
                </a:extLst>
              </p:cNvPr>
              <p:cNvSpPr/>
              <p:nvPr/>
            </p:nvSpPr>
            <p:spPr>
              <a:xfrm>
                <a:off x="135997" y="5513803"/>
                <a:ext cx="2230290" cy="70788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tx1">
                              <a:lumMod val="75000"/>
                              <a:lumOff val="25000"/>
                            </a:schemeClr>
                          </a:solidFill>
                          <a:latin typeface="Cambria Math" panose="02040503050406030204" pitchFamily="18" charset="0"/>
                        </a:rPr>
                        <m:t>𝐹</m:t>
                      </m:r>
                      <m:r>
                        <a:rPr lang="en-US" sz="2000" i="1">
                          <a:solidFill>
                            <a:schemeClr val="tx1">
                              <a:lumMod val="75000"/>
                              <a:lumOff val="25000"/>
                            </a:schemeClr>
                          </a:solidFill>
                          <a:latin typeface="Cambria Math" panose="02040503050406030204" pitchFamily="18" charset="0"/>
                        </a:rPr>
                        <m:t>=</m:t>
                      </m:r>
                      <m:f>
                        <m:fPr>
                          <m:ctrlPr>
                            <a:rPr lang="en-US" sz="2000" i="1" smtClean="0">
                              <a:solidFill>
                                <a:schemeClr val="tx1">
                                  <a:lumMod val="75000"/>
                                  <a:lumOff val="25000"/>
                                </a:schemeClr>
                              </a:solidFill>
                              <a:latin typeface="Cambria Math" panose="02040503050406030204" pitchFamily="18" charset="0"/>
                            </a:rPr>
                          </m:ctrlPr>
                        </m:fPr>
                        <m:num>
                          <m:r>
                            <a:rPr lang="en-US" sz="2000" b="0" i="1" smtClean="0">
                              <a:solidFill>
                                <a:schemeClr val="tx1">
                                  <a:lumMod val="75000"/>
                                  <a:lumOff val="25000"/>
                                </a:schemeClr>
                              </a:solidFill>
                              <a:latin typeface="Cambria Math" panose="02040503050406030204" pitchFamily="18" charset="0"/>
                            </a:rPr>
                            <m:t>𝑚</m:t>
                          </m:r>
                          <m:sSup>
                            <m:sSupPr>
                              <m:ctrlPr>
                                <a:rPr lang="en-US" sz="2000" b="0" i="1" smtClean="0">
                                  <a:solidFill>
                                    <a:schemeClr val="tx1">
                                      <a:lumMod val="75000"/>
                                      <a:lumOff val="25000"/>
                                    </a:schemeClr>
                                  </a:solidFill>
                                  <a:latin typeface="Cambria Math" panose="02040503050406030204" pitchFamily="18" charset="0"/>
                                </a:rPr>
                              </m:ctrlPr>
                            </m:sSupPr>
                            <m:e>
                              <m:r>
                                <a:rPr lang="en-US" sz="2000" b="0" i="1" smtClean="0">
                                  <a:solidFill>
                                    <a:schemeClr val="tx1">
                                      <a:lumMod val="75000"/>
                                      <a:lumOff val="25000"/>
                                    </a:schemeClr>
                                  </a:solidFill>
                                  <a:latin typeface="Cambria Math" panose="02040503050406030204" pitchFamily="18" charset="0"/>
                                </a:rPr>
                                <m:t>𝑣</m:t>
                              </m:r>
                            </m:e>
                            <m:sup>
                              <m:r>
                                <a:rPr lang="en-US" sz="2000" b="0" i="1" smtClean="0">
                                  <a:solidFill>
                                    <a:schemeClr val="tx1">
                                      <a:lumMod val="75000"/>
                                      <a:lumOff val="25000"/>
                                    </a:schemeClr>
                                  </a:solidFill>
                                  <a:latin typeface="Cambria Math" panose="02040503050406030204" pitchFamily="18" charset="0"/>
                                </a:rPr>
                                <m:t>2</m:t>
                              </m:r>
                            </m:sup>
                          </m:sSup>
                        </m:num>
                        <m:den>
                          <m:r>
                            <a:rPr lang="en-US" sz="2000" b="0" i="1" smtClean="0">
                              <a:solidFill>
                                <a:schemeClr val="tx1">
                                  <a:lumMod val="75000"/>
                                  <a:lumOff val="25000"/>
                                </a:schemeClr>
                              </a:solidFill>
                              <a:latin typeface="Cambria Math" panose="02040503050406030204" pitchFamily="18" charset="0"/>
                            </a:rPr>
                            <m:t>𝑟</m:t>
                          </m:r>
                        </m:den>
                      </m:f>
                      <m:r>
                        <a:rPr lang="en-US" sz="2000" b="0" i="1" smtClean="0">
                          <a:solidFill>
                            <a:schemeClr val="tx1">
                              <a:lumMod val="75000"/>
                              <a:lumOff val="25000"/>
                            </a:schemeClr>
                          </a:solidFill>
                          <a:latin typeface="Cambria Math" panose="02040503050406030204" pitchFamily="18" charset="0"/>
                        </a:rPr>
                        <m:t>=</m:t>
                      </m:r>
                      <m:r>
                        <a:rPr lang="en-US" sz="2000" b="0" i="1" smtClean="0">
                          <a:solidFill>
                            <a:schemeClr val="tx1">
                              <a:lumMod val="75000"/>
                              <a:lumOff val="25000"/>
                            </a:schemeClr>
                          </a:solidFill>
                          <a:latin typeface="Cambria Math" panose="02040503050406030204" pitchFamily="18" charset="0"/>
                        </a:rPr>
                        <m:t>𝑚</m:t>
                      </m:r>
                      <m:sSup>
                        <m:sSupPr>
                          <m:ctrlP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𝜔</m:t>
                          </m:r>
                        </m:e>
                        <m:sup>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2</m:t>
                          </m:r>
                        </m:sup>
                      </m:sSup>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𝑟</m:t>
                      </m:r>
                    </m:oMath>
                  </m:oMathPara>
                </a14:m>
                <a:endParaRPr lang="en-US" sz="2000" dirty="0">
                  <a:solidFill>
                    <a:schemeClr val="tx1">
                      <a:lumMod val="75000"/>
                      <a:lumOff val="25000"/>
                    </a:schemeClr>
                  </a:solidFill>
                </a:endParaRPr>
              </a:p>
            </p:txBody>
          </p:sp>
        </mc:Choice>
        <mc:Fallback xmlns="">
          <p:sp>
            <p:nvSpPr>
              <p:cNvPr id="19" name="Rectangle 18">
                <a:extLst>
                  <a:ext uri="{FF2B5EF4-FFF2-40B4-BE49-F238E27FC236}">
                    <a16:creationId xmlns:a16="http://schemas.microsoft.com/office/drawing/2014/main" id="{B5C7480D-D5B2-48A7-B3FA-73892782ABF0}"/>
                  </a:ext>
                </a:extLst>
              </p:cNvPr>
              <p:cNvSpPr>
                <a:spLocks noRot="1" noChangeAspect="1" noMove="1" noResize="1" noEditPoints="1" noAdjustHandles="1" noChangeArrowheads="1" noChangeShapeType="1" noTextEdit="1"/>
              </p:cNvSpPr>
              <p:nvPr/>
            </p:nvSpPr>
            <p:spPr>
              <a:xfrm>
                <a:off x="135997" y="5513803"/>
                <a:ext cx="2230290" cy="707886"/>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BC131178-2557-4407-9040-04A42A433241}"/>
                  </a:ext>
                </a:extLst>
              </p:cNvPr>
              <p:cNvSpPr/>
              <p:nvPr/>
            </p:nvSpPr>
            <p:spPr>
              <a:xfrm>
                <a:off x="2052058" y="4225051"/>
                <a:ext cx="3503523" cy="764505"/>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7030A0"/>
                          </a:solidFill>
                          <a:latin typeface="Cambria Math" panose="02040503050406030204" pitchFamily="18" charset="0"/>
                        </a:rPr>
                        <m:t>2.05</m:t>
                      </m:r>
                      <m:r>
                        <a:rPr lang="en-US" sz="2000" b="0" i="1" smtClean="0">
                          <a:solidFill>
                            <a:srgbClr val="7030A0"/>
                          </a:solidFill>
                          <a:latin typeface="Cambria Math" panose="02040503050406030204" pitchFamily="18" charset="0"/>
                          <a:ea typeface="Cambria Math" panose="02040503050406030204" pitchFamily="18" charset="0"/>
                        </a:rPr>
                        <m:t>×</m:t>
                      </m:r>
                      <m:sSup>
                        <m:sSupPr>
                          <m:ctrlPr>
                            <a:rPr lang="en-US" sz="2000" b="0" i="1" smtClean="0">
                              <a:solidFill>
                                <a:srgbClr val="7030A0"/>
                              </a:solidFill>
                              <a:latin typeface="Cambria Math" panose="02040503050406030204" pitchFamily="18" charset="0"/>
                              <a:ea typeface="Cambria Math" panose="02040503050406030204" pitchFamily="18" charset="0"/>
                            </a:rPr>
                          </m:ctrlPr>
                        </m:sSupPr>
                        <m:e>
                          <m:r>
                            <a:rPr lang="en-US" sz="2000" b="0" i="1" smtClean="0">
                              <a:solidFill>
                                <a:srgbClr val="7030A0"/>
                              </a:solidFill>
                              <a:latin typeface="Cambria Math" panose="02040503050406030204" pitchFamily="18" charset="0"/>
                              <a:ea typeface="Cambria Math" panose="02040503050406030204" pitchFamily="18" charset="0"/>
                            </a:rPr>
                            <m:t>10</m:t>
                          </m:r>
                        </m:e>
                        <m:sup>
                          <m:r>
                            <a:rPr lang="en-US" sz="2000" b="0" i="1" smtClean="0">
                              <a:solidFill>
                                <a:srgbClr val="7030A0"/>
                              </a:solidFill>
                              <a:latin typeface="Cambria Math" panose="02040503050406030204" pitchFamily="18" charset="0"/>
                              <a:ea typeface="Cambria Math" panose="02040503050406030204" pitchFamily="18" charset="0"/>
                            </a:rPr>
                            <m:t>20</m:t>
                          </m:r>
                        </m:sup>
                      </m:sSup>
                      <m:r>
                        <a:rPr lang="en-US" sz="2000" i="1">
                          <a:solidFill>
                            <a:schemeClr val="tx1">
                              <a:lumMod val="75000"/>
                              <a:lumOff val="25000"/>
                            </a:schemeClr>
                          </a:solidFill>
                          <a:latin typeface="Cambria Math" panose="02040503050406030204" pitchFamily="18" charset="0"/>
                        </a:rPr>
                        <m:t>=</m:t>
                      </m:r>
                      <m:f>
                        <m:fPr>
                          <m:ctrlPr>
                            <a:rPr lang="en-US" sz="2000" i="1" smtClean="0">
                              <a:solidFill>
                                <a:schemeClr val="tx1">
                                  <a:lumMod val="75000"/>
                                  <a:lumOff val="25000"/>
                                </a:schemeClr>
                              </a:solidFill>
                              <a:latin typeface="Cambria Math" panose="02040503050406030204" pitchFamily="18" charset="0"/>
                            </a:rPr>
                          </m:ctrlPr>
                        </m:fPr>
                        <m:num>
                          <m:r>
                            <a:rPr lang="en-US" sz="2000" b="0" i="1" smtClean="0">
                              <a:solidFill>
                                <a:schemeClr val="tx1">
                                  <a:lumMod val="75000"/>
                                  <a:lumOff val="25000"/>
                                </a:schemeClr>
                              </a:solidFill>
                              <a:latin typeface="Cambria Math" panose="02040503050406030204" pitchFamily="18" charset="0"/>
                            </a:rPr>
                            <m:t>(</m:t>
                          </m:r>
                          <m:r>
                            <a:rPr lang="en-US" sz="2000" b="0" i="1" smtClean="0">
                              <a:solidFill>
                                <a:srgbClr val="002060"/>
                              </a:solidFill>
                              <a:latin typeface="Cambria Math" panose="02040503050406030204" pitchFamily="18" charset="0"/>
                            </a:rPr>
                            <m:t>7.4</m:t>
                          </m:r>
                          <m:r>
                            <a:rPr lang="en-US" sz="2000" b="0" i="1" smtClean="0">
                              <a:solidFill>
                                <a:srgbClr val="002060"/>
                              </a:solidFill>
                              <a:latin typeface="Cambria Math" panose="02040503050406030204" pitchFamily="18" charset="0"/>
                              <a:ea typeface="Cambria Math" panose="02040503050406030204" pitchFamily="18" charset="0"/>
                            </a:rPr>
                            <m:t>×</m:t>
                          </m:r>
                          <m:sSup>
                            <m:sSupPr>
                              <m:ctrlPr>
                                <a:rPr lang="en-US" sz="2000" b="0" i="1" smtClean="0">
                                  <a:solidFill>
                                    <a:srgbClr val="002060"/>
                                  </a:solidFill>
                                  <a:latin typeface="Cambria Math" panose="02040503050406030204" pitchFamily="18" charset="0"/>
                                  <a:ea typeface="Cambria Math" panose="02040503050406030204" pitchFamily="18" charset="0"/>
                                </a:rPr>
                              </m:ctrlPr>
                            </m:sSupPr>
                            <m:e>
                              <m:r>
                                <a:rPr lang="en-US" sz="2000" b="0" i="1" smtClean="0">
                                  <a:solidFill>
                                    <a:srgbClr val="002060"/>
                                  </a:solidFill>
                                  <a:latin typeface="Cambria Math" panose="02040503050406030204" pitchFamily="18" charset="0"/>
                                  <a:ea typeface="Cambria Math" panose="02040503050406030204" pitchFamily="18" charset="0"/>
                                </a:rPr>
                                <m:t>10</m:t>
                              </m:r>
                            </m:e>
                            <m:sup>
                              <m:r>
                                <a:rPr lang="en-US" sz="2000" b="0" i="1" smtClean="0">
                                  <a:solidFill>
                                    <a:srgbClr val="002060"/>
                                  </a:solidFill>
                                  <a:latin typeface="Cambria Math" panose="02040503050406030204" pitchFamily="18" charset="0"/>
                                  <a:ea typeface="Cambria Math" panose="02040503050406030204" pitchFamily="18" charset="0"/>
                                </a:rPr>
                                <m:t>22</m:t>
                              </m:r>
                            </m:sup>
                          </m:sSup>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n-US" sz="2000" b="0" i="1" smtClean="0">
                                  <a:solidFill>
                                    <a:schemeClr val="tx1">
                                      <a:lumMod val="75000"/>
                                      <a:lumOff val="25000"/>
                                    </a:schemeClr>
                                  </a:solidFill>
                                  <a:latin typeface="Cambria Math" panose="02040503050406030204" pitchFamily="18" charset="0"/>
                                </a:rPr>
                              </m:ctrlPr>
                            </m:sSupPr>
                            <m:e>
                              <m:r>
                                <a:rPr lang="en-US" sz="2000" b="0" i="1" smtClean="0">
                                  <a:solidFill>
                                    <a:schemeClr val="tx1">
                                      <a:lumMod val="75000"/>
                                      <a:lumOff val="25000"/>
                                    </a:schemeClr>
                                  </a:solidFill>
                                  <a:latin typeface="Cambria Math" panose="02040503050406030204" pitchFamily="18" charset="0"/>
                                </a:rPr>
                                <m:t>𝑣</m:t>
                              </m:r>
                            </m:e>
                            <m:sup>
                              <m:r>
                                <a:rPr lang="en-US" sz="2000" b="0" i="1" smtClean="0">
                                  <a:solidFill>
                                    <a:schemeClr val="tx1">
                                      <a:lumMod val="75000"/>
                                      <a:lumOff val="25000"/>
                                    </a:schemeClr>
                                  </a:solidFill>
                                  <a:latin typeface="Cambria Math" panose="02040503050406030204" pitchFamily="18" charset="0"/>
                                </a:rPr>
                                <m:t>2</m:t>
                              </m:r>
                            </m:sup>
                          </m:sSup>
                        </m:num>
                        <m:den>
                          <m:r>
                            <a:rPr lang="en-US" sz="2000" b="0" i="1" smtClean="0">
                              <a:solidFill>
                                <a:schemeClr val="tx1">
                                  <a:lumMod val="75000"/>
                                  <a:lumOff val="25000"/>
                                </a:schemeClr>
                              </a:solidFill>
                              <a:latin typeface="Cambria Math" panose="02040503050406030204" pitchFamily="18" charset="0"/>
                            </a:rPr>
                            <m:t>(</m:t>
                          </m:r>
                          <m:r>
                            <a:rPr lang="en-US" sz="2000" b="0" i="1" smtClean="0">
                              <a:solidFill>
                                <a:srgbClr val="C00000"/>
                              </a:solidFill>
                              <a:latin typeface="Cambria Math" panose="02040503050406030204" pitchFamily="18" charset="0"/>
                            </a:rPr>
                            <m:t>3.8</m:t>
                          </m:r>
                          <m:r>
                            <a:rPr lang="en-US" sz="2000" b="0" i="1" smtClean="0">
                              <a:solidFill>
                                <a:srgbClr val="C00000"/>
                              </a:solidFill>
                              <a:latin typeface="Cambria Math" panose="02040503050406030204" pitchFamily="18" charset="0"/>
                              <a:ea typeface="Cambria Math" panose="02040503050406030204" pitchFamily="18" charset="0"/>
                            </a:rPr>
                            <m:t>×</m:t>
                          </m:r>
                          <m:sSup>
                            <m:sSupPr>
                              <m:ctrlPr>
                                <a:rPr lang="en-US" sz="2000" b="0" i="1" smtClean="0">
                                  <a:solidFill>
                                    <a:srgbClr val="C00000"/>
                                  </a:solidFill>
                                  <a:latin typeface="Cambria Math" panose="02040503050406030204" pitchFamily="18" charset="0"/>
                                  <a:ea typeface="Cambria Math" panose="02040503050406030204" pitchFamily="18" charset="0"/>
                                </a:rPr>
                              </m:ctrlPr>
                            </m:sSupPr>
                            <m:e>
                              <m:r>
                                <a:rPr lang="en-US" sz="2000" b="0" i="1" smtClean="0">
                                  <a:solidFill>
                                    <a:srgbClr val="C00000"/>
                                  </a:solidFill>
                                  <a:latin typeface="Cambria Math" panose="02040503050406030204" pitchFamily="18" charset="0"/>
                                  <a:ea typeface="Cambria Math" panose="02040503050406030204" pitchFamily="18" charset="0"/>
                                </a:rPr>
                                <m:t>10</m:t>
                              </m:r>
                            </m:e>
                            <m:sup>
                              <m:r>
                                <a:rPr lang="en-US" sz="2000" b="0" i="1" smtClean="0">
                                  <a:solidFill>
                                    <a:srgbClr val="C00000"/>
                                  </a:solidFill>
                                  <a:latin typeface="Cambria Math" panose="02040503050406030204" pitchFamily="18" charset="0"/>
                                  <a:ea typeface="Cambria Math" panose="02040503050406030204" pitchFamily="18" charset="0"/>
                                </a:rPr>
                                <m:t>8</m:t>
                              </m:r>
                            </m:sup>
                          </m:sSup>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m:t>
                          </m:r>
                        </m:den>
                      </m:f>
                    </m:oMath>
                  </m:oMathPara>
                </a14:m>
                <a:endParaRPr lang="en-US" sz="2000" dirty="0">
                  <a:solidFill>
                    <a:schemeClr val="tx1">
                      <a:lumMod val="75000"/>
                      <a:lumOff val="25000"/>
                    </a:schemeClr>
                  </a:solidFill>
                </a:endParaRPr>
              </a:p>
            </p:txBody>
          </p:sp>
        </mc:Choice>
        <mc:Fallback xmlns="">
          <p:sp>
            <p:nvSpPr>
              <p:cNvPr id="21" name="Rectangle 20">
                <a:extLst>
                  <a:ext uri="{FF2B5EF4-FFF2-40B4-BE49-F238E27FC236}">
                    <a16:creationId xmlns:a16="http://schemas.microsoft.com/office/drawing/2014/main" id="{BC131178-2557-4407-9040-04A42A433241}"/>
                  </a:ext>
                </a:extLst>
              </p:cNvPr>
              <p:cNvSpPr>
                <a:spLocks noRot="1" noChangeAspect="1" noMove="1" noResize="1" noEditPoints="1" noAdjustHandles="1" noChangeArrowheads="1" noChangeShapeType="1" noTextEdit="1"/>
              </p:cNvSpPr>
              <p:nvPr/>
            </p:nvSpPr>
            <p:spPr>
              <a:xfrm>
                <a:off x="2052058" y="4225051"/>
                <a:ext cx="3503523" cy="764505"/>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86D354D-1E9B-4B97-9638-ACD7EC39D957}"/>
                  </a:ext>
                </a:extLst>
              </p:cNvPr>
              <p:cNvSpPr/>
              <p:nvPr/>
            </p:nvSpPr>
            <p:spPr>
              <a:xfrm>
                <a:off x="4968761" y="5346475"/>
                <a:ext cx="2713307" cy="52322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𝑣</m:t>
                      </m:r>
                      <m:r>
                        <a:rPr lang="en-US" sz="2800" b="0" i="1"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1026 </m:t>
                      </m:r>
                      <m:r>
                        <m:rPr>
                          <m:sty m:val="p"/>
                        </m:rPr>
                        <a:rPr lang="en-US" sz="2800" b="0" i="0" smtClean="0">
                          <a:solidFill>
                            <a:schemeClr val="tx1"/>
                          </a:solidFill>
                          <a:latin typeface="Cambria Math" panose="02040503050406030204" pitchFamily="18" charset="0"/>
                        </a:rPr>
                        <m:t>m</m:t>
                      </m:r>
                      <m:r>
                        <a:rPr lang="en-US" sz="2800" b="0" i="0" smtClean="0">
                          <a:solidFill>
                            <a:schemeClr val="tx1"/>
                          </a:solidFill>
                          <a:latin typeface="Cambria Math" panose="02040503050406030204" pitchFamily="18" charset="0"/>
                        </a:rPr>
                        <m:t> </m:t>
                      </m:r>
                      <m:sSup>
                        <m:sSupPr>
                          <m:ctrlPr>
                            <a:rPr lang="en-US" sz="2800" b="0" i="1" smtClean="0">
                              <a:solidFill>
                                <a:schemeClr val="tx1"/>
                              </a:solidFill>
                              <a:latin typeface="Cambria Math" panose="02040503050406030204" pitchFamily="18" charset="0"/>
                            </a:rPr>
                          </m:ctrlPr>
                        </m:sSupPr>
                        <m:e>
                          <m:r>
                            <m:rPr>
                              <m:sty m:val="p"/>
                            </m:rPr>
                            <a:rPr lang="en-US" sz="2800" b="0" i="0" smtClean="0">
                              <a:solidFill>
                                <a:schemeClr val="tx1"/>
                              </a:solidFill>
                              <a:latin typeface="Cambria Math" panose="02040503050406030204" pitchFamily="18" charset="0"/>
                            </a:rPr>
                            <m:t>s</m:t>
                          </m:r>
                        </m:e>
                        <m:sup>
                          <m:r>
                            <a:rPr lang="en-US" sz="2800" b="0" i="0" smtClean="0">
                              <a:solidFill>
                                <a:schemeClr val="tx1"/>
                              </a:solidFill>
                              <a:latin typeface="Cambria Math" panose="02040503050406030204" pitchFamily="18" charset="0"/>
                            </a:rPr>
                            <m:t>−1</m:t>
                          </m:r>
                        </m:sup>
                      </m:sSup>
                    </m:oMath>
                  </m:oMathPara>
                </a14:m>
                <a:endParaRPr lang="en-US" sz="2800" dirty="0">
                  <a:solidFill>
                    <a:schemeClr val="tx1"/>
                  </a:solidFill>
                </a:endParaRPr>
              </a:p>
            </p:txBody>
          </p:sp>
        </mc:Choice>
        <mc:Fallback xmlns="">
          <p:sp>
            <p:nvSpPr>
              <p:cNvPr id="22" name="Rectangle 21">
                <a:extLst>
                  <a:ext uri="{FF2B5EF4-FFF2-40B4-BE49-F238E27FC236}">
                    <a16:creationId xmlns:a16="http://schemas.microsoft.com/office/drawing/2014/main" id="{986D354D-1E9B-4B97-9638-ACD7EC39D957}"/>
                  </a:ext>
                </a:extLst>
              </p:cNvPr>
              <p:cNvSpPr>
                <a:spLocks noRot="1" noChangeAspect="1" noMove="1" noResize="1" noEditPoints="1" noAdjustHandles="1" noChangeArrowheads="1" noChangeShapeType="1" noTextEdit="1"/>
              </p:cNvSpPr>
              <p:nvPr/>
            </p:nvSpPr>
            <p:spPr>
              <a:xfrm>
                <a:off x="4968761" y="5346475"/>
                <a:ext cx="2713307" cy="523220"/>
              </a:xfrm>
              <a:prstGeom prst="rect">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2527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Force Fields</a:t>
            </a:r>
            <a:endParaRPr lang="en-US" u="sng"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6407" y="1531726"/>
            <a:ext cx="8700380" cy="1077218"/>
          </a:xfrm>
          <a:prstGeom prst="rect">
            <a:avLst/>
          </a:prstGeom>
          <a:noFill/>
        </p:spPr>
        <p:txBody>
          <a:bodyPr wrap="square" rtlCol="0">
            <a:spAutoFit/>
          </a:bodyPr>
          <a:lstStyle/>
          <a:p>
            <a:pPr algn="ctr"/>
            <a:r>
              <a:rPr lang="en-US" sz="3200" dirty="0">
                <a:solidFill>
                  <a:schemeClr val="tx1">
                    <a:lumMod val="85000"/>
                    <a:lumOff val="15000"/>
                  </a:schemeClr>
                </a:solidFill>
                <a:latin typeface="+mj-lt"/>
              </a:rPr>
              <a:t>Vector field that describes the force that would act on a particle at various positions</a:t>
            </a:r>
          </a:p>
        </p:txBody>
      </p:sp>
      <p:pic>
        <p:nvPicPr>
          <p:cNvPr id="1026" name="Picture 2" descr="Image result for force field vector">
            <a:extLst>
              <a:ext uri="{FF2B5EF4-FFF2-40B4-BE49-F238E27FC236}">
                <a16:creationId xmlns:a16="http://schemas.microsoft.com/office/drawing/2014/main" id="{DB5D8374-A78E-4347-B2C6-56BB919C2B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407" y="2978449"/>
            <a:ext cx="3233717" cy="2951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954855F7-B592-467D-934D-ACFF7BEE9AAC}"/>
              </a:ext>
            </a:extLst>
          </p:cNvPr>
          <p:cNvGraphicFramePr>
            <a:graphicFrameLocks noGrp="1"/>
          </p:cNvGraphicFramePr>
          <p:nvPr>
            <p:extLst>
              <p:ext uri="{D42A27DB-BD31-4B8C-83A1-F6EECF244321}">
                <p14:modId xmlns:p14="http://schemas.microsoft.com/office/powerpoint/2010/main" val="1242132418"/>
              </p:ext>
            </p:extLst>
          </p:nvPr>
        </p:nvGraphicFramePr>
        <p:xfrm>
          <a:off x="3893128" y="2839904"/>
          <a:ext cx="4846320" cy="3089841"/>
        </p:xfrm>
        <a:graphic>
          <a:graphicData uri="http://schemas.openxmlformats.org/drawingml/2006/table">
            <a:tbl>
              <a:tblPr firstRow="1" firstCol="1" bandRow="1">
                <a:tableStyleId>{21E4AEA4-8DFA-4A89-87EB-49C32662AFE0}</a:tableStyleId>
              </a:tblPr>
              <a:tblGrid>
                <a:gridCol w="457200">
                  <a:extLst>
                    <a:ext uri="{9D8B030D-6E8A-4147-A177-3AD203B41FA5}">
                      <a16:colId xmlns:a16="http://schemas.microsoft.com/office/drawing/2014/main" val="716247919"/>
                    </a:ext>
                  </a:extLst>
                </a:gridCol>
                <a:gridCol w="2194560">
                  <a:extLst>
                    <a:ext uri="{9D8B030D-6E8A-4147-A177-3AD203B41FA5}">
                      <a16:colId xmlns:a16="http://schemas.microsoft.com/office/drawing/2014/main" val="2152238929"/>
                    </a:ext>
                  </a:extLst>
                </a:gridCol>
                <a:gridCol w="2194560">
                  <a:extLst>
                    <a:ext uri="{9D8B030D-6E8A-4147-A177-3AD203B41FA5}">
                      <a16:colId xmlns:a16="http://schemas.microsoft.com/office/drawing/2014/main" val="222416647"/>
                    </a:ext>
                  </a:extLst>
                </a:gridCol>
              </a:tblGrid>
              <a:tr h="1029947">
                <a:tc>
                  <a:txBody>
                    <a:bodyPr/>
                    <a:lstStyle/>
                    <a:p>
                      <a:pPr algn="ctr"/>
                      <a:endParaRPr lang="en-US" sz="2800" b="0" dirty="0">
                        <a:latin typeface="+mj-lt"/>
                      </a:endParaRPr>
                    </a:p>
                  </a:txBody>
                  <a:tcPr/>
                </a:tc>
                <a:tc>
                  <a:txBody>
                    <a:bodyPr/>
                    <a:lstStyle/>
                    <a:p>
                      <a:pPr algn="ctr"/>
                      <a:r>
                        <a:rPr lang="en-US" sz="2800" b="0" dirty="0">
                          <a:latin typeface="+mj-lt"/>
                        </a:rPr>
                        <a:t>Electric</a:t>
                      </a:r>
                    </a:p>
                    <a:p>
                      <a:pPr algn="ctr"/>
                      <a:r>
                        <a:rPr lang="en-US" sz="2800" b="0" dirty="0">
                          <a:latin typeface="+mj-lt"/>
                        </a:rPr>
                        <a:t>Field</a:t>
                      </a:r>
                    </a:p>
                  </a:txBody>
                  <a:tcPr/>
                </a:tc>
                <a:tc>
                  <a:txBody>
                    <a:bodyPr/>
                    <a:lstStyle/>
                    <a:p>
                      <a:pPr algn="ctr"/>
                      <a:r>
                        <a:rPr lang="en-US" sz="2800" b="0" dirty="0">
                          <a:latin typeface="+mj-lt"/>
                        </a:rPr>
                        <a:t>Gravitational Field</a:t>
                      </a:r>
                    </a:p>
                  </a:txBody>
                  <a:tcPr/>
                </a:tc>
                <a:extLst>
                  <a:ext uri="{0D108BD9-81ED-4DB2-BD59-A6C34878D82A}">
                    <a16:rowId xmlns:a16="http://schemas.microsoft.com/office/drawing/2014/main" val="3507009160"/>
                  </a:ext>
                </a:extLst>
              </a:tr>
              <a:tr h="1029947">
                <a:tc>
                  <a:txBody>
                    <a:bodyPr/>
                    <a:lstStyle/>
                    <a:p>
                      <a:pPr algn="ctr"/>
                      <a:r>
                        <a:rPr lang="en-US" sz="2000" b="0" dirty="0">
                          <a:latin typeface="+mj-lt"/>
                        </a:rPr>
                        <a:t>Symbol</a:t>
                      </a:r>
                    </a:p>
                  </a:txBody>
                  <a:tcPr vert="vert270" anchor="ctr"/>
                </a:tc>
                <a:tc>
                  <a:txBody>
                    <a:bodyPr/>
                    <a:lstStyle/>
                    <a:p>
                      <a:pPr algn="ctr"/>
                      <a:endParaRPr lang="en-US" sz="5400" dirty="0"/>
                    </a:p>
                  </a:txBody>
                  <a:tcPr anchor="ctr"/>
                </a:tc>
                <a:tc>
                  <a:txBody>
                    <a:bodyPr/>
                    <a:lstStyle/>
                    <a:p>
                      <a:pPr algn="ctr"/>
                      <a:endParaRPr lang="en-US" dirty="0">
                        <a:solidFill>
                          <a:schemeClr val="accent2">
                            <a:lumMod val="50000"/>
                          </a:schemeClr>
                        </a:solidFill>
                      </a:endParaRPr>
                    </a:p>
                  </a:txBody>
                  <a:tcPr anchor="ctr"/>
                </a:tc>
                <a:extLst>
                  <a:ext uri="{0D108BD9-81ED-4DB2-BD59-A6C34878D82A}">
                    <a16:rowId xmlns:a16="http://schemas.microsoft.com/office/drawing/2014/main" val="2598471672"/>
                  </a:ext>
                </a:extLst>
              </a:tr>
              <a:tr h="1029947">
                <a:tc>
                  <a:txBody>
                    <a:bodyPr/>
                    <a:lstStyle/>
                    <a:p>
                      <a:pPr algn="ctr"/>
                      <a:r>
                        <a:rPr lang="en-US" sz="2000" b="0" dirty="0">
                          <a:latin typeface="+mj-lt"/>
                        </a:rPr>
                        <a:t>Unit</a:t>
                      </a:r>
                    </a:p>
                  </a:txBody>
                  <a:tcPr vert="vert270" anchor="ctr"/>
                </a:tc>
                <a:tc>
                  <a:txBody>
                    <a:bodyPr/>
                    <a:lstStyle/>
                    <a:p>
                      <a:pPr algn="ctr"/>
                      <a:endParaRPr lang="en-US" i="0" dirty="0"/>
                    </a:p>
                  </a:txBody>
                  <a:tcPr anchor="ctr"/>
                </a:tc>
                <a:tc>
                  <a:txBody>
                    <a:bodyPr/>
                    <a:lstStyle/>
                    <a:p>
                      <a:pPr algn="ctr"/>
                      <a:endParaRPr lang="en-US" i="0" dirty="0">
                        <a:solidFill>
                          <a:schemeClr val="accent2">
                            <a:lumMod val="50000"/>
                          </a:schemeClr>
                        </a:solidFill>
                      </a:endParaRPr>
                    </a:p>
                  </a:txBody>
                  <a:tcPr anchor="ctr"/>
                </a:tc>
                <a:extLst>
                  <a:ext uri="{0D108BD9-81ED-4DB2-BD59-A6C34878D82A}">
                    <a16:rowId xmlns:a16="http://schemas.microsoft.com/office/drawing/2014/main" val="1106937159"/>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47904CC-1538-480D-A05A-C073CF606D05}"/>
                  </a:ext>
                </a:extLst>
              </p:cNvPr>
              <p:cNvSpPr txBox="1"/>
              <p:nvPr/>
            </p:nvSpPr>
            <p:spPr>
              <a:xfrm>
                <a:off x="4698747" y="3923159"/>
                <a:ext cx="1489295" cy="92333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5400" b="0" i="1" smtClean="0">
                          <a:solidFill>
                            <a:srgbClr val="FF00FF"/>
                          </a:solidFill>
                          <a:latin typeface="Cambria Math" panose="02040503050406030204" pitchFamily="18" charset="0"/>
                        </a:rPr>
                        <m:t>𝐸</m:t>
                      </m:r>
                    </m:oMath>
                  </m:oMathPara>
                </a14:m>
                <a:endParaRPr lang="en-US" sz="5400" dirty="0"/>
              </a:p>
            </p:txBody>
          </p:sp>
        </mc:Choice>
        <mc:Fallback xmlns="">
          <p:sp>
            <p:nvSpPr>
              <p:cNvPr id="10" name="TextBox 9">
                <a:extLst>
                  <a:ext uri="{FF2B5EF4-FFF2-40B4-BE49-F238E27FC236}">
                    <a16:creationId xmlns:a16="http://schemas.microsoft.com/office/drawing/2014/main" id="{147904CC-1538-480D-A05A-C073CF606D05}"/>
                  </a:ext>
                </a:extLst>
              </p:cNvPr>
              <p:cNvSpPr txBox="1">
                <a:spLocks noRot="1" noChangeAspect="1" noMove="1" noResize="1" noEditPoints="1" noAdjustHandles="1" noChangeArrowheads="1" noChangeShapeType="1" noTextEdit="1"/>
              </p:cNvSpPr>
              <p:nvPr/>
            </p:nvSpPr>
            <p:spPr>
              <a:xfrm>
                <a:off x="4698747" y="3923159"/>
                <a:ext cx="1489295" cy="923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B4D1893-FA04-4576-B7E8-967426ED34D9}"/>
                  </a:ext>
                </a:extLst>
              </p:cNvPr>
              <p:cNvSpPr txBox="1"/>
              <p:nvPr/>
            </p:nvSpPr>
            <p:spPr>
              <a:xfrm>
                <a:off x="6897229" y="3923159"/>
                <a:ext cx="1489295" cy="92333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5400" b="0" i="1" smtClean="0">
                          <a:solidFill>
                            <a:schemeClr val="accent2"/>
                          </a:solidFill>
                          <a:latin typeface="Cambria Math" panose="02040503050406030204" pitchFamily="18" charset="0"/>
                        </a:rPr>
                        <m:t>𝑔</m:t>
                      </m:r>
                    </m:oMath>
                  </m:oMathPara>
                </a14:m>
                <a:endParaRPr lang="en-US" sz="5400" dirty="0">
                  <a:solidFill>
                    <a:schemeClr val="accent2"/>
                  </a:solidFill>
                </a:endParaRPr>
              </a:p>
            </p:txBody>
          </p:sp>
        </mc:Choice>
        <mc:Fallback xmlns="">
          <p:sp>
            <p:nvSpPr>
              <p:cNvPr id="11" name="TextBox 10">
                <a:extLst>
                  <a:ext uri="{FF2B5EF4-FFF2-40B4-BE49-F238E27FC236}">
                    <a16:creationId xmlns:a16="http://schemas.microsoft.com/office/drawing/2014/main" id="{0B4D1893-FA04-4576-B7E8-967426ED34D9}"/>
                  </a:ext>
                </a:extLst>
              </p:cNvPr>
              <p:cNvSpPr txBox="1">
                <a:spLocks noRot="1" noChangeAspect="1" noMove="1" noResize="1" noEditPoints="1" noAdjustHandles="1" noChangeArrowheads="1" noChangeShapeType="1" noTextEdit="1"/>
              </p:cNvSpPr>
              <p:nvPr/>
            </p:nvSpPr>
            <p:spPr>
              <a:xfrm>
                <a:off x="6897229" y="3923159"/>
                <a:ext cx="1489295"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76F9282-A3DD-4D4C-B592-06C7E33A3D31}"/>
                  </a:ext>
                </a:extLst>
              </p:cNvPr>
              <p:cNvSpPr txBox="1"/>
              <p:nvPr/>
            </p:nvSpPr>
            <p:spPr>
              <a:xfrm>
                <a:off x="4473907" y="4968052"/>
                <a:ext cx="1860487"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FF00FF"/>
                              </a:solidFill>
                              <a:latin typeface="Cambria Math" panose="02040503050406030204" pitchFamily="18" charset="0"/>
                            </a:rPr>
                          </m:ctrlPr>
                        </m:fPr>
                        <m:num>
                          <m:r>
                            <m:rPr>
                              <m:sty m:val="p"/>
                            </m:rPr>
                            <a:rPr lang="en-US" sz="2800" b="0" i="0" smtClean="0">
                              <a:solidFill>
                                <a:srgbClr val="FF00FF"/>
                              </a:solidFill>
                              <a:latin typeface="Cambria Math" panose="02040503050406030204" pitchFamily="18" charset="0"/>
                            </a:rPr>
                            <m:t>N</m:t>
                          </m:r>
                        </m:num>
                        <m:den>
                          <m:r>
                            <m:rPr>
                              <m:sty m:val="p"/>
                            </m:rPr>
                            <a:rPr lang="en-US" sz="2800" b="0" i="0" smtClean="0">
                              <a:solidFill>
                                <a:srgbClr val="FF00FF"/>
                              </a:solidFill>
                              <a:latin typeface="Cambria Math" panose="02040503050406030204" pitchFamily="18" charset="0"/>
                            </a:rPr>
                            <m:t>C</m:t>
                          </m:r>
                        </m:den>
                      </m:f>
                      <m:r>
                        <a:rPr lang="en-US" sz="2800" b="0" i="0" smtClean="0">
                          <a:solidFill>
                            <a:srgbClr val="FF00FF"/>
                          </a:solidFill>
                          <a:latin typeface="Cambria Math" panose="02040503050406030204" pitchFamily="18" charset="0"/>
                        </a:rPr>
                        <m:t>=</m:t>
                      </m:r>
                      <m:r>
                        <m:rPr>
                          <m:sty m:val="p"/>
                        </m:rPr>
                        <a:rPr lang="en-US" sz="2800" b="0" i="0" smtClean="0">
                          <a:solidFill>
                            <a:srgbClr val="FF00FF"/>
                          </a:solidFill>
                          <a:latin typeface="Cambria Math" panose="02040503050406030204" pitchFamily="18" charset="0"/>
                        </a:rPr>
                        <m:t>N</m:t>
                      </m:r>
                      <m:sSup>
                        <m:sSupPr>
                          <m:ctrlPr>
                            <a:rPr lang="en-US" sz="2800" b="0" i="1" smtClean="0">
                              <a:solidFill>
                                <a:srgbClr val="FF00FF"/>
                              </a:solidFill>
                              <a:latin typeface="Cambria Math" panose="02040503050406030204" pitchFamily="18" charset="0"/>
                            </a:rPr>
                          </m:ctrlPr>
                        </m:sSupPr>
                        <m:e>
                          <m:r>
                            <a:rPr lang="en-US" sz="2800" b="0" i="0" smtClean="0">
                              <a:solidFill>
                                <a:srgbClr val="FF00FF"/>
                              </a:solidFill>
                              <a:latin typeface="Cambria Math" panose="02040503050406030204" pitchFamily="18" charset="0"/>
                            </a:rPr>
                            <m:t> </m:t>
                          </m:r>
                          <m:r>
                            <m:rPr>
                              <m:sty m:val="p"/>
                            </m:rPr>
                            <a:rPr lang="en-US" sz="2800" b="0" i="0" smtClean="0">
                              <a:solidFill>
                                <a:srgbClr val="FF00FF"/>
                              </a:solidFill>
                              <a:latin typeface="Cambria Math" panose="02040503050406030204" pitchFamily="18" charset="0"/>
                            </a:rPr>
                            <m:t>C</m:t>
                          </m:r>
                        </m:e>
                        <m:sup>
                          <m:r>
                            <a:rPr lang="en-US" sz="2800" b="0" i="0" smtClean="0">
                              <a:solidFill>
                                <a:srgbClr val="FF00FF"/>
                              </a:solidFill>
                              <a:latin typeface="Cambria Math" panose="02040503050406030204" pitchFamily="18" charset="0"/>
                            </a:rPr>
                            <m:t>−1</m:t>
                          </m:r>
                        </m:sup>
                      </m:sSup>
                    </m:oMath>
                  </m:oMathPara>
                </a14:m>
                <a:endParaRPr lang="en-US" sz="2800" dirty="0"/>
              </a:p>
            </p:txBody>
          </p:sp>
        </mc:Choice>
        <mc:Fallback xmlns="">
          <p:sp>
            <p:nvSpPr>
              <p:cNvPr id="14" name="TextBox 13">
                <a:extLst>
                  <a:ext uri="{FF2B5EF4-FFF2-40B4-BE49-F238E27FC236}">
                    <a16:creationId xmlns:a16="http://schemas.microsoft.com/office/drawing/2014/main" id="{D76F9282-A3DD-4D4C-B592-06C7E33A3D31}"/>
                  </a:ext>
                </a:extLst>
              </p:cNvPr>
              <p:cNvSpPr txBox="1">
                <a:spLocks noRot="1" noChangeAspect="1" noMove="1" noResize="1" noEditPoints="1" noAdjustHandles="1" noChangeArrowheads="1" noChangeShapeType="1" noTextEdit="1"/>
              </p:cNvSpPr>
              <p:nvPr/>
            </p:nvSpPr>
            <p:spPr>
              <a:xfrm>
                <a:off x="4473907" y="4968052"/>
                <a:ext cx="1860487" cy="8989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0B0338F-6150-42C5-9426-430FCCBE6A80}"/>
                  </a:ext>
                </a:extLst>
              </p:cNvPr>
              <p:cNvSpPr txBox="1"/>
              <p:nvPr/>
            </p:nvSpPr>
            <p:spPr>
              <a:xfrm>
                <a:off x="6343447" y="4930285"/>
                <a:ext cx="2510825" cy="974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chemeClr val="accent2">
                                  <a:lumMod val="50000"/>
                                </a:schemeClr>
                              </a:solidFill>
                              <a:latin typeface="Cambria Math" panose="02040503050406030204" pitchFamily="18" charset="0"/>
                            </a:rPr>
                          </m:ctrlPr>
                        </m:fPr>
                        <m:num>
                          <m:r>
                            <m:rPr>
                              <m:sty m:val="p"/>
                            </m:rPr>
                            <a:rPr lang="en-US" sz="2800" b="0" i="0" smtClean="0">
                              <a:solidFill>
                                <a:schemeClr val="accent2">
                                  <a:lumMod val="50000"/>
                                </a:schemeClr>
                              </a:solidFill>
                              <a:latin typeface="Cambria Math" panose="02040503050406030204" pitchFamily="18" charset="0"/>
                            </a:rPr>
                            <m:t>N</m:t>
                          </m:r>
                        </m:num>
                        <m:den>
                          <m:r>
                            <m:rPr>
                              <m:sty m:val="p"/>
                            </m:rPr>
                            <a:rPr lang="en-US" sz="2800" b="0" i="0" smtClean="0">
                              <a:solidFill>
                                <a:schemeClr val="accent2">
                                  <a:lumMod val="50000"/>
                                </a:schemeClr>
                              </a:solidFill>
                              <a:latin typeface="Cambria Math" panose="02040503050406030204" pitchFamily="18" charset="0"/>
                            </a:rPr>
                            <m:t>kg</m:t>
                          </m:r>
                        </m:den>
                      </m:f>
                      <m:r>
                        <a:rPr lang="en-US" sz="2800" b="0" i="0" smtClean="0">
                          <a:solidFill>
                            <a:schemeClr val="accent2">
                              <a:lumMod val="50000"/>
                            </a:schemeClr>
                          </a:solidFill>
                          <a:latin typeface="Cambria Math" panose="02040503050406030204" pitchFamily="18" charset="0"/>
                        </a:rPr>
                        <m:t>=</m:t>
                      </m:r>
                      <m:r>
                        <m:rPr>
                          <m:sty m:val="p"/>
                        </m:rPr>
                        <a:rPr lang="en-US" sz="2800" b="0" i="0" smtClean="0">
                          <a:solidFill>
                            <a:schemeClr val="accent2">
                              <a:lumMod val="50000"/>
                            </a:schemeClr>
                          </a:solidFill>
                          <a:latin typeface="Cambria Math" panose="02040503050406030204" pitchFamily="18" charset="0"/>
                        </a:rPr>
                        <m:t>N</m:t>
                      </m:r>
                      <m:sSup>
                        <m:sSupPr>
                          <m:ctrlPr>
                            <a:rPr lang="en-US" sz="2800" b="0" i="1" smtClean="0">
                              <a:solidFill>
                                <a:schemeClr val="accent2">
                                  <a:lumMod val="50000"/>
                                </a:schemeClr>
                              </a:solidFill>
                              <a:latin typeface="Cambria Math" panose="02040503050406030204" pitchFamily="18" charset="0"/>
                            </a:rPr>
                          </m:ctrlPr>
                        </m:sSupPr>
                        <m:e>
                          <m:r>
                            <a:rPr lang="en-US" sz="2800" b="0" i="0" smtClean="0">
                              <a:solidFill>
                                <a:schemeClr val="accent2">
                                  <a:lumMod val="50000"/>
                                </a:schemeClr>
                              </a:solidFill>
                              <a:latin typeface="Cambria Math" panose="02040503050406030204" pitchFamily="18" charset="0"/>
                            </a:rPr>
                            <m:t> </m:t>
                          </m:r>
                          <m:r>
                            <m:rPr>
                              <m:sty m:val="p"/>
                            </m:rPr>
                            <a:rPr lang="en-US" sz="2800" b="0" i="0" smtClean="0">
                              <a:solidFill>
                                <a:schemeClr val="accent2">
                                  <a:lumMod val="50000"/>
                                </a:schemeClr>
                              </a:solidFill>
                              <a:latin typeface="Cambria Math" panose="02040503050406030204" pitchFamily="18" charset="0"/>
                            </a:rPr>
                            <m:t>kg</m:t>
                          </m:r>
                        </m:e>
                        <m:sup>
                          <m:r>
                            <a:rPr lang="en-US" sz="2800" b="0" i="0" smtClean="0">
                              <a:solidFill>
                                <a:schemeClr val="accent2">
                                  <a:lumMod val="50000"/>
                                </a:schemeClr>
                              </a:solidFill>
                              <a:latin typeface="Cambria Math" panose="02040503050406030204" pitchFamily="18" charset="0"/>
                            </a:rPr>
                            <m:t>−1</m:t>
                          </m:r>
                        </m:sup>
                      </m:sSup>
                    </m:oMath>
                  </m:oMathPara>
                </a14:m>
                <a:endParaRPr lang="en-US" sz="2800" dirty="0"/>
              </a:p>
            </p:txBody>
          </p:sp>
        </mc:Choice>
        <mc:Fallback xmlns="">
          <p:sp>
            <p:nvSpPr>
              <p:cNvPr id="15" name="TextBox 14">
                <a:extLst>
                  <a:ext uri="{FF2B5EF4-FFF2-40B4-BE49-F238E27FC236}">
                    <a16:creationId xmlns:a16="http://schemas.microsoft.com/office/drawing/2014/main" id="{B0B0338F-6150-42C5-9426-430FCCBE6A80}"/>
                  </a:ext>
                </a:extLst>
              </p:cNvPr>
              <p:cNvSpPr txBox="1">
                <a:spLocks noRot="1" noChangeAspect="1" noMove="1" noResize="1" noEditPoints="1" noAdjustHandles="1" noChangeArrowheads="1" noChangeShapeType="1" noTextEdit="1"/>
              </p:cNvSpPr>
              <p:nvPr/>
            </p:nvSpPr>
            <p:spPr>
              <a:xfrm>
                <a:off x="6343447" y="4930285"/>
                <a:ext cx="2510825" cy="97449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4210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Electric Fields</a:t>
            </a:r>
            <a:endParaRPr lang="en-US" u="sng"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6407" y="1531726"/>
            <a:ext cx="8700380" cy="1077218"/>
          </a:xfrm>
          <a:prstGeom prst="rect">
            <a:avLst/>
          </a:prstGeom>
          <a:noFill/>
        </p:spPr>
        <p:txBody>
          <a:bodyPr wrap="square" rtlCol="0">
            <a:spAutoFit/>
          </a:bodyPr>
          <a:lstStyle/>
          <a:p>
            <a:pPr algn="ctr"/>
            <a:r>
              <a:rPr lang="en-US" sz="3200" dirty="0">
                <a:solidFill>
                  <a:schemeClr val="tx1">
                    <a:lumMod val="85000"/>
                    <a:lumOff val="15000"/>
                  </a:schemeClr>
                </a:solidFill>
                <a:latin typeface="+mj-lt"/>
              </a:rPr>
              <a:t>Electric Fields point in the direction that a ___________ charge would travel</a:t>
            </a:r>
          </a:p>
        </p:txBody>
      </p:sp>
      <p:sp>
        <p:nvSpPr>
          <p:cNvPr id="5" name="Oval 4"/>
          <p:cNvSpPr/>
          <p:nvPr/>
        </p:nvSpPr>
        <p:spPr>
          <a:xfrm>
            <a:off x="1646826" y="4136872"/>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6" name="Oval 5"/>
          <p:cNvSpPr/>
          <p:nvPr/>
        </p:nvSpPr>
        <p:spPr>
          <a:xfrm>
            <a:off x="6787780" y="4148597"/>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7" name="Straight Connector 6"/>
          <p:cNvCxnSpPr/>
          <p:nvPr/>
        </p:nvCxnSpPr>
        <p:spPr>
          <a:xfrm flipH="1">
            <a:off x="4572010" y="2906162"/>
            <a:ext cx="9043" cy="34554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77562C-489E-4C04-9B55-37C931CCA8C5}"/>
              </a:ext>
            </a:extLst>
          </p:cNvPr>
          <p:cNvSpPr txBox="1"/>
          <p:nvPr/>
        </p:nvSpPr>
        <p:spPr>
          <a:xfrm>
            <a:off x="2147454" y="1962613"/>
            <a:ext cx="1650132" cy="646331"/>
          </a:xfrm>
          <a:prstGeom prst="rect">
            <a:avLst/>
          </a:prstGeom>
          <a:noFill/>
        </p:spPr>
        <p:txBody>
          <a:bodyPr wrap="none" rtlCol="0">
            <a:spAutoFit/>
          </a:bodyPr>
          <a:lstStyle/>
          <a:p>
            <a:r>
              <a:rPr lang="en-US" sz="3600" dirty="0">
                <a:solidFill>
                  <a:srgbClr val="C00000"/>
                </a:solidFill>
              </a:rPr>
              <a:t>positive</a:t>
            </a:r>
          </a:p>
        </p:txBody>
      </p:sp>
      <p:sp>
        <p:nvSpPr>
          <p:cNvPr id="9" name="Oval 8">
            <a:extLst>
              <a:ext uri="{FF2B5EF4-FFF2-40B4-BE49-F238E27FC236}">
                <a16:creationId xmlns:a16="http://schemas.microsoft.com/office/drawing/2014/main" id="{A2E64125-3160-4183-A4BD-1289F7E7DB53}"/>
              </a:ext>
            </a:extLst>
          </p:cNvPr>
          <p:cNvSpPr/>
          <p:nvPr/>
        </p:nvSpPr>
        <p:spPr>
          <a:xfrm>
            <a:off x="2733556" y="3630848"/>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a:t>
            </a:r>
          </a:p>
        </p:txBody>
      </p:sp>
      <p:sp>
        <p:nvSpPr>
          <p:cNvPr id="10" name="Oval 9">
            <a:extLst>
              <a:ext uri="{FF2B5EF4-FFF2-40B4-BE49-F238E27FC236}">
                <a16:creationId xmlns:a16="http://schemas.microsoft.com/office/drawing/2014/main" id="{DACE3948-2F28-4329-88E9-E958B14B63DF}"/>
              </a:ext>
            </a:extLst>
          </p:cNvPr>
          <p:cNvSpPr/>
          <p:nvPr/>
        </p:nvSpPr>
        <p:spPr>
          <a:xfrm>
            <a:off x="1563887" y="5051954"/>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a:t>
            </a:r>
          </a:p>
        </p:txBody>
      </p:sp>
      <p:sp>
        <p:nvSpPr>
          <p:cNvPr id="14" name="Oval 13">
            <a:extLst>
              <a:ext uri="{FF2B5EF4-FFF2-40B4-BE49-F238E27FC236}">
                <a16:creationId xmlns:a16="http://schemas.microsoft.com/office/drawing/2014/main" id="{BD3C3E08-B97F-45DF-9617-68F545F68F18}"/>
              </a:ext>
            </a:extLst>
          </p:cNvPr>
          <p:cNvSpPr/>
          <p:nvPr/>
        </p:nvSpPr>
        <p:spPr>
          <a:xfrm>
            <a:off x="7854196" y="3630848"/>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a:t>
            </a:r>
          </a:p>
        </p:txBody>
      </p:sp>
      <p:sp>
        <p:nvSpPr>
          <p:cNvPr id="15" name="Oval 14">
            <a:extLst>
              <a:ext uri="{FF2B5EF4-FFF2-40B4-BE49-F238E27FC236}">
                <a16:creationId xmlns:a16="http://schemas.microsoft.com/office/drawing/2014/main" id="{83BAE664-72EF-43F1-BA24-EFE0AB972B0C}"/>
              </a:ext>
            </a:extLst>
          </p:cNvPr>
          <p:cNvSpPr/>
          <p:nvPr/>
        </p:nvSpPr>
        <p:spPr>
          <a:xfrm>
            <a:off x="6486478" y="5347706"/>
            <a:ext cx="274320" cy="2743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a:t>
            </a:r>
          </a:p>
        </p:txBody>
      </p:sp>
      <p:cxnSp>
        <p:nvCxnSpPr>
          <p:cNvPr id="16" name="Straight Arrow Connector 15">
            <a:extLst>
              <a:ext uri="{FF2B5EF4-FFF2-40B4-BE49-F238E27FC236}">
                <a16:creationId xmlns:a16="http://schemas.microsoft.com/office/drawing/2014/main" id="{984EB4B9-4CC2-438F-9FCB-D5953B229A69}"/>
              </a:ext>
            </a:extLst>
          </p:cNvPr>
          <p:cNvCxnSpPr>
            <a:cxnSpLocks/>
            <a:stCxn id="9" idx="7"/>
          </p:cNvCxnSpPr>
          <p:nvPr/>
        </p:nvCxnSpPr>
        <p:spPr>
          <a:xfrm flipV="1">
            <a:off x="2967703" y="3322320"/>
            <a:ext cx="392717" cy="34870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B1AB83-B317-4DF3-978A-6C2208455103}"/>
              </a:ext>
            </a:extLst>
          </p:cNvPr>
          <p:cNvCxnSpPr>
            <a:cxnSpLocks/>
          </p:cNvCxnSpPr>
          <p:nvPr/>
        </p:nvCxnSpPr>
        <p:spPr>
          <a:xfrm flipH="1">
            <a:off x="1264920" y="5311034"/>
            <a:ext cx="366667" cy="77734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0D15A8E-47E6-472D-A85D-0BD861D2EF09}"/>
              </a:ext>
            </a:extLst>
          </p:cNvPr>
          <p:cNvGrpSpPr/>
          <p:nvPr/>
        </p:nvGrpSpPr>
        <p:grpSpPr>
          <a:xfrm>
            <a:off x="71544" y="2694754"/>
            <a:ext cx="3890856" cy="3340286"/>
            <a:chOff x="71544" y="2694754"/>
            <a:chExt cx="3890856" cy="3340286"/>
          </a:xfrm>
        </p:grpSpPr>
        <p:cxnSp>
          <p:nvCxnSpPr>
            <p:cNvPr id="22" name="Straight Arrow Connector 21">
              <a:extLst>
                <a:ext uri="{FF2B5EF4-FFF2-40B4-BE49-F238E27FC236}">
                  <a16:creationId xmlns:a16="http://schemas.microsoft.com/office/drawing/2014/main" id="{2F425877-6A3D-4F2E-8151-FB44B43A36A8}"/>
                </a:ext>
              </a:extLst>
            </p:cNvPr>
            <p:cNvCxnSpPr>
              <a:cxnSpLocks/>
            </p:cNvCxnSpPr>
            <p:nvPr/>
          </p:nvCxnSpPr>
          <p:spPr>
            <a:xfrm>
              <a:off x="2585691" y="4496100"/>
              <a:ext cx="137670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B66936-9D54-4892-BAA2-4EB498D5DF53}"/>
                </a:ext>
              </a:extLst>
            </p:cNvPr>
            <p:cNvCxnSpPr>
              <a:cxnSpLocks/>
            </p:cNvCxnSpPr>
            <p:nvPr/>
          </p:nvCxnSpPr>
          <p:spPr>
            <a:xfrm>
              <a:off x="71544" y="4507825"/>
              <a:ext cx="1376709" cy="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CBCFDE2-AA3B-4D3D-BDDA-D442A01DA906}"/>
                </a:ext>
              </a:extLst>
            </p:cNvPr>
            <p:cNvCxnSpPr>
              <a:cxnSpLocks/>
            </p:cNvCxnSpPr>
            <p:nvPr/>
          </p:nvCxnSpPr>
          <p:spPr>
            <a:xfrm>
              <a:off x="2321100" y="4934692"/>
              <a:ext cx="768067" cy="11003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C3CB5-0C41-4E6F-BD91-7EA11D181B98}"/>
                </a:ext>
              </a:extLst>
            </p:cNvPr>
            <p:cNvCxnSpPr>
              <a:cxnSpLocks/>
            </p:cNvCxnSpPr>
            <p:nvPr/>
          </p:nvCxnSpPr>
          <p:spPr>
            <a:xfrm>
              <a:off x="640080" y="3108960"/>
              <a:ext cx="960118" cy="997261"/>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A8B9F70-17FD-44B4-AD99-17C6A6D4ED8A}"/>
                </a:ext>
              </a:extLst>
            </p:cNvPr>
            <p:cNvCxnSpPr>
              <a:cxnSpLocks/>
            </p:cNvCxnSpPr>
            <p:nvPr/>
          </p:nvCxnSpPr>
          <p:spPr>
            <a:xfrm>
              <a:off x="2006054" y="2694754"/>
              <a:ext cx="0" cy="128712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a:extLst>
              <a:ext uri="{FF2B5EF4-FFF2-40B4-BE49-F238E27FC236}">
                <a16:creationId xmlns:a16="http://schemas.microsoft.com/office/drawing/2014/main" id="{74B9AA01-94D4-4666-B242-C2ABC114BAC1}"/>
              </a:ext>
            </a:extLst>
          </p:cNvPr>
          <p:cNvCxnSpPr>
            <a:cxnSpLocks/>
          </p:cNvCxnSpPr>
          <p:nvPr/>
        </p:nvCxnSpPr>
        <p:spPr>
          <a:xfrm flipV="1">
            <a:off x="6690098" y="4934692"/>
            <a:ext cx="269502" cy="44071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0E994B3-2082-45AF-B8B5-494EC6E62517}"/>
              </a:ext>
            </a:extLst>
          </p:cNvPr>
          <p:cNvGrpSpPr/>
          <p:nvPr/>
        </p:nvGrpSpPr>
        <p:grpSpPr>
          <a:xfrm>
            <a:off x="5307818" y="2757206"/>
            <a:ext cx="3681752" cy="3237789"/>
            <a:chOff x="5307818" y="2757206"/>
            <a:chExt cx="3681752" cy="3237789"/>
          </a:xfrm>
        </p:grpSpPr>
        <p:cxnSp>
          <p:nvCxnSpPr>
            <p:cNvPr id="35" name="Straight Arrow Connector 34">
              <a:extLst>
                <a:ext uri="{FF2B5EF4-FFF2-40B4-BE49-F238E27FC236}">
                  <a16:creationId xmlns:a16="http://schemas.microsoft.com/office/drawing/2014/main" id="{6DF2DB4E-6455-415F-8A0E-13B6CBBB107E}"/>
                </a:ext>
              </a:extLst>
            </p:cNvPr>
            <p:cNvCxnSpPr>
              <a:cxnSpLocks/>
            </p:cNvCxnSpPr>
            <p:nvPr/>
          </p:nvCxnSpPr>
          <p:spPr>
            <a:xfrm>
              <a:off x="7612861" y="4496100"/>
              <a:ext cx="1376709" cy="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EF08EE9-92FA-4851-839E-260CE15B5E0F}"/>
                </a:ext>
              </a:extLst>
            </p:cNvPr>
            <p:cNvCxnSpPr>
              <a:cxnSpLocks/>
            </p:cNvCxnSpPr>
            <p:nvPr/>
          </p:nvCxnSpPr>
          <p:spPr>
            <a:xfrm>
              <a:off x="5307818" y="4507825"/>
              <a:ext cx="1376709"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553310F-885C-4AA5-91B1-C665CD5E77C8}"/>
                </a:ext>
              </a:extLst>
            </p:cNvPr>
            <p:cNvCxnSpPr>
              <a:cxnSpLocks/>
            </p:cNvCxnSpPr>
            <p:nvPr/>
          </p:nvCxnSpPr>
          <p:spPr>
            <a:xfrm>
              <a:off x="7417604" y="4894647"/>
              <a:ext cx="768067" cy="1100348"/>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788AB9-6A57-4C02-BEAF-0233D7DE0BFB}"/>
                </a:ext>
              </a:extLst>
            </p:cNvPr>
            <p:cNvCxnSpPr>
              <a:cxnSpLocks/>
            </p:cNvCxnSpPr>
            <p:nvPr/>
          </p:nvCxnSpPr>
          <p:spPr>
            <a:xfrm>
              <a:off x="5861569" y="3172390"/>
              <a:ext cx="960118" cy="997261"/>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617A39C-C8C8-40A0-926E-728017B5F8D3}"/>
                </a:ext>
              </a:extLst>
            </p:cNvPr>
            <p:cNvCxnSpPr>
              <a:cxnSpLocks/>
            </p:cNvCxnSpPr>
            <p:nvPr/>
          </p:nvCxnSpPr>
          <p:spPr>
            <a:xfrm>
              <a:off x="7147008" y="2757206"/>
              <a:ext cx="0" cy="128712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234B66BC-B47A-4520-A713-0BE070C7BC80}"/>
              </a:ext>
            </a:extLst>
          </p:cNvPr>
          <p:cNvCxnSpPr>
            <a:cxnSpLocks/>
            <a:endCxn id="14" idx="3"/>
          </p:cNvCxnSpPr>
          <p:nvPr/>
        </p:nvCxnSpPr>
        <p:spPr>
          <a:xfrm flipV="1">
            <a:off x="7497174" y="3864995"/>
            <a:ext cx="397195" cy="384062"/>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965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ou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righ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pic>
        <p:nvPicPr>
          <p:cNvPr id="2050" name="Picture 2" descr="http://upload.wikimedia.org/wikipedia/commons/thumb/e/ed/VFPt_charges_plus_minus_thumb.svg/2000px-VFPt_charges_plus_minus_thumb.svg.png"/>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325563" y="1624617"/>
            <a:ext cx="6503988" cy="4604734"/>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p:cNvSpPr/>
          <p:nvPr/>
        </p:nvSpPr>
        <p:spPr>
          <a:xfrm>
            <a:off x="3368675" y="3743571"/>
            <a:ext cx="640080" cy="6400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C00000"/>
              </a:solidFill>
            </a:endParaRPr>
          </a:p>
        </p:txBody>
      </p:sp>
      <p:sp>
        <p:nvSpPr>
          <p:cNvPr id="45" name="Oval 44"/>
          <p:cNvSpPr/>
          <p:nvPr/>
        </p:nvSpPr>
        <p:spPr>
          <a:xfrm>
            <a:off x="5143500" y="3743571"/>
            <a:ext cx="640080" cy="64008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00000"/>
              </a:solidFill>
            </a:endParaRPr>
          </a:p>
        </p:txBody>
      </p:sp>
      <p:sp>
        <p:nvSpPr>
          <p:cNvPr id="44" name="Rectangle 43"/>
          <p:cNvSpPr/>
          <p:nvPr/>
        </p:nvSpPr>
        <p:spPr>
          <a:xfrm>
            <a:off x="266700" y="1396016"/>
            <a:ext cx="8553450" cy="508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85000"/>
                    <a:lumOff val="15000"/>
                  </a:schemeClr>
                </a:solidFill>
                <a:latin typeface="+mj-lt"/>
              </a:rPr>
              <a:t>Label these charges as positive (+) or negative (-)</a:t>
            </a:r>
          </a:p>
        </p:txBody>
      </p:sp>
      <p:sp>
        <p:nvSpPr>
          <p:cNvPr id="2" name="TextBox 1">
            <a:extLst>
              <a:ext uri="{FF2B5EF4-FFF2-40B4-BE49-F238E27FC236}">
                <a16:creationId xmlns:a16="http://schemas.microsoft.com/office/drawing/2014/main" id="{0CE93471-2C01-452F-A918-178EDD3CBE95}"/>
              </a:ext>
            </a:extLst>
          </p:cNvPr>
          <p:cNvSpPr txBox="1"/>
          <p:nvPr/>
        </p:nvSpPr>
        <p:spPr>
          <a:xfrm>
            <a:off x="3319381" y="3501461"/>
            <a:ext cx="728084" cy="1015663"/>
          </a:xfrm>
          <a:prstGeom prst="rect">
            <a:avLst/>
          </a:prstGeom>
          <a:noFill/>
        </p:spPr>
        <p:txBody>
          <a:bodyPr wrap="none" rtlCol="0">
            <a:spAutoFit/>
          </a:bodyPr>
          <a:lstStyle/>
          <a:p>
            <a:r>
              <a:rPr lang="en-US" sz="6000" b="1" dirty="0">
                <a:solidFill>
                  <a:srgbClr val="C00000"/>
                </a:solidFill>
                <a:latin typeface="Ebrima" panose="02000000000000000000" pitchFamily="2" charset="0"/>
                <a:ea typeface="Ebrima" panose="02000000000000000000" pitchFamily="2" charset="0"/>
                <a:cs typeface="Ebrima" panose="02000000000000000000" pitchFamily="2" charset="0"/>
              </a:rPr>
              <a:t>+</a:t>
            </a:r>
          </a:p>
        </p:txBody>
      </p:sp>
      <p:sp>
        <p:nvSpPr>
          <p:cNvPr id="9" name="TextBox 8">
            <a:extLst>
              <a:ext uri="{FF2B5EF4-FFF2-40B4-BE49-F238E27FC236}">
                <a16:creationId xmlns:a16="http://schemas.microsoft.com/office/drawing/2014/main" id="{09EE56F7-A65D-4626-B23C-76BF24896547}"/>
              </a:ext>
            </a:extLst>
          </p:cNvPr>
          <p:cNvSpPr txBox="1"/>
          <p:nvPr/>
        </p:nvSpPr>
        <p:spPr>
          <a:xfrm>
            <a:off x="5188765" y="3501461"/>
            <a:ext cx="780983" cy="1015663"/>
          </a:xfrm>
          <a:prstGeom prst="rect">
            <a:avLst/>
          </a:prstGeom>
          <a:noFill/>
        </p:spPr>
        <p:txBody>
          <a:bodyPr wrap="none" rtlCol="0">
            <a:spAutoFit/>
          </a:bodyPr>
          <a:lstStyle/>
          <a:p>
            <a:r>
              <a:rPr lang="en-US" sz="6000" b="1" dirty="0">
                <a:solidFill>
                  <a:srgbClr val="C00000"/>
                </a:solidFill>
                <a:latin typeface="Ebrima" panose="02000000000000000000" pitchFamily="2" charset="0"/>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1270727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lectric field lines">
            <a:extLst>
              <a:ext uri="{FF2B5EF4-FFF2-40B4-BE49-F238E27FC236}">
                <a16:creationId xmlns:a16="http://schemas.microsoft.com/office/drawing/2014/main" id="{D41356CA-F78F-4D7D-9025-36DF3E56DB75}"/>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1343891" y="1905000"/>
            <a:ext cx="6373091" cy="427566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F9CB7BD5-4E1E-48C6-A9DB-6388A9EB78C4}"/>
              </a:ext>
            </a:extLst>
          </p:cNvPr>
          <p:cNvSpPr/>
          <p:nvPr/>
        </p:nvSpPr>
        <p:spPr>
          <a:xfrm>
            <a:off x="5600700" y="3743571"/>
            <a:ext cx="640080" cy="640080"/>
          </a:xfrm>
          <a:prstGeom prst="ellipse">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Ebrima" panose="02000000000000000000" pitchFamily="2" charset="0"/>
                <a:ea typeface="Ebrima" panose="02000000000000000000" pitchFamily="2" charset="0"/>
                <a:cs typeface="Ebrima" panose="02000000000000000000" pitchFamily="2" charset="0"/>
              </a:rPr>
              <a:t>+</a:t>
            </a:r>
          </a:p>
        </p:txBody>
      </p:sp>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sp>
        <p:nvSpPr>
          <p:cNvPr id="43" name="Oval 42"/>
          <p:cNvSpPr/>
          <p:nvPr/>
        </p:nvSpPr>
        <p:spPr>
          <a:xfrm>
            <a:off x="2911475" y="3743571"/>
            <a:ext cx="640080" cy="640080"/>
          </a:xfrm>
          <a:prstGeom prst="ellipse">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Ebrima" panose="02000000000000000000" pitchFamily="2" charset="0"/>
                <a:ea typeface="Ebrima" panose="02000000000000000000" pitchFamily="2" charset="0"/>
                <a:cs typeface="Ebrima" panose="02000000000000000000" pitchFamily="2" charset="0"/>
              </a:rPr>
              <a:t>+</a:t>
            </a:r>
          </a:p>
        </p:txBody>
      </p:sp>
      <p:sp>
        <p:nvSpPr>
          <p:cNvPr id="44" name="Rectangle 43"/>
          <p:cNvSpPr/>
          <p:nvPr/>
        </p:nvSpPr>
        <p:spPr>
          <a:xfrm>
            <a:off x="266700" y="1396016"/>
            <a:ext cx="8553450" cy="508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85000"/>
                    <a:lumOff val="15000"/>
                  </a:schemeClr>
                </a:solidFill>
                <a:latin typeface="+mj-lt"/>
              </a:rPr>
              <a:t>Predict what the field lines will look like:</a:t>
            </a:r>
          </a:p>
        </p:txBody>
      </p:sp>
    </p:spTree>
    <p:extLst>
      <p:ext uri="{BB962C8B-B14F-4D97-AF65-F5344CB8AC3E}">
        <p14:creationId xmlns:p14="http://schemas.microsoft.com/office/powerpoint/2010/main" val="3990041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Gravity as a field</a:t>
            </a:r>
            <a:endParaRPr lang="en-US" u="sng" dirty="0">
              <a:solidFill>
                <a:schemeClr val="bg1"/>
              </a:solidFill>
              <a:effectLst>
                <a:outerShdw blurRad="38100" dist="38100" dir="2700000" algn="tl">
                  <a:srgbClr val="000000">
                    <a:alpha val="43137"/>
                  </a:srgbClr>
                </a:outerShdw>
              </a:effectLst>
            </a:endParaRPr>
          </a:p>
        </p:txBody>
      </p:sp>
      <p:pic>
        <p:nvPicPr>
          <p:cNvPr id="7" name="Picture 2" descr="http://ecx.images-amazon.com/images/I/91Zst3cBAwL._SL1500_.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029788" y="3106576"/>
            <a:ext cx="1084424" cy="10844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5B5289E-ACF7-4542-96E5-3B0872FA75F0}"/>
              </a:ext>
            </a:extLst>
          </p:cNvPr>
          <p:cNvGrpSpPr/>
          <p:nvPr/>
        </p:nvGrpSpPr>
        <p:grpSpPr>
          <a:xfrm>
            <a:off x="2585036" y="1662545"/>
            <a:ext cx="3973928" cy="3972486"/>
            <a:chOff x="2585036" y="1662545"/>
            <a:chExt cx="3973928" cy="3972486"/>
          </a:xfrm>
        </p:grpSpPr>
        <p:cxnSp>
          <p:nvCxnSpPr>
            <p:cNvPr id="3" name="Straight Arrow Connector 2">
              <a:extLst>
                <a:ext uri="{FF2B5EF4-FFF2-40B4-BE49-F238E27FC236}">
                  <a16:creationId xmlns:a16="http://schemas.microsoft.com/office/drawing/2014/main" id="{BE8B2B60-FEA3-46A1-8F43-4CF8D71AC40A}"/>
                </a:ext>
              </a:extLst>
            </p:cNvPr>
            <p:cNvCxnSpPr/>
            <p:nvPr/>
          </p:nvCxnSpPr>
          <p:spPr>
            <a:xfrm>
              <a:off x="4572000" y="1662545"/>
              <a:ext cx="0" cy="144403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33BCFC8-9234-4614-856F-C309AF021494}"/>
                </a:ext>
              </a:extLst>
            </p:cNvPr>
            <p:cNvCxnSpPr/>
            <p:nvPr/>
          </p:nvCxnSpPr>
          <p:spPr>
            <a:xfrm>
              <a:off x="4572000" y="4191000"/>
              <a:ext cx="0" cy="1444031"/>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8AC7740-9C3F-4C88-B5FB-0BD103698EAF}"/>
                </a:ext>
              </a:extLst>
            </p:cNvPr>
            <p:cNvCxnSpPr/>
            <p:nvPr/>
          </p:nvCxnSpPr>
          <p:spPr>
            <a:xfrm>
              <a:off x="5114212" y="3651250"/>
              <a:ext cx="1444752" cy="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5DFF0D-0E22-4859-A22C-4C5C39E89D52}"/>
                </a:ext>
              </a:extLst>
            </p:cNvPr>
            <p:cNvCxnSpPr/>
            <p:nvPr/>
          </p:nvCxnSpPr>
          <p:spPr>
            <a:xfrm>
              <a:off x="2585036" y="3651250"/>
              <a:ext cx="1444752" cy="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345464-1CB1-4E15-8363-60A93ED7FDEB}"/>
                </a:ext>
              </a:extLst>
            </p:cNvPr>
            <p:cNvCxnSpPr>
              <a:cxnSpLocks/>
            </p:cNvCxnSpPr>
            <p:nvPr/>
          </p:nvCxnSpPr>
          <p:spPr>
            <a:xfrm flipV="1">
              <a:off x="3124200" y="4013200"/>
              <a:ext cx="1057988" cy="102870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1A7FC8-7C60-4484-B5D1-60C72F8C69B2}"/>
                </a:ext>
              </a:extLst>
            </p:cNvPr>
            <p:cNvCxnSpPr>
              <a:cxnSpLocks/>
            </p:cNvCxnSpPr>
            <p:nvPr/>
          </p:nvCxnSpPr>
          <p:spPr>
            <a:xfrm flipV="1">
              <a:off x="4961812" y="2233995"/>
              <a:ext cx="1057988" cy="102870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AA0D1E-95A4-4573-BAD9-C5A692197900}"/>
                </a:ext>
              </a:extLst>
            </p:cNvPr>
            <p:cNvCxnSpPr>
              <a:cxnSpLocks/>
            </p:cNvCxnSpPr>
            <p:nvPr/>
          </p:nvCxnSpPr>
          <p:spPr>
            <a:xfrm>
              <a:off x="3124200" y="2233995"/>
              <a:ext cx="1057988" cy="1028700"/>
            </a:xfrm>
            <a:prstGeom prst="straightConnector1">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918FAB-CB73-4774-A574-E84927441FCB}"/>
                </a:ext>
              </a:extLst>
            </p:cNvPr>
            <p:cNvCxnSpPr>
              <a:cxnSpLocks/>
            </p:cNvCxnSpPr>
            <p:nvPr/>
          </p:nvCxnSpPr>
          <p:spPr>
            <a:xfrm>
              <a:off x="4961812" y="4039806"/>
              <a:ext cx="1057988" cy="102870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3332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Gravity as a field</a:t>
            </a:r>
            <a:endParaRPr lang="en-US" u="sng" dirty="0">
              <a:solidFill>
                <a:schemeClr val="bg1"/>
              </a:solidFill>
              <a:effectLst>
                <a:outerShdw blurRad="38100" dist="38100" dir="2700000" algn="tl">
                  <a:srgbClr val="000000">
                    <a:alpha val="43137"/>
                  </a:srgbClr>
                </a:outerShdw>
              </a:effectLst>
            </a:endParaRPr>
          </a:p>
        </p:txBody>
      </p:sp>
      <p:pic>
        <p:nvPicPr>
          <p:cNvPr id="7" name="Picture 2" descr="http://ecx.images-amazon.com/images/I/91Zst3cBAwL._SL1500_.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347288" y="4897276"/>
            <a:ext cx="1084424" cy="1084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8275" y="3206750"/>
            <a:ext cx="8807450" cy="2774950"/>
          </a:xfrm>
          <a:prstGeom prst="rect">
            <a:avLst/>
          </a:prstGeom>
          <a:ln>
            <a:noFill/>
          </a:ln>
          <a:effectLst>
            <a:outerShdw blurRad="292100" dist="139700" dir="2700000" algn="tl" rotWithShape="0">
              <a:srgbClr val="333333">
                <a:alpha val="65000"/>
              </a:srgbClr>
            </a:outerShdw>
          </a:effectLst>
        </p:spPr>
      </p:pic>
      <p:cxnSp>
        <p:nvCxnSpPr>
          <p:cNvPr id="3" name="Straight Arrow Connector 2">
            <a:extLst>
              <a:ext uri="{FF2B5EF4-FFF2-40B4-BE49-F238E27FC236}">
                <a16:creationId xmlns:a16="http://schemas.microsoft.com/office/drawing/2014/main" id="{3CBC4832-EFE1-498F-826F-C43C33FC7129}"/>
              </a:ext>
            </a:extLst>
          </p:cNvPr>
          <p:cNvCxnSpPr>
            <a:cxnSpLocks/>
          </p:cNvCxnSpPr>
          <p:nvPr/>
        </p:nvCxnSpPr>
        <p:spPr>
          <a:xfrm>
            <a:off x="4586288" y="3752850"/>
            <a:ext cx="128587" cy="5048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CA6E25E-1BB2-4E68-A7A2-0D6CED3D020C}"/>
              </a:ext>
            </a:extLst>
          </p:cNvPr>
          <p:cNvCxnSpPr>
            <a:cxnSpLocks/>
          </p:cNvCxnSpPr>
          <p:nvPr/>
        </p:nvCxnSpPr>
        <p:spPr>
          <a:xfrm flipH="1">
            <a:off x="5986463" y="3443289"/>
            <a:ext cx="247650" cy="2143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825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26896</TotalTime>
  <Words>718</Words>
  <Application>Microsoft Office PowerPoint</Application>
  <PresentationFormat>On-screen Show (4:3)</PresentationFormat>
  <Paragraphs>136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Ebrima</vt:lpstr>
      <vt:lpstr>Retrospect</vt:lpstr>
      <vt:lpstr>Force Fields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- 09.3 - Force Fields</dc:title>
  <dc:creator>Joe Cossette</dc:creator>
  <cp:lastModifiedBy>Cossette, Joseph</cp:lastModifiedBy>
  <cp:revision>246</cp:revision>
  <dcterms:created xsi:type="dcterms:W3CDTF">2014-08-31T00:23:19Z</dcterms:created>
  <dcterms:modified xsi:type="dcterms:W3CDTF">2022-02-02T03:36:01Z</dcterms:modified>
</cp:coreProperties>
</file>