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92" r:id="rId2"/>
    <p:sldId id="504" r:id="rId3"/>
    <p:sldId id="487" r:id="rId4"/>
    <p:sldId id="488" r:id="rId5"/>
    <p:sldId id="489" r:id="rId6"/>
    <p:sldId id="490" r:id="rId7"/>
    <p:sldId id="491" r:id="rId8"/>
    <p:sldId id="492" r:id="rId9"/>
    <p:sldId id="493" r:id="rId10"/>
    <p:sldId id="494" r:id="rId11"/>
    <p:sldId id="495" r:id="rId12"/>
    <p:sldId id="496" r:id="rId13"/>
    <p:sldId id="497" r:id="rId14"/>
    <p:sldId id="498" r:id="rId15"/>
    <p:sldId id="499" r:id="rId16"/>
    <p:sldId id="500" r:id="rId17"/>
    <p:sldId id="501" r:id="rId18"/>
    <p:sldId id="502" r:id="rId19"/>
    <p:sldId id="50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2060"/>
    <a:srgbClr val="FF7D7D"/>
    <a:srgbClr val="FECFC6"/>
    <a:srgbClr val="E29DFD"/>
    <a:srgbClr val="FFCC99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31" autoAdjust="0"/>
    <p:restoredTop sz="94434" autoAdjust="0"/>
  </p:normalViewPr>
  <p:slideViewPr>
    <p:cSldViewPr snapToGrid="0">
      <p:cViewPr varScale="1">
        <p:scale>
          <a:sx n="111" d="100"/>
          <a:sy n="111" d="100"/>
        </p:scale>
        <p:origin x="12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50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43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3992A-6374-41E8-AE7E-984A7763FB5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25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12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4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94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48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8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7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93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1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3" Type="http://schemas.openxmlformats.org/officeDocument/2006/relationships/image" Target="../media/image68.png"/><Relationship Id="rId7" Type="http://schemas.openxmlformats.org/officeDocument/2006/relationships/image" Target="../media/image200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1.png"/><Relationship Id="rId5" Type="http://schemas.openxmlformats.org/officeDocument/2006/relationships/image" Target="../media/image181.png"/><Relationship Id="rId4" Type="http://schemas.openxmlformats.org/officeDocument/2006/relationships/image" Target="../media/image171.png"/><Relationship Id="rId9" Type="http://schemas.openxmlformats.org/officeDocument/2006/relationships/image" Target="../media/image6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240.png"/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0.png"/><Relationship Id="rId5" Type="http://schemas.openxmlformats.org/officeDocument/2006/relationships/image" Target="../media/image180.png"/><Relationship Id="rId4" Type="http://schemas.openxmlformats.org/officeDocument/2006/relationships/image" Target="../media/image17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0.png"/><Relationship Id="rId3" Type="http://schemas.openxmlformats.org/officeDocument/2006/relationships/image" Target="../media/image250.png"/><Relationship Id="rId7" Type="http://schemas.openxmlformats.org/officeDocument/2006/relationships/image" Target="../media/image29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0.png"/><Relationship Id="rId5" Type="http://schemas.openxmlformats.org/officeDocument/2006/relationships/image" Target="../media/image270.png"/><Relationship Id="rId4" Type="http://schemas.openxmlformats.org/officeDocument/2006/relationships/image" Target="../media/image26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photos.google.com/photo/AF1QipOshPoWR5Gx2nRkEHrMmgzR3Q6sXWCDRPX0GOb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737944" cy="3566160"/>
          </a:xfrm>
        </p:spPr>
        <p:txBody>
          <a:bodyPr>
            <a:normAutofit/>
          </a:bodyPr>
          <a:lstStyle/>
          <a:p>
            <a:r>
              <a:rPr lang="en-US" sz="6600"/>
              <a:t>Electromagnetic Force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IB Physics | Force Fields</a:t>
            </a:r>
          </a:p>
        </p:txBody>
      </p:sp>
    </p:spTree>
    <p:extLst>
      <p:ext uri="{BB962C8B-B14F-4D97-AF65-F5344CB8AC3E}">
        <p14:creationId xmlns:p14="http://schemas.microsoft.com/office/powerpoint/2010/main" val="26213678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3823" y="1834506"/>
            <a:ext cx="2413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Gravitational Field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1406" y="4187848"/>
            <a:ext cx="1818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+mj-lt"/>
              </a:rPr>
              <a:t>Electric Field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35258" y="1719941"/>
            <a:ext cx="2614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+mj-lt"/>
              </a:rPr>
              <a:t>Magnetic Field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59408" y="2296171"/>
                <a:ext cx="2728375" cy="11353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200" b="0" i="1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kg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408" y="2296171"/>
                <a:ext cx="2728375" cy="11353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995252" y="4768783"/>
                <a:ext cx="2450927" cy="11319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den>
                      </m:f>
                      <m:r>
                        <a:rPr lang="en-US" sz="320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32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C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5252" y="4768783"/>
                <a:ext cx="2450927" cy="1131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27618" y="2524583"/>
                <a:ext cx="1651221" cy="1240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618" y="2524583"/>
                <a:ext cx="1651221" cy="1240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A52CD8-513A-4BD7-A6D6-620D06B8648E}"/>
                  </a:ext>
                </a:extLst>
              </p:cNvPr>
              <p:cNvSpPr txBox="1"/>
              <p:nvPr/>
            </p:nvSpPr>
            <p:spPr>
              <a:xfrm>
                <a:off x="5921138" y="2494813"/>
                <a:ext cx="1534331" cy="13765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["/>
                              <m:endChr m:val="]"/>
                              <m:ctrlPr>
                                <a:rPr lang="en-US" sz="4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400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["/>
                              <m:endChr m:val="]"/>
                              <m:ctrlPr>
                                <a:rPr lang="en-US" sz="4000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5A52CD8-513A-4BD7-A6D6-620D06B864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1138" y="2494813"/>
                <a:ext cx="1534331" cy="13765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1A86997-6C97-420A-B9FE-0D3D27F94D61}"/>
                  </a:ext>
                </a:extLst>
              </p:cNvPr>
              <p:cNvSpPr txBox="1"/>
              <p:nvPr/>
            </p:nvSpPr>
            <p:spPr>
              <a:xfrm>
                <a:off x="7282093" y="2848618"/>
                <a:ext cx="148944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4000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4000" b="0" i="0" smtClean="0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T</m:t>
                          </m:r>
                        </m:e>
                      </m:d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1A86997-6C97-420A-B9FE-0D3D27F94D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2093" y="2848618"/>
                <a:ext cx="1489446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20680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Magnetic Flux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s://pbs.twimg.com/media/DUVMID4V4AEn_bO.jpg">
            <a:extLst>
              <a:ext uri="{FF2B5EF4-FFF2-40B4-BE49-F238E27FC236}">
                <a16:creationId xmlns:a16="http://schemas.microsoft.com/office/drawing/2014/main" id="{00FF4B4B-8588-4748-8198-7CA94EA794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2499409"/>
            <a:ext cx="7703127" cy="3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EDA692F-042C-4FE5-8856-DF7FFBAADC47}"/>
              </a:ext>
            </a:extLst>
          </p:cNvPr>
          <p:cNvSpPr txBox="1"/>
          <p:nvPr/>
        </p:nvSpPr>
        <p:spPr>
          <a:xfrm>
            <a:off x="311727" y="1576922"/>
            <a:ext cx="85205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The magnetic field strength is sometimes referred to as magnetic flux and depends on how perpendicular the current is in relation to the field direction </a:t>
            </a:r>
          </a:p>
        </p:txBody>
      </p:sp>
    </p:spTree>
    <p:extLst>
      <p:ext uri="{BB962C8B-B14F-4D97-AF65-F5344CB8AC3E}">
        <p14:creationId xmlns:p14="http://schemas.microsoft.com/office/powerpoint/2010/main" val="40035692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Arc 30"/>
          <p:cNvSpPr/>
          <p:nvPr/>
        </p:nvSpPr>
        <p:spPr>
          <a:xfrm rot="16200000">
            <a:off x="1887876" y="4530585"/>
            <a:ext cx="573150" cy="567250"/>
          </a:xfrm>
          <a:prstGeom prst="arc">
            <a:avLst>
              <a:gd name="adj1" fmla="val 18786400"/>
              <a:gd name="adj2" fmla="val 0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16200000">
            <a:off x="1865293" y="2811012"/>
            <a:ext cx="573150" cy="567250"/>
          </a:xfrm>
          <a:prstGeom prst="arc">
            <a:avLst>
              <a:gd name="adj1" fmla="val 18786400"/>
              <a:gd name="adj2" fmla="val 0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Magnetic field Strength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61887" y="2561027"/>
            <a:ext cx="2478156" cy="2958049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93800" y="2411847"/>
            <a:ext cx="2478156" cy="2958049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25713" y="2262667"/>
            <a:ext cx="2478156" cy="2958049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957626" y="2123630"/>
            <a:ext cx="2478156" cy="2958049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189539" y="1974450"/>
            <a:ext cx="2478156" cy="2958049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421452" y="1835413"/>
            <a:ext cx="2478156" cy="2958049"/>
          </a:xfrm>
          <a:prstGeom prst="straightConnector1">
            <a:avLst/>
          </a:prstGeom>
          <a:ln w="57150"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170200" y="1974450"/>
            <a:ext cx="0" cy="3544626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2170200" y="1503345"/>
            <a:ext cx="0" cy="3544626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96704" y="1719941"/>
            <a:ext cx="13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+mj-lt"/>
              </a:rPr>
              <a:t>Current, </a:t>
            </a:r>
            <a:r>
              <a:rPr lang="en-US" sz="2400" dirty="0">
                <a:solidFill>
                  <a:srgbClr val="C00000"/>
                </a:solidFill>
                <a:latin typeface="Cambria" panose="02040503050406030204" pitchFamily="18" charset="0"/>
              </a:rPr>
              <a:t>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15206" y="2710807"/>
            <a:ext cx="196506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Length of wire in field, </a:t>
            </a:r>
            <a:r>
              <a:rPr lang="en-US" sz="2400" dirty="0">
                <a:solidFill>
                  <a:srgbClr val="7030A0"/>
                </a:solidFill>
                <a:latin typeface="Cambria" panose="02040503050406030204" pitchFamily="18" charset="0"/>
              </a:rPr>
              <a:t>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40564" y="2526141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  <a:latin typeface="Cambria" panose="02040503050406030204" pitchFamily="18" charset="0"/>
              </a:rPr>
              <a:t>θ</a:t>
            </a:r>
            <a:endParaRPr lang="en-US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40564" y="425567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solidFill>
                  <a:srgbClr val="00B050"/>
                </a:solidFill>
                <a:latin typeface="Cambria" panose="02040503050406030204" pitchFamily="18" charset="0"/>
              </a:rPr>
              <a:t>θ</a:t>
            </a:r>
            <a:endParaRPr lang="en-US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74489" y="4479199"/>
            <a:ext cx="19560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+mj-lt"/>
              </a:rPr>
              <a:t>Angle between field and current</a:t>
            </a:r>
            <a:endParaRPr lang="en-US" dirty="0">
              <a:solidFill>
                <a:srgbClr val="00B050"/>
              </a:solidFill>
              <a:latin typeface="Cambria" panose="020405030504060302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A87D97A-5AC1-4CD3-A94F-3F9E446CB1ED}"/>
              </a:ext>
            </a:extLst>
          </p:cNvPr>
          <p:cNvGrpSpPr/>
          <p:nvPr/>
        </p:nvGrpSpPr>
        <p:grpSpPr>
          <a:xfrm>
            <a:off x="2170200" y="2706105"/>
            <a:ext cx="822960" cy="2148317"/>
            <a:chOff x="2170200" y="2706105"/>
            <a:chExt cx="822960" cy="214831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2170200" y="2710807"/>
              <a:ext cx="822960" cy="0"/>
            </a:xfrm>
            <a:prstGeom prst="line">
              <a:avLst/>
            </a:prstGeom>
            <a:ln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2170200" y="4849660"/>
              <a:ext cx="822960" cy="0"/>
            </a:xfrm>
            <a:prstGeom prst="line">
              <a:avLst/>
            </a:prstGeom>
            <a:ln>
              <a:solidFill>
                <a:srgbClr val="7030A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872262" y="2710808"/>
              <a:ext cx="0" cy="2143614"/>
            </a:xfrm>
            <a:prstGeom prst="straightConnector1">
              <a:avLst/>
            </a:prstGeom>
            <a:ln w="38100">
              <a:solidFill>
                <a:srgbClr val="7030A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2170200" y="2706105"/>
              <a:ext cx="0" cy="2148317"/>
            </a:xfrm>
            <a:prstGeom prst="straightConnector1">
              <a:avLst/>
            </a:prstGeom>
            <a:ln w="76200">
              <a:solidFill>
                <a:srgbClr val="7030A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4238823" y="4278161"/>
            <a:ext cx="47349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The force on the wire is proportional to the charge moving perpendicular to the field. Because of these the perpendicular component must be used in the calculation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5275941" y="1590340"/>
                <a:ext cx="3697230" cy="1648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𝐼𝐿𝑠𝑖𝑛</m:t>
                          </m:r>
                          <m:r>
                            <a:rPr lang="en-US" sz="5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941" y="1590340"/>
                <a:ext cx="3697230" cy="1648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2254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 animBg="1"/>
      <p:bldP spid="29" grpId="0"/>
      <p:bldP spid="26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Fields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3998" y="1392827"/>
                <a:ext cx="3863686" cy="1648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𝐼𝐿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98" y="1392827"/>
                <a:ext cx="3863686" cy="1648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72000" y="1750387"/>
                <a:ext cx="429534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𝐵𝐼𝐿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50387"/>
                <a:ext cx="4295342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71712" y="3492669"/>
          <a:ext cx="4100288" cy="259871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907496">
                  <a:extLst>
                    <a:ext uri="{9D8B030D-6E8A-4147-A177-3AD203B41FA5}">
                      <a16:colId xmlns:a16="http://schemas.microsoft.com/office/drawing/2014/main" val="1212182235"/>
                    </a:ext>
                  </a:extLst>
                </a:gridCol>
                <a:gridCol w="3192792">
                  <a:extLst>
                    <a:ext uri="{9D8B030D-6E8A-4147-A177-3AD203B41FA5}">
                      <a16:colId xmlns:a16="http://schemas.microsoft.com/office/drawing/2014/main" val="793942931"/>
                    </a:ext>
                  </a:extLst>
                </a:gridCol>
              </a:tblGrid>
              <a:tr h="8662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Cambria" panose="02040503050406030204" pitchFamily="18" charset="0"/>
                        </a:rPr>
                        <a:t>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+mj-lt"/>
                        </a:rPr>
                        <a:t>Magnetic</a:t>
                      </a:r>
                      <a:r>
                        <a:rPr lang="en-US" sz="2400" baseline="0" dirty="0">
                          <a:latin typeface="+mj-lt"/>
                        </a:rPr>
                        <a:t> force</a:t>
                      </a:r>
                    </a:p>
                    <a:p>
                      <a:pPr algn="l"/>
                      <a:r>
                        <a:rPr lang="en-US" sz="2400" i="1" baseline="0" dirty="0" err="1">
                          <a:latin typeface="+mj-lt"/>
                        </a:rPr>
                        <a:t>Newtons</a:t>
                      </a:r>
                      <a:r>
                        <a:rPr lang="en-US" sz="2400" i="1" baseline="0" dirty="0">
                          <a:latin typeface="+mj-lt"/>
                        </a:rPr>
                        <a:t> [N]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1040124"/>
                  </a:ext>
                </a:extLst>
              </a:tr>
              <a:tr h="8662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Cambria" panose="02040503050406030204" pitchFamily="18" charset="0"/>
                        </a:rPr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+mj-lt"/>
                        </a:rPr>
                        <a:t>Magnetic</a:t>
                      </a:r>
                      <a:r>
                        <a:rPr lang="en-US" sz="2400" baseline="0" dirty="0">
                          <a:latin typeface="+mj-lt"/>
                        </a:rPr>
                        <a:t> field strength</a:t>
                      </a:r>
                    </a:p>
                    <a:p>
                      <a:pPr algn="l"/>
                      <a:r>
                        <a:rPr lang="en-US" sz="2400" i="1" baseline="0" dirty="0">
                          <a:latin typeface="+mj-lt"/>
                        </a:rPr>
                        <a:t>Tesla [T]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3467187"/>
                  </a:ext>
                </a:extLst>
              </a:tr>
              <a:tr h="866237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Cambria" panose="02040503050406030204" pitchFamily="18" charset="0"/>
                        </a:rPr>
                        <a:t>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i="0" dirty="0">
                          <a:latin typeface="+mj-lt"/>
                        </a:rPr>
                        <a:t>Current</a:t>
                      </a:r>
                    </a:p>
                    <a:p>
                      <a:pPr algn="l"/>
                      <a:r>
                        <a:rPr lang="en-US" sz="2400" i="1" dirty="0">
                          <a:latin typeface="+mj-lt"/>
                        </a:rPr>
                        <a:t>Amperes</a:t>
                      </a:r>
                      <a:r>
                        <a:rPr lang="en-US" sz="2400" i="1" baseline="0" dirty="0">
                          <a:latin typeface="+mj-lt"/>
                        </a:rPr>
                        <a:t> [A]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800313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4669527" y="3603305"/>
          <a:ext cx="4100288" cy="2377440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907496">
                  <a:extLst>
                    <a:ext uri="{9D8B030D-6E8A-4147-A177-3AD203B41FA5}">
                      <a16:colId xmlns:a16="http://schemas.microsoft.com/office/drawing/2014/main" val="1212182235"/>
                    </a:ext>
                  </a:extLst>
                </a:gridCol>
                <a:gridCol w="3192792">
                  <a:extLst>
                    <a:ext uri="{9D8B030D-6E8A-4147-A177-3AD203B41FA5}">
                      <a16:colId xmlns:a16="http://schemas.microsoft.com/office/drawing/2014/main" val="793942931"/>
                    </a:ext>
                  </a:extLst>
                </a:gridCol>
              </a:tblGrid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latin typeface="Cambria" panose="02040503050406030204" pitchFamily="18" charset="0"/>
                        </a:rPr>
                        <a:t>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+mj-lt"/>
                        </a:rPr>
                        <a:t>Length of conductor in uniform magnetic field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1040124"/>
                  </a:ext>
                </a:extLst>
              </a:tr>
              <a:tr h="866237">
                <a:tc>
                  <a:txBody>
                    <a:bodyPr/>
                    <a:lstStyle/>
                    <a:p>
                      <a:pPr algn="ctr"/>
                      <a:r>
                        <a:rPr lang="el-GR" sz="4400" dirty="0">
                          <a:latin typeface="Cambria" panose="02040503050406030204" pitchFamily="18" charset="0"/>
                        </a:rPr>
                        <a:t>θ</a:t>
                      </a:r>
                      <a:endParaRPr lang="en-US" sz="4400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+mj-lt"/>
                        </a:rPr>
                        <a:t>Angle between magnetic field and current</a:t>
                      </a:r>
                      <a:endParaRPr lang="en-US" sz="2400" i="1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13467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74888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" y="1449516"/>
            <a:ext cx="9114806" cy="47120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86596" y="5743626"/>
            <a:ext cx="1204603" cy="301824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518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384" y="1517212"/>
            <a:ext cx="873442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A current of 3.8 A in a long wire experiences a force of 5.7 × 10</a:t>
            </a:r>
            <a:r>
              <a:rPr lang="en-US" sz="2100" baseline="30000" dirty="0">
                <a:latin typeface="+mj-lt"/>
              </a:rPr>
              <a:t>-3</a:t>
            </a:r>
            <a:r>
              <a:rPr lang="en-US" sz="2100" dirty="0">
                <a:latin typeface="+mj-lt"/>
              </a:rPr>
              <a:t> N when it flows through a magnetic field of strength 25 </a:t>
            </a:r>
            <a:r>
              <a:rPr lang="en-US" sz="2100" dirty="0" err="1">
                <a:latin typeface="+mj-lt"/>
              </a:rPr>
              <a:t>mT.</a:t>
            </a:r>
            <a:r>
              <a:rPr lang="en-US" sz="2100" dirty="0">
                <a:latin typeface="+mj-lt"/>
              </a:rPr>
              <a:t> If the length of wire in the field is 10 cm, what is the angle between the field and current?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19384" y="2613601"/>
                <a:ext cx="4295343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𝐵𝐼𝐿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84" y="2613601"/>
                <a:ext cx="4295343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10D942-5977-4E9A-AFD3-2C396A168E5D}"/>
                  </a:ext>
                </a:extLst>
              </p:cNvPr>
              <p:cNvSpPr txBox="1"/>
              <p:nvPr/>
            </p:nvSpPr>
            <p:spPr>
              <a:xfrm>
                <a:off x="219384" y="3626445"/>
                <a:ext cx="2780633" cy="9080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𝐵𝐼𝐿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10D942-5977-4E9A-AFD3-2C396A168E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384" y="3626445"/>
                <a:ext cx="2780633" cy="9080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12A4B1F-C1F2-4F8A-A263-64AD98A426E8}"/>
                  </a:ext>
                </a:extLst>
              </p:cNvPr>
              <p:cNvSpPr txBox="1"/>
              <p:nvPr/>
            </p:nvSpPr>
            <p:spPr>
              <a:xfrm>
                <a:off x="5467659" y="5024736"/>
                <a:ext cx="2959208" cy="769441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6.87°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12A4B1F-C1F2-4F8A-A263-64AD98A42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7659" y="5024736"/>
                <a:ext cx="2959208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E482D67-AED1-43BC-B8C2-0A2E28A7BFCE}"/>
                  </a:ext>
                </a:extLst>
              </p:cNvPr>
              <p:cNvSpPr/>
              <p:nvPr/>
            </p:nvSpPr>
            <p:spPr>
              <a:xfrm>
                <a:off x="577002" y="4770817"/>
                <a:ext cx="197220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5.7×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9E482D67-AED1-43BC-B8C2-0A2E28A7BFC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02" y="4770817"/>
                <a:ext cx="197220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36F6B63-A783-4805-BE42-F2ACD77FB55F}"/>
                  </a:ext>
                </a:extLst>
              </p:cNvPr>
              <p:cNvSpPr/>
              <p:nvPr/>
            </p:nvSpPr>
            <p:spPr>
              <a:xfrm>
                <a:off x="577002" y="5104923"/>
                <a:ext cx="285341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mT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T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36F6B63-A783-4805-BE42-F2ACD77FB5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02" y="5104923"/>
                <a:ext cx="285341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EE959AE-C6FA-45C5-BB65-06623F318637}"/>
                  </a:ext>
                </a:extLst>
              </p:cNvPr>
              <p:cNvSpPr/>
              <p:nvPr/>
            </p:nvSpPr>
            <p:spPr>
              <a:xfrm>
                <a:off x="577002" y="5439029"/>
                <a:ext cx="11345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=3.8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CEE959AE-C6FA-45C5-BB65-06623F3186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02" y="5439029"/>
                <a:ext cx="113454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2004CF6-9757-48C5-A1DB-52BF879AE7FC}"/>
                  </a:ext>
                </a:extLst>
              </p:cNvPr>
              <p:cNvSpPr/>
              <p:nvPr/>
            </p:nvSpPr>
            <p:spPr>
              <a:xfrm>
                <a:off x="577002" y="5773136"/>
                <a:ext cx="212340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cm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=0.1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2004CF6-9757-48C5-A1DB-52BF879AE7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02" y="5773136"/>
                <a:ext cx="2123402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651972-D369-4806-A52E-00C311F9CEEE}"/>
                  </a:ext>
                </a:extLst>
              </p:cNvPr>
              <p:cNvSpPr txBox="1"/>
              <p:nvPr/>
            </p:nvSpPr>
            <p:spPr>
              <a:xfrm>
                <a:off x="2833368" y="3563179"/>
                <a:ext cx="5361596" cy="10691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</m:e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(5.7×</m:t>
                              </m:r>
                              <m:sSup>
                                <m:sSup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p>
                                <m:sSup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−3</m:t>
                                  </m:r>
                                </m:sup>
                              </m:s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(3.8)(0.1)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B651972-D369-4806-A52E-00C311F9CE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3368" y="3563179"/>
                <a:ext cx="5361596" cy="106913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5346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4" grpId="0"/>
      <p:bldP spid="9" grpId="0"/>
      <p:bldP spid="10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on a Charged Particle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5771" y="1502698"/>
            <a:ext cx="8592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there is a magnetic force on a current carrying wire, the force is really on the moving charges inside of the conductor.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5770" y="2362723"/>
            <a:ext cx="85924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Single charged particles can also experience a magnetic force when moving through a magnetic field…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51593" y="3314664"/>
                <a:ext cx="4295342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𝐵𝐼𝐿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93" y="3314664"/>
                <a:ext cx="4295342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5769113" y="3365999"/>
            <a:ext cx="522514" cy="50742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+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B867298-9BF4-42E2-962F-8AD312F68729}"/>
              </a:ext>
            </a:extLst>
          </p:cNvPr>
          <p:cNvGrpSpPr/>
          <p:nvPr/>
        </p:nvGrpSpPr>
        <p:grpSpPr>
          <a:xfrm>
            <a:off x="6291627" y="3061952"/>
            <a:ext cx="2187505" cy="1014317"/>
            <a:chOff x="6291627" y="3061952"/>
            <a:chExt cx="2187505" cy="1014317"/>
          </a:xfrm>
        </p:grpSpPr>
        <p:cxnSp>
          <p:nvCxnSpPr>
            <p:cNvPr id="8" name="Straight Arrow Connector 7"/>
            <p:cNvCxnSpPr>
              <a:stCxn id="4" idx="6"/>
            </p:cNvCxnSpPr>
            <p:nvPr/>
          </p:nvCxnSpPr>
          <p:spPr>
            <a:xfrm flipV="1">
              <a:off x="6291627" y="3619710"/>
              <a:ext cx="914400" cy="1"/>
            </a:xfrm>
            <a:prstGeom prst="straightConnector1">
              <a:avLst/>
            </a:prstGeom>
            <a:ln w="762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206027" y="3061952"/>
                  <a:ext cx="1273105" cy="101431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32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32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sz="3200" b="0" i="1" dirty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oMath>
                    </m:oMathPara>
                  </a14:m>
                  <a:endParaRPr lang="en-US" sz="3200" i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06027" y="3061952"/>
                  <a:ext cx="1273105" cy="101431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232531" y="4889952"/>
                <a:ext cx="1213987" cy="935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en-US" sz="3200" b="0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num>
                        <m:den>
                          <m:r>
                            <a:rPr lang="en-US" sz="3200" b="0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3200" i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2531" y="4889952"/>
                <a:ext cx="1213987" cy="9357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126101" y="4190723"/>
                <a:ext cx="1432956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3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dirty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𝑣𝑡</m:t>
                      </m:r>
                    </m:oMath>
                  </m:oMathPara>
                </a14:m>
                <a:endParaRPr lang="en-US" sz="3200" i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101" y="4190723"/>
                <a:ext cx="143295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823D6B3-7336-481C-806E-9FB2E6D16F33}"/>
                  </a:ext>
                </a:extLst>
              </p:cNvPr>
              <p:cNvSpPr txBox="1"/>
              <p:nvPr/>
            </p:nvSpPr>
            <p:spPr>
              <a:xfrm>
                <a:off x="251593" y="4234634"/>
                <a:ext cx="5705216" cy="10684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sz="5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54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sz="540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5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num>
                                <m:den>
                                  <m:r>
                                    <a:rPr lang="en-US" sz="5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box>
                        </m:e>
                      </m:d>
                      <m:d>
                        <m:dPr>
                          <m:ctrlPr>
                            <a:rPr lang="en-US" sz="5400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ox>
                            <m:boxPr>
                              <m:ctrlPr>
                                <a:rPr lang="en-US" sz="5400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r>
                                <a:rPr lang="en-US" sz="5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𝑣𝑡</m:t>
                              </m:r>
                            </m:e>
                          </m:box>
                        </m:e>
                      </m:d>
                      <m:r>
                        <a:rPr lang="en-US" sz="5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823D6B3-7336-481C-806E-9FB2E6D16F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93" y="4234634"/>
                <a:ext cx="5705216" cy="106843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E14C6A7-2B84-48B0-8C25-A480F9EC916C}"/>
                  </a:ext>
                </a:extLst>
              </p:cNvPr>
              <p:cNvSpPr txBox="1"/>
              <p:nvPr/>
            </p:nvSpPr>
            <p:spPr>
              <a:xfrm>
                <a:off x="251593" y="5299708"/>
                <a:ext cx="442005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sz="5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5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E14C6A7-2B84-48B0-8C25-A480F9EC9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93" y="5299708"/>
                <a:ext cx="4420056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0632638-001E-424A-B126-BC7B878B4842}"/>
              </a:ext>
            </a:extLst>
          </p:cNvPr>
          <p:cNvCxnSpPr/>
          <p:nvPr/>
        </p:nvCxnSpPr>
        <p:spPr>
          <a:xfrm flipV="1">
            <a:off x="3697553" y="4702200"/>
            <a:ext cx="307910" cy="326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5CFE83F-545C-4A25-B14F-A036013534C7}"/>
              </a:ext>
            </a:extLst>
          </p:cNvPr>
          <p:cNvCxnSpPr/>
          <p:nvPr/>
        </p:nvCxnSpPr>
        <p:spPr>
          <a:xfrm flipV="1">
            <a:off x="2579246" y="4943690"/>
            <a:ext cx="307910" cy="3261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5521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2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 Physics Data Booklet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4" y="1449516"/>
            <a:ext cx="9114806" cy="471204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586596" y="5471134"/>
            <a:ext cx="1204603" cy="25815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73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Try This…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384" y="1531726"/>
            <a:ext cx="87344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>
                <a:latin typeface="+mj-lt"/>
              </a:rPr>
              <a:t>What is the magnetic force acting on a proton (+1.6 × 10</a:t>
            </a:r>
            <a:r>
              <a:rPr lang="en-US" sz="2100" baseline="30000" dirty="0">
                <a:latin typeface="+mj-lt"/>
              </a:rPr>
              <a:t>-19</a:t>
            </a:r>
            <a:r>
              <a:rPr lang="en-US" sz="2100" dirty="0">
                <a:latin typeface="+mj-lt"/>
              </a:rPr>
              <a:t> C) moving at an angle of 32° across a magnetic field of 5.3 × 10</a:t>
            </a:r>
            <a:r>
              <a:rPr lang="en-US" sz="2100" baseline="30000" dirty="0">
                <a:latin typeface="+mj-lt"/>
              </a:rPr>
              <a:t>-3</a:t>
            </a:r>
            <a:r>
              <a:rPr lang="en-US" sz="2100" dirty="0">
                <a:latin typeface="+mj-lt"/>
              </a:rPr>
              <a:t> T at a speed of 3.4 × 10</a:t>
            </a:r>
            <a:r>
              <a:rPr lang="en-US" sz="2100" baseline="30000" dirty="0">
                <a:latin typeface="+mj-lt"/>
              </a:rPr>
              <a:t>5</a:t>
            </a:r>
            <a:r>
              <a:rPr lang="en-US" sz="2100" dirty="0">
                <a:latin typeface="+mj-lt"/>
              </a:rPr>
              <a:t> m s</a:t>
            </a:r>
            <a:r>
              <a:rPr lang="en-US" sz="2100" baseline="30000" dirty="0">
                <a:latin typeface="+mj-lt"/>
              </a:rPr>
              <a:t>-1</a:t>
            </a:r>
            <a:r>
              <a:rPr lang="en-US" sz="2100" dirty="0">
                <a:latin typeface="+mj-lt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91254" y="2501350"/>
                <a:ext cx="4418389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latin typeface="Cambria Math" panose="02040503050406030204" pitchFamily="18" charset="0"/>
                        </a:rPr>
                        <m:t>𝑞𝑣𝐵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5400" i="1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54" y="2501350"/>
                <a:ext cx="4418389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B5DA8E1-5172-4686-A344-A276AE9150D0}"/>
                  </a:ext>
                </a:extLst>
              </p:cNvPr>
              <p:cNvSpPr txBox="1"/>
              <p:nvPr/>
            </p:nvSpPr>
            <p:spPr>
              <a:xfrm>
                <a:off x="365898" y="3433321"/>
                <a:ext cx="7761099" cy="5280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1.6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19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3.4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5.3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32°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B5DA8E1-5172-4686-A344-A276AE915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898" y="3433321"/>
                <a:ext cx="7761099" cy="5280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F3E0D5-10D6-46ED-B16F-F302F4473E51}"/>
                  </a:ext>
                </a:extLst>
              </p:cNvPr>
              <p:cNvSpPr txBox="1"/>
              <p:nvPr/>
            </p:nvSpPr>
            <p:spPr>
              <a:xfrm>
                <a:off x="3972234" y="4091286"/>
                <a:ext cx="4786823" cy="769441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4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=1.5×</m:t>
                      </m:r>
                      <m:sSup>
                        <m:sSupPr>
                          <m:ctrlP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4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  <m:r>
                        <a:rPr lang="en-US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4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EF3E0D5-10D6-46ED-B16F-F302F4473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234" y="4091286"/>
                <a:ext cx="4786823" cy="7694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1205E4-97E5-4D37-B972-AD54373E9CAA}"/>
                  </a:ext>
                </a:extLst>
              </p:cNvPr>
              <p:cNvSpPr/>
              <p:nvPr/>
            </p:nvSpPr>
            <p:spPr>
              <a:xfrm>
                <a:off x="763614" y="4192515"/>
                <a:ext cx="20302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=1.6×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−19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C1205E4-97E5-4D37-B972-AD54373E9CA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14" y="4192515"/>
                <a:ext cx="2030236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D52E7B2-2868-44BF-A93E-F68A4354734C}"/>
                  </a:ext>
                </a:extLst>
              </p:cNvPr>
              <p:cNvSpPr/>
              <p:nvPr/>
            </p:nvSpPr>
            <p:spPr>
              <a:xfrm>
                <a:off x="763614" y="4526621"/>
                <a:ext cx="2249269" cy="3724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=3.4×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</m:t>
                          </m:r>
                        </m:e>
                        <m:sup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D52E7B2-2868-44BF-A93E-F68A435473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14" y="4526621"/>
                <a:ext cx="2249269" cy="37241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0011C2A-BACE-42A4-B518-8AB3EBEA2FAF}"/>
                  </a:ext>
                </a:extLst>
              </p:cNvPr>
              <p:cNvSpPr/>
              <p:nvPr/>
            </p:nvSpPr>
            <p:spPr>
              <a:xfrm>
                <a:off x="784902" y="4860727"/>
                <a:ext cx="195091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=5.3×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30011C2A-BACE-42A4-B518-8AB3EBEA2F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02" y="4860727"/>
                <a:ext cx="195091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0C6D3E5-6AD0-4310-A218-9F134CD922A0}"/>
                  </a:ext>
                </a:extLst>
              </p:cNvPr>
              <p:cNvSpPr/>
              <p:nvPr/>
            </p:nvSpPr>
            <p:spPr>
              <a:xfrm>
                <a:off x="763614" y="5194834"/>
                <a:ext cx="101854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0C6D3E5-6AD0-4310-A218-9F134CD922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614" y="5194834"/>
                <a:ext cx="1018549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75685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Particles Moving Across Fields</a:t>
            </a:r>
          </a:p>
        </p:txBody>
      </p:sp>
      <p:sp>
        <p:nvSpPr>
          <p:cNvPr id="3" name="Rectangle 2"/>
          <p:cNvSpPr/>
          <p:nvPr/>
        </p:nvSpPr>
        <p:spPr>
          <a:xfrm>
            <a:off x="1030514" y="1680906"/>
            <a:ext cx="2975429" cy="193040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69428" y="1680906"/>
            <a:ext cx="2975429" cy="193040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69428" y="3991446"/>
            <a:ext cx="2975429" cy="193040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458277" y="2004060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58277" y="2638486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58277" y="3272912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136457" y="2004060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136457" y="2638486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36457" y="3272912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814637" y="2004060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814637" y="2638486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14637" y="3272912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492817" y="2004060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492817" y="2638486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492817" y="3272912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030514" y="3991446"/>
            <a:ext cx="2975429" cy="1930400"/>
          </a:xfrm>
          <a:prstGeom prst="rect">
            <a:avLst/>
          </a:prstGeom>
          <a:noFill/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458277" y="4314600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1458277" y="4949026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1458277" y="5583452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2136457" y="4314600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2136457" y="4949026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2136457" y="5583452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2814637" y="4314600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2814637" y="4949026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814637" y="5583452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492817" y="4314600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492817" y="4949026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492817" y="5583452"/>
            <a:ext cx="91440" cy="91440"/>
          </a:xfrm>
          <a:prstGeom prst="ellipse">
            <a:avLst/>
          </a:prstGeom>
          <a:solidFill>
            <a:srgbClr val="F6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Multiply 49"/>
          <p:cNvSpPr/>
          <p:nvPr/>
        </p:nvSpPr>
        <p:spPr>
          <a:xfrm>
            <a:off x="6166711" y="1975280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Multiply 50"/>
          <p:cNvSpPr/>
          <p:nvPr/>
        </p:nvSpPr>
        <p:spPr>
          <a:xfrm>
            <a:off x="6166711" y="2609706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Multiply 51"/>
          <p:cNvSpPr/>
          <p:nvPr/>
        </p:nvSpPr>
        <p:spPr>
          <a:xfrm>
            <a:off x="6166711" y="3244132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Multiply 52"/>
          <p:cNvSpPr/>
          <p:nvPr/>
        </p:nvSpPr>
        <p:spPr>
          <a:xfrm>
            <a:off x="6844891" y="1975280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Multiply 53"/>
          <p:cNvSpPr/>
          <p:nvPr/>
        </p:nvSpPr>
        <p:spPr>
          <a:xfrm>
            <a:off x="6844891" y="2609706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Multiply 54"/>
          <p:cNvSpPr/>
          <p:nvPr/>
        </p:nvSpPr>
        <p:spPr>
          <a:xfrm>
            <a:off x="6844891" y="3244132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Multiply 55"/>
          <p:cNvSpPr/>
          <p:nvPr/>
        </p:nvSpPr>
        <p:spPr>
          <a:xfrm>
            <a:off x="7523071" y="1975280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Multiply 56"/>
          <p:cNvSpPr/>
          <p:nvPr/>
        </p:nvSpPr>
        <p:spPr>
          <a:xfrm>
            <a:off x="7523071" y="2609706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Multiply 57"/>
          <p:cNvSpPr/>
          <p:nvPr/>
        </p:nvSpPr>
        <p:spPr>
          <a:xfrm>
            <a:off x="7523071" y="3244132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Multiply 58"/>
          <p:cNvSpPr/>
          <p:nvPr/>
        </p:nvSpPr>
        <p:spPr>
          <a:xfrm>
            <a:off x="8201251" y="1975280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Multiply 59"/>
          <p:cNvSpPr/>
          <p:nvPr/>
        </p:nvSpPr>
        <p:spPr>
          <a:xfrm>
            <a:off x="8201251" y="2609706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Multiply 60"/>
          <p:cNvSpPr/>
          <p:nvPr/>
        </p:nvSpPr>
        <p:spPr>
          <a:xfrm>
            <a:off x="8201251" y="3244132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Multiply 63"/>
          <p:cNvSpPr/>
          <p:nvPr/>
        </p:nvSpPr>
        <p:spPr>
          <a:xfrm>
            <a:off x="6166711" y="4276500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Multiply 64"/>
          <p:cNvSpPr/>
          <p:nvPr/>
        </p:nvSpPr>
        <p:spPr>
          <a:xfrm>
            <a:off x="6166711" y="4910926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Multiply 65"/>
          <p:cNvSpPr/>
          <p:nvPr/>
        </p:nvSpPr>
        <p:spPr>
          <a:xfrm>
            <a:off x="6166711" y="5545352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Multiply 66"/>
          <p:cNvSpPr/>
          <p:nvPr/>
        </p:nvSpPr>
        <p:spPr>
          <a:xfrm>
            <a:off x="6844891" y="4276500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Multiply 67"/>
          <p:cNvSpPr/>
          <p:nvPr/>
        </p:nvSpPr>
        <p:spPr>
          <a:xfrm>
            <a:off x="6844891" y="4910926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Multiply 68"/>
          <p:cNvSpPr/>
          <p:nvPr/>
        </p:nvSpPr>
        <p:spPr>
          <a:xfrm>
            <a:off x="6844891" y="5545352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Multiply 69"/>
          <p:cNvSpPr/>
          <p:nvPr/>
        </p:nvSpPr>
        <p:spPr>
          <a:xfrm>
            <a:off x="7523071" y="4276500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Multiply 70"/>
          <p:cNvSpPr/>
          <p:nvPr/>
        </p:nvSpPr>
        <p:spPr>
          <a:xfrm>
            <a:off x="7523071" y="4910926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Multiply 71"/>
          <p:cNvSpPr/>
          <p:nvPr/>
        </p:nvSpPr>
        <p:spPr>
          <a:xfrm>
            <a:off x="7523071" y="5545352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Multiply 72"/>
          <p:cNvSpPr/>
          <p:nvPr/>
        </p:nvSpPr>
        <p:spPr>
          <a:xfrm>
            <a:off x="8201251" y="4276500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Multiply 73"/>
          <p:cNvSpPr/>
          <p:nvPr/>
        </p:nvSpPr>
        <p:spPr>
          <a:xfrm>
            <a:off x="8201251" y="4910926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Multiply 74"/>
          <p:cNvSpPr/>
          <p:nvPr/>
        </p:nvSpPr>
        <p:spPr>
          <a:xfrm>
            <a:off x="8201251" y="5545352"/>
            <a:ext cx="182880" cy="182880"/>
          </a:xfrm>
          <a:prstGeom prst="mathMultiply">
            <a:avLst/>
          </a:prstGeom>
          <a:solidFill>
            <a:srgbClr val="F6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122647" y="3612794"/>
            <a:ext cx="2807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magnetic field out of screen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972490" y="3605174"/>
            <a:ext cx="2611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magnetic field into screen</a:t>
            </a:r>
          </a:p>
        </p:txBody>
      </p:sp>
      <p:cxnSp>
        <p:nvCxnSpPr>
          <p:cNvPr id="79" name="Straight Arrow Connector 78"/>
          <p:cNvCxnSpPr/>
          <p:nvPr/>
        </p:nvCxnSpPr>
        <p:spPr>
          <a:xfrm>
            <a:off x="223838" y="2095500"/>
            <a:ext cx="806676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132398" y="2004060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77663" y="1901102"/>
            <a:ext cx="335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+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4962752" y="3145912"/>
            <a:ext cx="806676" cy="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Oval 82"/>
          <p:cNvSpPr/>
          <p:nvPr/>
        </p:nvSpPr>
        <p:spPr>
          <a:xfrm>
            <a:off x="4871312" y="3054472"/>
            <a:ext cx="182880" cy="18288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4816577" y="2951514"/>
            <a:ext cx="3357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+mj-lt"/>
              </a:rPr>
              <a:t>+</a:t>
            </a: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226163" y="5583452"/>
            <a:ext cx="80667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/>
          <p:cNvSpPr/>
          <p:nvPr/>
        </p:nvSpPr>
        <p:spPr>
          <a:xfrm>
            <a:off x="134723" y="5492012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91949" y="5331186"/>
            <a:ext cx="335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-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>
            <a:off x="4962752" y="4459380"/>
            <a:ext cx="806676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4871312" y="4367940"/>
            <a:ext cx="182880" cy="182880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4828538" y="4207114"/>
            <a:ext cx="335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+mj-lt"/>
              </a:rPr>
              <a:t>-</a:t>
            </a:r>
          </a:p>
        </p:txBody>
      </p:sp>
      <p:sp>
        <p:nvSpPr>
          <p:cNvPr id="91" name="Arc 90">
            <a:extLst>
              <a:ext uri="{FF2B5EF4-FFF2-40B4-BE49-F238E27FC236}">
                <a16:creationId xmlns:a16="http://schemas.microsoft.com/office/drawing/2014/main" id="{C378008A-9EC2-4A57-8BA6-2571359C206E}"/>
              </a:ext>
            </a:extLst>
          </p:cNvPr>
          <p:cNvSpPr/>
          <p:nvPr/>
        </p:nvSpPr>
        <p:spPr>
          <a:xfrm>
            <a:off x="2518228" y="139318"/>
            <a:ext cx="6554527" cy="2991240"/>
          </a:xfrm>
          <a:prstGeom prst="arc">
            <a:avLst>
              <a:gd name="adj1" fmla="val 827512"/>
              <a:gd name="adj2" fmla="val 5479762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Arc 91">
            <a:extLst>
              <a:ext uri="{FF2B5EF4-FFF2-40B4-BE49-F238E27FC236}">
                <a16:creationId xmlns:a16="http://schemas.microsoft.com/office/drawing/2014/main" id="{1317B871-9188-4F54-AC30-879FA3748C37}"/>
              </a:ext>
            </a:extLst>
          </p:cNvPr>
          <p:cNvSpPr/>
          <p:nvPr/>
        </p:nvSpPr>
        <p:spPr>
          <a:xfrm>
            <a:off x="-2203441" y="2599557"/>
            <a:ext cx="6554527" cy="2991240"/>
          </a:xfrm>
          <a:prstGeom prst="arc">
            <a:avLst>
              <a:gd name="adj1" fmla="val 827512"/>
              <a:gd name="adj2" fmla="val 5479762"/>
            </a:avLst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Arc 92">
            <a:extLst>
              <a:ext uri="{FF2B5EF4-FFF2-40B4-BE49-F238E27FC236}">
                <a16:creationId xmlns:a16="http://schemas.microsoft.com/office/drawing/2014/main" id="{1288C872-F6F0-4127-A5AB-610387D46BF8}"/>
              </a:ext>
            </a:extLst>
          </p:cNvPr>
          <p:cNvSpPr/>
          <p:nvPr/>
        </p:nvSpPr>
        <p:spPr>
          <a:xfrm>
            <a:off x="2486612" y="4459702"/>
            <a:ext cx="6554527" cy="2991240"/>
          </a:xfrm>
          <a:prstGeom prst="arc">
            <a:avLst>
              <a:gd name="adj1" fmla="val 16244122"/>
              <a:gd name="adj2" fmla="val 20846011"/>
            </a:avLst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02AE40C-BE55-458E-80DF-E63153D6BC84}"/>
              </a:ext>
            </a:extLst>
          </p:cNvPr>
          <p:cNvGrpSpPr/>
          <p:nvPr/>
        </p:nvGrpSpPr>
        <p:grpSpPr>
          <a:xfrm>
            <a:off x="-2246215" y="2087712"/>
            <a:ext cx="6554527" cy="2991240"/>
            <a:chOff x="-2246215" y="2087712"/>
            <a:chExt cx="6554527" cy="2991240"/>
          </a:xfrm>
        </p:grpSpPr>
        <p:sp>
          <p:nvSpPr>
            <p:cNvPr id="78" name="Arc 77">
              <a:extLst>
                <a:ext uri="{FF2B5EF4-FFF2-40B4-BE49-F238E27FC236}">
                  <a16:creationId xmlns:a16="http://schemas.microsoft.com/office/drawing/2014/main" id="{B2B8924F-4DD7-4540-BED6-362093A87DB0}"/>
                </a:ext>
              </a:extLst>
            </p:cNvPr>
            <p:cNvSpPr/>
            <p:nvPr/>
          </p:nvSpPr>
          <p:spPr>
            <a:xfrm>
              <a:off x="-2246215" y="2087712"/>
              <a:ext cx="6554527" cy="2991240"/>
            </a:xfrm>
            <a:prstGeom prst="arc">
              <a:avLst>
                <a:gd name="adj1" fmla="val 16244122"/>
                <a:gd name="adj2" fmla="val 20846011"/>
              </a:avLst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9DADC3C7-5DB0-4D5B-BD3D-F13481D5F972}"/>
                </a:ext>
              </a:extLst>
            </p:cNvPr>
            <p:cNvSpPr txBox="1"/>
            <p:nvPr/>
          </p:nvSpPr>
          <p:spPr>
            <a:xfrm>
              <a:off x="3138835" y="2092082"/>
              <a:ext cx="7232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fast</a:t>
              </a:r>
              <a:endParaRPr lang="en-US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4D3D4FA-21D5-4D3B-99BF-30D22414600A}"/>
              </a:ext>
            </a:extLst>
          </p:cNvPr>
          <p:cNvGrpSpPr/>
          <p:nvPr/>
        </p:nvGrpSpPr>
        <p:grpSpPr>
          <a:xfrm>
            <a:off x="-639287" y="2095500"/>
            <a:ext cx="3339601" cy="2990797"/>
            <a:chOff x="-639287" y="2095500"/>
            <a:chExt cx="3339601" cy="2990797"/>
          </a:xfrm>
        </p:grpSpPr>
        <p:sp>
          <p:nvSpPr>
            <p:cNvPr id="94" name="Arc 93">
              <a:extLst>
                <a:ext uri="{FF2B5EF4-FFF2-40B4-BE49-F238E27FC236}">
                  <a16:creationId xmlns:a16="http://schemas.microsoft.com/office/drawing/2014/main" id="{9DF50C31-8196-4AE4-B6E3-7AC940842EF7}"/>
                </a:ext>
              </a:extLst>
            </p:cNvPr>
            <p:cNvSpPr/>
            <p:nvPr/>
          </p:nvSpPr>
          <p:spPr>
            <a:xfrm>
              <a:off x="-639287" y="2095500"/>
              <a:ext cx="3339601" cy="2990797"/>
            </a:xfrm>
            <a:prstGeom prst="arc">
              <a:avLst>
                <a:gd name="adj1" fmla="val 16244122"/>
                <a:gd name="adj2" fmla="val 21534152"/>
              </a:avLst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011B8A02-10BC-4D47-861C-C24B10A7A9DC}"/>
                </a:ext>
              </a:extLst>
            </p:cNvPr>
            <p:cNvSpPr txBox="1"/>
            <p:nvPr/>
          </p:nvSpPr>
          <p:spPr>
            <a:xfrm>
              <a:off x="1725026" y="2793030"/>
              <a:ext cx="8402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rgbClr val="0070C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slow</a:t>
              </a:r>
              <a:endParaRPr lang="en-US" b="1" dirty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pic>
        <p:nvPicPr>
          <p:cNvPr id="2050" name="Picture 2">
            <a:extLst>
              <a:ext uri="{FF2B5EF4-FFF2-40B4-BE49-F238E27FC236}">
                <a16:creationId xmlns:a16="http://schemas.microsoft.com/office/drawing/2014/main" id="{7EEDACFA-C232-4F7C-866C-69A78C5D3F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45" b="17854"/>
          <a:stretch/>
        </p:blipFill>
        <p:spPr bwMode="auto">
          <a:xfrm>
            <a:off x="4913941" y="4725958"/>
            <a:ext cx="1171007" cy="74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D0CE6D3A-4194-49D0-9112-C448795269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" t="17294" b="47820"/>
          <a:stretch/>
        </p:blipFill>
        <p:spPr bwMode="auto">
          <a:xfrm>
            <a:off x="197498" y="2389960"/>
            <a:ext cx="1148595" cy="74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4">
            <a:extLst>
              <a:ext uri="{FF2B5EF4-FFF2-40B4-BE49-F238E27FC236}">
                <a16:creationId xmlns:a16="http://schemas.microsoft.com/office/drawing/2014/main" id="{244E187D-28C9-4BB3-9509-D047C3E0949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" t="17294" b="47820"/>
          <a:stretch/>
        </p:blipFill>
        <p:spPr bwMode="auto">
          <a:xfrm rot="10800000">
            <a:off x="81419" y="4640158"/>
            <a:ext cx="1148595" cy="740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>
            <a:extLst>
              <a:ext uri="{FF2B5EF4-FFF2-40B4-BE49-F238E27FC236}">
                <a16:creationId xmlns:a16="http://schemas.microsoft.com/office/drawing/2014/main" id="{6548A048-0457-4EF3-A16B-280E32BAF8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45" b="17854"/>
          <a:stretch/>
        </p:blipFill>
        <p:spPr bwMode="auto">
          <a:xfrm rot="10800000">
            <a:off x="4817332" y="2197101"/>
            <a:ext cx="1171007" cy="745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5793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9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the Right Hand Rule?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245" y="3701678"/>
            <a:ext cx="2409801" cy="2409801"/>
          </a:xfrm>
          <a:prstGeom prst="rect">
            <a:avLst/>
          </a:prstGeom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02566" y="1531726"/>
            <a:ext cx="37594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/>
                </a:solidFill>
                <a:latin typeface="+mj-lt"/>
              </a:rPr>
              <a:t>Thumb</a:t>
            </a:r>
            <a:r>
              <a:rPr lang="en-US" altLang="en-US" sz="2800" dirty="0">
                <a:latin typeface="+mj-lt"/>
              </a:rPr>
              <a:t> points in direction of the </a:t>
            </a:r>
            <a:r>
              <a:rPr lang="en-US" altLang="en-US" sz="2800" b="1" dirty="0">
                <a:solidFill>
                  <a:schemeClr val="accent5"/>
                </a:solidFill>
                <a:latin typeface="+mj-lt"/>
              </a:rPr>
              <a:t>current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02566" y="2551597"/>
            <a:ext cx="37594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+mj-lt"/>
              </a:rPr>
              <a:t>Fingers</a:t>
            </a:r>
            <a:r>
              <a:rPr lang="en-US" altLang="en-US" sz="2800" dirty="0">
                <a:latin typeface="+mj-lt"/>
              </a:rPr>
              <a:t> point in direction of the </a:t>
            </a:r>
            <a:r>
              <a:rPr lang="en-US" altLang="en-US" sz="2800" b="1" dirty="0">
                <a:solidFill>
                  <a:srgbClr val="C00000"/>
                </a:solidFill>
                <a:latin typeface="+mj-lt"/>
              </a:rPr>
              <a:t>field lines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9F97689-8C07-47EA-A1BB-2CA2292D4792}"/>
              </a:ext>
            </a:extLst>
          </p:cNvPr>
          <p:cNvSpPr/>
          <p:nvPr/>
        </p:nvSpPr>
        <p:spPr>
          <a:xfrm>
            <a:off x="4981994" y="2547781"/>
            <a:ext cx="3503054" cy="4378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E90093D-C459-45E9-A51C-8AF1F14E5334}"/>
              </a:ext>
            </a:extLst>
          </p:cNvPr>
          <p:cNvCxnSpPr/>
          <p:nvPr/>
        </p:nvCxnSpPr>
        <p:spPr>
          <a:xfrm>
            <a:off x="6952462" y="2766722"/>
            <a:ext cx="121061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>
            <a:extLst>
              <a:ext uri="{FF2B5EF4-FFF2-40B4-BE49-F238E27FC236}">
                <a16:creationId xmlns:a16="http://schemas.microsoft.com/office/drawing/2014/main" id="{DAB5FF9E-FA13-4E58-B6C8-8F5CCAD5849A}"/>
              </a:ext>
            </a:extLst>
          </p:cNvPr>
          <p:cNvSpPr/>
          <p:nvPr/>
        </p:nvSpPr>
        <p:spPr>
          <a:xfrm rot="5400000">
            <a:off x="5344402" y="2460498"/>
            <a:ext cx="864642" cy="600347"/>
          </a:xfrm>
          <a:prstGeom prst="arc">
            <a:avLst>
              <a:gd name="adj1" fmla="val 182948"/>
              <a:gd name="adj2" fmla="val 10136885"/>
            </a:avLst>
          </a:prstGeom>
          <a:ln w="57150" cap="rnd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>
            <a:extLst>
              <a:ext uri="{FF2B5EF4-FFF2-40B4-BE49-F238E27FC236}">
                <a16:creationId xmlns:a16="http://schemas.microsoft.com/office/drawing/2014/main" id="{B6DA498C-0840-44C9-85BC-6300D7A02B23}"/>
              </a:ext>
            </a:extLst>
          </p:cNvPr>
          <p:cNvSpPr/>
          <p:nvPr/>
        </p:nvSpPr>
        <p:spPr>
          <a:xfrm rot="5400000">
            <a:off x="5766091" y="2460499"/>
            <a:ext cx="864642" cy="600347"/>
          </a:xfrm>
          <a:prstGeom prst="arc">
            <a:avLst>
              <a:gd name="adj1" fmla="val 182948"/>
              <a:gd name="adj2" fmla="val 10136885"/>
            </a:avLst>
          </a:prstGeom>
          <a:ln w="57150" cap="rnd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D9BB02BE-F7D5-465E-8E39-B33CD3086686}"/>
              </a:ext>
            </a:extLst>
          </p:cNvPr>
          <p:cNvSpPr/>
          <p:nvPr/>
        </p:nvSpPr>
        <p:spPr>
          <a:xfrm>
            <a:off x="7128785" y="2325371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Multiply 63">
            <a:extLst>
              <a:ext uri="{FF2B5EF4-FFF2-40B4-BE49-F238E27FC236}">
                <a16:creationId xmlns:a16="http://schemas.microsoft.com/office/drawing/2014/main" id="{26CA7A78-DB6B-4A9E-BC85-FA75DCDD1C44}"/>
              </a:ext>
            </a:extLst>
          </p:cNvPr>
          <p:cNvSpPr/>
          <p:nvPr/>
        </p:nvSpPr>
        <p:spPr>
          <a:xfrm>
            <a:off x="7077600" y="3028493"/>
            <a:ext cx="182880" cy="18288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Multiply 63">
            <a:extLst>
              <a:ext uri="{FF2B5EF4-FFF2-40B4-BE49-F238E27FC236}">
                <a16:creationId xmlns:a16="http://schemas.microsoft.com/office/drawing/2014/main" id="{5D1552F4-AD8B-44E7-8C6E-9D304B31107D}"/>
              </a:ext>
            </a:extLst>
          </p:cNvPr>
          <p:cNvSpPr/>
          <p:nvPr/>
        </p:nvSpPr>
        <p:spPr>
          <a:xfrm>
            <a:off x="7395693" y="3028493"/>
            <a:ext cx="182880" cy="18288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4" name="Multiply 63">
            <a:extLst>
              <a:ext uri="{FF2B5EF4-FFF2-40B4-BE49-F238E27FC236}">
                <a16:creationId xmlns:a16="http://schemas.microsoft.com/office/drawing/2014/main" id="{18DA5B20-451B-4EF4-9352-633046270441}"/>
              </a:ext>
            </a:extLst>
          </p:cNvPr>
          <p:cNvSpPr/>
          <p:nvPr/>
        </p:nvSpPr>
        <p:spPr>
          <a:xfrm>
            <a:off x="7707353" y="3028493"/>
            <a:ext cx="182880" cy="18288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52A6D45E-E8B9-49BA-8FFE-CF8FD84F237E}"/>
              </a:ext>
            </a:extLst>
          </p:cNvPr>
          <p:cNvSpPr/>
          <p:nvPr/>
        </p:nvSpPr>
        <p:spPr>
          <a:xfrm>
            <a:off x="7446511" y="2325371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6BDE9F0-A766-4613-B3C3-B7152C03F91D}"/>
              </a:ext>
            </a:extLst>
          </p:cNvPr>
          <p:cNvSpPr/>
          <p:nvPr/>
        </p:nvSpPr>
        <p:spPr>
          <a:xfrm>
            <a:off x="7758171" y="2325371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624F1E73-0387-43FE-9729-968699937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340983" y="2304880"/>
            <a:ext cx="924722" cy="924722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FB6A368F-240C-401F-BC80-57CADE51C562}"/>
              </a:ext>
            </a:extLst>
          </p:cNvPr>
          <p:cNvSpPr/>
          <p:nvPr/>
        </p:nvSpPr>
        <p:spPr>
          <a:xfrm>
            <a:off x="4660022" y="4857561"/>
            <a:ext cx="3503054" cy="43788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6D23796-FE6C-4E8F-97D2-A376B3F3CA3D}"/>
              </a:ext>
            </a:extLst>
          </p:cNvPr>
          <p:cNvCxnSpPr/>
          <p:nvPr/>
        </p:nvCxnSpPr>
        <p:spPr>
          <a:xfrm flipH="1" flipV="1">
            <a:off x="4878964" y="5076501"/>
            <a:ext cx="1313646" cy="2148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Arc 49">
            <a:extLst>
              <a:ext uri="{FF2B5EF4-FFF2-40B4-BE49-F238E27FC236}">
                <a16:creationId xmlns:a16="http://schemas.microsoft.com/office/drawing/2014/main" id="{5711C702-B30C-4495-88CA-AD7D8C1F94A8}"/>
              </a:ext>
            </a:extLst>
          </p:cNvPr>
          <p:cNvSpPr/>
          <p:nvPr/>
        </p:nvSpPr>
        <p:spPr>
          <a:xfrm rot="16200000">
            <a:off x="6429790" y="4773161"/>
            <a:ext cx="864642" cy="600347"/>
          </a:xfrm>
          <a:prstGeom prst="arc">
            <a:avLst>
              <a:gd name="adj1" fmla="val 182948"/>
              <a:gd name="adj2" fmla="val 10136885"/>
            </a:avLst>
          </a:prstGeom>
          <a:ln w="57150" cap="rnd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>
            <a:extLst>
              <a:ext uri="{FF2B5EF4-FFF2-40B4-BE49-F238E27FC236}">
                <a16:creationId xmlns:a16="http://schemas.microsoft.com/office/drawing/2014/main" id="{A86C2B47-8188-4752-B96A-925E0D29FCED}"/>
              </a:ext>
            </a:extLst>
          </p:cNvPr>
          <p:cNvSpPr/>
          <p:nvPr/>
        </p:nvSpPr>
        <p:spPr>
          <a:xfrm rot="16200000">
            <a:off x="6831991" y="4773162"/>
            <a:ext cx="864642" cy="600347"/>
          </a:xfrm>
          <a:prstGeom prst="arc">
            <a:avLst>
              <a:gd name="adj1" fmla="val 182948"/>
              <a:gd name="adj2" fmla="val 10136885"/>
            </a:avLst>
          </a:prstGeom>
          <a:ln w="57150" cap="rnd">
            <a:solidFill>
              <a:srgbClr val="C0000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CF639FDA-FF9C-4A18-910A-5A82552E6E8D}"/>
              </a:ext>
            </a:extLst>
          </p:cNvPr>
          <p:cNvSpPr/>
          <p:nvPr/>
        </p:nvSpPr>
        <p:spPr>
          <a:xfrm>
            <a:off x="5256676" y="5373297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Multiply 63">
            <a:extLst>
              <a:ext uri="{FF2B5EF4-FFF2-40B4-BE49-F238E27FC236}">
                <a16:creationId xmlns:a16="http://schemas.microsoft.com/office/drawing/2014/main" id="{79F57227-CB16-438E-99A6-E374A8D0F83C}"/>
              </a:ext>
            </a:extLst>
          </p:cNvPr>
          <p:cNvSpPr/>
          <p:nvPr/>
        </p:nvSpPr>
        <p:spPr>
          <a:xfrm>
            <a:off x="5212195" y="4622223"/>
            <a:ext cx="182880" cy="18288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Multiply 63">
            <a:extLst>
              <a:ext uri="{FF2B5EF4-FFF2-40B4-BE49-F238E27FC236}">
                <a16:creationId xmlns:a16="http://schemas.microsoft.com/office/drawing/2014/main" id="{BAB08524-731D-4020-981B-4125E3EDE03E}"/>
              </a:ext>
            </a:extLst>
          </p:cNvPr>
          <p:cNvSpPr/>
          <p:nvPr/>
        </p:nvSpPr>
        <p:spPr>
          <a:xfrm>
            <a:off x="5530288" y="4622223"/>
            <a:ext cx="182880" cy="18288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Multiply 63">
            <a:extLst>
              <a:ext uri="{FF2B5EF4-FFF2-40B4-BE49-F238E27FC236}">
                <a16:creationId xmlns:a16="http://schemas.microsoft.com/office/drawing/2014/main" id="{6F80A178-537B-40E6-BF56-8A14965CF8A1}"/>
              </a:ext>
            </a:extLst>
          </p:cNvPr>
          <p:cNvSpPr/>
          <p:nvPr/>
        </p:nvSpPr>
        <p:spPr>
          <a:xfrm>
            <a:off x="5841948" y="4622223"/>
            <a:ext cx="182880" cy="18288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31F1C7C5-9320-4C9E-90B0-913BD6E0976C}"/>
              </a:ext>
            </a:extLst>
          </p:cNvPr>
          <p:cNvSpPr/>
          <p:nvPr/>
        </p:nvSpPr>
        <p:spPr>
          <a:xfrm>
            <a:off x="5574402" y="5373297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41FC594B-3836-4823-9688-3DAAE87C402E}"/>
              </a:ext>
            </a:extLst>
          </p:cNvPr>
          <p:cNvSpPr/>
          <p:nvPr/>
        </p:nvSpPr>
        <p:spPr>
          <a:xfrm>
            <a:off x="5886062" y="5373297"/>
            <a:ext cx="91440" cy="9144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723E1005-3E40-4FC9-97FF-85DD35987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722992" y="4631280"/>
            <a:ext cx="924722" cy="924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18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2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Hand Rule #2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794958" y="1531726"/>
            <a:ext cx="6218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2"/>
                </a:solidFill>
                <a:latin typeface="+mj-lt"/>
              </a:rPr>
              <a:t>Thumb</a:t>
            </a:r>
            <a:r>
              <a:rPr lang="en-US" altLang="en-US" sz="2800" dirty="0">
                <a:latin typeface="+mj-lt"/>
              </a:rPr>
              <a:t> points in direction of the </a:t>
            </a:r>
            <a:r>
              <a:rPr lang="en-US" altLang="en-US" sz="2800" b="1" dirty="0">
                <a:solidFill>
                  <a:schemeClr val="accent2"/>
                </a:solidFill>
                <a:latin typeface="+mj-lt"/>
              </a:rPr>
              <a:t>current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794958" y="2285906"/>
            <a:ext cx="6218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/>
                </a:solidFill>
                <a:latin typeface="+mj-lt"/>
              </a:rPr>
              <a:t>Fingers</a:t>
            </a:r>
            <a:r>
              <a:rPr lang="en-US" altLang="en-US" sz="2800" dirty="0">
                <a:latin typeface="+mj-lt"/>
              </a:rPr>
              <a:t> point in direction of the </a:t>
            </a:r>
            <a:r>
              <a:rPr lang="en-US" altLang="en-US" sz="2800" b="1" dirty="0">
                <a:solidFill>
                  <a:schemeClr val="accent5"/>
                </a:solidFill>
                <a:latin typeface="+mj-lt"/>
              </a:rPr>
              <a:t>field lines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794958" y="3040086"/>
            <a:ext cx="62184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7030A0"/>
                </a:solidFill>
                <a:latin typeface="+mj-lt"/>
              </a:rPr>
              <a:t>Palm</a:t>
            </a:r>
            <a:r>
              <a:rPr lang="en-US" altLang="en-US" sz="2800" dirty="0">
                <a:latin typeface="+mj-lt"/>
              </a:rPr>
              <a:t> points in direction of the </a:t>
            </a:r>
            <a:r>
              <a:rPr lang="en-US" altLang="en-US" sz="2800" b="1" dirty="0">
                <a:solidFill>
                  <a:srgbClr val="7030A0"/>
                </a:solidFill>
                <a:latin typeface="+mj-lt"/>
              </a:rPr>
              <a:t>force</a:t>
            </a: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8"/>
          <a:stretch/>
        </p:blipFill>
        <p:spPr bwMode="auto">
          <a:xfrm>
            <a:off x="313295" y="1584236"/>
            <a:ext cx="2063509" cy="239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13"/>
          <p:cNvSpPr>
            <a:spLocks noChangeArrowheads="1"/>
          </p:cNvSpPr>
          <p:nvPr/>
        </p:nvSpPr>
        <p:spPr bwMode="auto">
          <a:xfrm rot="19774033">
            <a:off x="1893014" y="2467768"/>
            <a:ext cx="720040" cy="407988"/>
          </a:xfrm>
          <a:prstGeom prst="rightArrow">
            <a:avLst>
              <a:gd name="adj1" fmla="val 50000"/>
              <a:gd name="adj2" fmla="val 64494"/>
            </a:avLst>
          </a:prstGeom>
          <a:solidFill>
            <a:schemeClr val="accent2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 rot="14298868">
            <a:off x="461561" y="1922049"/>
            <a:ext cx="1052512" cy="407987"/>
          </a:xfrm>
          <a:prstGeom prst="rightArrow">
            <a:avLst>
              <a:gd name="adj1" fmla="val 50000"/>
              <a:gd name="adj2" fmla="val 64494"/>
            </a:avLst>
          </a:prstGeom>
          <a:solidFill>
            <a:schemeClr val="accent5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5" name="Group 19"/>
          <p:cNvGrpSpPr>
            <a:grpSpLocks/>
          </p:cNvGrpSpPr>
          <p:nvPr/>
        </p:nvGrpSpPr>
        <p:grpSpPr bwMode="auto">
          <a:xfrm>
            <a:off x="1259047" y="2880073"/>
            <a:ext cx="412750" cy="412750"/>
            <a:chOff x="4444" y="2700"/>
            <a:chExt cx="260" cy="260"/>
          </a:xfrm>
          <a:solidFill>
            <a:srgbClr val="7030A0"/>
          </a:solidFill>
        </p:grpSpPr>
        <p:sp>
          <p:nvSpPr>
            <p:cNvPr id="16" name="Oval 16"/>
            <p:cNvSpPr>
              <a:spLocks noChangeArrowheads="1"/>
            </p:cNvSpPr>
            <p:nvPr/>
          </p:nvSpPr>
          <p:spPr bwMode="auto">
            <a:xfrm>
              <a:off x="4444" y="2700"/>
              <a:ext cx="260" cy="260"/>
            </a:xfrm>
            <a:prstGeom prst="ellipse">
              <a:avLst/>
            </a:prstGeom>
            <a:grpFill/>
            <a:ln w="158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17"/>
            <p:cNvSpPr>
              <a:spLocks noChangeArrowheads="1"/>
            </p:cNvSpPr>
            <p:nvPr/>
          </p:nvSpPr>
          <p:spPr bwMode="auto">
            <a:xfrm>
              <a:off x="4546" y="2809"/>
              <a:ext cx="56" cy="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13295" y="4356009"/>
            <a:ext cx="8700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400" dirty="0">
                <a:latin typeface="+mj-lt"/>
              </a:rPr>
              <a:t>How do you represent a direction that’s perpendicular to the paper?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3984171"/>
            <a:ext cx="9144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66743" y="4996918"/>
          <a:ext cx="3620122" cy="103876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516091">
                  <a:extLst>
                    <a:ext uri="{9D8B030D-6E8A-4147-A177-3AD203B41FA5}">
                      <a16:colId xmlns:a16="http://schemas.microsoft.com/office/drawing/2014/main" val="2238473765"/>
                    </a:ext>
                  </a:extLst>
                </a:gridCol>
                <a:gridCol w="1104031">
                  <a:extLst>
                    <a:ext uri="{9D8B030D-6E8A-4147-A177-3AD203B41FA5}">
                      <a16:colId xmlns:a16="http://schemas.microsoft.com/office/drawing/2014/main" val="3316424453"/>
                    </a:ext>
                  </a:extLst>
                </a:gridCol>
              </a:tblGrid>
              <a:tr h="10387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Into the paper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2638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663441" y="4996918"/>
          <a:ext cx="3921253" cy="1038761"/>
        </p:xfrm>
        <a:graphic>
          <a:graphicData uri="http://schemas.openxmlformats.org/drawingml/2006/table">
            <a:tbl>
              <a:tblPr bandRow="1">
                <a:tableStyleId>{8A107856-5554-42FB-B03E-39F5DBC370BA}</a:tableStyleId>
              </a:tblPr>
              <a:tblGrid>
                <a:gridCol w="2808514">
                  <a:extLst>
                    <a:ext uri="{9D8B030D-6E8A-4147-A177-3AD203B41FA5}">
                      <a16:colId xmlns:a16="http://schemas.microsoft.com/office/drawing/2014/main" val="2238473765"/>
                    </a:ext>
                  </a:extLst>
                </a:gridCol>
                <a:gridCol w="1112739">
                  <a:extLst>
                    <a:ext uri="{9D8B030D-6E8A-4147-A177-3AD203B41FA5}">
                      <a16:colId xmlns:a16="http://schemas.microsoft.com/office/drawing/2014/main" val="3316424453"/>
                    </a:ext>
                  </a:extLst>
                </a:gridCol>
              </a:tblGrid>
              <a:tr h="103876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+mj-lt"/>
                        </a:rPr>
                        <a:t>Out of the paper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3926380"/>
                  </a:ext>
                </a:extLst>
              </a:tr>
            </a:tbl>
          </a:graphicData>
        </a:graphic>
      </p:graphicFrame>
      <p:sp>
        <p:nvSpPr>
          <p:cNvPr id="19" name="Multiply 63">
            <a:extLst>
              <a:ext uri="{FF2B5EF4-FFF2-40B4-BE49-F238E27FC236}">
                <a16:creationId xmlns:a16="http://schemas.microsoft.com/office/drawing/2014/main" id="{24816EE6-6A8B-495B-A0A2-7E7355DA636F}"/>
              </a:ext>
            </a:extLst>
          </p:cNvPr>
          <p:cNvSpPr/>
          <p:nvPr/>
        </p:nvSpPr>
        <p:spPr>
          <a:xfrm>
            <a:off x="3166986" y="5022788"/>
            <a:ext cx="987578" cy="987578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0D59C241-EB0C-475A-83A4-5765DC31124E}"/>
              </a:ext>
            </a:extLst>
          </p:cNvPr>
          <p:cNvSpPr/>
          <p:nvPr/>
        </p:nvSpPr>
        <p:spPr>
          <a:xfrm>
            <a:off x="7879538" y="5350895"/>
            <a:ext cx="330805" cy="330805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399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86661" y="3335336"/>
            <a:ext cx="488089" cy="12450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345474" y="3336925"/>
            <a:ext cx="488089" cy="12450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Right Hand Rule #2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50368" y="1450073"/>
            <a:ext cx="84724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2060"/>
                </a:solidFill>
                <a:latin typeface="+mj-lt"/>
              </a:rPr>
              <a:t>A current-carrying wire is placed in a magnetic field and the magnetic field exerts a force on the wire</a:t>
            </a:r>
          </a:p>
        </p:txBody>
      </p:sp>
      <p:sp>
        <p:nvSpPr>
          <p:cNvPr id="2" name="Rectangle 1"/>
          <p:cNvSpPr/>
          <p:nvPr/>
        </p:nvSpPr>
        <p:spPr>
          <a:xfrm rot="20715444">
            <a:off x="759439" y="3719166"/>
            <a:ext cx="3503054" cy="1859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897444" y="4086225"/>
            <a:ext cx="588010" cy="147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Block Arc 2"/>
          <p:cNvSpPr/>
          <p:nvPr/>
        </p:nvSpPr>
        <p:spPr>
          <a:xfrm rot="10800000">
            <a:off x="1589518" y="3608818"/>
            <a:ext cx="1946366" cy="1943122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47795" y="3335335"/>
            <a:ext cx="488089" cy="12450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17" name="Block Arc 16"/>
          <p:cNvSpPr/>
          <p:nvPr/>
        </p:nvSpPr>
        <p:spPr>
          <a:xfrm rot="10800000">
            <a:off x="1345474" y="3610407"/>
            <a:ext cx="1946366" cy="194312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08514" y="3336924"/>
            <a:ext cx="488089" cy="12450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728214" y="3236814"/>
            <a:ext cx="488089" cy="12450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5487027" y="3238403"/>
            <a:ext cx="488089" cy="12450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 rot="20715444">
            <a:off x="4824792" y="3639788"/>
            <a:ext cx="3503054" cy="18590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Block Arc 31"/>
          <p:cNvSpPr/>
          <p:nvPr/>
        </p:nvSpPr>
        <p:spPr>
          <a:xfrm rot="10800000">
            <a:off x="5731071" y="3510296"/>
            <a:ext cx="1946366" cy="1943122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189348" y="3236813"/>
            <a:ext cx="488089" cy="12450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34" name="Block Arc 33"/>
          <p:cNvSpPr/>
          <p:nvPr/>
        </p:nvSpPr>
        <p:spPr>
          <a:xfrm rot="10800000">
            <a:off x="5487027" y="3511885"/>
            <a:ext cx="1946366" cy="194312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950067" y="3238402"/>
            <a:ext cx="488089" cy="12450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N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944397" y="4006035"/>
            <a:ext cx="560264" cy="15415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Arc 21">
            <a:extLst>
              <a:ext uri="{FF2B5EF4-FFF2-40B4-BE49-F238E27FC236}">
                <a16:creationId xmlns:a16="http://schemas.microsoft.com/office/drawing/2014/main" id="{8319CEDC-0F6A-4727-BE49-44A1CCC0C128}"/>
              </a:ext>
            </a:extLst>
          </p:cNvPr>
          <p:cNvSpPr/>
          <p:nvPr/>
        </p:nvSpPr>
        <p:spPr>
          <a:xfrm>
            <a:off x="1962162" y="3328062"/>
            <a:ext cx="917327" cy="584992"/>
          </a:xfrm>
          <a:prstGeom prst="arc">
            <a:avLst>
              <a:gd name="adj1" fmla="val 12782871"/>
              <a:gd name="adj2" fmla="val 19519601"/>
            </a:avLst>
          </a:prstGeom>
          <a:ln w="317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4641CE69-DCED-49DD-94E9-A668D04C847F}"/>
              </a:ext>
            </a:extLst>
          </p:cNvPr>
          <p:cNvSpPr/>
          <p:nvPr/>
        </p:nvSpPr>
        <p:spPr>
          <a:xfrm>
            <a:off x="1971956" y="3524762"/>
            <a:ext cx="917327" cy="419856"/>
          </a:xfrm>
          <a:prstGeom prst="arc">
            <a:avLst>
              <a:gd name="adj1" fmla="val 12464452"/>
              <a:gd name="adj2" fmla="val 19607599"/>
            </a:avLst>
          </a:prstGeom>
          <a:ln w="317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4342FA8-1B14-4943-B36F-B57C3B6162B8}"/>
              </a:ext>
            </a:extLst>
          </p:cNvPr>
          <p:cNvGrpSpPr/>
          <p:nvPr/>
        </p:nvGrpSpPr>
        <p:grpSpPr>
          <a:xfrm>
            <a:off x="2041711" y="2788594"/>
            <a:ext cx="369135" cy="1025260"/>
            <a:chOff x="2041711" y="2788594"/>
            <a:chExt cx="369135" cy="1025260"/>
          </a:xfrm>
        </p:grpSpPr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FA5F8EC-0109-406C-A205-2EDDB20DB28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10846" y="3030423"/>
              <a:ext cx="0" cy="783431"/>
            </a:xfrm>
            <a:prstGeom prst="straightConnector1">
              <a:avLst/>
            </a:prstGeom>
            <a:ln w="76200" cap="rnd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59D3BC3-C518-4F3B-B703-B309536A7C17}"/>
                </a:ext>
              </a:extLst>
            </p:cNvPr>
            <p:cNvSpPr txBox="1"/>
            <p:nvPr/>
          </p:nvSpPr>
          <p:spPr>
            <a:xfrm>
              <a:off x="2041711" y="2788594"/>
              <a:ext cx="360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26" name="Arc 25">
            <a:extLst>
              <a:ext uri="{FF2B5EF4-FFF2-40B4-BE49-F238E27FC236}">
                <a16:creationId xmlns:a16="http://schemas.microsoft.com/office/drawing/2014/main" id="{3500EFC6-6390-4339-8399-0C373E5908BF}"/>
              </a:ext>
            </a:extLst>
          </p:cNvPr>
          <p:cNvSpPr/>
          <p:nvPr/>
        </p:nvSpPr>
        <p:spPr>
          <a:xfrm rot="10800000">
            <a:off x="1992559" y="3686149"/>
            <a:ext cx="917327" cy="584992"/>
          </a:xfrm>
          <a:prstGeom prst="arc">
            <a:avLst>
              <a:gd name="adj1" fmla="val 13162670"/>
              <a:gd name="adj2" fmla="val 19842518"/>
            </a:avLst>
          </a:prstGeom>
          <a:ln w="317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1A533406-374F-42CB-ACCE-F5814C69967F}"/>
              </a:ext>
            </a:extLst>
          </p:cNvPr>
          <p:cNvSpPr/>
          <p:nvPr/>
        </p:nvSpPr>
        <p:spPr>
          <a:xfrm rot="10800000">
            <a:off x="2001869" y="3680596"/>
            <a:ext cx="917327" cy="419856"/>
          </a:xfrm>
          <a:prstGeom prst="arc">
            <a:avLst>
              <a:gd name="adj1" fmla="val 12940332"/>
              <a:gd name="adj2" fmla="val 20153680"/>
            </a:avLst>
          </a:prstGeom>
          <a:ln w="317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c 27">
            <a:extLst>
              <a:ext uri="{FF2B5EF4-FFF2-40B4-BE49-F238E27FC236}">
                <a16:creationId xmlns:a16="http://schemas.microsoft.com/office/drawing/2014/main" id="{2A1ED50A-749C-42CA-BC91-10C06429C090}"/>
              </a:ext>
            </a:extLst>
          </p:cNvPr>
          <p:cNvSpPr/>
          <p:nvPr/>
        </p:nvSpPr>
        <p:spPr>
          <a:xfrm rot="10800000">
            <a:off x="6141895" y="3584952"/>
            <a:ext cx="917327" cy="584992"/>
          </a:xfrm>
          <a:prstGeom prst="arc">
            <a:avLst>
              <a:gd name="adj1" fmla="val 13352599"/>
              <a:gd name="adj2" fmla="val 19842518"/>
            </a:avLst>
          </a:prstGeom>
          <a:ln w="317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FA0CDE72-7D3C-44AD-BDAF-40F384EBA341}"/>
              </a:ext>
            </a:extLst>
          </p:cNvPr>
          <p:cNvSpPr/>
          <p:nvPr/>
        </p:nvSpPr>
        <p:spPr>
          <a:xfrm rot="10800000">
            <a:off x="6144253" y="3574554"/>
            <a:ext cx="917327" cy="419856"/>
          </a:xfrm>
          <a:prstGeom prst="arc">
            <a:avLst>
              <a:gd name="adj1" fmla="val 13146800"/>
              <a:gd name="adj2" fmla="val 19946314"/>
            </a:avLst>
          </a:prstGeom>
          <a:ln w="317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0CA04D7-7F46-40AA-B7D0-38DADA92A295}"/>
              </a:ext>
            </a:extLst>
          </p:cNvPr>
          <p:cNvGrpSpPr/>
          <p:nvPr/>
        </p:nvGrpSpPr>
        <p:grpSpPr>
          <a:xfrm>
            <a:off x="6540376" y="3726159"/>
            <a:ext cx="360975" cy="1088723"/>
            <a:chOff x="6540376" y="3726159"/>
            <a:chExt cx="360975" cy="1088723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0A80A198-B1C4-4238-94E0-F006E00C61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56356" y="3726159"/>
              <a:ext cx="8160" cy="786384"/>
            </a:xfrm>
            <a:prstGeom prst="straightConnector1">
              <a:avLst/>
            </a:prstGeom>
            <a:ln w="76200" cap="rnd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885DE5E6-5026-4AD9-B1CA-1D1C20688E7D}"/>
                </a:ext>
              </a:extLst>
            </p:cNvPr>
            <p:cNvSpPr txBox="1"/>
            <p:nvPr/>
          </p:nvSpPr>
          <p:spPr>
            <a:xfrm>
              <a:off x="6540376" y="4291662"/>
              <a:ext cx="360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sp>
        <p:nvSpPr>
          <p:cNvPr id="40" name="Arc 39">
            <a:extLst>
              <a:ext uri="{FF2B5EF4-FFF2-40B4-BE49-F238E27FC236}">
                <a16:creationId xmlns:a16="http://schemas.microsoft.com/office/drawing/2014/main" id="{89E25376-54DF-4E21-A7F9-5DD48A9827A7}"/>
              </a:ext>
            </a:extLst>
          </p:cNvPr>
          <p:cNvSpPr/>
          <p:nvPr/>
        </p:nvSpPr>
        <p:spPr>
          <a:xfrm>
            <a:off x="6111498" y="3226865"/>
            <a:ext cx="917327" cy="584992"/>
          </a:xfrm>
          <a:prstGeom prst="arc">
            <a:avLst>
              <a:gd name="adj1" fmla="val 12782871"/>
              <a:gd name="adj2" fmla="val 19347240"/>
            </a:avLst>
          </a:prstGeom>
          <a:ln w="317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>
            <a:extLst>
              <a:ext uri="{FF2B5EF4-FFF2-40B4-BE49-F238E27FC236}">
                <a16:creationId xmlns:a16="http://schemas.microsoft.com/office/drawing/2014/main" id="{9CD1C082-BAD0-4F10-BDBD-336516A394BE}"/>
              </a:ext>
            </a:extLst>
          </p:cNvPr>
          <p:cNvSpPr/>
          <p:nvPr/>
        </p:nvSpPr>
        <p:spPr>
          <a:xfrm>
            <a:off x="6114196" y="3429000"/>
            <a:ext cx="917327" cy="419856"/>
          </a:xfrm>
          <a:prstGeom prst="arc">
            <a:avLst>
              <a:gd name="adj1" fmla="val 12394385"/>
              <a:gd name="adj2" fmla="val 19701514"/>
            </a:avLst>
          </a:prstGeom>
          <a:ln w="317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EDCDDCE-9815-4C68-844A-C11EDEB47C78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dirty="0">
              <a:effectLst/>
              <a:hlinkClick r:id="rId2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5D9D29D3-A9E5-4AFE-B33D-1BF33EA6B5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6" t="19703"/>
          <a:stretch/>
        </p:blipFill>
        <p:spPr bwMode="auto">
          <a:xfrm>
            <a:off x="260925" y="4507631"/>
            <a:ext cx="1314015" cy="72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BEBB8E47-CE8E-4ABB-AB58-F642439DD2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5" r="11556" b="19364"/>
          <a:stretch/>
        </p:blipFill>
        <p:spPr bwMode="auto">
          <a:xfrm>
            <a:off x="7839578" y="3472002"/>
            <a:ext cx="1188025" cy="72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1882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 animBg="1"/>
      <p:bldP spid="27" grpId="0" animBg="1"/>
      <p:bldP spid="28" grpId="0" animBg="1"/>
      <p:bldP spid="36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/>
          <p:cNvSpPr/>
          <p:nvPr/>
        </p:nvSpPr>
        <p:spPr>
          <a:xfrm rot="20715444">
            <a:off x="5000564" y="3637082"/>
            <a:ext cx="1676896" cy="195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358536" y="1531726"/>
            <a:ext cx="64269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dirty="0">
                <a:latin typeface="+mj-lt"/>
              </a:rPr>
              <a:t>When electric current is passed through a magnetic field, you get ____________</a:t>
            </a:r>
            <a:endParaRPr lang="en-US" sz="2800" dirty="0">
              <a:latin typeface="+mj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33026" y="3531279"/>
            <a:ext cx="488089" cy="12450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291839" y="3532868"/>
            <a:ext cx="488089" cy="12450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 rot="20715444">
            <a:off x="2209460" y="4329316"/>
            <a:ext cx="1676896" cy="19574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2316153" y="4464180"/>
            <a:ext cx="588010" cy="147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Block Arc 46"/>
          <p:cNvSpPr/>
          <p:nvPr/>
        </p:nvSpPr>
        <p:spPr>
          <a:xfrm rot="10800000">
            <a:off x="3535883" y="3804761"/>
            <a:ext cx="1946366" cy="1943122"/>
          </a:xfrm>
          <a:prstGeom prst="blockArc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Block Arc 55"/>
          <p:cNvSpPr/>
          <p:nvPr/>
        </p:nvSpPr>
        <p:spPr>
          <a:xfrm rot="10800000">
            <a:off x="3291839" y="3806350"/>
            <a:ext cx="1946366" cy="1943122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5986551" y="3540210"/>
            <a:ext cx="588010" cy="147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onut 3"/>
          <p:cNvSpPr/>
          <p:nvPr/>
        </p:nvSpPr>
        <p:spPr>
          <a:xfrm rot="21387889">
            <a:off x="3770910" y="3764928"/>
            <a:ext cx="1371600" cy="666363"/>
          </a:xfrm>
          <a:prstGeom prst="donu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988837" y="3531279"/>
            <a:ext cx="488089" cy="1245043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4749556" y="3532868"/>
            <a:ext cx="488089" cy="124504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/>
              <a:t>N</a:t>
            </a:r>
            <a:endParaRPr lang="en-US" dirty="0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3995716" y="3857625"/>
            <a:ext cx="301816" cy="8783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4431831" y="4305573"/>
            <a:ext cx="309531" cy="652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7FF46A8-3119-49FA-B003-3419B2931872}"/>
              </a:ext>
            </a:extLst>
          </p:cNvPr>
          <p:cNvSpPr txBox="1"/>
          <p:nvPr/>
        </p:nvSpPr>
        <p:spPr>
          <a:xfrm>
            <a:off x="5583089" y="1901058"/>
            <a:ext cx="1394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motion</a:t>
            </a:r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5AF4FE65-5AB5-492C-8453-492079C785ED}"/>
              </a:ext>
            </a:extLst>
          </p:cNvPr>
          <p:cNvSpPr/>
          <p:nvPr/>
        </p:nvSpPr>
        <p:spPr>
          <a:xfrm rot="10800000">
            <a:off x="3948478" y="4145263"/>
            <a:ext cx="917327" cy="584992"/>
          </a:xfrm>
          <a:prstGeom prst="arc">
            <a:avLst>
              <a:gd name="adj1" fmla="val 13352599"/>
              <a:gd name="adj2" fmla="val 19842518"/>
            </a:avLst>
          </a:prstGeom>
          <a:ln w="317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05C7651F-76A4-4F93-87DC-5FA22DBED5B3}"/>
              </a:ext>
            </a:extLst>
          </p:cNvPr>
          <p:cNvSpPr/>
          <p:nvPr/>
        </p:nvSpPr>
        <p:spPr>
          <a:xfrm rot="10800000">
            <a:off x="3950836" y="4134865"/>
            <a:ext cx="917327" cy="419856"/>
          </a:xfrm>
          <a:prstGeom prst="arc">
            <a:avLst>
              <a:gd name="adj1" fmla="val 13146800"/>
              <a:gd name="adj2" fmla="val 19946314"/>
            </a:avLst>
          </a:prstGeom>
          <a:ln w="31750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4085C8F-3D52-40EA-B79E-796F3BD7567B}"/>
              </a:ext>
            </a:extLst>
          </p:cNvPr>
          <p:cNvCxnSpPr>
            <a:cxnSpLocks/>
          </p:cNvCxnSpPr>
          <p:nvPr/>
        </p:nvCxnSpPr>
        <p:spPr>
          <a:xfrm flipH="1">
            <a:off x="4431831" y="4370803"/>
            <a:ext cx="0" cy="548640"/>
          </a:xfrm>
          <a:prstGeom prst="straightConnector1">
            <a:avLst/>
          </a:prstGeom>
          <a:ln w="76200" cap="rnd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>
            <a:extLst>
              <a:ext uri="{FF2B5EF4-FFF2-40B4-BE49-F238E27FC236}">
                <a16:creationId xmlns:a16="http://schemas.microsoft.com/office/drawing/2014/main" id="{F8A71A81-C93D-4A45-82A1-658F881DA468}"/>
              </a:ext>
            </a:extLst>
          </p:cNvPr>
          <p:cNvSpPr/>
          <p:nvPr/>
        </p:nvSpPr>
        <p:spPr>
          <a:xfrm>
            <a:off x="3918081" y="3385959"/>
            <a:ext cx="917327" cy="584992"/>
          </a:xfrm>
          <a:prstGeom prst="arc">
            <a:avLst>
              <a:gd name="adj1" fmla="val 12782871"/>
              <a:gd name="adj2" fmla="val 19347240"/>
            </a:avLst>
          </a:prstGeom>
          <a:ln w="317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DD1DB120-27C3-4B60-923E-F61A73AFCF76}"/>
              </a:ext>
            </a:extLst>
          </p:cNvPr>
          <p:cNvSpPr/>
          <p:nvPr/>
        </p:nvSpPr>
        <p:spPr>
          <a:xfrm>
            <a:off x="3920779" y="3588094"/>
            <a:ext cx="917327" cy="419856"/>
          </a:xfrm>
          <a:prstGeom prst="arc">
            <a:avLst>
              <a:gd name="adj1" fmla="val 12394385"/>
              <a:gd name="adj2" fmla="val 19701514"/>
            </a:avLst>
          </a:prstGeom>
          <a:ln w="317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7DE849-68E3-4E42-BECF-29A78B940F61}"/>
              </a:ext>
            </a:extLst>
          </p:cNvPr>
          <p:cNvCxnSpPr>
            <a:cxnSpLocks/>
          </p:cNvCxnSpPr>
          <p:nvPr/>
        </p:nvCxnSpPr>
        <p:spPr>
          <a:xfrm flipH="1">
            <a:off x="4297532" y="3301612"/>
            <a:ext cx="0" cy="548640"/>
          </a:xfrm>
          <a:prstGeom prst="straightConnector1">
            <a:avLst/>
          </a:prstGeom>
          <a:ln w="76200" cap="rnd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rc 6">
            <a:extLst>
              <a:ext uri="{FF2B5EF4-FFF2-40B4-BE49-F238E27FC236}">
                <a16:creationId xmlns:a16="http://schemas.microsoft.com/office/drawing/2014/main" id="{5F950111-30DF-4BF4-9E74-1D9DEBC3C9CC}"/>
              </a:ext>
            </a:extLst>
          </p:cNvPr>
          <p:cNvSpPr/>
          <p:nvPr/>
        </p:nvSpPr>
        <p:spPr>
          <a:xfrm>
            <a:off x="2039736" y="4313142"/>
            <a:ext cx="588010" cy="596019"/>
          </a:xfrm>
          <a:prstGeom prst="arc">
            <a:avLst>
              <a:gd name="adj1" fmla="val 15879628"/>
              <a:gd name="adj2" fmla="val 5940963"/>
            </a:avLst>
          </a:prstGeom>
          <a:ln w="5715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Arc 26">
            <a:extLst>
              <a:ext uri="{FF2B5EF4-FFF2-40B4-BE49-F238E27FC236}">
                <a16:creationId xmlns:a16="http://schemas.microsoft.com/office/drawing/2014/main" id="{200AD76B-1E31-4E63-B5A5-1F2E3E5A20BD}"/>
              </a:ext>
            </a:extLst>
          </p:cNvPr>
          <p:cNvSpPr/>
          <p:nvPr/>
        </p:nvSpPr>
        <p:spPr>
          <a:xfrm>
            <a:off x="3924992" y="4105772"/>
            <a:ext cx="917327" cy="165619"/>
          </a:xfrm>
          <a:prstGeom prst="arc">
            <a:avLst>
              <a:gd name="adj1" fmla="val 12394385"/>
              <a:gd name="adj2" fmla="val 19701514"/>
            </a:avLst>
          </a:prstGeom>
          <a:ln w="317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4AAE7734-0FFF-41E2-89B9-3B670F417869}"/>
              </a:ext>
            </a:extLst>
          </p:cNvPr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Designing a Motor</a:t>
            </a: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37DCC5FE-0175-4124-B275-33CFF6BAFB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6" t="19703"/>
          <a:stretch/>
        </p:blipFill>
        <p:spPr bwMode="auto">
          <a:xfrm>
            <a:off x="2610977" y="2730430"/>
            <a:ext cx="1314015" cy="72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>
            <a:extLst>
              <a:ext uri="{FF2B5EF4-FFF2-40B4-BE49-F238E27FC236}">
                <a16:creationId xmlns:a16="http://schemas.microsoft.com/office/drawing/2014/main" id="{959FA59D-7588-45F3-865E-2DE3C121FF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5" r="11556" b="19364"/>
          <a:stretch/>
        </p:blipFill>
        <p:spPr bwMode="auto">
          <a:xfrm>
            <a:off x="4946127" y="4487863"/>
            <a:ext cx="1188025" cy="72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8745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  <p:bldP spid="20" grpId="0" animBg="1"/>
      <p:bldP spid="23" grpId="0" animBg="1"/>
      <p:bldP spid="24" grpId="0" animBg="1"/>
      <p:bldP spid="7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Motors vs Generators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58536" y="1531726"/>
            <a:ext cx="6426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+mj-lt"/>
              </a:rPr>
              <a:t>Electric Motors </a:t>
            </a:r>
            <a:r>
              <a:rPr lang="en-US" altLang="en-US" sz="2800" dirty="0">
                <a:latin typeface="+mj-lt"/>
              </a:rPr>
              <a:t>convert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8350" y="2171700"/>
          <a:ext cx="3251200" cy="711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396469313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algn="ctr"/>
                      <a:r>
                        <a:rPr lang="en-US" sz="36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Electricity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6531995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162550" y="2171700"/>
          <a:ext cx="3251200" cy="71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396469313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6531995"/>
                  </a:ext>
                </a:extLst>
              </a:tr>
            </a:tbl>
          </a:graphicData>
        </a:graphic>
      </p:graphicFrame>
      <p:sp>
        <p:nvSpPr>
          <p:cNvPr id="7" name="Right Arrow 6"/>
          <p:cNvSpPr/>
          <p:nvPr/>
        </p:nvSpPr>
        <p:spPr>
          <a:xfrm>
            <a:off x="4191000" y="2324100"/>
            <a:ext cx="800100" cy="406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358536" y="4363826"/>
            <a:ext cx="6426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+mj-lt"/>
              </a:rPr>
              <a:t>Electric Generators </a:t>
            </a:r>
            <a:r>
              <a:rPr lang="en-US" altLang="en-US" sz="2800" dirty="0">
                <a:latin typeface="+mj-lt"/>
              </a:rPr>
              <a:t>convert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68350" y="5003800"/>
          <a:ext cx="3251200" cy="711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396469313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Motion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6531995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62550" y="5003800"/>
          <a:ext cx="3251200" cy="711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251200">
                  <a:extLst>
                    <a:ext uri="{9D8B030D-6E8A-4147-A177-3AD203B41FA5}">
                      <a16:colId xmlns:a16="http://schemas.microsoft.com/office/drawing/2014/main" val="396469313"/>
                    </a:ext>
                  </a:extLst>
                </a:gridCol>
              </a:tblGrid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>
                          <a:solidFill>
                            <a:srgbClr val="C00000"/>
                          </a:solidFill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Electricity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6531995"/>
                  </a:ext>
                </a:extLst>
              </a:tr>
            </a:tbl>
          </a:graphicData>
        </a:graphic>
      </p:graphicFrame>
      <p:sp>
        <p:nvSpPr>
          <p:cNvPr id="24" name="Right Arrow 23"/>
          <p:cNvSpPr/>
          <p:nvPr/>
        </p:nvSpPr>
        <p:spPr>
          <a:xfrm>
            <a:off x="4191000" y="5156200"/>
            <a:ext cx="800100" cy="4064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706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edrenzi.com/Theory%20Files/generat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2300" y="3896899"/>
            <a:ext cx="3180072" cy="227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i.ytimg.com/vi/d_aTC0iKO68/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97" y="1393861"/>
            <a:ext cx="5198468" cy="2924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9342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Speakers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www.antonine-education.co.uk/Image_library/Electronics_1/loudspeak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173" y="1427223"/>
            <a:ext cx="5580835" cy="254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78488" y="3974605"/>
            <a:ext cx="372862" cy="178570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67230" y="3974605"/>
            <a:ext cx="372862" cy="1785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27296" y="3978085"/>
            <a:ext cx="372862" cy="178570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216038" y="3978085"/>
            <a:ext cx="372862" cy="1785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N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369108" y="4047976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1483407" y="416227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369108" y="4322296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483407" y="443659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1369108" y="4596616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1483407" y="471091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1375151" y="4870936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489450" y="498523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375151" y="5145256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489450" y="525955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375151" y="5419576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1489450" y="5533876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7617915" y="4059424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4" name="Straight Connector 23"/>
          <p:cNvCxnSpPr>
            <a:stCxn id="23" idx="1"/>
            <a:endCxn id="23" idx="5"/>
          </p:cNvCxnSpPr>
          <p:nvPr/>
        </p:nvCxnSpPr>
        <p:spPr>
          <a:xfrm>
            <a:off x="7658088" y="409959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3"/>
            <a:endCxn id="23" idx="7"/>
          </p:cNvCxnSpPr>
          <p:nvPr/>
        </p:nvCxnSpPr>
        <p:spPr>
          <a:xfrm flipV="1">
            <a:off x="7658088" y="409959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7617915" y="4333744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0" name="Straight Connector 29"/>
          <p:cNvCxnSpPr>
            <a:stCxn id="29" idx="1"/>
            <a:endCxn id="29" idx="5"/>
          </p:cNvCxnSpPr>
          <p:nvPr/>
        </p:nvCxnSpPr>
        <p:spPr>
          <a:xfrm>
            <a:off x="7658088" y="437391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29" idx="3"/>
            <a:endCxn id="29" idx="7"/>
          </p:cNvCxnSpPr>
          <p:nvPr/>
        </p:nvCxnSpPr>
        <p:spPr>
          <a:xfrm flipV="1">
            <a:off x="7658088" y="437391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617915" y="4608064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3" name="Straight Connector 32"/>
          <p:cNvCxnSpPr>
            <a:stCxn id="32" idx="1"/>
            <a:endCxn id="32" idx="5"/>
          </p:cNvCxnSpPr>
          <p:nvPr/>
        </p:nvCxnSpPr>
        <p:spPr>
          <a:xfrm>
            <a:off x="7658088" y="464823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2" idx="3"/>
            <a:endCxn id="32" idx="7"/>
          </p:cNvCxnSpPr>
          <p:nvPr/>
        </p:nvCxnSpPr>
        <p:spPr>
          <a:xfrm flipV="1">
            <a:off x="7658088" y="464823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617915" y="4882384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>
            <a:stCxn id="35" idx="1"/>
            <a:endCxn id="35" idx="5"/>
          </p:cNvCxnSpPr>
          <p:nvPr/>
        </p:nvCxnSpPr>
        <p:spPr>
          <a:xfrm>
            <a:off x="7658088" y="492255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5" idx="3"/>
            <a:endCxn id="35" idx="7"/>
          </p:cNvCxnSpPr>
          <p:nvPr/>
        </p:nvCxnSpPr>
        <p:spPr>
          <a:xfrm flipV="1">
            <a:off x="7658088" y="492255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617915" y="5156704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9" name="Straight Connector 38"/>
          <p:cNvCxnSpPr>
            <a:stCxn id="38" idx="1"/>
            <a:endCxn id="38" idx="5"/>
          </p:cNvCxnSpPr>
          <p:nvPr/>
        </p:nvCxnSpPr>
        <p:spPr>
          <a:xfrm>
            <a:off x="7658088" y="519687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8" idx="3"/>
            <a:endCxn id="38" idx="7"/>
          </p:cNvCxnSpPr>
          <p:nvPr/>
        </p:nvCxnSpPr>
        <p:spPr>
          <a:xfrm flipV="1">
            <a:off x="7658088" y="519687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7617915" y="5431024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2" name="Straight Connector 41"/>
          <p:cNvCxnSpPr>
            <a:stCxn id="41" idx="1"/>
            <a:endCxn id="41" idx="5"/>
          </p:cNvCxnSpPr>
          <p:nvPr/>
        </p:nvCxnSpPr>
        <p:spPr>
          <a:xfrm>
            <a:off x="7658088" y="547119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41" idx="3"/>
            <a:endCxn id="41" idx="7"/>
          </p:cNvCxnSpPr>
          <p:nvPr/>
        </p:nvCxnSpPr>
        <p:spPr>
          <a:xfrm flipV="1">
            <a:off x="7658088" y="5471197"/>
            <a:ext cx="193974" cy="1939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8D35F0A-EF18-4EEA-A240-9EEA9815B597}"/>
              </a:ext>
            </a:extLst>
          </p:cNvPr>
          <p:cNvGrpSpPr/>
          <p:nvPr/>
        </p:nvGrpSpPr>
        <p:grpSpPr>
          <a:xfrm>
            <a:off x="1483407" y="5259556"/>
            <a:ext cx="360975" cy="1088723"/>
            <a:chOff x="1483407" y="5259556"/>
            <a:chExt cx="360975" cy="1088723"/>
          </a:xfrm>
        </p:grpSpPr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1B49C18C-344B-453E-A3D6-D067B511CB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499387" y="5259556"/>
              <a:ext cx="8160" cy="786384"/>
            </a:xfrm>
            <a:prstGeom prst="straightConnector1">
              <a:avLst/>
            </a:prstGeom>
            <a:ln w="76200" cap="rnd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D5EDB91-F582-4079-87E1-9F25E8C7517E}"/>
                </a:ext>
              </a:extLst>
            </p:cNvPr>
            <p:cNvSpPr txBox="1"/>
            <p:nvPr/>
          </p:nvSpPr>
          <p:spPr>
            <a:xfrm>
              <a:off x="1483407" y="5825059"/>
              <a:ext cx="360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76452AE-65D4-462E-97EE-173792F81AA3}"/>
              </a:ext>
            </a:extLst>
          </p:cNvPr>
          <p:cNvGrpSpPr/>
          <p:nvPr/>
        </p:nvGrpSpPr>
        <p:grpSpPr>
          <a:xfrm>
            <a:off x="7752910" y="3348429"/>
            <a:ext cx="360975" cy="1088167"/>
            <a:chOff x="7752910" y="3348429"/>
            <a:chExt cx="360975" cy="1088167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D9695968-FE89-40B9-BD6F-0C07DC7573B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752910" y="3650212"/>
              <a:ext cx="8160" cy="786384"/>
            </a:xfrm>
            <a:prstGeom prst="straightConnector1">
              <a:avLst/>
            </a:prstGeom>
            <a:ln w="76200" cap="rnd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6354DC5-21AE-48C0-A668-6F3A8802DDF9}"/>
                </a:ext>
              </a:extLst>
            </p:cNvPr>
            <p:cNvSpPr txBox="1"/>
            <p:nvPr/>
          </p:nvSpPr>
          <p:spPr>
            <a:xfrm>
              <a:off x="7752910" y="3348429"/>
              <a:ext cx="360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pic>
        <p:nvPicPr>
          <p:cNvPr id="48" name="Picture 4">
            <a:extLst>
              <a:ext uri="{FF2B5EF4-FFF2-40B4-BE49-F238E27FC236}">
                <a16:creationId xmlns:a16="http://schemas.microsoft.com/office/drawing/2014/main" id="{F2720BDF-DEE4-4176-8C09-30CEB829A4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5" r="11556" b="19364"/>
          <a:stretch/>
        </p:blipFill>
        <p:spPr bwMode="auto">
          <a:xfrm>
            <a:off x="864919" y="3111635"/>
            <a:ext cx="1188025" cy="725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>
            <a:extLst>
              <a:ext uri="{FF2B5EF4-FFF2-40B4-BE49-F238E27FC236}">
                <a16:creationId xmlns:a16="http://schemas.microsoft.com/office/drawing/2014/main" id="{1B73F2AB-D838-40EE-9EB0-7654DB3610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6" t="19703"/>
          <a:stretch/>
        </p:blipFill>
        <p:spPr bwMode="auto">
          <a:xfrm>
            <a:off x="6927296" y="5825059"/>
            <a:ext cx="1314015" cy="72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1488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30076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194" y="380140"/>
            <a:ext cx="9114806" cy="7714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the Ampere</a:t>
            </a:r>
            <a:endParaRPr lang="en-US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7714" y="5515428"/>
            <a:ext cx="87085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latin typeface="+mj-lt"/>
              </a:rPr>
              <a:t>**One ampere is defined as the current that would cause a force of 2 × 10</a:t>
            </a:r>
            <a:r>
              <a:rPr lang="en-US" sz="2000" i="1" baseline="30000" dirty="0">
                <a:latin typeface="+mj-lt"/>
              </a:rPr>
              <a:t>-7</a:t>
            </a:r>
            <a:r>
              <a:rPr lang="en-US" sz="2000" i="1" dirty="0">
                <a:latin typeface="+mj-lt"/>
              </a:rPr>
              <a:t> N per meter between two long parallel conductors separated by 1 m in a vacuum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204686" y="1531726"/>
            <a:ext cx="246743" cy="37011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570389" y="1557526"/>
            <a:ext cx="246743" cy="37011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328057" y="2181225"/>
            <a:ext cx="0" cy="75247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2693760" y="2221312"/>
            <a:ext cx="0" cy="752475"/>
          </a:xfrm>
          <a:prstGeom prst="straightConnector1">
            <a:avLst/>
          </a:prstGeom>
          <a:ln w="571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381375" y="1583326"/>
            <a:ext cx="5391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Consider two parallel wires, with current in the same direction. Do they attract or repel?? 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EC6AEC3-DBAB-4608-B540-54AECF418FEE}"/>
              </a:ext>
            </a:extLst>
          </p:cNvPr>
          <p:cNvSpPr/>
          <p:nvPr/>
        </p:nvSpPr>
        <p:spPr>
          <a:xfrm>
            <a:off x="3936092" y="2996617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BE9018-1A28-41F5-BB48-7939729ACDF7}"/>
              </a:ext>
            </a:extLst>
          </p:cNvPr>
          <p:cNvSpPr/>
          <p:nvPr/>
        </p:nvSpPr>
        <p:spPr>
          <a:xfrm>
            <a:off x="4050391" y="311091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4110E9-E574-4C7A-B587-03518967BD53}"/>
              </a:ext>
            </a:extLst>
          </p:cNvPr>
          <p:cNvSpPr/>
          <p:nvPr/>
        </p:nvSpPr>
        <p:spPr>
          <a:xfrm>
            <a:off x="5055052" y="2996617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92460F2-2C2F-4B8B-BFEF-79B23925A4E6}"/>
              </a:ext>
            </a:extLst>
          </p:cNvPr>
          <p:cNvSpPr/>
          <p:nvPr/>
        </p:nvSpPr>
        <p:spPr>
          <a:xfrm>
            <a:off x="5169351" y="3110917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48F55B3-7CFD-49E6-AFD1-ACF98FC63770}"/>
              </a:ext>
            </a:extLst>
          </p:cNvPr>
          <p:cNvSpPr/>
          <p:nvPr/>
        </p:nvSpPr>
        <p:spPr>
          <a:xfrm>
            <a:off x="6970485" y="4326510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32B2C93-6CA7-4304-B95F-EDEAE1F3D2C7}"/>
              </a:ext>
            </a:extLst>
          </p:cNvPr>
          <p:cNvSpPr/>
          <p:nvPr/>
        </p:nvSpPr>
        <p:spPr>
          <a:xfrm>
            <a:off x="7084784" y="444081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61279C-392E-4AF1-B883-513109B890D9}"/>
              </a:ext>
            </a:extLst>
          </p:cNvPr>
          <p:cNvSpPr/>
          <p:nvPr/>
        </p:nvSpPr>
        <p:spPr>
          <a:xfrm>
            <a:off x="8089445" y="4326510"/>
            <a:ext cx="274320" cy="27432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A613BAA-3ACB-428E-953E-4438C8D91678}"/>
              </a:ext>
            </a:extLst>
          </p:cNvPr>
          <p:cNvSpPr/>
          <p:nvPr/>
        </p:nvSpPr>
        <p:spPr>
          <a:xfrm>
            <a:off x="8203744" y="444081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id="{993996D8-A027-4608-B4DD-BA75265369D8}"/>
              </a:ext>
            </a:extLst>
          </p:cNvPr>
          <p:cNvSpPr/>
          <p:nvPr/>
        </p:nvSpPr>
        <p:spPr>
          <a:xfrm>
            <a:off x="3753211" y="2790877"/>
            <a:ext cx="640080" cy="640080"/>
          </a:xfrm>
          <a:prstGeom prst="arc">
            <a:avLst>
              <a:gd name="adj1" fmla="val 17770963"/>
              <a:gd name="adj2" fmla="val 13081782"/>
            </a:avLst>
          </a:prstGeom>
          <a:ln w="571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id="{C588753F-B608-4A59-9D21-EA987AB39449}"/>
              </a:ext>
            </a:extLst>
          </p:cNvPr>
          <p:cNvSpPr/>
          <p:nvPr/>
        </p:nvSpPr>
        <p:spPr>
          <a:xfrm>
            <a:off x="7900214" y="4135933"/>
            <a:ext cx="640080" cy="640080"/>
          </a:xfrm>
          <a:prstGeom prst="arc">
            <a:avLst>
              <a:gd name="adj1" fmla="val 6946582"/>
              <a:gd name="adj2" fmla="val 2873168"/>
            </a:avLst>
          </a:prstGeom>
          <a:ln w="571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7B014010-0F82-48BD-8A3B-773587D88461}"/>
              </a:ext>
            </a:extLst>
          </p:cNvPr>
          <p:cNvSpPr/>
          <p:nvPr/>
        </p:nvSpPr>
        <p:spPr>
          <a:xfrm>
            <a:off x="7077254" y="3357506"/>
            <a:ext cx="2286000" cy="2286000"/>
          </a:xfrm>
          <a:prstGeom prst="arc">
            <a:avLst>
              <a:gd name="adj1" fmla="val 11518638"/>
              <a:gd name="adj2" fmla="val 13650211"/>
            </a:avLst>
          </a:prstGeom>
          <a:ln w="571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BDF84879-4C22-4D8E-B090-3A09A9C0D656}"/>
              </a:ext>
            </a:extLst>
          </p:cNvPr>
          <p:cNvSpPr/>
          <p:nvPr/>
        </p:nvSpPr>
        <p:spPr>
          <a:xfrm>
            <a:off x="7077254" y="3354861"/>
            <a:ext cx="2286000" cy="2286000"/>
          </a:xfrm>
          <a:prstGeom prst="arc">
            <a:avLst>
              <a:gd name="adj1" fmla="val 8328003"/>
              <a:gd name="adj2" fmla="val 10208025"/>
            </a:avLst>
          </a:prstGeom>
          <a:ln w="571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56811268-EF35-4383-8E98-5FC3BCFD4B73}"/>
              </a:ext>
            </a:extLst>
          </p:cNvPr>
          <p:cNvSpPr/>
          <p:nvPr/>
        </p:nvSpPr>
        <p:spPr>
          <a:xfrm>
            <a:off x="2923739" y="1990777"/>
            <a:ext cx="2286000" cy="2286000"/>
          </a:xfrm>
          <a:prstGeom prst="arc">
            <a:avLst>
              <a:gd name="adj1" fmla="val 19457151"/>
              <a:gd name="adj2" fmla="val 20958508"/>
            </a:avLst>
          </a:prstGeom>
          <a:ln w="571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7719385C-E8C8-46A2-A1E1-DDE6927E6C54}"/>
              </a:ext>
            </a:extLst>
          </p:cNvPr>
          <p:cNvSpPr/>
          <p:nvPr/>
        </p:nvSpPr>
        <p:spPr>
          <a:xfrm>
            <a:off x="2923739" y="1990777"/>
            <a:ext cx="2286000" cy="2286000"/>
          </a:xfrm>
          <a:prstGeom prst="arc">
            <a:avLst>
              <a:gd name="adj1" fmla="val 541415"/>
              <a:gd name="adj2" fmla="val 2123029"/>
            </a:avLst>
          </a:prstGeom>
          <a:ln w="57150">
            <a:solidFill>
              <a:srgbClr val="7030A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AA96227-1684-4C66-88E2-A5BCB9ECA3EF}"/>
              </a:ext>
            </a:extLst>
          </p:cNvPr>
          <p:cNvGrpSpPr/>
          <p:nvPr/>
        </p:nvGrpSpPr>
        <p:grpSpPr>
          <a:xfrm>
            <a:off x="6616244" y="3898793"/>
            <a:ext cx="1156791" cy="564877"/>
            <a:chOff x="6605396" y="3898793"/>
            <a:chExt cx="1156791" cy="564877"/>
          </a:xfrm>
        </p:grpSpPr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5A1AC8CC-3F38-4700-82E0-B7627BC9F4D8}"/>
                </a:ext>
              </a:extLst>
            </p:cNvPr>
            <p:cNvCxnSpPr>
              <a:cxnSpLocks/>
              <a:endCxn id="15" idx="6"/>
            </p:cNvCxnSpPr>
            <p:nvPr/>
          </p:nvCxnSpPr>
          <p:spPr>
            <a:xfrm flipH="1">
              <a:off x="7244805" y="4463670"/>
              <a:ext cx="517382" cy="0"/>
            </a:xfrm>
            <a:prstGeom prst="straightConnector1">
              <a:avLst/>
            </a:prstGeom>
            <a:ln w="76200" cap="rnd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7B9867F-ADBB-4622-8B7D-059FB60C6ADC}"/>
                </a:ext>
              </a:extLst>
            </p:cNvPr>
            <p:cNvSpPr txBox="1"/>
            <p:nvPr/>
          </p:nvSpPr>
          <p:spPr>
            <a:xfrm>
              <a:off x="6605396" y="3898793"/>
              <a:ext cx="360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7EF14BAE-3853-4606-AB38-4CDF43BBDDA2}"/>
              </a:ext>
            </a:extLst>
          </p:cNvPr>
          <p:cNvGrpSpPr/>
          <p:nvPr/>
        </p:nvGrpSpPr>
        <p:grpSpPr>
          <a:xfrm>
            <a:off x="4537670" y="2672090"/>
            <a:ext cx="517382" cy="523220"/>
            <a:chOff x="4537670" y="2672090"/>
            <a:chExt cx="517382" cy="523220"/>
          </a:xfrm>
        </p:grpSpPr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F49FE9D8-1A90-405F-89FC-7C36655CD37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537670" y="3150974"/>
              <a:ext cx="517382" cy="0"/>
            </a:xfrm>
            <a:prstGeom prst="straightConnector1">
              <a:avLst/>
            </a:prstGeom>
            <a:ln w="76200" cap="rnd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75B46BC-36E2-453F-A0B7-459190FB8538}"/>
                </a:ext>
              </a:extLst>
            </p:cNvPr>
            <p:cNvSpPr txBox="1"/>
            <p:nvPr/>
          </p:nvSpPr>
          <p:spPr>
            <a:xfrm>
              <a:off x="4691685" y="2672090"/>
              <a:ext cx="3609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00000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F</a:t>
              </a:r>
              <a:endParaRPr lang="en-US" sz="2400" b="1" dirty="0">
                <a:solidFill>
                  <a:srgbClr val="C0000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</p:grpSp>
      <p:pic>
        <p:nvPicPr>
          <p:cNvPr id="1028" name="Picture 4">
            <a:extLst>
              <a:ext uri="{FF2B5EF4-FFF2-40B4-BE49-F238E27FC236}">
                <a16:creationId xmlns:a16="http://schemas.microsoft.com/office/drawing/2014/main" id="{D26188AC-61C6-4218-9008-73BD102009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7" t="7038" b="13108"/>
          <a:stretch/>
        </p:blipFill>
        <p:spPr bwMode="auto">
          <a:xfrm>
            <a:off x="5392620" y="2686808"/>
            <a:ext cx="578749" cy="89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>
            <a:extLst>
              <a:ext uri="{FF2B5EF4-FFF2-40B4-BE49-F238E27FC236}">
                <a16:creationId xmlns:a16="http://schemas.microsoft.com/office/drawing/2014/main" id="{2BE81451-F5EB-4A55-932C-C738004F80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7" t="7038" b="13108"/>
          <a:stretch/>
        </p:blipFill>
        <p:spPr bwMode="auto">
          <a:xfrm rot="10800000">
            <a:off x="6326870" y="4426257"/>
            <a:ext cx="578749" cy="89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5242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23168</TotalTime>
  <Words>625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Cambria Math</vt:lpstr>
      <vt:lpstr>Ebrima</vt:lpstr>
      <vt:lpstr>Verdana</vt:lpstr>
      <vt:lpstr>Retrospect</vt:lpstr>
      <vt:lpstr>Electromagnetic Force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- 09.5 - Electromagnetic Force</dc:title>
  <dc:creator>Joe Cossette</dc:creator>
  <cp:lastModifiedBy>Cossette, Joseph</cp:lastModifiedBy>
  <cp:revision>246</cp:revision>
  <dcterms:created xsi:type="dcterms:W3CDTF">2014-08-31T00:23:19Z</dcterms:created>
  <dcterms:modified xsi:type="dcterms:W3CDTF">2022-01-30T21:05:00Z</dcterms:modified>
</cp:coreProperties>
</file>