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7" r:id="rId1"/>
  </p:sldMasterIdLst>
  <p:sldIdLst>
    <p:sldId id="256" r:id="rId2"/>
    <p:sldId id="286" r:id="rId3"/>
    <p:sldId id="287" r:id="rId4"/>
    <p:sldId id="288" r:id="rId5"/>
    <p:sldId id="289" r:id="rId6"/>
    <p:sldId id="306" r:id="rId7"/>
    <p:sldId id="373" r:id="rId8"/>
    <p:sldId id="290" r:id="rId9"/>
    <p:sldId id="291" r:id="rId10"/>
    <p:sldId id="372" r:id="rId11"/>
    <p:sldId id="293" r:id="rId12"/>
    <p:sldId id="307" r:id="rId13"/>
    <p:sldId id="304" r:id="rId14"/>
    <p:sldId id="394"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B050"/>
    <a:srgbClr val="344068"/>
    <a:srgbClr val="002060"/>
    <a:srgbClr val="FFFF00"/>
    <a:srgbClr val="FF0066"/>
    <a:srgbClr val="C89736"/>
    <a:srgbClr val="1CAD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5" d="100"/>
          <a:sy n="115" d="100"/>
        </p:scale>
        <p:origin x="366" y="114"/>
      </p:cViewPr>
      <p:guideLst/>
    </p:cSldViewPr>
  </p:slideViewPr>
  <p:notesTextViewPr>
    <p:cViewPr>
      <p:scale>
        <a:sx n="1" d="1"/>
        <a:sy n="1" d="1"/>
      </p:scale>
      <p:origin x="0" y="0"/>
    </p:cViewPr>
  </p:notesTextViewPr>
  <p:sorterViewPr>
    <p:cViewPr>
      <p:scale>
        <a:sx n="50" d="100"/>
        <a:sy n="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smtClean="0"/>
              <a:t>10/4/2020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326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smtClean="0"/>
              <a:t>10/4/2020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2878509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smtClean="0"/>
              <a:t>10/4/2020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319435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ED23992A-6374-41E8-AE7E-984A7763FB59}" type="slidenum">
              <a:rPr lang="en-US" altLang="en-US"/>
              <a:pPr/>
              <a:t>‹#›</a:t>
            </a:fld>
            <a:endParaRPr lang="en-US" altLang="en-US"/>
          </a:p>
        </p:txBody>
      </p:sp>
    </p:spTree>
    <p:extLst>
      <p:ext uri="{BB962C8B-B14F-4D97-AF65-F5344CB8AC3E}">
        <p14:creationId xmlns:p14="http://schemas.microsoft.com/office/powerpoint/2010/main" val="2673254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smtClean="0"/>
              <a:t>10/4/2020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a:t>
            </a:fld>
            <a:endParaRPr lang="en-US" dirty="0"/>
          </a:p>
        </p:txBody>
      </p:sp>
    </p:spTree>
    <p:extLst>
      <p:ext uri="{BB962C8B-B14F-4D97-AF65-F5344CB8AC3E}">
        <p14:creationId xmlns:p14="http://schemas.microsoft.com/office/powerpoint/2010/main" val="22351203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smtClean="0"/>
              <a:t>10/4/2020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29041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5"/>
            <a:ext cx="370332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smtClean="0"/>
              <a:t>10/4/2020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742948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5"/>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smtClean="0"/>
              <a:t>10/4/2020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307489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smtClean="0"/>
              <a:t>10/4/2020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8359052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smtClean="0"/>
              <a:t>10/4/2020</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4808379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32ABBEA6-7C60-4B02-AE87-00D78D8422AF}" type="datetimeFigureOut">
              <a:rPr lang="en-US" smtClean="0"/>
              <a:t>10/4/2020</a:t>
            </a:fld>
            <a:endParaRPr lang="en-US"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424917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smtClean="0"/>
              <a:t>10/4/2020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879777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9144001"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smtClean="0"/>
              <a:t>10/4/2020</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smtClean="0"/>
              <a:pPr/>
              <a:t>‹#›</a:t>
            </a:fld>
            <a:endParaRPr lang="en-US"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20937095"/>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22.png"/><Relationship Id="rId3" Type="http://schemas.openxmlformats.org/officeDocument/2006/relationships/image" Target="../media/image17.png"/><Relationship Id="rId7" Type="http://schemas.openxmlformats.org/officeDocument/2006/relationships/image" Target="../media/image21.png"/><Relationship Id="rId2" Type="http://schemas.openxmlformats.org/officeDocument/2006/relationships/image" Target="../media/image16.png"/><Relationship Id="rId1" Type="http://schemas.openxmlformats.org/officeDocument/2006/relationships/slideLayout" Target="../slideLayouts/slideLayout7.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 Id="rId9" Type="http://schemas.openxmlformats.org/officeDocument/2006/relationships/image" Target="../media/image23.png"/></Relationships>
</file>

<file path=ppt/slides/_rels/slide11.xml.rels><?xml version="1.0" encoding="UTF-8" standalone="yes"?>
<Relationships xmlns="http://schemas.openxmlformats.org/package/2006/relationships"><Relationship Id="rId8" Type="http://schemas.openxmlformats.org/officeDocument/2006/relationships/image" Target="../media/image29.png"/><Relationship Id="rId3" Type="http://schemas.openxmlformats.org/officeDocument/2006/relationships/image" Target="../media/image240.png"/><Relationship Id="rId7" Type="http://schemas.openxmlformats.org/officeDocument/2006/relationships/image" Target="../media/image28.png"/><Relationship Id="rId2" Type="http://schemas.openxmlformats.org/officeDocument/2006/relationships/image" Target="../media/image24.png"/><Relationship Id="rId1" Type="http://schemas.openxmlformats.org/officeDocument/2006/relationships/slideLayout" Target="../slideLayouts/slideLayout7.xml"/><Relationship Id="rId6" Type="http://schemas.openxmlformats.org/officeDocument/2006/relationships/image" Target="../media/image27.png"/><Relationship Id="rId5" Type="http://schemas.openxmlformats.org/officeDocument/2006/relationships/image" Target="../media/image26.png"/><Relationship Id="rId4" Type="http://schemas.openxmlformats.org/officeDocument/2006/relationships/image" Target="../media/image25.png"/><Relationship Id="rId9" Type="http://schemas.openxmlformats.org/officeDocument/2006/relationships/image" Target="../media/image30.png"/></Relationships>
</file>

<file path=ppt/slides/_rels/slide12.xml.rels><?xml version="1.0" encoding="UTF-8" standalone="yes"?>
<Relationships xmlns="http://schemas.openxmlformats.org/package/2006/relationships"><Relationship Id="rId2" Type="http://schemas.openxmlformats.org/officeDocument/2006/relationships/image" Target="../media/image38.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32.jpeg"/><Relationship Id="rId2" Type="http://schemas.openxmlformats.org/officeDocument/2006/relationships/image" Target="../media/image31.png"/><Relationship Id="rId1" Type="http://schemas.openxmlformats.org/officeDocument/2006/relationships/slideLayout" Target="../slideLayouts/slideLayout7.xml"/><Relationship Id="rId4" Type="http://schemas.openxmlformats.org/officeDocument/2006/relationships/image" Target="../media/image33.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9.png"/><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6.png"/><Relationship Id="rId2" Type="http://schemas.openxmlformats.org/officeDocument/2006/relationships/image" Target="../media/image10.png"/><Relationship Id="rId1" Type="http://schemas.openxmlformats.org/officeDocument/2006/relationships/slideLayout" Target="../slideLayouts/slideLayout7.xml"/><Relationship Id="rId6" Type="http://schemas.openxmlformats.org/officeDocument/2006/relationships/image" Target="../media/image14.png"/><Relationship Id="rId5" Type="http://schemas.openxmlformats.org/officeDocument/2006/relationships/image" Target="../media/image5.png"/><Relationship Id="rId4" Type="http://schemas.openxmlformats.org/officeDocument/2006/relationships/image" Target="../media/image12.png"/></Relationships>
</file>

<file path=ppt/slides/_rels/slide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9.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50.png"/><Relationship Id="rId2" Type="http://schemas.openxmlformats.org/officeDocument/2006/relationships/image" Target="../media/image3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7200" dirty="0">
                <a:uFillTx/>
              </a:rPr>
              <a:t>Newton’s 2</a:t>
            </a:r>
            <a:r>
              <a:rPr lang="en-US" sz="7200" baseline="30000" dirty="0">
                <a:uFillTx/>
              </a:rPr>
              <a:t>nd</a:t>
            </a:r>
            <a:r>
              <a:rPr lang="en-US" sz="7200" dirty="0">
                <a:uFillTx/>
              </a:rPr>
              <a:t> Law</a:t>
            </a:r>
          </a:p>
        </p:txBody>
      </p:sp>
      <p:sp>
        <p:nvSpPr>
          <p:cNvPr id="3" name="Subtitle 2"/>
          <p:cNvSpPr>
            <a:spLocks noGrp="1"/>
          </p:cNvSpPr>
          <p:nvPr>
            <p:ph type="subTitle" idx="1"/>
          </p:nvPr>
        </p:nvSpPr>
        <p:spPr/>
        <p:txBody>
          <a:bodyPr/>
          <a:lstStyle/>
          <a:p>
            <a:r>
              <a:rPr lang="en-US" dirty="0"/>
              <a:t>IB Physics | Forces</a:t>
            </a:r>
          </a:p>
        </p:txBody>
      </p:sp>
    </p:spTree>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p:cNvSpPr>
          <p:nvPr/>
        </p:nvSpPr>
        <p:spPr>
          <a:xfrm>
            <a:off x="0" y="0"/>
            <a:ext cx="9144000" cy="13007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uFillTx/>
            </a:endParaRPr>
          </a:p>
        </p:txBody>
      </p:sp>
      <p:sp>
        <p:nvSpPr>
          <p:cNvPr id="4" name="Title 1"/>
          <p:cNvSpPr txBox="1">
            <a:spLocks/>
          </p:cNvSpPr>
          <p:nvPr/>
        </p:nvSpPr>
        <p:spPr>
          <a:xfrm>
            <a:off x="29194" y="380140"/>
            <a:ext cx="9114806" cy="771446"/>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uFillTx/>
                <a:latin typeface="+mj-lt"/>
                <a:ea typeface="+mj-ea"/>
                <a:cs typeface="+mj-cs"/>
              </a:defRPr>
            </a:lvl1pPr>
          </a:lstStyle>
          <a:p>
            <a:pPr algn="ctr"/>
            <a:r>
              <a:rPr lang="en-US" dirty="0">
                <a:solidFill>
                  <a:schemeClr val="bg1"/>
                </a:solidFill>
                <a:effectLst>
                  <a:outerShdw blurRad="38100" dist="38100" dir="2700000" algn="tl">
                    <a:srgbClr val="000000">
                      <a:alpha val="43137"/>
                    </a:srgbClr>
                  </a:outerShdw>
                </a:effectLst>
                <a:uFillTx/>
              </a:rPr>
              <a:t>2</a:t>
            </a:r>
            <a:r>
              <a:rPr lang="en-US" baseline="30000" dirty="0">
                <a:solidFill>
                  <a:schemeClr val="bg1"/>
                </a:solidFill>
                <a:effectLst>
                  <a:outerShdw blurRad="38100" dist="38100" dir="2700000" algn="tl">
                    <a:srgbClr val="000000">
                      <a:alpha val="43137"/>
                    </a:srgbClr>
                  </a:outerShdw>
                </a:effectLst>
                <a:uFillTx/>
              </a:rPr>
              <a:t>nd</a:t>
            </a:r>
            <a:r>
              <a:rPr lang="en-US" dirty="0">
                <a:solidFill>
                  <a:schemeClr val="bg1"/>
                </a:solidFill>
                <a:effectLst>
                  <a:outerShdw blurRad="38100" dist="38100" dir="2700000" algn="tl">
                    <a:srgbClr val="000000">
                      <a:alpha val="43137"/>
                    </a:srgbClr>
                  </a:outerShdw>
                </a:effectLst>
                <a:uFillTx/>
              </a:rPr>
              <a:t> Law | Try This… | #3</a:t>
            </a:r>
            <a:endParaRPr lang="en-US" u="sng" dirty="0">
              <a:solidFill>
                <a:schemeClr val="bg1"/>
              </a:solidFill>
              <a:effectLst>
                <a:outerShdw blurRad="38100" dist="38100" dir="2700000" algn="tl">
                  <a:srgbClr val="000000">
                    <a:alpha val="43137"/>
                  </a:srgbClr>
                </a:outerShdw>
              </a:effectLst>
              <a:uFillTx/>
            </a:endParaRPr>
          </a:p>
        </p:txBody>
      </p:sp>
      <p:sp>
        <p:nvSpPr>
          <p:cNvPr id="5" name="Rectangle 3"/>
          <p:cNvSpPr txBox="1">
            <a:spLocks noChangeArrowheads="1"/>
          </p:cNvSpPr>
          <p:nvPr/>
        </p:nvSpPr>
        <p:spPr>
          <a:xfrm>
            <a:off x="360608" y="1531726"/>
            <a:ext cx="8440492" cy="2058497"/>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uFillTx/>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uFillTx/>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uFillTx/>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uFillTx/>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uFillTx/>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uFillTx/>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uFillTx/>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uFillTx/>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uFillTx/>
                <a:latin typeface="+mn-lt"/>
                <a:ea typeface="+mn-ea"/>
                <a:cs typeface="+mn-cs"/>
              </a:defRPr>
            </a:lvl9pPr>
          </a:lstStyle>
          <a:p>
            <a:pPr marL="0" indent="0">
              <a:buNone/>
            </a:pPr>
            <a:r>
              <a:rPr lang="en-US" altLang="en-US" sz="2800" dirty="0">
                <a:uFillTx/>
                <a:latin typeface="+mj-lt"/>
              </a:rPr>
              <a:t>A race car has a mass of 710 kg. It starts from rest and travels 40 meters in 3.0 seconds. That car is uniformly accelerated during the entire time. What net force is applied to it?</a:t>
            </a:r>
          </a:p>
        </p:txBody>
      </p:sp>
      <mc:AlternateContent xmlns:mc="http://schemas.openxmlformats.org/markup-compatibility/2006">
        <mc:Choice xmlns:a14="http://schemas.microsoft.com/office/drawing/2010/main" Requires="a14">
          <p:graphicFrame>
            <p:nvGraphicFramePr>
              <p:cNvPr id="6" name="Table 5">
                <a:extLst>
                  <a:ext uri="{FF2B5EF4-FFF2-40B4-BE49-F238E27FC236}">
                    <a16:creationId xmlns:a16="http://schemas.microsoft.com/office/drawing/2014/main" id="{185E3D0B-5218-4663-85D7-6C401296E954}"/>
                  </a:ext>
                </a:extLst>
              </p:cNvPr>
              <p:cNvGraphicFramePr>
                <a:graphicFrameLocks noGrp="1"/>
              </p:cNvGraphicFramePr>
              <p:nvPr>
                <p:extLst>
                  <p:ext uri="{D42A27DB-BD31-4B8C-83A1-F6EECF244321}">
                    <p14:modId xmlns:p14="http://schemas.microsoft.com/office/powerpoint/2010/main" val="1017664424"/>
                  </p:ext>
                </p:extLst>
              </p:nvPr>
            </p:nvGraphicFramePr>
            <p:xfrm>
              <a:off x="342901" y="3283527"/>
              <a:ext cx="2018643" cy="2937080"/>
            </p:xfrm>
            <a:graphic>
              <a:graphicData uri="http://schemas.openxmlformats.org/drawingml/2006/table">
                <a:tbl>
                  <a:tblPr bandRow="1">
                    <a:tableStyleId>{8A107856-5554-42FB-B03E-39F5DBC370BA}</a:tableStyleId>
                  </a:tblPr>
                  <a:tblGrid>
                    <a:gridCol w="519290">
                      <a:extLst>
                        <a:ext uri="{9D8B030D-6E8A-4147-A177-3AD203B41FA5}">
                          <a16:colId xmlns:a16="http://schemas.microsoft.com/office/drawing/2014/main" val="4012973007"/>
                        </a:ext>
                      </a:extLst>
                    </a:gridCol>
                    <a:gridCol w="1499353">
                      <a:extLst>
                        <a:ext uri="{9D8B030D-6E8A-4147-A177-3AD203B41FA5}">
                          <a16:colId xmlns:a16="http://schemas.microsoft.com/office/drawing/2014/main" val="1650364598"/>
                        </a:ext>
                      </a:extLst>
                    </a:gridCol>
                  </a:tblGrid>
                  <a:tr h="58741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sz="3200" b="0" i="1" smtClean="0">
                                    <a:latin typeface="Cambria Math" panose="02040503050406030204" pitchFamily="18" charset="0"/>
                                  </a:rPr>
                                  <m:t>𝑠</m:t>
                                </m:r>
                              </m:oMath>
                            </m:oMathPara>
                          </a14:m>
                          <a:endParaRPr lang="en-US" sz="32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800" dirty="0">
                            <a:solidFill>
                              <a:srgbClr val="0070C0"/>
                            </a:solidFill>
                            <a:latin typeface="Ebrima" panose="02000000000000000000" pitchFamily="2" charset="0"/>
                            <a:ea typeface="Ebrima" panose="02000000000000000000" pitchFamily="2" charset="0"/>
                            <a:cs typeface="Ebrima" panose="02000000000000000000" pitchFamily="2" charset="0"/>
                          </a:endParaRPr>
                        </a:p>
                      </a:txBody>
                      <a:tcPr anchor="ctr"/>
                    </a:tc>
                    <a:extLst>
                      <a:ext uri="{0D108BD9-81ED-4DB2-BD59-A6C34878D82A}">
                        <a16:rowId xmlns:a16="http://schemas.microsoft.com/office/drawing/2014/main" val="1388651181"/>
                      </a:ext>
                    </a:extLst>
                  </a:tr>
                  <a:tr h="587416">
                    <a:tc>
                      <a:txBody>
                        <a:bodyPr/>
                        <a:lstStyle/>
                        <a:p>
                          <a:pPr algn="ctr"/>
                          <a14:m>
                            <m:oMathPara xmlns:m="http://schemas.openxmlformats.org/officeDocument/2006/math">
                              <m:oMathParaPr>
                                <m:jc m:val="centerGroup"/>
                              </m:oMathParaPr>
                              <m:oMath xmlns:m="http://schemas.openxmlformats.org/officeDocument/2006/math">
                                <m:r>
                                  <a:rPr lang="en-US" sz="3200" b="0" i="1" smtClean="0">
                                    <a:latin typeface="Cambria Math" panose="02040503050406030204" pitchFamily="18" charset="0"/>
                                  </a:rPr>
                                  <m:t>𝑢</m:t>
                                </m:r>
                              </m:oMath>
                            </m:oMathPara>
                          </a14:m>
                          <a:endParaRPr lang="en-US" sz="32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800" dirty="0">
                            <a:solidFill>
                              <a:srgbClr val="0070C0"/>
                            </a:solidFill>
                            <a:latin typeface="Ebrima" panose="02000000000000000000" pitchFamily="2" charset="0"/>
                            <a:ea typeface="Ebrima" panose="02000000000000000000" pitchFamily="2" charset="0"/>
                            <a:cs typeface="Ebrima" panose="02000000000000000000" pitchFamily="2" charset="0"/>
                          </a:endParaRPr>
                        </a:p>
                      </a:txBody>
                      <a:tcPr anchor="ctr"/>
                    </a:tc>
                    <a:extLst>
                      <a:ext uri="{0D108BD9-81ED-4DB2-BD59-A6C34878D82A}">
                        <a16:rowId xmlns:a16="http://schemas.microsoft.com/office/drawing/2014/main" val="565981306"/>
                      </a:ext>
                    </a:extLst>
                  </a:tr>
                  <a:tr h="587416">
                    <a:tc>
                      <a:txBody>
                        <a:bodyPr/>
                        <a:lstStyle/>
                        <a:p>
                          <a:pPr algn="ctr"/>
                          <a14:m>
                            <m:oMathPara xmlns:m="http://schemas.openxmlformats.org/officeDocument/2006/math">
                              <m:oMathParaPr>
                                <m:jc m:val="centerGroup"/>
                              </m:oMathParaPr>
                              <m:oMath xmlns:m="http://schemas.openxmlformats.org/officeDocument/2006/math">
                                <m:r>
                                  <a:rPr lang="en-US" sz="3200" i="1" smtClean="0">
                                    <a:latin typeface="Cambria Math" panose="02040503050406030204" pitchFamily="18" charset="0"/>
                                  </a:rPr>
                                  <m:t>𝑣</m:t>
                                </m:r>
                              </m:oMath>
                            </m:oMathPara>
                          </a14:m>
                          <a:endParaRPr lang="en-US" sz="32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800" dirty="0">
                            <a:solidFill>
                              <a:srgbClr val="0070C0"/>
                            </a:solidFill>
                            <a:latin typeface="Ebrima" panose="02000000000000000000" pitchFamily="2" charset="0"/>
                            <a:ea typeface="Ebrima" panose="02000000000000000000" pitchFamily="2" charset="0"/>
                            <a:cs typeface="Ebrima" panose="02000000000000000000" pitchFamily="2" charset="0"/>
                          </a:endParaRPr>
                        </a:p>
                      </a:txBody>
                      <a:tcPr anchor="ctr"/>
                    </a:tc>
                    <a:extLst>
                      <a:ext uri="{0D108BD9-81ED-4DB2-BD59-A6C34878D82A}">
                        <a16:rowId xmlns:a16="http://schemas.microsoft.com/office/drawing/2014/main" val="2475063573"/>
                      </a:ext>
                    </a:extLst>
                  </a:tr>
                  <a:tr h="58741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sz="3200" b="0" i="1" smtClean="0">
                                    <a:latin typeface="Cambria Math" panose="02040503050406030204" pitchFamily="18" charset="0"/>
                                  </a:rPr>
                                  <m:t>𝑎</m:t>
                                </m:r>
                              </m:oMath>
                            </m:oMathPara>
                          </a14:m>
                          <a:endParaRPr lang="en-US" sz="32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800" dirty="0">
                            <a:solidFill>
                              <a:srgbClr val="0070C0"/>
                            </a:solidFill>
                            <a:latin typeface="Ebrima" panose="02000000000000000000" pitchFamily="2" charset="0"/>
                            <a:ea typeface="Ebrima" panose="02000000000000000000" pitchFamily="2" charset="0"/>
                            <a:cs typeface="Ebrima" panose="02000000000000000000" pitchFamily="2" charset="0"/>
                          </a:endParaRPr>
                        </a:p>
                      </a:txBody>
                      <a:tcPr anchor="ctr"/>
                    </a:tc>
                    <a:extLst>
                      <a:ext uri="{0D108BD9-81ED-4DB2-BD59-A6C34878D82A}">
                        <a16:rowId xmlns:a16="http://schemas.microsoft.com/office/drawing/2014/main" val="3790817198"/>
                      </a:ext>
                    </a:extLst>
                  </a:tr>
                  <a:tr h="58741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sz="3200" b="0" i="1" smtClean="0">
                                    <a:latin typeface="Cambria Math" panose="02040503050406030204" pitchFamily="18" charset="0"/>
                                  </a:rPr>
                                  <m:t>𝑡</m:t>
                                </m:r>
                              </m:oMath>
                            </m:oMathPara>
                          </a14:m>
                          <a:endParaRPr lang="en-US" sz="32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800" dirty="0">
                            <a:solidFill>
                              <a:srgbClr val="0070C0"/>
                            </a:solidFill>
                            <a:latin typeface="Ebrima" panose="02000000000000000000" pitchFamily="2" charset="0"/>
                            <a:ea typeface="Ebrima" panose="02000000000000000000" pitchFamily="2" charset="0"/>
                            <a:cs typeface="Ebrima" panose="02000000000000000000" pitchFamily="2" charset="0"/>
                          </a:endParaRPr>
                        </a:p>
                      </a:txBody>
                      <a:tcPr anchor="ctr"/>
                    </a:tc>
                    <a:extLst>
                      <a:ext uri="{0D108BD9-81ED-4DB2-BD59-A6C34878D82A}">
                        <a16:rowId xmlns:a16="http://schemas.microsoft.com/office/drawing/2014/main" val="536691431"/>
                      </a:ext>
                    </a:extLst>
                  </a:tr>
                </a:tbl>
              </a:graphicData>
            </a:graphic>
          </p:graphicFrame>
        </mc:Choice>
        <mc:Fallback>
          <p:graphicFrame>
            <p:nvGraphicFramePr>
              <p:cNvPr id="6" name="Table 5">
                <a:extLst>
                  <a:ext uri="{FF2B5EF4-FFF2-40B4-BE49-F238E27FC236}">
                    <a16:creationId xmlns:a16="http://schemas.microsoft.com/office/drawing/2014/main" id="{185E3D0B-5218-4663-85D7-6C401296E954}"/>
                  </a:ext>
                </a:extLst>
              </p:cNvPr>
              <p:cNvGraphicFramePr>
                <a:graphicFrameLocks noGrp="1"/>
              </p:cNvGraphicFramePr>
              <p:nvPr>
                <p:extLst>
                  <p:ext uri="{D42A27DB-BD31-4B8C-83A1-F6EECF244321}">
                    <p14:modId xmlns:p14="http://schemas.microsoft.com/office/powerpoint/2010/main" val="1017664424"/>
                  </p:ext>
                </p:extLst>
              </p:nvPr>
            </p:nvGraphicFramePr>
            <p:xfrm>
              <a:off x="342901" y="3283527"/>
              <a:ext cx="2018643" cy="2937080"/>
            </p:xfrm>
            <a:graphic>
              <a:graphicData uri="http://schemas.openxmlformats.org/drawingml/2006/table">
                <a:tbl>
                  <a:tblPr bandRow="1">
                    <a:tableStyleId>{8A107856-5554-42FB-B03E-39F5DBC370BA}</a:tableStyleId>
                  </a:tblPr>
                  <a:tblGrid>
                    <a:gridCol w="519290">
                      <a:extLst>
                        <a:ext uri="{9D8B030D-6E8A-4147-A177-3AD203B41FA5}">
                          <a16:colId xmlns:a16="http://schemas.microsoft.com/office/drawing/2014/main" val="4012973007"/>
                        </a:ext>
                      </a:extLst>
                    </a:gridCol>
                    <a:gridCol w="1499353">
                      <a:extLst>
                        <a:ext uri="{9D8B030D-6E8A-4147-A177-3AD203B41FA5}">
                          <a16:colId xmlns:a16="http://schemas.microsoft.com/office/drawing/2014/main" val="1650364598"/>
                        </a:ext>
                      </a:extLst>
                    </a:gridCol>
                  </a:tblGrid>
                  <a:tr h="587416">
                    <a:tc>
                      <a:txBody>
                        <a:bodyPr/>
                        <a:lstStyle/>
                        <a:p>
                          <a:endParaRPr lang="en-US"/>
                        </a:p>
                      </a:txBody>
                      <a:tcPr anchor="ctr">
                        <a:blipFill>
                          <a:blip r:embed="rId2"/>
                          <a:stretch>
                            <a:fillRect l="-1176" t="-1031" r="-292941" b="-400000"/>
                          </a:stretch>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800" dirty="0">
                            <a:solidFill>
                              <a:srgbClr val="0070C0"/>
                            </a:solidFill>
                            <a:latin typeface="Ebrima" panose="02000000000000000000" pitchFamily="2" charset="0"/>
                            <a:ea typeface="Ebrima" panose="02000000000000000000" pitchFamily="2" charset="0"/>
                            <a:cs typeface="Ebrima" panose="02000000000000000000" pitchFamily="2" charset="0"/>
                          </a:endParaRPr>
                        </a:p>
                      </a:txBody>
                      <a:tcPr anchor="ctr"/>
                    </a:tc>
                    <a:extLst>
                      <a:ext uri="{0D108BD9-81ED-4DB2-BD59-A6C34878D82A}">
                        <a16:rowId xmlns:a16="http://schemas.microsoft.com/office/drawing/2014/main" val="1388651181"/>
                      </a:ext>
                    </a:extLst>
                  </a:tr>
                  <a:tr h="587416">
                    <a:tc>
                      <a:txBody>
                        <a:bodyPr/>
                        <a:lstStyle/>
                        <a:p>
                          <a:endParaRPr lang="en-US"/>
                        </a:p>
                      </a:txBody>
                      <a:tcPr anchor="ctr">
                        <a:blipFill>
                          <a:blip r:embed="rId2"/>
                          <a:stretch>
                            <a:fillRect l="-1176" t="-102083" r="-292941" b="-304167"/>
                          </a:stretch>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800" dirty="0">
                            <a:solidFill>
                              <a:srgbClr val="0070C0"/>
                            </a:solidFill>
                            <a:latin typeface="Ebrima" panose="02000000000000000000" pitchFamily="2" charset="0"/>
                            <a:ea typeface="Ebrima" panose="02000000000000000000" pitchFamily="2" charset="0"/>
                            <a:cs typeface="Ebrima" panose="02000000000000000000" pitchFamily="2" charset="0"/>
                          </a:endParaRPr>
                        </a:p>
                      </a:txBody>
                      <a:tcPr anchor="ctr"/>
                    </a:tc>
                    <a:extLst>
                      <a:ext uri="{0D108BD9-81ED-4DB2-BD59-A6C34878D82A}">
                        <a16:rowId xmlns:a16="http://schemas.microsoft.com/office/drawing/2014/main" val="565981306"/>
                      </a:ext>
                    </a:extLst>
                  </a:tr>
                  <a:tr h="587416">
                    <a:tc>
                      <a:txBody>
                        <a:bodyPr/>
                        <a:lstStyle/>
                        <a:p>
                          <a:endParaRPr lang="en-US"/>
                        </a:p>
                      </a:txBody>
                      <a:tcPr anchor="ctr">
                        <a:blipFill>
                          <a:blip r:embed="rId2"/>
                          <a:stretch>
                            <a:fillRect l="-1176" t="-200000" r="-292941" b="-201031"/>
                          </a:stretch>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800" dirty="0">
                            <a:solidFill>
                              <a:srgbClr val="0070C0"/>
                            </a:solidFill>
                            <a:latin typeface="Ebrima" panose="02000000000000000000" pitchFamily="2" charset="0"/>
                            <a:ea typeface="Ebrima" panose="02000000000000000000" pitchFamily="2" charset="0"/>
                            <a:cs typeface="Ebrima" panose="02000000000000000000" pitchFamily="2" charset="0"/>
                          </a:endParaRPr>
                        </a:p>
                      </a:txBody>
                      <a:tcPr anchor="ctr"/>
                    </a:tc>
                    <a:extLst>
                      <a:ext uri="{0D108BD9-81ED-4DB2-BD59-A6C34878D82A}">
                        <a16:rowId xmlns:a16="http://schemas.microsoft.com/office/drawing/2014/main" val="2475063573"/>
                      </a:ext>
                    </a:extLst>
                  </a:tr>
                  <a:tr h="587416">
                    <a:tc>
                      <a:txBody>
                        <a:bodyPr/>
                        <a:lstStyle/>
                        <a:p>
                          <a:endParaRPr lang="en-US"/>
                        </a:p>
                      </a:txBody>
                      <a:tcPr anchor="ctr">
                        <a:blipFill>
                          <a:blip r:embed="rId2"/>
                          <a:stretch>
                            <a:fillRect l="-1176" t="-303125" r="-292941" b="-103125"/>
                          </a:stretch>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800" dirty="0">
                            <a:solidFill>
                              <a:srgbClr val="0070C0"/>
                            </a:solidFill>
                            <a:latin typeface="Ebrima" panose="02000000000000000000" pitchFamily="2" charset="0"/>
                            <a:ea typeface="Ebrima" panose="02000000000000000000" pitchFamily="2" charset="0"/>
                            <a:cs typeface="Ebrima" panose="02000000000000000000" pitchFamily="2" charset="0"/>
                          </a:endParaRPr>
                        </a:p>
                      </a:txBody>
                      <a:tcPr anchor="ctr"/>
                    </a:tc>
                    <a:extLst>
                      <a:ext uri="{0D108BD9-81ED-4DB2-BD59-A6C34878D82A}">
                        <a16:rowId xmlns:a16="http://schemas.microsoft.com/office/drawing/2014/main" val="3790817198"/>
                      </a:ext>
                    </a:extLst>
                  </a:tr>
                  <a:tr h="587416">
                    <a:tc>
                      <a:txBody>
                        <a:bodyPr/>
                        <a:lstStyle/>
                        <a:p>
                          <a:endParaRPr lang="en-US"/>
                        </a:p>
                      </a:txBody>
                      <a:tcPr anchor="ctr">
                        <a:blipFill>
                          <a:blip r:embed="rId2"/>
                          <a:stretch>
                            <a:fillRect l="-1176" t="-398969" r="-292941" b="-2062"/>
                          </a:stretch>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800" dirty="0">
                            <a:solidFill>
                              <a:srgbClr val="0070C0"/>
                            </a:solidFill>
                            <a:latin typeface="Ebrima" panose="02000000000000000000" pitchFamily="2" charset="0"/>
                            <a:ea typeface="Ebrima" panose="02000000000000000000" pitchFamily="2" charset="0"/>
                            <a:cs typeface="Ebrima" panose="02000000000000000000" pitchFamily="2" charset="0"/>
                          </a:endParaRPr>
                        </a:p>
                      </a:txBody>
                      <a:tcPr anchor="ctr"/>
                    </a:tc>
                    <a:extLst>
                      <a:ext uri="{0D108BD9-81ED-4DB2-BD59-A6C34878D82A}">
                        <a16:rowId xmlns:a16="http://schemas.microsoft.com/office/drawing/2014/main" val="536691431"/>
                      </a:ext>
                    </a:extLst>
                  </a:tr>
                </a:tbl>
              </a:graphicData>
            </a:graphic>
          </p:graphicFrame>
        </mc:Fallback>
      </mc:AlternateContent>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41BBC1A2-B83E-4585-A914-1762A99EE846}"/>
                  </a:ext>
                </a:extLst>
              </p:cNvPr>
              <p:cNvSpPr txBox="1"/>
              <p:nvPr/>
            </p:nvSpPr>
            <p:spPr>
              <a:xfrm>
                <a:off x="2561563" y="3283527"/>
                <a:ext cx="2195216" cy="50231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800" i="1" smtClean="0">
                          <a:solidFill>
                            <a:srgbClr val="0070C0"/>
                          </a:solidFill>
                          <a:latin typeface="Cambria Math" panose="02040503050406030204" pitchFamily="18" charset="0"/>
                        </a:rPr>
                        <m:t>𝑠</m:t>
                      </m:r>
                      <m:r>
                        <a:rPr lang="en-US" sz="2800" b="0" i="1" smtClean="0">
                          <a:solidFill>
                            <a:srgbClr val="0070C0"/>
                          </a:solidFill>
                          <a:latin typeface="Cambria Math" panose="02040503050406030204" pitchFamily="18" charset="0"/>
                        </a:rPr>
                        <m:t>=</m:t>
                      </m:r>
                      <m:r>
                        <a:rPr lang="en-US" sz="2800" b="0" i="1" smtClean="0">
                          <a:solidFill>
                            <a:srgbClr val="0070C0"/>
                          </a:solidFill>
                          <a:latin typeface="Cambria Math" panose="02040503050406030204" pitchFamily="18" charset="0"/>
                        </a:rPr>
                        <m:t>𝑢𝑡</m:t>
                      </m:r>
                      <m:r>
                        <a:rPr lang="en-US" sz="2800" b="0" i="1" smtClean="0">
                          <a:solidFill>
                            <a:srgbClr val="0070C0"/>
                          </a:solidFill>
                          <a:latin typeface="Cambria Math" panose="02040503050406030204" pitchFamily="18" charset="0"/>
                        </a:rPr>
                        <m:t>+</m:t>
                      </m:r>
                      <m:box>
                        <m:boxPr>
                          <m:ctrlPr>
                            <a:rPr lang="en-US" sz="2800" b="0" i="1" smtClean="0">
                              <a:solidFill>
                                <a:srgbClr val="0070C0"/>
                              </a:solidFill>
                              <a:latin typeface="Cambria Math" panose="02040503050406030204" pitchFamily="18" charset="0"/>
                            </a:rPr>
                          </m:ctrlPr>
                        </m:boxPr>
                        <m:e>
                          <m:argPr>
                            <m:argSz m:val="-1"/>
                          </m:argPr>
                          <m:f>
                            <m:fPr>
                              <m:ctrlPr>
                                <a:rPr lang="en-US" sz="2800" b="0" i="1" smtClean="0">
                                  <a:solidFill>
                                    <a:srgbClr val="0070C0"/>
                                  </a:solidFill>
                                  <a:latin typeface="Cambria Math" panose="02040503050406030204" pitchFamily="18" charset="0"/>
                                </a:rPr>
                              </m:ctrlPr>
                            </m:fPr>
                            <m:num>
                              <m:r>
                                <a:rPr lang="en-US" sz="2800" b="0" i="1" smtClean="0">
                                  <a:solidFill>
                                    <a:srgbClr val="0070C0"/>
                                  </a:solidFill>
                                  <a:latin typeface="Cambria Math" panose="02040503050406030204" pitchFamily="18" charset="0"/>
                                </a:rPr>
                                <m:t>1</m:t>
                              </m:r>
                            </m:num>
                            <m:den>
                              <m:r>
                                <a:rPr lang="en-US" sz="2800" b="0" i="1" smtClean="0">
                                  <a:solidFill>
                                    <a:srgbClr val="0070C0"/>
                                  </a:solidFill>
                                  <a:latin typeface="Cambria Math" panose="02040503050406030204" pitchFamily="18" charset="0"/>
                                </a:rPr>
                                <m:t>2</m:t>
                              </m:r>
                            </m:den>
                          </m:f>
                        </m:e>
                      </m:box>
                      <m:r>
                        <a:rPr lang="en-US" sz="2800" b="0" i="1" smtClean="0">
                          <a:solidFill>
                            <a:srgbClr val="0070C0"/>
                          </a:solidFill>
                          <a:latin typeface="Cambria Math" panose="02040503050406030204" pitchFamily="18" charset="0"/>
                        </a:rPr>
                        <m:t>𝑎</m:t>
                      </m:r>
                      <m:sSup>
                        <m:sSupPr>
                          <m:ctrlPr>
                            <a:rPr lang="en-US" sz="2800" b="0" i="1" smtClean="0">
                              <a:solidFill>
                                <a:srgbClr val="0070C0"/>
                              </a:solidFill>
                              <a:latin typeface="Cambria Math" panose="02040503050406030204" pitchFamily="18" charset="0"/>
                            </a:rPr>
                          </m:ctrlPr>
                        </m:sSupPr>
                        <m:e>
                          <m:r>
                            <a:rPr lang="en-US" sz="2800" b="0" i="1" smtClean="0">
                              <a:solidFill>
                                <a:srgbClr val="0070C0"/>
                              </a:solidFill>
                              <a:latin typeface="Cambria Math" panose="02040503050406030204" pitchFamily="18" charset="0"/>
                            </a:rPr>
                            <m:t>𝑡</m:t>
                          </m:r>
                        </m:e>
                        <m:sup>
                          <m:r>
                            <a:rPr lang="en-US" sz="2800" b="0" i="1" smtClean="0">
                              <a:solidFill>
                                <a:srgbClr val="0070C0"/>
                              </a:solidFill>
                              <a:latin typeface="Cambria Math" panose="02040503050406030204" pitchFamily="18" charset="0"/>
                            </a:rPr>
                            <m:t>2</m:t>
                          </m:r>
                        </m:sup>
                      </m:sSup>
                    </m:oMath>
                  </m:oMathPara>
                </a14:m>
                <a:endParaRPr lang="en-US" sz="2800" dirty="0">
                  <a:solidFill>
                    <a:srgbClr val="0070C0"/>
                  </a:solidFill>
                </a:endParaRPr>
              </a:p>
            </p:txBody>
          </p:sp>
        </mc:Choice>
        <mc:Fallback xmlns="">
          <p:sp>
            <p:nvSpPr>
              <p:cNvPr id="7" name="TextBox 6">
                <a:extLst>
                  <a:ext uri="{FF2B5EF4-FFF2-40B4-BE49-F238E27FC236}">
                    <a16:creationId xmlns:a16="http://schemas.microsoft.com/office/drawing/2014/main" id="{41BBC1A2-B83E-4585-A914-1762A99EE846}"/>
                  </a:ext>
                </a:extLst>
              </p:cNvPr>
              <p:cNvSpPr txBox="1">
                <a:spLocks noRot="1" noChangeAspect="1" noMove="1" noResize="1" noEditPoints="1" noAdjustHandles="1" noChangeArrowheads="1" noChangeShapeType="1" noTextEdit="1"/>
              </p:cNvSpPr>
              <p:nvPr/>
            </p:nvSpPr>
            <p:spPr>
              <a:xfrm>
                <a:off x="2561563" y="3283527"/>
                <a:ext cx="2195216" cy="502317"/>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2073A7F4-F75B-4B29-A848-BBFAFBE9F6C8}"/>
                  </a:ext>
                </a:extLst>
              </p:cNvPr>
              <p:cNvSpPr txBox="1"/>
              <p:nvPr/>
            </p:nvSpPr>
            <p:spPr>
              <a:xfrm>
                <a:off x="2524052" y="3905645"/>
                <a:ext cx="2270237" cy="50231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800" b="0" i="1" smtClean="0">
                          <a:solidFill>
                            <a:srgbClr val="0070C0"/>
                          </a:solidFill>
                          <a:latin typeface="Cambria Math" panose="02040503050406030204" pitchFamily="18" charset="0"/>
                        </a:rPr>
                        <m:t>40=</m:t>
                      </m:r>
                      <m:box>
                        <m:boxPr>
                          <m:ctrlPr>
                            <a:rPr lang="en-US" sz="2800" b="0" i="1" smtClean="0">
                              <a:solidFill>
                                <a:srgbClr val="0070C0"/>
                              </a:solidFill>
                              <a:latin typeface="Cambria Math" panose="02040503050406030204" pitchFamily="18" charset="0"/>
                            </a:rPr>
                          </m:ctrlPr>
                        </m:boxPr>
                        <m:e>
                          <m:argPr>
                            <m:argSz m:val="-1"/>
                          </m:argPr>
                          <m:f>
                            <m:fPr>
                              <m:ctrlPr>
                                <a:rPr lang="en-US" sz="2800" b="0" i="1" smtClean="0">
                                  <a:solidFill>
                                    <a:srgbClr val="0070C0"/>
                                  </a:solidFill>
                                  <a:latin typeface="Cambria Math" panose="02040503050406030204" pitchFamily="18" charset="0"/>
                                </a:rPr>
                              </m:ctrlPr>
                            </m:fPr>
                            <m:num>
                              <m:r>
                                <a:rPr lang="en-US" sz="2800" b="0" i="1" smtClean="0">
                                  <a:solidFill>
                                    <a:srgbClr val="0070C0"/>
                                  </a:solidFill>
                                  <a:latin typeface="Cambria Math" panose="02040503050406030204" pitchFamily="18" charset="0"/>
                                </a:rPr>
                                <m:t>1</m:t>
                              </m:r>
                            </m:num>
                            <m:den>
                              <m:r>
                                <a:rPr lang="en-US" sz="2800" b="0" i="1" smtClean="0">
                                  <a:solidFill>
                                    <a:srgbClr val="0070C0"/>
                                  </a:solidFill>
                                  <a:latin typeface="Cambria Math" panose="02040503050406030204" pitchFamily="18" charset="0"/>
                                </a:rPr>
                                <m:t>2</m:t>
                              </m:r>
                            </m:den>
                          </m:f>
                        </m:e>
                      </m:box>
                      <m:r>
                        <a:rPr lang="en-US" sz="2800" b="0" i="1" smtClean="0">
                          <a:solidFill>
                            <a:srgbClr val="0070C0"/>
                          </a:solidFill>
                          <a:latin typeface="Cambria Math" panose="02040503050406030204" pitchFamily="18" charset="0"/>
                        </a:rPr>
                        <m:t>(</m:t>
                      </m:r>
                      <m:r>
                        <a:rPr lang="en-US" sz="2800" b="0" i="1" smtClean="0">
                          <a:solidFill>
                            <a:srgbClr val="0070C0"/>
                          </a:solidFill>
                          <a:latin typeface="Cambria Math" panose="02040503050406030204" pitchFamily="18" charset="0"/>
                        </a:rPr>
                        <m:t>𝑎</m:t>
                      </m:r>
                      <m:r>
                        <a:rPr lang="en-US" sz="2800" b="0" i="1" smtClean="0">
                          <a:solidFill>
                            <a:srgbClr val="0070C0"/>
                          </a:solidFill>
                          <a:latin typeface="Cambria Math" panose="02040503050406030204" pitchFamily="18" charset="0"/>
                        </a:rPr>
                        <m:t>)</m:t>
                      </m:r>
                      <m:sSup>
                        <m:sSupPr>
                          <m:ctrlPr>
                            <a:rPr lang="en-US" sz="2800" b="0" i="1" smtClean="0">
                              <a:solidFill>
                                <a:srgbClr val="0070C0"/>
                              </a:solidFill>
                              <a:latin typeface="Cambria Math" panose="02040503050406030204" pitchFamily="18" charset="0"/>
                            </a:rPr>
                          </m:ctrlPr>
                        </m:sSupPr>
                        <m:e>
                          <m:r>
                            <a:rPr lang="en-US" sz="2800" b="0" i="1" smtClean="0">
                              <a:solidFill>
                                <a:srgbClr val="0070C0"/>
                              </a:solidFill>
                              <a:latin typeface="Cambria Math" panose="02040503050406030204" pitchFamily="18" charset="0"/>
                            </a:rPr>
                            <m:t>(3)</m:t>
                          </m:r>
                        </m:e>
                        <m:sup>
                          <m:r>
                            <a:rPr lang="en-US" sz="2800" b="0" i="1" smtClean="0">
                              <a:solidFill>
                                <a:srgbClr val="0070C0"/>
                              </a:solidFill>
                              <a:latin typeface="Cambria Math" panose="02040503050406030204" pitchFamily="18" charset="0"/>
                            </a:rPr>
                            <m:t>2</m:t>
                          </m:r>
                        </m:sup>
                      </m:sSup>
                    </m:oMath>
                  </m:oMathPara>
                </a14:m>
                <a:endParaRPr lang="en-US" sz="2800" dirty="0">
                  <a:solidFill>
                    <a:srgbClr val="0070C0"/>
                  </a:solidFill>
                </a:endParaRPr>
              </a:p>
            </p:txBody>
          </p:sp>
        </mc:Choice>
        <mc:Fallback xmlns="">
          <p:sp>
            <p:nvSpPr>
              <p:cNvPr id="8" name="TextBox 7">
                <a:extLst>
                  <a:ext uri="{FF2B5EF4-FFF2-40B4-BE49-F238E27FC236}">
                    <a16:creationId xmlns:a16="http://schemas.microsoft.com/office/drawing/2014/main" id="{2073A7F4-F75B-4B29-A848-BBFAFBE9F6C8}"/>
                  </a:ext>
                </a:extLst>
              </p:cNvPr>
              <p:cNvSpPr txBox="1">
                <a:spLocks noRot="1" noChangeAspect="1" noMove="1" noResize="1" noEditPoints="1" noAdjustHandles="1" noChangeArrowheads="1" noChangeShapeType="1" noTextEdit="1"/>
              </p:cNvSpPr>
              <p:nvPr/>
            </p:nvSpPr>
            <p:spPr>
              <a:xfrm>
                <a:off x="2524052" y="3905645"/>
                <a:ext cx="2270237" cy="502317"/>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EB315A22-3DC5-452B-A687-33BEC837F3AF}"/>
                  </a:ext>
                </a:extLst>
              </p:cNvPr>
              <p:cNvSpPr txBox="1"/>
              <p:nvPr/>
            </p:nvSpPr>
            <p:spPr>
              <a:xfrm>
                <a:off x="2561563" y="4659193"/>
                <a:ext cx="2771977" cy="492443"/>
              </a:xfrm>
              <a:prstGeom prst="rect">
                <a:avLst/>
              </a:prstGeom>
              <a:noFill/>
              <a:ln>
                <a:solidFill>
                  <a:srgbClr val="0070C0"/>
                </a:solidFill>
              </a:ln>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3200" b="0" i="1" smtClean="0">
                          <a:solidFill>
                            <a:srgbClr val="0070C0"/>
                          </a:solidFill>
                          <a:latin typeface="Cambria Math" panose="02040503050406030204" pitchFamily="18" charset="0"/>
                        </a:rPr>
                        <m:t>𝑎</m:t>
                      </m:r>
                      <m:r>
                        <a:rPr lang="en-US" sz="3200" b="0" i="1" smtClean="0">
                          <a:solidFill>
                            <a:srgbClr val="0070C0"/>
                          </a:solidFill>
                          <a:latin typeface="Cambria Math" panose="02040503050406030204" pitchFamily="18" charset="0"/>
                        </a:rPr>
                        <m:t>=8.89 </m:t>
                      </m:r>
                      <m:r>
                        <m:rPr>
                          <m:sty m:val="p"/>
                        </m:rPr>
                        <a:rPr lang="en-US" sz="3200" b="0" i="0" smtClean="0">
                          <a:solidFill>
                            <a:srgbClr val="0070C0"/>
                          </a:solidFill>
                          <a:latin typeface="Cambria Math" panose="02040503050406030204" pitchFamily="18" charset="0"/>
                        </a:rPr>
                        <m:t>m</m:t>
                      </m:r>
                      <m:r>
                        <a:rPr lang="en-US" sz="3200" b="0" i="0" smtClean="0">
                          <a:solidFill>
                            <a:srgbClr val="0070C0"/>
                          </a:solidFill>
                          <a:latin typeface="Cambria Math" panose="02040503050406030204" pitchFamily="18" charset="0"/>
                        </a:rPr>
                        <m:t> </m:t>
                      </m:r>
                      <m:sSup>
                        <m:sSupPr>
                          <m:ctrlPr>
                            <a:rPr lang="en-US" sz="3200" b="0" i="1" smtClean="0">
                              <a:solidFill>
                                <a:srgbClr val="0070C0"/>
                              </a:solidFill>
                              <a:latin typeface="Cambria Math" panose="02040503050406030204" pitchFamily="18" charset="0"/>
                            </a:rPr>
                          </m:ctrlPr>
                        </m:sSupPr>
                        <m:e>
                          <m:r>
                            <a:rPr lang="en-US" sz="3200" b="0" i="1" smtClean="0">
                              <a:solidFill>
                                <a:srgbClr val="0070C0"/>
                              </a:solidFill>
                              <a:latin typeface="Cambria Math" panose="02040503050406030204" pitchFamily="18" charset="0"/>
                            </a:rPr>
                            <m:t>𝑠</m:t>
                          </m:r>
                        </m:e>
                        <m:sup>
                          <m:r>
                            <a:rPr lang="en-US" sz="3200" b="0" i="1" smtClean="0">
                              <a:solidFill>
                                <a:srgbClr val="0070C0"/>
                              </a:solidFill>
                              <a:latin typeface="Cambria Math" panose="02040503050406030204" pitchFamily="18" charset="0"/>
                            </a:rPr>
                            <m:t>−2</m:t>
                          </m:r>
                        </m:sup>
                      </m:sSup>
                    </m:oMath>
                  </m:oMathPara>
                </a14:m>
                <a:endParaRPr lang="en-US" sz="3200" dirty="0">
                  <a:solidFill>
                    <a:srgbClr val="0070C0"/>
                  </a:solidFill>
                </a:endParaRPr>
              </a:p>
            </p:txBody>
          </p:sp>
        </mc:Choice>
        <mc:Fallback xmlns="">
          <p:sp>
            <p:nvSpPr>
              <p:cNvPr id="9" name="TextBox 8">
                <a:extLst>
                  <a:ext uri="{FF2B5EF4-FFF2-40B4-BE49-F238E27FC236}">
                    <a16:creationId xmlns:a16="http://schemas.microsoft.com/office/drawing/2014/main" id="{EB315A22-3DC5-452B-A687-33BEC837F3AF}"/>
                  </a:ext>
                </a:extLst>
              </p:cNvPr>
              <p:cNvSpPr txBox="1">
                <a:spLocks noRot="1" noChangeAspect="1" noMove="1" noResize="1" noEditPoints="1" noAdjustHandles="1" noChangeArrowheads="1" noChangeShapeType="1" noTextEdit="1"/>
              </p:cNvSpPr>
              <p:nvPr/>
            </p:nvSpPr>
            <p:spPr>
              <a:xfrm>
                <a:off x="2561563" y="4659193"/>
                <a:ext cx="2771977" cy="492443"/>
              </a:xfrm>
              <a:prstGeom prst="rect">
                <a:avLst/>
              </a:prstGeom>
              <a:blipFill>
                <a:blip r:embed="rId5"/>
                <a:stretch>
                  <a:fillRect/>
                </a:stretch>
              </a:blipFill>
              <a:ln>
                <a:solidFill>
                  <a:srgbClr val="0070C0"/>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DDAEEC24-7F36-4EC5-8EA3-B4A0BAADDC81}"/>
                  </a:ext>
                </a:extLst>
              </p:cNvPr>
              <p:cNvSpPr txBox="1"/>
              <p:nvPr/>
            </p:nvSpPr>
            <p:spPr>
              <a:xfrm>
                <a:off x="5860667" y="4166750"/>
                <a:ext cx="1477135" cy="492443"/>
              </a:xfrm>
              <a:prstGeom prst="rect">
                <a:avLst/>
              </a:prstGeom>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3200" b="0" i="1" smtClean="0">
                          <a:solidFill>
                            <a:srgbClr val="C00000"/>
                          </a:solidFill>
                          <a:latin typeface="Cambria Math" panose="02040503050406030204" pitchFamily="18" charset="0"/>
                        </a:rPr>
                        <m:t>𝐹</m:t>
                      </m:r>
                      <m:r>
                        <a:rPr lang="en-US" sz="3200" b="0" i="1" smtClean="0">
                          <a:solidFill>
                            <a:schemeClr val="tx1">
                              <a:lumMod val="85000"/>
                              <a:lumOff val="15000"/>
                            </a:schemeClr>
                          </a:solidFill>
                          <a:latin typeface="Cambria Math" panose="02040503050406030204" pitchFamily="18" charset="0"/>
                        </a:rPr>
                        <m:t>=</m:t>
                      </m:r>
                      <m:r>
                        <a:rPr lang="en-US" sz="3200" b="0" i="1" smtClean="0">
                          <a:solidFill>
                            <a:srgbClr val="00B050"/>
                          </a:solidFill>
                          <a:latin typeface="Cambria Math" panose="02040503050406030204" pitchFamily="18" charset="0"/>
                        </a:rPr>
                        <m:t>𝑚</m:t>
                      </m:r>
                      <m:r>
                        <a:rPr lang="en-US" sz="3200" b="0" i="1" smtClean="0">
                          <a:solidFill>
                            <a:srgbClr val="0070C0"/>
                          </a:solidFill>
                          <a:latin typeface="Cambria Math" panose="02040503050406030204" pitchFamily="18" charset="0"/>
                        </a:rPr>
                        <m:t>𝑎</m:t>
                      </m:r>
                    </m:oMath>
                  </m:oMathPara>
                </a14:m>
                <a:endParaRPr lang="en-US" sz="3200" dirty="0">
                  <a:solidFill>
                    <a:srgbClr val="C00000"/>
                  </a:solidFill>
                </a:endParaRPr>
              </a:p>
            </p:txBody>
          </p:sp>
        </mc:Choice>
        <mc:Fallback xmlns="">
          <p:sp>
            <p:nvSpPr>
              <p:cNvPr id="10" name="TextBox 9">
                <a:extLst>
                  <a:ext uri="{FF2B5EF4-FFF2-40B4-BE49-F238E27FC236}">
                    <a16:creationId xmlns:a16="http://schemas.microsoft.com/office/drawing/2014/main" id="{DDAEEC24-7F36-4EC5-8EA3-B4A0BAADDC81}"/>
                  </a:ext>
                </a:extLst>
              </p:cNvPr>
              <p:cNvSpPr txBox="1">
                <a:spLocks noRot="1" noChangeAspect="1" noMove="1" noResize="1" noEditPoints="1" noAdjustHandles="1" noChangeArrowheads="1" noChangeShapeType="1" noTextEdit="1"/>
              </p:cNvSpPr>
              <p:nvPr/>
            </p:nvSpPr>
            <p:spPr>
              <a:xfrm>
                <a:off x="5860667" y="4166750"/>
                <a:ext cx="1477135" cy="492443"/>
              </a:xfrm>
              <a:prstGeom prst="rect">
                <a:avLst/>
              </a:prstGeom>
              <a:blipFill>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697E5889-808A-4D9A-A900-185A4ED57A38}"/>
                  </a:ext>
                </a:extLst>
              </p:cNvPr>
              <p:cNvSpPr txBox="1"/>
              <p:nvPr/>
            </p:nvSpPr>
            <p:spPr>
              <a:xfrm>
                <a:off x="5860667" y="4743277"/>
                <a:ext cx="3023648" cy="492443"/>
              </a:xfrm>
              <a:prstGeom prst="rect">
                <a:avLst/>
              </a:prstGeom>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3200" b="0" i="1" smtClean="0">
                          <a:solidFill>
                            <a:srgbClr val="C00000"/>
                          </a:solidFill>
                          <a:latin typeface="Cambria Math" panose="02040503050406030204" pitchFamily="18" charset="0"/>
                        </a:rPr>
                        <m:t>𝐹</m:t>
                      </m:r>
                      <m:r>
                        <a:rPr lang="en-US" sz="3200" b="0" i="1" smtClean="0">
                          <a:solidFill>
                            <a:schemeClr val="tx1">
                              <a:lumMod val="85000"/>
                              <a:lumOff val="15000"/>
                            </a:schemeClr>
                          </a:solidFill>
                          <a:latin typeface="Cambria Math" panose="02040503050406030204" pitchFamily="18" charset="0"/>
                        </a:rPr>
                        <m:t>=</m:t>
                      </m:r>
                      <m:r>
                        <a:rPr lang="en-US" sz="3200" b="0" i="1" smtClean="0">
                          <a:solidFill>
                            <a:srgbClr val="00B050"/>
                          </a:solidFill>
                          <a:latin typeface="Cambria Math" panose="02040503050406030204" pitchFamily="18" charset="0"/>
                        </a:rPr>
                        <m:t>(710)</m:t>
                      </m:r>
                      <m:r>
                        <a:rPr lang="en-US" sz="3200" b="0" i="1" smtClean="0">
                          <a:solidFill>
                            <a:srgbClr val="0070C0"/>
                          </a:solidFill>
                          <a:latin typeface="Cambria Math" panose="02040503050406030204" pitchFamily="18" charset="0"/>
                        </a:rPr>
                        <m:t>(8.89)</m:t>
                      </m:r>
                    </m:oMath>
                  </m:oMathPara>
                </a14:m>
                <a:endParaRPr lang="en-US" sz="3200" dirty="0">
                  <a:solidFill>
                    <a:srgbClr val="C00000"/>
                  </a:solidFill>
                </a:endParaRPr>
              </a:p>
            </p:txBody>
          </p:sp>
        </mc:Choice>
        <mc:Fallback xmlns="">
          <p:sp>
            <p:nvSpPr>
              <p:cNvPr id="11" name="TextBox 10">
                <a:extLst>
                  <a:ext uri="{FF2B5EF4-FFF2-40B4-BE49-F238E27FC236}">
                    <a16:creationId xmlns:a16="http://schemas.microsoft.com/office/drawing/2014/main" id="{697E5889-808A-4D9A-A900-185A4ED57A38}"/>
                  </a:ext>
                </a:extLst>
              </p:cNvPr>
              <p:cNvSpPr txBox="1">
                <a:spLocks noRot="1" noChangeAspect="1" noMove="1" noResize="1" noEditPoints="1" noAdjustHandles="1" noChangeArrowheads="1" noChangeShapeType="1" noTextEdit="1"/>
              </p:cNvSpPr>
              <p:nvPr/>
            </p:nvSpPr>
            <p:spPr>
              <a:xfrm>
                <a:off x="5860667" y="4743277"/>
                <a:ext cx="3023648" cy="492443"/>
              </a:xfrm>
              <a:prstGeom prst="rect">
                <a:avLst/>
              </a:prstGeom>
              <a:blipFill>
                <a:blip r:embed="rId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9509F5CD-93CC-4155-8472-A6910B4D3F95}"/>
                  </a:ext>
                </a:extLst>
              </p:cNvPr>
              <p:cNvSpPr txBox="1"/>
              <p:nvPr/>
            </p:nvSpPr>
            <p:spPr>
              <a:xfrm>
                <a:off x="5860667" y="5566025"/>
                <a:ext cx="2172453" cy="492443"/>
              </a:xfrm>
              <a:prstGeom prst="rect">
                <a:avLst/>
              </a:prstGeom>
              <a:solidFill>
                <a:srgbClr val="FFFF00">
                  <a:alpha val="50196"/>
                </a:srgbClr>
              </a:solidFill>
              <a:ln>
                <a:solidFill>
                  <a:srgbClr val="C00000"/>
                </a:solidFill>
              </a:ln>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3200" b="0" i="1" smtClean="0">
                          <a:solidFill>
                            <a:srgbClr val="C00000"/>
                          </a:solidFill>
                          <a:latin typeface="Cambria Math" panose="02040503050406030204" pitchFamily="18" charset="0"/>
                        </a:rPr>
                        <m:t>𝐹</m:t>
                      </m:r>
                      <m:r>
                        <a:rPr lang="en-US" sz="3200" b="0" i="1" smtClean="0">
                          <a:solidFill>
                            <a:schemeClr val="tx1">
                              <a:lumMod val="85000"/>
                              <a:lumOff val="15000"/>
                            </a:schemeClr>
                          </a:solidFill>
                          <a:latin typeface="Cambria Math" panose="02040503050406030204" pitchFamily="18" charset="0"/>
                        </a:rPr>
                        <m:t>=</m:t>
                      </m:r>
                      <m:r>
                        <a:rPr lang="en-US" sz="3200" b="0" i="0" smtClean="0">
                          <a:solidFill>
                            <a:srgbClr val="C00000"/>
                          </a:solidFill>
                          <a:latin typeface="Cambria Math" panose="02040503050406030204" pitchFamily="18" charset="0"/>
                        </a:rPr>
                        <m:t>6311 </m:t>
                      </m:r>
                      <m:r>
                        <m:rPr>
                          <m:sty m:val="p"/>
                        </m:rPr>
                        <a:rPr lang="en-US" sz="3200" b="0" i="0" smtClean="0">
                          <a:solidFill>
                            <a:srgbClr val="C00000"/>
                          </a:solidFill>
                          <a:latin typeface="Cambria Math" panose="02040503050406030204" pitchFamily="18" charset="0"/>
                        </a:rPr>
                        <m:t>N</m:t>
                      </m:r>
                    </m:oMath>
                  </m:oMathPara>
                </a14:m>
                <a:endParaRPr lang="en-US" sz="3200" dirty="0">
                  <a:solidFill>
                    <a:srgbClr val="C00000"/>
                  </a:solidFill>
                </a:endParaRPr>
              </a:p>
            </p:txBody>
          </p:sp>
        </mc:Choice>
        <mc:Fallback xmlns="">
          <p:sp>
            <p:nvSpPr>
              <p:cNvPr id="12" name="TextBox 11">
                <a:extLst>
                  <a:ext uri="{FF2B5EF4-FFF2-40B4-BE49-F238E27FC236}">
                    <a16:creationId xmlns:a16="http://schemas.microsoft.com/office/drawing/2014/main" id="{9509F5CD-93CC-4155-8472-A6910B4D3F95}"/>
                  </a:ext>
                </a:extLst>
              </p:cNvPr>
              <p:cNvSpPr txBox="1">
                <a:spLocks noRot="1" noChangeAspect="1" noMove="1" noResize="1" noEditPoints="1" noAdjustHandles="1" noChangeArrowheads="1" noChangeShapeType="1" noTextEdit="1"/>
              </p:cNvSpPr>
              <p:nvPr/>
            </p:nvSpPr>
            <p:spPr>
              <a:xfrm>
                <a:off x="5860667" y="5566025"/>
                <a:ext cx="2172453" cy="492443"/>
              </a:xfrm>
              <a:prstGeom prst="rect">
                <a:avLst/>
              </a:prstGeom>
              <a:blipFill>
                <a:blip r:embed="rId8"/>
                <a:stretch>
                  <a:fillRect/>
                </a:stretch>
              </a:blipFill>
              <a:ln>
                <a:solidFill>
                  <a:srgbClr val="C00000"/>
                </a:solidFill>
              </a:ln>
            </p:spPr>
            <p:txBody>
              <a:bodyPr/>
              <a:lstStyle/>
              <a:p>
                <a:r>
                  <a:rPr lang="en-US">
                    <a:noFill/>
                  </a:rPr>
                  <a:t> </a:t>
                </a:r>
              </a:p>
            </p:txBody>
          </p:sp>
        </mc:Fallback>
      </mc:AlternateContent>
      <p:cxnSp>
        <p:nvCxnSpPr>
          <p:cNvPr id="13" name="Straight Connector 12">
            <a:extLst>
              <a:ext uri="{FF2B5EF4-FFF2-40B4-BE49-F238E27FC236}">
                <a16:creationId xmlns:a16="http://schemas.microsoft.com/office/drawing/2014/main" id="{0E4039DC-485A-4448-9169-1568D3643006}"/>
              </a:ext>
            </a:extLst>
          </p:cNvPr>
          <p:cNvCxnSpPr/>
          <p:nvPr/>
        </p:nvCxnSpPr>
        <p:spPr>
          <a:xfrm flipV="1">
            <a:off x="3206196" y="3441812"/>
            <a:ext cx="354422" cy="268212"/>
          </a:xfrm>
          <a:prstGeom prst="line">
            <a:avLst/>
          </a:prstGeom>
          <a:ln w="38100">
            <a:solidFill>
              <a:srgbClr val="C00000"/>
            </a:solidFill>
          </a:ln>
        </p:spPr>
        <p:style>
          <a:lnRef idx="1">
            <a:schemeClr val="accent1"/>
          </a:lnRef>
          <a:fillRef idx="0">
            <a:schemeClr val="accent1"/>
          </a:fillRef>
          <a:effectRef idx="1">
            <a:schemeClr val="accent1"/>
          </a:effectRef>
          <a:fontRef idx="minor">
            <a:schemeClr val="tx1"/>
          </a:fontRef>
        </p:style>
      </p:cxnSp>
      <mc:AlternateContent xmlns:mc="http://schemas.openxmlformats.org/markup-compatibility/2006">
        <mc:Choice xmlns:a14="http://schemas.microsoft.com/office/drawing/2010/main" Requires="a14">
          <p:graphicFrame>
            <p:nvGraphicFramePr>
              <p:cNvPr id="14" name="Table 13">
                <a:extLst>
                  <a:ext uri="{FF2B5EF4-FFF2-40B4-BE49-F238E27FC236}">
                    <a16:creationId xmlns:a16="http://schemas.microsoft.com/office/drawing/2014/main" id="{53FA42EA-A9FD-49EA-8FC3-7B843DCBBCF0}"/>
                  </a:ext>
                </a:extLst>
              </p:cNvPr>
              <p:cNvGraphicFramePr>
                <a:graphicFrameLocks noGrp="1"/>
              </p:cNvGraphicFramePr>
              <p:nvPr>
                <p:extLst>
                  <p:ext uri="{D42A27DB-BD31-4B8C-83A1-F6EECF244321}">
                    <p14:modId xmlns:p14="http://schemas.microsoft.com/office/powerpoint/2010/main" val="3027787930"/>
                  </p:ext>
                </p:extLst>
              </p:nvPr>
            </p:nvGraphicFramePr>
            <p:xfrm>
              <a:off x="342901" y="3287080"/>
              <a:ext cx="2018643" cy="2937080"/>
            </p:xfrm>
            <a:graphic>
              <a:graphicData uri="http://schemas.openxmlformats.org/drawingml/2006/table">
                <a:tbl>
                  <a:tblPr bandRow="1">
                    <a:tableStyleId>{8A107856-5554-42FB-B03E-39F5DBC370BA}</a:tableStyleId>
                  </a:tblPr>
                  <a:tblGrid>
                    <a:gridCol w="519290">
                      <a:extLst>
                        <a:ext uri="{9D8B030D-6E8A-4147-A177-3AD203B41FA5}">
                          <a16:colId xmlns:a16="http://schemas.microsoft.com/office/drawing/2014/main" val="4012973007"/>
                        </a:ext>
                      </a:extLst>
                    </a:gridCol>
                    <a:gridCol w="1499353">
                      <a:extLst>
                        <a:ext uri="{9D8B030D-6E8A-4147-A177-3AD203B41FA5}">
                          <a16:colId xmlns:a16="http://schemas.microsoft.com/office/drawing/2014/main" val="1650364598"/>
                        </a:ext>
                      </a:extLst>
                    </a:gridCol>
                  </a:tblGrid>
                  <a:tr h="58741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sz="3200" b="0" i="1" smtClean="0">
                                    <a:latin typeface="Cambria Math" panose="02040503050406030204" pitchFamily="18" charset="0"/>
                                  </a:rPr>
                                  <m:t>𝑠</m:t>
                                </m:r>
                              </m:oMath>
                            </m:oMathPara>
                          </a14:m>
                          <a:endParaRPr lang="en-US" sz="32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a:solidFill>
                                <a:srgbClr val="0070C0"/>
                              </a:solidFill>
                              <a:latin typeface="Ebrima" panose="02000000000000000000" pitchFamily="2" charset="0"/>
                              <a:ea typeface="Ebrima" panose="02000000000000000000" pitchFamily="2" charset="0"/>
                              <a:cs typeface="Ebrima" panose="02000000000000000000" pitchFamily="2" charset="0"/>
                            </a:rPr>
                            <a:t>40 m</a:t>
                          </a:r>
                        </a:p>
                      </a:txBody>
                      <a:tcPr anchor="ctr"/>
                    </a:tc>
                    <a:extLst>
                      <a:ext uri="{0D108BD9-81ED-4DB2-BD59-A6C34878D82A}">
                        <a16:rowId xmlns:a16="http://schemas.microsoft.com/office/drawing/2014/main" val="1388651181"/>
                      </a:ext>
                    </a:extLst>
                  </a:tr>
                  <a:tr h="587416">
                    <a:tc>
                      <a:txBody>
                        <a:bodyPr/>
                        <a:lstStyle/>
                        <a:p>
                          <a:pPr algn="ctr"/>
                          <a14:m>
                            <m:oMathPara xmlns:m="http://schemas.openxmlformats.org/officeDocument/2006/math">
                              <m:oMathParaPr>
                                <m:jc m:val="centerGroup"/>
                              </m:oMathParaPr>
                              <m:oMath xmlns:m="http://schemas.openxmlformats.org/officeDocument/2006/math">
                                <m:r>
                                  <a:rPr lang="en-US" sz="3200" b="0" i="1" smtClean="0">
                                    <a:latin typeface="Cambria Math" panose="02040503050406030204" pitchFamily="18" charset="0"/>
                                  </a:rPr>
                                  <m:t>𝑢</m:t>
                                </m:r>
                              </m:oMath>
                            </m:oMathPara>
                          </a14:m>
                          <a:endParaRPr lang="en-US" sz="32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dirty="0">
                              <a:solidFill>
                                <a:srgbClr val="0070C0"/>
                              </a:solidFill>
                              <a:latin typeface="Ebrima" panose="02000000000000000000" pitchFamily="2" charset="0"/>
                              <a:ea typeface="Ebrima" panose="02000000000000000000" pitchFamily="2" charset="0"/>
                              <a:cs typeface="Ebrima" panose="02000000000000000000" pitchFamily="2" charset="0"/>
                            </a:rPr>
                            <a:t>0 m s</a:t>
                          </a:r>
                          <a:r>
                            <a:rPr lang="en-US" sz="2800" baseline="30000" dirty="0">
                              <a:solidFill>
                                <a:srgbClr val="0070C0"/>
                              </a:solidFill>
                              <a:latin typeface="Ebrima" panose="02000000000000000000" pitchFamily="2" charset="0"/>
                              <a:ea typeface="Ebrima" panose="02000000000000000000" pitchFamily="2" charset="0"/>
                              <a:cs typeface="Ebrima" panose="02000000000000000000" pitchFamily="2" charset="0"/>
                            </a:rPr>
                            <a:t>-1</a:t>
                          </a:r>
                          <a:endParaRPr lang="en-US" sz="2800" dirty="0">
                            <a:solidFill>
                              <a:srgbClr val="0070C0"/>
                            </a:solidFill>
                            <a:latin typeface="Ebrima" panose="02000000000000000000" pitchFamily="2" charset="0"/>
                            <a:ea typeface="Ebrima" panose="02000000000000000000" pitchFamily="2" charset="0"/>
                            <a:cs typeface="Ebrima" panose="02000000000000000000" pitchFamily="2" charset="0"/>
                          </a:endParaRPr>
                        </a:p>
                      </a:txBody>
                      <a:tcPr anchor="ctr"/>
                    </a:tc>
                    <a:extLst>
                      <a:ext uri="{0D108BD9-81ED-4DB2-BD59-A6C34878D82A}">
                        <a16:rowId xmlns:a16="http://schemas.microsoft.com/office/drawing/2014/main" val="565981306"/>
                      </a:ext>
                    </a:extLst>
                  </a:tr>
                  <a:tr h="587416">
                    <a:tc>
                      <a:txBody>
                        <a:bodyPr/>
                        <a:lstStyle/>
                        <a:p>
                          <a:pPr algn="ctr"/>
                          <a14:m>
                            <m:oMathPara xmlns:m="http://schemas.openxmlformats.org/officeDocument/2006/math">
                              <m:oMathParaPr>
                                <m:jc m:val="centerGroup"/>
                              </m:oMathParaPr>
                              <m:oMath xmlns:m="http://schemas.openxmlformats.org/officeDocument/2006/math">
                                <m:r>
                                  <a:rPr lang="en-US" sz="3200" i="1" smtClean="0">
                                    <a:latin typeface="Cambria Math" panose="02040503050406030204" pitchFamily="18" charset="0"/>
                                  </a:rPr>
                                  <m:t>𝑣</m:t>
                                </m:r>
                              </m:oMath>
                            </m:oMathPara>
                          </a14:m>
                          <a:endParaRPr lang="en-US" sz="32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dirty="0">
                              <a:solidFill>
                                <a:srgbClr val="0070C0"/>
                              </a:solidFill>
                              <a:latin typeface="Ebrima" panose="02000000000000000000" pitchFamily="2" charset="0"/>
                              <a:ea typeface="Ebrima" panose="02000000000000000000" pitchFamily="2" charset="0"/>
                              <a:cs typeface="Ebrima" panose="02000000000000000000" pitchFamily="2" charset="0"/>
                            </a:rPr>
                            <a:t>---</a:t>
                          </a:r>
                        </a:p>
                      </a:txBody>
                      <a:tcPr anchor="ctr"/>
                    </a:tc>
                    <a:extLst>
                      <a:ext uri="{0D108BD9-81ED-4DB2-BD59-A6C34878D82A}">
                        <a16:rowId xmlns:a16="http://schemas.microsoft.com/office/drawing/2014/main" val="2475063573"/>
                      </a:ext>
                    </a:extLst>
                  </a:tr>
                  <a:tr h="58741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sz="3200" b="0" i="1" smtClean="0">
                                    <a:latin typeface="Cambria Math" panose="02040503050406030204" pitchFamily="18" charset="0"/>
                                  </a:rPr>
                                  <m:t>𝑎</m:t>
                                </m:r>
                              </m:oMath>
                            </m:oMathPara>
                          </a14:m>
                          <a:endParaRPr lang="en-US" sz="32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a:solidFill>
                                <a:srgbClr val="0070C0"/>
                              </a:solidFill>
                              <a:latin typeface="Ebrima" panose="02000000000000000000" pitchFamily="2" charset="0"/>
                              <a:ea typeface="Ebrima" panose="02000000000000000000" pitchFamily="2" charset="0"/>
                              <a:cs typeface="Ebrima" panose="02000000000000000000" pitchFamily="2" charset="0"/>
                            </a:rPr>
                            <a:t>?</a:t>
                          </a:r>
                        </a:p>
                      </a:txBody>
                      <a:tcPr anchor="ctr"/>
                    </a:tc>
                    <a:extLst>
                      <a:ext uri="{0D108BD9-81ED-4DB2-BD59-A6C34878D82A}">
                        <a16:rowId xmlns:a16="http://schemas.microsoft.com/office/drawing/2014/main" val="3790817198"/>
                      </a:ext>
                    </a:extLst>
                  </a:tr>
                  <a:tr h="58741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sz="3200" b="0" i="1" smtClean="0">
                                    <a:latin typeface="Cambria Math" panose="02040503050406030204" pitchFamily="18" charset="0"/>
                                  </a:rPr>
                                  <m:t>𝑡</m:t>
                                </m:r>
                              </m:oMath>
                            </m:oMathPara>
                          </a14:m>
                          <a:endParaRPr lang="en-US" sz="32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a:solidFill>
                                <a:srgbClr val="0070C0"/>
                              </a:solidFill>
                              <a:latin typeface="Ebrima" panose="02000000000000000000" pitchFamily="2" charset="0"/>
                              <a:ea typeface="Ebrima" panose="02000000000000000000" pitchFamily="2" charset="0"/>
                              <a:cs typeface="Ebrima" panose="02000000000000000000" pitchFamily="2" charset="0"/>
                            </a:rPr>
                            <a:t>3 s</a:t>
                          </a:r>
                        </a:p>
                      </a:txBody>
                      <a:tcPr anchor="ctr"/>
                    </a:tc>
                    <a:extLst>
                      <a:ext uri="{0D108BD9-81ED-4DB2-BD59-A6C34878D82A}">
                        <a16:rowId xmlns:a16="http://schemas.microsoft.com/office/drawing/2014/main" val="536691431"/>
                      </a:ext>
                    </a:extLst>
                  </a:tr>
                </a:tbl>
              </a:graphicData>
            </a:graphic>
          </p:graphicFrame>
        </mc:Choice>
        <mc:Fallback>
          <p:graphicFrame>
            <p:nvGraphicFramePr>
              <p:cNvPr id="14" name="Table 13">
                <a:extLst>
                  <a:ext uri="{FF2B5EF4-FFF2-40B4-BE49-F238E27FC236}">
                    <a16:creationId xmlns:a16="http://schemas.microsoft.com/office/drawing/2014/main" id="{53FA42EA-A9FD-49EA-8FC3-7B843DCBBCF0}"/>
                  </a:ext>
                </a:extLst>
              </p:cNvPr>
              <p:cNvGraphicFramePr>
                <a:graphicFrameLocks noGrp="1"/>
              </p:cNvGraphicFramePr>
              <p:nvPr>
                <p:extLst>
                  <p:ext uri="{D42A27DB-BD31-4B8C-83A1-F6EECF244321}">
                    <p14:modId xmlns:p14="http://schemas.microsoft.com/office/powerpoint/2010/main" val="3027787930"/>
                  </p:ext>
                </p:extLst>
              </p:nvPr>
            </p:nvGraphicFramePr>
            <p:xfrm>
              <a:off x="342901" y="3287080"/>
              <a:ext cx="2018643" cy="2937080"/>
            </p:xfrm>
            <a:graphic>
              <a:graphicData uri="http://schemas.openxmlformats.org/drawingml/2006/table">
                <a:tbl>
                  <a:tblPr bandRow="1">
                    <a:tableStyleId>{8A107856-5554-42FB-B03E-39F5DBC370BA}</a:tableStyleId>
                  </a:tblPr>
                  <a:tblGrid>
                    <a:gridCol w="519290">
                      <a:extLst>
                        <a:ext uri="{9D8B030D-6E8A-4147-A177-3AD203B41FA5}">
                          <a16:colId xmlns:a16="http://schemas.microsoft.com/office/drawing/2014/main" val="4012973007"/>
                        </a:ext>
                      </a:extLst>
                    </a:gridCol>
                    <a:gridCol w="1499353">
                      <a:extLst>
                        <a:ext uri="{9D8B030D-6E8A-4147-A177-3AD203B41FA5}">
                          <a16:colId xmlns:a16="http://schemas.microsoft.com/office/drawing/2014/main" val="1650364598"/>
                        </a:ext>
                      </a:extLst>
                    </a:gridCol>
                  </a:tblGrid>
                  <a:tr h="587416">
                    <a:tc>
                      <a:txBody>
                        <a:bodyPr/>
                        <a:lstStyle/>
                        <a:p>
                          <a:endParaRPr lang="en-US"/>
                        </a:p>
                      </a:txBody>
                      <a:tcPr anchor="ctr">
                        <a:blipFill>
                          <a:blip r:embed="rId9"/>
                          <a:stretch>
                            <a:fillRect l="-1176" t="-5155" r="-292941" b="-419588"/>
                          </a:stretch>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a:solidFill>
                                <a:srgbClr val="0070C0"/>
                              </a:solidFill>
                              <a:latin typeface="Ebrima" panose="02000000000000000000" pitchFamily="2" charset="0"/>
                              <a:ea typeface="Ebrima" panose="02000000000000000000" pitchFamily="2" charset="0"/>
                              <a:cs typeface="Ebrima" panose="02000000000000000000" pitchFamily="2" charset="0"/>
                            </a:rPr>
                            <a:t>40 m</a:t>
                          </a:r>
                        </a:p>
                      </a:txBody>
                      <a:tcPr anchor="ctr"/>
                    </a:tc>
                    <a:extLst>
                      <a:ext uri="{0D108BD9-81ED-4DB2-BD59-A6C34878D82A}">
                        <a16:rowId xmlns:a16="http://schemas.microsoft.com/office/drawing/2014/main" val="1388651181"/>
                      </a:ext>
                    </a:extLst>
                  </a:tr>
                  <a:tr h="587416">
                    <a:tc>
                      <a:txBody>
                        <a:bodyPr/>
                        <a:lstStyle/>
                        <a:p>
                          <a:endParaRPr lang="en-US"/>
                        </a:p>
                      </a:txBody>
                      <a:tcPr anchor="ctr">
                        <a:blipFill>
                          <a:blip r:embed="rId9"/>
                          <a:stretch>
                            <a:fillRect l="-1176" t="-106250" r="-292941" b="-323958"/>
                          </a:stretch>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dirty="0">
                              <a:solidFill>
                                <a:srgbClr val="0070C0"/>
                              </a:solidFill>
                              <a:latin typeface="Ebrima" panose="02000000000000000000" pitchFamily="2" charset="0"/>
                              <a:ea typeface="Ebrima" panose="02000000000000000000" pitchFamily="2" charset="0"/>
                              <a:cs typeface="Ebrima" panose="02000000000000000000" pitchFamily="2" charset="0"/>
                            </a:rPr>
                            <a:t>0 m s</a:t>
                          </a:r>
                          <a:r>
                            <a:rPr lang="en-US" sz="2800" baseline="30000" dirty="0">
                              <a:solidFill>
                                <a:srgbClr val="0070C0"/>
                              </a:solidFill>
                              <a:latin typeface="Ebrima" panose="02000000000000000000" pitchFamily="2" charset="0"/>
                              <a:ea typeface="Ebrima" panose="02000000000000000000" pitchFamily="2" charset="0"/>
                              <a:cs typeface="Ebrima" panose="02000000000000000000" pitchFamily="2" charset="0"/>
                            </a:rPr>
                            <a:t>-1</a:t>
                          </a:r>
                          <a:endParaRPr lang="en-US" sz="2800" dirty="0">
                            <a:solidFill>
                              <a:srgbClr val="0070C0"/>
                            </a:solidFill>
                            <a:latin typeface="Ebrima" panose="02000000000000000000" pitchFamily="2" charset="0"/>
                            <a:ea typeface="Ebrima" panose="02000000000000000000" pitchFamily="2" charset="0"/>
                            <a:cs typeface="Ebrima" panose="02000000000000000000" pitchFamily="2" charset="0"/>
                          </a:endParaRPr>
                        </a:p>
                      </a:txBody>
                      <a:tcPr anchor="ctr"/>
                    </a:tc>
                    <a:extLst>
                      <a:ext uri="{0D108BD9-81ED-4DB2-BD59-A6C34878D82A}">
                        <a16:rowId xmlns:a16="http://schemas.microsoft.com/office/drawing/2014/main" val="565981306"/>
                      </a:ext>
                    </a:extLst>
                  </a:tr>
                  <a:tr h="587416">
                    <a:tc>
                      <a:txBody>
                        <a:bodyPr/>
                        <a:lstStyle/>
                        <a:p>
                          <a:endParaRPr lang="en-US"/>
                        </a:p>
                      </a:txBody>
                      <a:tcPr anchor="ctr">
                        <a:blipFill>
                          <a:blip r:embed="rId9"/>
                          <a:stretch>
                            <a:fillRect l="-1176" t="-204124" r="-292941" b="-220619"/>
                          </a:stretch>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dirty="0">
                              <a:solidFill>
                                <a:srgbClr val="0070C0"/>
                              </a:solidFill>
                              <a:latin typeface="Ebrima" panose="02000000000000000000" pitchFamily="2" charset="0"/>
                              <a:ea typeface="Ebrima" panose="02000000000000000000" pitchFamily="2" charset="0"/>
                              <a:cs typeface="Ebrima" panose="02000000000000000000" pitchFamily="2" charset="0"/>
                            </a:rPr>
                            <a:t>---</a:t>
                          </a:r>
                        </a:p>
                      </a:txBody>
                      <a:tcPr anchor="ctr"/>
                    </a:tc>
                    <a:extLst>
                      <a:ext uri="{0D108BD9-81ED-4DB2-BD59-A6C34878D82A}">
                        <a16:rowId xmlns:a16="http://schemas.microsoft.com/office/drawing/2014/main" val="2475063573"/>
                      </a:ext>
                    </a:extLst>
                  </a:tr>
                  <a:tr h="587416">
                    <a:tc>
                      <a:txBody>
                        <a:bodyPr/>
                        <a:lstStyle/>
                        <a:p>
                          <a:endParaRPr lang="en-US"/>
                        </a:p>
                      </a:txBody>
                      <a:tcPr anchor="ctr">
                        <a:blipFill>
                          <a:blip r:embed="rId9"/>
                          <a:stretch>
                            <a:fillRect l="-1176" t="-307292" r="-292941" b="-122917"/>
                          </a:stretch>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a:solidFill>
                                <a:srgbClr val="0070C0"/>
                              </a:solidFill>
                              <a:latin typeface="Ebrima" panose="02000000000000000000" pitchFamily="2" charset="0"/>
                              <a:ea typeface="Ebrima" panose="02000000000000000000" pitchFamily="2" charset="0"/>
                              <a:cs typeface="Ebrima" panose="02000000000000000000" pitchFamily="2" charset="0"/>
                            </a:rPr>
                            <a:t>?</a:t>
                          </a:r>
                        </a:p>
                      </a:txBody>
                      <a:tcPr anchor="ctr"/>
                    </a:tc>
                    <a:extLst>
                      <a:ext uri="{0D108BD9-81ED-4DB2-BD59-A6C34878D82A}">
                        <a16:rowId xmlns:a16="http://schemas.microsoft.com/office/drawing/2014/main" val="3790817198"/>
                      </a:ext>
                    </a:extLst>
                  </a:tr>
                  <a:tr h="587416">
                    <a:tc>
                      <a:txBody>
                        <a:bodyPr/>
                        <a:lstStyle/>
                        <a:p>
                          <a:endParaRPr lang="en-US"/>
                        </a:p>
                      </a:txBody>
                      <a:tcPr anchor="ctr">
                        <a:blipFill>
                          <a:blip r:embed="rId9"/>
                          <a:stretch>
                            <a:fillRect l="-1176" t="-403093" r="-292941" b="-21649"/>
                          </a:stretch>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a:solidFill>
                                <a:srgbClr val="0070C0"/>
                              </a:solidFill>
                              <a:latin typeface="Ebrima" panose="02000000000000000000" pitchFamily="2" charset="0"/>
                              <a:ea typeface="Ebrima" panose="02000000000000000000" pitchFamily="2" charset="0"/>
                              <a:cs typeface="Ebrima" panose="02000000000000000000" pitchFamily="2" charset="0"/>
                            </a:rPr>
                            <a:t>3 s</a:t>
                          </a:r>
                        </a:p>
                      </a:txBody>
                      <a:tcPr anchor="ctr"/>
                    </a:tc>
                    <a:extLst>
                      <a:ext uri="{0D108BD9-81ED-4DB2-BD59-A6C34878D82A}">
                        <a16:rowId xmlns:a16="http://schemas.microsoft.com/office/drawing/2014/main" val="536691431"/>
                      </a:ext>
                    </a:extLst>
                  </a:tr>
                </a:tbl>
              </a:graphicData>
            </a:graphic>
          </p:graphicFrame>
        </mc:Fallback>
      </mc:AlternateContent>
    </p:spTree>
    <p:extLst>
      <p:ext uri="{BB962C8B-B14F-4D97-AF65-F5344CB8AC3E}">
        <p14:creationId xmlns:p14="http://schemas.microsoft.com/office/powerpoint/2010/main" val="1367609140"/>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wipe(left)">
                                      <p:cBhvr>
                                        <p:cTn id="14" dur="500"/>
                                        <p:tgtEl>
                                          <p:spTgt spid="14"/>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left)">
                                      <p:cBhvr>
                                        <p:cTn id="19" dur="5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wipe(left)">
                                      <p:cBhvr>
                                        <p:cTn id="24" dur="500"/>
                                        <p:tgtEl>
                                          <p:spTgt spid="13"/>
                                        </p:tgtEl>
                                      </p:cBhvr>
                                    </p:animEffect>
                                  </p:childTnLst>
                                </p:cTn>
                              </p:par>
                            </p:childTnLst>
                          </p:cTn>
                        </p:par>
                      </p:childTnLst>
                    </p:cTn>
                  </p:par>
                  <p:par>
                    <p:cTn id="25" fill="hold">
                      <p:stCondLst>
                        <p:cond delay="indefinite"/>
                      </p:stCondLst>
                      <p:childTnLst>
                        <p:par>
                          <p:cTn id="26" fill="hold">
                            <p:stCondLst>
                              <p:cond delay="0"/>
                            </p:stCondLst>
                            <p:childTnLst>
                              <p:par>
                                <p:cTn id="27" presetID="47" presetClass="entr" presetSubtype="0"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fade">
                                      <p:cBhvr>
                                        <p:cTn id="29" dur="1000"/>
                                        <p:tgtEl>
                                          <p:spTgt spid="8"/>
                                        </p:tgtEl>
                                      </p:cBhvr>
                                    </p:animEffect>
                                    <p:anim calcmode="lin" valueType="num">
                                      <p:cBhvr>
                                        <p:cTn id="30" dur="1000" fill="hold"/>
                                        <p:tgtEl>
                                          <p:spTgt spid="8"/>
                                        </p:tgtEl>
                                        <p:attrNameLst>
                                          <p:attrName>ppt_x</p:attrName>
                                        </p:attrNameLst>
                                      </p:cBhvr>
                                      <p:tavLst>
                                        <p:tav tm="0">
                                          <p:val>
                                            <p:strVal val="#ppt_x"/>
                                          </p:val>
                                        </p:tav>
                                        <p:tav tm="100000">
                                          <p:val>
                                            <p:strVal val="#ppt_x"/>
                                          </p:val>
                                        </p:tav>
                                      </p:tavLst>
                                    </p:anim>
                                    <p:anim calcmode="lin" valueType="num">
                                      <p:cBhvr>
                                        <p:cTn id="3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wipe(left)">
                                      <p:cBhvr>
                                        <p:cTn id="36" dur="500"/>
                                        <p:tgtEl>
                                          <p:spTgt spid="9"/>
                                        </p:tgtEl>
                                      </p:cBhvr>
                                    </p:animEffect>
                                  </p:childTnLst>
                                </p:cTn>
                              </p:par>
                            </p:childTnLst>
                          </p:cTn>
                        </p:par>
                      </p:childTnLst>
                    </p:cTn>
                  </p:par>
                  <p:par>
                    <p:cTn id="37" fill="hold">
                      <p:stCondLst>
                        <p:cond delay="indefinite"/>
                      </p:stCondLst>
                      <p:childTnLst>
                        <p:par>
                          <p:cTn id="38" fill="hold">
                            <p:stCondLst>
                              <p:cond delay="0"/>
                            </p:stCondLst>
                            <p:childTnLst>
                              <p:par>
                                <p:cTn id="39" presetID="47" presetClass="entr" presetSubtype="0" fill="hold" grpId="0" nodeType="clickEffect">
                                  <p:stCondLst>
                                    <p:cond delay="0"/>
                                  </p:stCondLst>
                                  <p:childTnLst>
                                    <p:set>
                                      <p:cBhvr>
                                        <p:cTn id="40" dur="1" fill="hold">
                                          <p:stCondLst>
                                            <p:cond delay="0"/>
                                          </p:stCondLst>
                                        </p:cTn>
                                        <p:tgtEl>
                                          <p:spTgt spid="11"/>
                                        </p:tgtEl>
                                        <p:attrNameLst>
                                          <p:attrName>style.visibility</p:attrName>
                                        </p:attrNameLst>
                                      </p:cBhvr>
                                      <p:to>
                                        <p:strVal val="visible"/>
                                      </p:to>
                                    </p:set>
                                    <p:animEffect transition="in" filter="fade">
                                      <p:cBhvr>
                                        <p:cTn id="41" dur="1000"/>
                                        <p:tgtEl>
                                          <p:spTgt spid="11"/>
                                        </p:tgtEl>
                                      </p:cBhvr>
                                    </p:animEffect>
                                    <p:anim calcmode="lin" valueType="num">
                                      <p:cBhvr>
                                        <p:cTn id="42" dur="1000" fill="hold"/>
                                        <p:tgtEl>
                                          <p:spTgt spid="11"/>
                                        </p:tgtEl>
                                        <p:attrNameLst>
                                          <p:attrName>ppt_x</p:attrName>
                                        </p:attrNameLst>
                                      </p:cBhvr>
                                      <p:tavLst>
                                        <p:tav tm="0">
                                          <p:val>
                                            <p:strVal val="#ppt_x"/>
                                          </p:val>
                                        </p:tav>
                                        <p:tav tm="100000">
                                          <p:val>
                                            <p:strVal val="#ppt_x"/>
                                          </p:val>
                                        </p:tav>
                                      </p:tavLst>
                                    </p:anim>
                                    <p:anim calcmode="lin" valueType="num">
                                      <p:cBhvr>
                                        <p:cTn id="4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grpId="0" nodeType="clickEffect">
                                  <p:stCondLst>
                                    <p:cond delay="0"/>
                                  </p:stCondLst>
                                  <p:childTnLst>
                                    <p:set>
                                      <p:cBhvr>
                                        <p:cTn id="47" dur="1" fill="hold">
                                          <p:stCondLst>
                                            <p:cond delay="0"/>
                                          </p:stCondLst>
                                        </p:cTn>
                                        <p:tgtEl>
                                          <p:spTgt spid="12"/>
                                        </p:tgtEl>
                                        <p:attrNameLst>
                                          <p:attrName>style.visibility</p:attrName>
                                        </p:attrNameLst>
                                      </p:cBhvr>
                                      <p:to>
                                        <p:strVal val="visible"/>
                                      </p:to>
                                    </p:set>
                                    <p:animEffect transition="in" filter="wipe(left)">
                                      <p:cBhvr>
                                        <p:cTn id="48"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animBg="1"/>
      <p:bldP spid="10" grpId="0"/>
      <p:bldP spid="11" grpId="0"/>
      <p:bldP spid="1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p:cNvSpPr>
          <p:nvPr/>
        </p:nvSpPr>
        <p:spPr>
          <a:xfrm>
            <a:off x="0" y="0"/>
            <a:ext cx="9144000" cy="13007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uFillTx/>
            </a:endParaRPr>
          </a:p>
        </p:txBody>
      </p:sp>
      <p:sp>
        <p:nvSpPr>
          <p:cNvPr id="4" name="Title 1"/>
          <p:cNvSpPr txBox="1">
            <a:spLocks/>
          </p:cNvSpPr>
          <p:nvPr/>
        </p:nvSpPr>
        <p:spPr>
          <a:xfrm>
            <a:off x="29194" y="380140"/>
            <a:ext cx="9114806" cy="771446"/>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uFillTx/>
                <a:latin typeface="+mj-lt"/>
                <a:ea typeface="+mj-ea"/>
                <a:cs typeface="+mj-cs"/>
              </a:defRPr>
            </a:lvl1pPr>
          </a:lstStyle>
          <a:p>
            <a:pPr algn="ctr"/>
            <a:r>
              <a:rPr lang="en-US" dirty="0">
                <a:solidFill>
                  <a:schemeClr val="bg1"/>
                </a:solidFill>
                <a:effectLst>
                  <a:outerShdw blurRad="38100" dist="38100" dir="2700000" algn="tl">
                    <a:srgbClr val="000000">
                      <a:alpha val="43137"/>
                    </a:srgbClr>
                  </a:outerShdw>
                </a:effectLst>
                <a:uFillTx/>
              </a:rPr>
              <a:t>2</a:t>
            </a:r>
            <a:r>
              <a:rPr lang="en-US" baseline="30000" dirty="0">
                <a:solidFill>
                  <a:schemeClr val="bg1"/>
                </a:solidFill>
                <a:effectLst>
                  <a:outerShdw blurRad="38100" dist="38100" dir="2700000" algn="tl">
                    <a:srgbClr val="000000">
                      <a:alpha val="43137"/>
                    </a:srgbClr>
                  </a:outerShdw>
                </a:effectLst>
                <a:uFillTx/>
              </a:rPr>
              <a:t>nd</a:t>
            </a:r>
            <a:r>
              <a:rPr lang="en-US" dirty="0">
                <a:solidFill>
                  <a:schemeClr val="bg1"/>
                </a:solidFill>
                <a:effectLst>
                  <a:outerShdw blurRad="38100" dist="38100" dir="2700000" algn="tl">
                    <a:srgbClr val="000000">
                      <a:alpha val="43137"/>
                    </a:srgbClr>
                  </a:outerShdw>
                </a:effectLst>
                <a:uFillTx/>
              </a:rPr>
              <a:t> Law | Try This… | #4</a:t>
            </a:r>
            <a:endParaRPr lang="en-US" u="sng" dirty="0">
              <a:solidFill>
                <a:schemeClr val="bg1"/>
              </a:solidFill>
              <a:effectLst>
                <a:outerShdw blurRad="38100" dist="38100" dir="2700000" algn="tl">
                  <a:srgbClr val="000000">
                    <a:alpha val="43137"/>
                  </a:srgbClr>
                </a:outerShdw>
              </a:effectLst>
              <a:uFillTx/>
            </a:endParaRPr>
          </a:p>
        </p:txBody>
      </p:sp>
      <p:sp>
        <p:nvSpPr>
          <p:cNvPr id="5" name="Rectangle 3"/>
          <p:cNvSpPr txBox="1">
            <a:spLocks noChangeArrowheads="1"/>
          </p:cNvSpPr>
          <p:nvPr/>
        </p:nvSpPr>
        <p:spPr>
          <a:xfrm>
            <a:off x="423512" y="1531725"/>
            <a:ext cx="8393229" cy="4611899"/>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uFillTx/>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uFillTx/>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uFillTx/>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uFillTx/>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uFillTx/>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uFillTx/>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uFillTx/>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uFillTx/>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uFillTx/>
                <a:latin typeface="+mn-lt"/>
                <a:ea typeface="+mn-ea"/>
                <a:cs typeface="+mn-cs"/>
              </a:defRPr>
            </a:lvl9pPr>
          </a:lstStyle>
          <a:p>
            <a:pPr marL="0" indent="0">
              <a:buNone/>
            </a:pPr>
            <a:r>
              <a:rPr lang="en-US" altLang="en-US" sz="2800" dirty="0">
                <a:uFillTx/>
                <a:latin typeface="+mj-lt"/>
              </a:rPr>
              <a:t>You slide a 0.20 kg hockey puck on the ice at a velocity of 12 m s</a:t>
            </a:r>
            <a:r>
              <a:rPr lang="en-US" altLang="en-US" sz="2800" baseline="30000" dirty="0">
                <a:uFillTx/>
                <a:latin typeface="+mj-lt"/>
              </a:rPr>
              <a:t>-1</a:t>
            </a:r>
            <a:r>
              <a:rPr lang="en-US" altLang="en-US" sz="2800" dirty="0">
                <a:uFillTx/>
                <a:latin typeface="+mj-lt"/>
              </a:rPr>
              <a:t>. After 3 seconds, the force of friction causes it to stop. What is the force of friction?</a:t>
            </a:r>
          </a:p>
          <a:p>
            <a:pPr marL="914400" indent="-914400">
              <a:buFont typeface="+mj-lt"/>
              <a:buAutoNum type="arabicPeriod"/>
            </a:pPr>
            <a:endParaRPr lang="en-US" altLang="en-US" sz="2800" dirty="0">
              <a:uFillTx/>
              <a:latin typeface="+mj-lt"/>
            </a:endParaRPr>
          </a:p>
          <a:p>
            <a:pPr marL="914400" indent="-914400">
              <a:buFont typeface="+mj-lt"/>
              <a:buAutoNum type="arabicPeriod"/>
            </a:pPr>
            <a:endParaRPr lang="en-US" altLang="en-US" sz="2800" b="1" i="1" dirty="0">
              <a:solidFill>
                <a:schemeClr val="tx1">
                  <a:lumMod val="50000"/>
                  <a:lumOff val="50000"/>
                </a:schemeClr>
              </a:solidFill>
              <a:uFillTx/>
              <a:latin typeface="+mj-lt"/>
            </a:endParaRPr>
          </a:p>
        </p:txBody>
      </p:sp>
      <mc:AlternateContent xmlns:mc="http://schemas.openxmlformats.org/markup-compatibility/2006">
        <mc:Choice xmlns:a14="http://schemas.microsoft.com/office/drawing/2010/main" Requires="a14">
          <p:graphicFrame>
            <p:nvGraphicFramePr>
              <p:cNvPr id="6" name="Table 5">
                <a:extLst>
                  <a:ext uri="{FF2B5EF4-FFF2-40B4-BE49-F238E27FC236}">
                    <a16:creationId xmlns:a16="http://schemas.microsoft.com/office/drawing/2014/main" id="{D6B00F97-6068-4DFA-AF03-7AFFCC186102}"/>
                  </a:ext>
                </a:extLst>
              </p:cNvPr>
              <p:cNvGraphicFramePr>
                <a:graphicFrameLocks noGrp="1"/>
              </p:cNvGraphicFramePr>
              <p:nvPr>
                <p:extLst>
                  <p:ext uri="{D42A27DB-BD31-4B8C-83A1-F6EECF244321}">
                    <p14:modId xmlns:p14="http://schemas.microsoft.com/office/powerpoint/2010/main" val="1179179805"/>
                  </p:ext>
                </p:extLst>
              </p:nvPr>
            </p:nvGraphicFramePr>
            <p:xfrm>
              <a:off x="327259" y="2992581"/>
              <a:ext cx="2018643" cy="2937080"/>
            </p:xfrm>
            <a:graphic>
              <a:graphicData uri="http://schemas.openxmlformats.org/drawingml/2006/table">
                <a:tbl>
                  <a:tblPr bandRow="1">
                    <a:tableStyleId>{8A107856-5554-42FB-B03E-39F5DBC370BA}</a:tableStyleId>
                  </a:tblPr>
                  <a:tblGrid>
                    <a:gridCol w="519290">
                      <a:extLst>
                        <a:ext uri="{9D8B030D-6E8A-4147-A177-3AD203B41FA5}">
                          <a16:colId xmlns:a16="http://schemas.microsoft.com/office/drawing/2014/main" val="4012973007"/>
                        </a:ext>
                      </a:extLst>
                    </a:gridCol>
                    <a:gridCol w="1499353">
                      <a:extLst>
                        <a:ext uri="{9D8B030D-6E8A-4147-A177-3AD203B41FA5}">
                          <a16:colId xmlns:a16="http://schemas.microsoft.com/office/drawing/2014/main" val="1650364598"/>
                        </a:ext>
                      </a:extLst>
                    </a:gridCol>
                  </a:tblGrid>
                  <a:tr h="58741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sz="3200" b="0" i="1" smtClean="0">
                                    <a:latin typeface="Cambria Math" panose="02040503050406030204" pitchFamily="18" charset="0"/>
                                  </a:rPr>
                                  <m:t>𝑠</m:t>
                                </m:r>
                              </m:oMath>
                            </m:oMathPara>
                          </a14:m>
                          <a:endParaRPr lang="en-US" sz="32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800" dirty="0">
                            <a:solidFill>
                              <a:srgbClr val="0070C0"/>
                            </a:solidFill>
                            <a:latin typeface="Ebrima" panose="02000000000000000000" pitchFamily="2" charset="0"/>
                            <a:ea typeface="Ebrima" panose="02000000000000000000" pitchFamily="2" charset="0"/>
                            <a:cs typeface="Ebrima" panose="02000000000000000000" pitchFamily="2" charset="0"/>
                          </a:endParaRPr>
                        </a:p>
                      </a:txBody>
                      <a:tcPr anchor="ctr"/>
                    </a:tc>
                    <a:extLst>
                      <a:ext uri="{0D108BD9-81ED-4DB2-BD59-A6C34878D82A}">
                        <a16:rowId xmlns:a16="http://schemas.microsoft.com/office/drawing/2014/main" val="1388651181"/>
                      </a:ext>
                    </a:extLst>
                  </a:tr>
                  <a:tr h="587416">
                    <a:tc>
                      <a:txBody>
                        <a:bodyPr/>
                        <a:lstStyle/>
                        <a:p>
                          <a:pPr algn="ctr"/>
                          <a14:m>
                            <m:oMathPara xmlns:m="http://schemas.openxmlformats.org/officeDocument/2006/math">
                              <m:oMathParaPr>
                                <m:jc m:val="centerGroup"/>
                              </m:oMathParaPr>
                              <m:oMath xmlns:m="http://schemas.openxmlformats.org/officeDocument/2006/math">
                                <m:r>
                                  <a:rPr lang="en-US" sz="3200" b="0" i="1" smtClean="0">
                                    <a:latin typeface="Cambria Math" panose="02040503050406030204" pitchFamily="18" charset="0"/>
                                  </a:rPr>
                                  <m:t>𝑢</m:t>
                                </m:r>
                              </m:oMath>
                            </m:oMathPara>
                          </a14:m>
                          <a:endParaRPr lang="en-US" sz="32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800" dirty="0">
                            <a:solidFill>
                              <a:srgbClr val="0070C0"/>
                            </a:solidFill>
                            <a:latin typeface="Ebrima" panose="02000000000000000000" pitchFamily="2" charset="0"/>
                            <a:ea typeface="Ebrima" panose="02000000000000000000" pitchFamily="2" charset="0"/>
                            <a:cs typeface="Ebrima" panose="02000000000000000000" pitchFamily="2" charset="0"/>
                          </a:endParaRPr>
                        </a:p>
                      </a:txBody>
                      <a:tcPr anchor="ctr"/>
                    </a:tc>
                    <a:extLst>
                      <a:ext uri="{0D108BD9-81ED-4DB2-BD59-A6C34878D82A}">
                        <a16:rowId xmlns:a16="http://schemas.microsoft.com/office/drawing/2014/main" val="565981306"/>
                      </a:ext>
                    </a:extLst>
                  </a:tr>
                  <a:tr h="587416">
                    <a:tc>
                      <a:txBody>
                        <a:bodyPr/>
                        <a:lstStyle/>
                        <a:p>
                          <a:pPr algn="ctr"/>
                          <a14:m>
                            <m:oMathPara xmlns:m="http://schemas.openxmlformats.org/officeDocument/2006/math">
                              <m:oMathParaPr>
                                <m:jc m:val="centerGroup"/>
                              </m:oMathParaPr>
                              <m:oMath xmlns:m="http://schemas.openxmlformats.org/officeDocument/2006/math">
                                <m:r>
                                  <a:rPr lang="en-US" sz="3200" i="1" smtClean="0">
                                    <a:latin typeface="Cambria Math" panose="02040503050406030204" pitchFamily="18" charset="0"/>
                                  </a:rPr>
                                  <m:t>𝑣</m:t>
                                </m:r>
                              </m:oMath>
                            </m:oMathPara>
                          </a14:m>
                          <a:endParaRPr lang="en-US" sz="32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800" dirty="0">
                            <a:solidFill>
                              <a:srgbClr val="0070C0"/>
                            </a:solidFill>
                            <a:latin typeface="Ebrima" panose="02000000000000000000" pitchFamily="2" charset="0"/>
                            <a:ea typeface="Ebrima" panose="02000000000000000000" pitchFamily="2" charset="0"/>
                            <a:cs typeface="Ebrima" panose="02000000000000000000" pitchFamily="2" charset="0"/>
                          </a:endParaRPr>
                        </a:p>
                      </a:txBody>
                      <a:tcPr anchor="ctr"/>
                    </a:tc>
                    <a:extLst>
                      <a:ext uri="{0D108BD9-81ED-4DB2-BD59-A6C34878D82A}">
                        <a16:rowId xmlns:a16="http://schemas.microsoft.com/office/drawing/2014/main" val="2475063573"/>
                      </a:ext>
                    </a:extLst>
                  </a:tr>
                  <a:tr h="58741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sz="3200" b="0" i="1" smtClean="0">
                                    <a:latin typeface="Cambria Math" panose="02040503050406030204" pitchFamily="18" charset="0"/>
                                  </a:rPr>
                                  <m:t>𝑎</m:t>
                                </m:r>
                              </m:oMath>
                            </m:oMathPara>
                          </a14:m>
                          <a:endParaRPr lang="en-US" sz="32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800" dirty="0">
                            <a:solidFill>
                              <a:srgbClr val="0070C0"/>
                            </a:solidFill>
                            <a:latin typeface="Ebrima" panose="02000000000000000000" pitchFamily="2" charset="0"/>
                            <a:ea typeface="Ebrima" panose="02000000000000000000" pitchFamily="2" charset="0"/>
                            <a:cs typeface="Ebrima" panose="02000000000000000000" pitchFamily="2" charset="0"/>
                          </a:endParaRPr>
                        </a:p>
                      </a:txBody>
                      <a:tcPr anchor="ctr"/>
                    </a:tc>
                    <a:extLst>
                      <a:ext uri="{0D108BD9-81ED-4DB2-BD59-A6C34878D82A}">
                        <a16:rowId xmlns:a16="http://schemas.microsoft.com/office/drawing/2014/main" val="3790817198"/>
                      </a:ext>
                    </a:extLst>
                  </a:tr>
                  <a:tr h="58741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sz="3200" b="0" i="1" smtClean="0">
                                    <a:latin typeface="Cambria Math" panose="02040503050406030204" pitchFamily="18" charset="0"/>
                                  </a:rPr>
                                  <m:t>𝑡</m:t>
                                </m:r>
                              </m:oMath>
                            </m:oMathPara>
                          </a14:m>
                          <a:endParaRPr lang="en-US" sz="32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800" dirty="0">
                            <a:solidFill>
                              <a:srgbClr val="0070C0"/>
                            </a:solidFill>
                            <a:latin typeface="Ebrima" panose="02000000000000000000" pitchFamily="2" charset="0"/>
                            <a:ea typeface="Ebrima" panose="02000000000000000000" pitchFamily="2" charset="0"/>
                            <a:cs typeface="Ebrima" panose="02000000000000000000" pitchFamily="2" charset="0"/>
                          </a:endParaRPr>
                        </a:p>
                      </a:txBody>
                      <a:tcPr anchor="ctr"/>
                    </a:tc>
                    <a:extLst>
                      <a:ext uri="{0D108BD9-81ED-4DB2-BD59-A6C34878D82A}">
                        <a16:rowId xmlns:a16="http://schemas.microsoft.com/office/drawing/2014/main" val="536691431"/>
                      </a:ext>
                    </a:extLst>
                  </a:tr>
                </a:tbl>
              </a:graphicData>
            </a:graphic>
          </p:graphicFrame>
        </mc:Choice>
        <mc:Fallback>
          <p:graphicFrame>
            <p:nvGraphicFramePr>
              <p:cNvPr id="6" name="Table 5">
                <a:extLst>
                  <a:ext uri="{FF2B5EF4-FFF2-40B4-BE49-F238E27FC236}">
                    <a16:creationId xmlns:a16="http://schemas.microsoft.com/office/drawing/2014/main" id="{D6B00F97-6068-4DFA-AF03-7AFFCC186102}"/>
                  </a:ext>
                </a:extLst>
              </p:cNvPr>
              <p:cNvGraphicFramePr>
                <a:graphicFrameLocks noGrp="1"/>
              </p:cNvGraphicFramePr>
              <p:nvPr>
                <p:extLst>
                  <p:ext uri="{D42A27DB-BD31-4B8C-83A1-F6EECF244321}">
                    <p14:modId xmlns:p14="http://schemas.microsoft.com/office/powerpoint/2010/main" val="1179179805"/>
                  </p:ext>
                </p:extLst>
              </p:nvPr>
            </p:nvGraphicFramePr>
            <p:xfrm>
              <a:off x="327259" y="2992581"/>
              <a:ext cx="2018643" cy="2937080"/>
            </p:xfrm>
            <a:graphic>
              <a:graphicData uri="http://schemas.openxmlformats.org/drawingml/2006/table">
                <a:tbl>
                  <a:tblPr bandRow="1">
                    <a:tableStyleId>{8A107856-5554-42FB-B03E-39F5DBC370BA}</a:tableStyleId>
                  </a:tblPr>
                  <a:tblGrid>
                    <a:gridCol w="519290">
                      <a:extLst>
                        <a:ext uri="{9D8B030D-6E8A-4147-A177-3AD203B41FA5}">
                          <a16:colId xmlns:a16="http://schemas.microsoft.com/office/drawing/2014/main" val="4012973007"/>
                        </a:ext>
                      </a:extLst>
                    </a:gridCol>
                    <a:gridCol w="1499353">
                      <a:extLst>
                        <a:ext uri="{9D8B030D-6E8A-4147-A177-3AD203B41FA5}">
                          <a16:colId xmlns:a16="http://schemas.microsoft.com/office/drawing/2014/main" val="1650364598"/>
                        </a:ext>
                      </a:extLst>
                    </a:gridCol>
                  </a:tblGrid>
                  <a:tr h="587416">
                    <a:tc>
                      <a:txBody>
                        <a:bodyPr/>
                        <a:lstStyle/>
                        <a:p>
                          <a:endParaRPr lang="en-US"/>
                        </a:p>
                      </a:txBody>
                      <a:tcPr anchor="ctr">
                        <a:blipFill>
                          <a:blip r:embed="rId2"/>
                          <a:stretch>
                            <a:fillRect l="-1176" t="-1031" r="-292941" b="-400000"/>
                          </a:stretch>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800" dirty="0">
                            <a:solidFill>
                              <a:srgbClr val="0070C0"/>
                            </a:solidFill>
                            <a:latin typeface="Ebrima" panose="02000000000000000000" pitchFamily="2" charset="0"/>
                            <a:ea typeface="Ebrima" panose="02000000000000000000" pitchFamily="2" charset="0"/>
                            <a:cs typeface="Ebrima" panose="02000000000000000000" pitchFamily="2" charset="0"/>
                          </a:endParaRPr>
                        </a:p>
                      </a:txBody>
                      <a:tcPr anchor="ctr"/>
                    </a:tc>
                    <a:extLst>
                      <a:ext uri="{0D108BD9-81ED-4DB2-BD59-A6C34878D82A}">
                        <a16:rowId xmlns:a16="http://schemas.microsoft.com/office/drawing/2014/main" val="1388651181"/>
                      </a:ext>
                    </a:extLst>
                  </a:tr>
                  <a:tr h="587416">
                    <a:tc>
                      <a:txBody>
                        <a:bodyPr/>
                        <a:lstStyle/>
                        <a:p>
                          <a:endParaRPr lang="en-US"/>
                        </a:p>
                      </a:txBody>
                      <a:tcPr anchor="ctr">
                        <a:blipFill>
                          <a:blip r:embed="rId2"/>
                          <a:stretch>
                            <a:fillRect l="-1176" t="-102083" r="-292941" b="-304167"/>
                          </a:stretch>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800" dirty="0">
                            <a:solidFill>
                              <a:srgbClr val="0070C0"/>
                            </a:solidFill>
                            <a:latin typeface="Ebrima" panose="02000000000000000000" pitchFamily="2" charset="0"/>
                            <a:ea typeface="Ebrima" panose="02000000000000000000" pitchFamily="2" charset="0"/>
                            <a:cs typeface="Ebrima" panose="02000000000000000000" pitchFamily="2" charset="0"/>
                          </a:endParaRPr>
                        </a:p>
                      </a:txBody>
                      <a:tcPr anchor="ctr"/>
                    </a:tc>
                    <a:extLst>
                      <a:ext uri="{0D108BD9-81ED-4DB2-BD59-A6C34878D82A}">
                        <a16:rowId xmlns:a16="http://schemas.microsoft.com/office/drawing/2014/main" val="565981306"/>
                      </a:ext>
                    </a:extLst>
                  </a:tr>
                  <a:tr h="587416">
                    <a:tc>
                      <a:txBody>
                        <a:bodyPr/>
                        <a:lstStyle/>
                        <a:p>
                          <a:endParaRPr lang="en-US"/>
                        </a:p>
                      </a:txBody>
                      <a:tcPr anchor="ctr">
                        <a:blipFill>
                          <a:blip r:embed="rId2"/>
                          <a:stretch>
                            <a:fillRect l="-1176" t="-200000" r="-292941" b="-201031"/>
                          </a:stretch>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800" dirty="0">
                            <a:solidFill>
                              <a:srgbClr val="0070C0"/>
                            </a:solidFill>
                            <a:latin typeface="Ebrima" panose="02000000000000000000" pitchFamily="2" charset="0"/>
                            <a:ea typeface="Ebrima" panose="02000000000000000000" pitchFamily="2" charset="0"/>
                            <a:cs typeface="Ebrima" panose="02000000000000000000" pitchFamily="2" charset="0"/>
                          </a:endParaRPr>
                        </a:p>
                      </a:txBody>
                      <a:tcPr anchor="ctr"/>
                    </a:tc>
                    <a:extLst>
                      <a:ext uri="{0D108BD9-81ED-4DB2-BD59-A6C34878D82A}">
                        <a16:rowId xmlns:a16="http://schemas.microsoft.com/office/drawing/2014/main" val="2475063573"/>
                      </a:ext>
                    </a:extLst>
                  </a:tr>
                  <a:tr h="587416">
                    <a:tc>
                      <a:txBody>
                        <a:bodyPr/>
                        <a:lstStyle/>
                        <a:p>
                          <a:endParaRPr lang="en-US"/>
                        </a:p>
                      </a:txBody>
                      <a:tcPr anchor="ctr">
                        <a:blipFill>
                          <a:blip r:embed="rId2"/>
                          <a:stretch>
                            <a:fillRect l="-1176" t="-303125" r="-292941" b="-103125"/>
                          </a:stretch>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800" dirty="0">
                            <a:solidFill>
                              <a:srgbClr val="0070C0"/>
                            </a:solidFill>
                            <a:latin typeface="Ebrima" panose="02000000000000000000" pitchFamily="2" charset="0"/>
                            <a:ea typeface="Ebrima" panose="02000000000000000000" pitchFamily="2" charset="0"/>
                            <a:cs typeface="Ebrima" panose="02000000000000000000" pitchFamily="2" charset="0"/>
                          </a:endParaRPr>
                        </a:p>
                      </a:txBody>
                      <a:tcPr anchor="ctr"/>
                    </a:tc>
                    <a:extLst>
                      <a:ext uri="{0D108BD9-81ED-4DB2-BD59-A6C34878D82A}">
                        <a16:rowId xmlns:a16="http://schemas.microsoft.com/office/drawing/2014/main" val="3790817198"/>
                      </a:ext>
                    </a:extLst>
                  </a:tr>
                  <a:tr h="587416">
                    <a:tc>
                      <a:txBody>
                        <a:bodyPr/>
                        <a:lstStyle/>
                        <a:p>
                          <a:endParaRPr lang="en-US"/>
                        </a:p>
                      </a:txBody>
                      <a:tcPr anchor="ctr">
                        <a:blipFill>
                          <a:blip r:embed="rId2"/>
                          <a:stretch>
                            <a:fillRect l="-1176" t="-398969" r="-292941" b="-2062"/>
                          </a:stretch>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800" dirty="0">
                            <a:solidFill>
                              <a:srgbClr val="0070C0"/>
                            </a:solidFill>
                            <a:latin typeface="Ebrima" panose="02000000000000000000" pitchFamily="2" charset="0"/>
                            <a:ea typeface="Ebrima" panose="02000000000000000000" pitchFamily="2" charset="0"/>
                            <a:cs typeface="Ebrima" panose="02000000000000000000" pitchFamily="2" charset="0"/>
                          </a:endParaRPr>
                        </a:p>
                      </a:txBody>
                      <a:tcPr anchor="ctr"/>
                    </a:tc>
                    <a:extLst>
                      <a:ext uri="{0D108BD9-81ED-4DB2-BD59-A6C34878D82A}">
                        <a16:rowId xmlns:a16="http://schemas.microsoft.com/office/drawing/2014/main" val="536691431"/>
                      </a:ext>
                    </a:extLst>
                  </a:tr>
                </a:tbl>
              </a:graphicData>
            </a:graphic>
          </p:graphicFrame>
        </mc:Fallback>
      </mc:AlternateContent>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15DEA7D6-50CA-4DD8-A220-012E7BB13B88}"/>
                  </a:ext>
                </a:extLst>
              </p:cNvPr>
              <p:cNvSpPr txBox="1"/>
              <p:nvPr/>
            </p:nvSpPr>
            <p:spPr>
              <a:xfrm>
                <a:off x="2545921" y="2992581"/>
                <a:ext cx="1748427"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800" b="0" i="1" smtClean="0">
                          <a:solidFill>
                            <a:srgbClr val="0070C0"/>
                          </a:solidFill>
                          <a:latin typeface="Cambria Math" panose="02040503050406030204" pitchFamily="18" charset="0"/>
                        </a:rPr>
                        <m:t>𝑣</m:t>
                      </m:r>
                      <m:r>
                        <a:rPr lang="en-US" sz="2800" b="0" i="1" smtClean="0">
                          <a:solidFill>
                            <a:srgbClr val="0070C0"/>
                          </a:solidFill>
                          <a:latin typeface="Cambria Math" panose="02040503050406030204" pitchFamily="18" charset="0"/>
                        </a:rPr>
                        <m:t>=</m:t>
                      </m:r>
                      <m:r>
                        <a:rPr lang="en-US" sz="2800" b="0" i="1" smtClean="0">
                          <a:solidFill>
                            <a:srgbClr val="0070C0"/>
                          </a:solidFill>
                          <a:latin typeface="Cambria Math" panose="02040503050406030204" pitchFamily="18" charset="0"/>
                        </a:rPr>
                        <m:t>𝑢</m:t>
                      </m:r>
                      <m:r>
                        <a:rPr lang="en-US" sz="2800" b="0" i="1" smtClean="0">
                          <a:solidFill>
                            <a:srgbClr val="0070C0"/>
                          </a:solidFill>
                          <a:latin typeface="Cambria Math" panose="02040503050406030204" pitchFamily="18" charset="0"/>
                        </a:rPr>
                        <m:t>+</m:t>
                      </m:r>
                      <m:r>
                        <a:rPr lang="en-US" sz="2800" b="0" i="1" smtClean="0">
                          <a:solidFill>
                            <a:srgbClr val="0070C0"/>
                          </a:solidFill>
                          <a:latin typeface="Cambria Math" panose="02040503050406030204" pitchFamily="18" charset="0"/>
                        </a:rPr>
                        <m:t>𝑎𝑡</m:t>
                      </m:r>
                    </m:oMath>
                  </m:oMathPara>
                </a14:m>
                <a:endParaRPr lang="en-US" sz="2800" dirty="0">
                  <a:solidFill>
                    <a:srgbClr val="0070C0"/>
                  </a:solidFill>
                </a:endParaRPr>
              </a:p>
            </p:txBody>
          </p:sp>
        </mc:Choice>
        <mc:Fallback xmlns="">
          <p:sp>
            <p:nvSpPr>
              <p:cNvPr id="7" name="TextBox 6">
                <a:extLst>
                  <a:ext uri="{FF2B5EF4-FFF2-40B4-BE49-F238E27FC236}">
                    <a16:creationId xmlns:a16="http://schemas.microsoft.com/office/drawing/2014/main" id="{15DEA7D6-50CA-4DD8-A220-012E7BB13B88}"/>
                  </a:ext>
                </a:extLst>
              </p:cNvPr>
              <p:cNvSpPr txBox="1">
                <a:spLocks noRot="1" noChangeAspect="1" noMove="1" noResize="1" noEditPoints="1" noAdjustHandles="1" noChangeArrowheads="1" noChangeShapeType="1" noTextEdit="1"/>
              </p:cNvSpPr>
              <p:nvPr/>
            </p:nvSpPr>
            <p:spPr>
              <a:xfrm>
                <a:off x="2545921" y="2992581"/>
                <a:ext cx="1748427" cy="430887"/>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F195D55C-EBA7-4D8C-8629-B53858CAA6E4}"/>
                  </a:ext>
                </a:extLst>
              </p:cNvPr>
              <p:cNvSpPr txBox="1"/>
              <p:nvPr/>
            </p:nvSpPr>
            <p:spPr>
              <a:xfrm>
                <a:off x="2545921" y="4368247"/>
                <a:ext cx="2537939" cy="492443"/>
              </a:xfrm>
              <a:prstGeom prst="rect">
                <a:avLst/>
              </a:prstGeom>
              <a:noFill/>
              <a:ln>
                <a:solidFill>
                  <a:srgbClr val="0070C0"/>
                </a:solidFill>
              </a:ln>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3200" b="0" i="1" smtClean="0">
                          <a:solidFill>
                            <a:srgbClr val="0070C0"/>
                          </a:solidFill>
                          <a:latin typeface="Cambria Math" panose="02040503050406030204" pitchFamily="18" charset="0"/>
                        </a:rPr>
                        <m:t>𝑎</m:t>
                      </m:r>
                      <m:r>
                        <a:rPr lang="en-US" sz="3200" b="0" i="1" smtClean="0">
                          <a:solidFill>
                            <a:srgbClr val="0070C0"/>
                          </a:solidFill>
                          <a:latin typeface="Cambria Math" panose="02040503050406030204" pitchFamily="18" charset="0"/>
                        </a:rPr>
                        <m:t>=−4 </m:t>
                      </m:r>
                      <m:r>
                        <m:rPr>
                          <m:sty m:val="p"/>
                        </m:rPr>
                        <a:rPr lang="en-US" sz="3200" b="0" i="0" smtClean="0">
                          <a:solidFill>
                            <a:srgbClr val="0070C0"/>
                          </a:solidFill>
                          <a:latin typeface="Cambria Math" panose="02040503050406030204" pitchFamily="18" charset="0"/>
                        </a:rPr>
                        <m:t>m</m:t>
                      </m:r>
                      <m:r>
                        <a:rPr lang="en-US" sz="3200" b="0" i="0" smtClean="0">
                          <a:solidFill>
                            <a:srgbClr val="0070C0"/>
                          </a:solidFill>
                          <a:latin typeface="Cambria Math" panose="02040503050406030204" pitchFamily="18" charset="0"/>
                        </a:rPr>
                        <m:t> </m:t>
                      </m:r>
                      <m:sSup>
                        <m:sSupPr>
                          <m:ctrlPr>
                            <a:rPr lang="en-US" sz="3200" b="0" i="1" smtClean="0">
                              <a:solidFill>
                                <a:srgbClr val="0070C0"/>
                              </a:solidFill>
                              <a:latin typeface="Cambria Math" panose="02040503050406030204" pitchFamily="18" charset="0"/>
                            </a:rPr>
                          </m:ctrlPr>
                        </m:sSupPr>
                        <m:e>
                          <m:r>
                            <a:rPr lang="en-US" sz="3200" b="0" i="1" smtClean="0">
                              <a:solidFill>
                                <a:srgbClr val="0070C0"/>
                              </a:solidFill>
                              <a:latin typeface="Cambria Math" panose="02040503050406030204" pitchFamily="18" charset="0"/>
                            </a:rPr>
                            <m:t>𝑠</m:t>
                          </m:r>
                        </m:e>
                        <m:sup>
                          <m:r>
                            <a:rPr lang="en-US" sz="3200" b="0" i="1" smtClean="0">
                              <a:solidFill>
                                <a:srgbClr val="0070C0"/>
                              </a:solidFill>
                              <a:latin typeface="Cambria Math" panose="02040503050406030204" pitchFamily="18" charset="0"/>
                            </a:rPr>
                            <m:t>−2</m:t>
                          </m:r>
                        </m:sup>
                      </m:sSup>
                    </m:oMath>
                  </m:oMathPara>
                </a14:m>
                <a:endParaRPr lang="en-US" sz="3200" dirty="0">
                  <a:solidFill>
                    <a:srgbClr val="0070C0"/>
                  </a:solidFill>
                </a:endParaRPr>
              </a:p>
            </p:txBody>
          </p:sp>
        </mc:Choice>
        <mc:Fallback xmlns="">
          <p:sp>
            <p:nvSpPr>
              <p:cNvPr id="9" name="TextBox 8">
                <a:extLst>
                  <a:ext uri="{FF2B5EF4-FFF2-40B4-BE49-F238E27FC236}">
                    <a16:creationId xmlns:a16="http://schemas.microsoft.com/office/drawing/2014/main" id="{F195D55C-EBA7-4D8C-8629-B53858CAA6E4}"/>
                  </a:ext>
                </a:extLst>
              </p:cNvPr>
              <p:cNvSpPr txBox="1">
                <a:spLocks noRot="1" noChangeAspect="1" noMove="1" noResize="1" noEditPoints="1" noAdjustHandles="1" noChangeArrowheads="1" noChangeShapeType="1" noTextEdit="1"/>
              </p:cNvSpPr>
              <p:nvPr/>
            </p:nvSpPr>
            <p:spPr>
              <a:xfrm>
                <a:off x="2545921" y="4368247"/>
                <a:ext cx="2537939" cy="492443"/>
              </a:xfrm>
              <a:prstGeom prst="rect">
                <a:avLst/>
              </a:prstGeom>
              <a:blipFill>
                <a:blip r:embed="rId4"/>
                <a:stretch>
                  <a:fillRect/>
                </a:stretch>
              </a:blipFill>
              <a:ln>
                <a:solidFill>
                  <a:srgbClr val="0070C0"/>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EA894EDE-EA8C-4994-B4C9-2B855C262929}"/>
                  </a:ext>
                </a:extLst>
              </p:cNvPr>
              <p:cNvSpPr txBox="1"/>
              <p:nvPr/>
            </p:nvSpPr>
            <p:spPr>
              <a:xfrm>
                <a:off x="5845025" y="3875804"/>
                <a:ext cx="1477135" cy="492443"/>
              </a:xfrm>
              <a:prstGeom prst="rect">
                <a:avLst/>
              </a:prstGeom>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3200" b="0" i="1" smtClean="0">
                          <a:solidFill>
                            <a:srgbClr val="C00000"/>
                          </a:solidFill>
                          <a:latin typeface="Cambria Math" panose="02040503050406030204" pitchFamily="18" charset="0"/>
                        </a:rPr>
                        <m:t>𝐹</m:t>
                      </m:r>
                      <m:r>
                        <a:rPr lang="en-US" sz="3200" b="0" i="1" smtClean="0">
                          <a:solidFill>
                            <a:schemeClr val="tx1">
                              <a:lumMod val="85000"/>
                              <a:lumOff val="15000"/>
                            </a:schemeClr>
                          </a:solidFill>
                          <a:latin typeface="Cambria Math" panose="02040503050406030204" pitchFamily="18" charset="0"/>
                        </a:rPr>
                        <m:t>=</m:t>
                      </m:r>
                      <m:r>
                        <a:rPr lang="en-US" sz="3200" b="0" i="1" smtClean="0">
                          <a:solidFill>
                            <a:srgbClr val="00B050"/>
                          </a:solidFill>
                          <a:latin typeface="Cambria Math" panose="02040503050406030204" pitchFamily="18" charset="0"/>
                        </a:rPr>
                        <m:t>𝑚</m:t>
                      </m:r>
                      <m:r>
                        <a:rPr lang="en-US" sz="3200" b="0" i="1" smtClean="0">
                          <a:solidFill>
                            <a:srgbClr val="0070C0"/>
                          </a:solidFill>
                          <a:latin typeface="Cambria Math" panose="02040503050406030204" pitchFamily="18" charset="0"/>
                        </a:rPr>
                        <m:t>𝑎</m:t>
                      </m:r>
                    </m:oMath>
                  </m:oMathPara>
                </a14:m>
                <a:endParaRPr lang="en-US" sz="3200" dirty="0">
                  <a:solidFill>
                    <a:srgbClr val="C00000"/>
                  </a:solidFill>
                </a:endParaRPr>
              </a:p>
            </p:txBody>
          </p:sp>
        </mc:Choice>
        <mc:Fallback xmlns="">
          <p:sp>
            <p:nvSpPr>
              <p:cNvPr id="10" name="TextBox 9">
                <a:extLst>
                  <a:ext uri="{FF2B5EF4-FFF2-40B4-BE49-F238E27FC236}">
                    <a16:creationId xmlns:a16="http://schemas.microsoft.com/office/drawing/2014/main" id="{EA894EDE-EA8C-4994-B4C9-2B855C262929}"/>
                  </a:ext>
                </a:extLst>
              </p:cNvPr>
              <p:cNvSpPr txBox="1">
                <a:spLocks noRot="1" noChangeAspect="1" noMove="1" noResize="1" noEditPoints="1" noAdjustHandles="1" noChangeArrowheads="1" noChangeShapeType="1" noTextEdit="1"/>
              </p:cNvSpPr>
              <p:nvPr/>
            </p:nvSpPr>
            <p:spPr>
              <a:xfrm>
                <a:off x="5845025" y="3875804"/>
                <a:ext cx="1477135" cy="492443"/>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1" name="TextBox 10">
                <a:extLst>
                  <a:ext uri="{FF2B5EF4-FFF2-40B4-BE49-F238E27FC236}">
                    <a16:creationId xmlns:a16="http://schemas.microsoft.com/office/drawing/2014/main" id="{B9B42652-BA90-4305-89C1-02BEFC199421}"/>
                  </a:ext>
                </a:extLst>
              </p:cNvPr>
              <p:cNvSpPr txBox="1"/>
              <p:nvPr/>
            </p:nvSpPr>
            <p:spPr>
              <a:xfrm>
                <a:off x="5845025" y="4452331"/>
                <a:ext cx="2646942" cy="492443"/>
              </a:xfrm>
              <a:prstGeom prst="rect">
                <a:avLst/>
              </a:prstGeom>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3200" b="0" i="1" smtClean="0">
                          <a:solidFill>
                            <a:srgbClr val="C00000"/>
                          </a:solidFill>
                          <a:latin typeface="Cambria Math" panose="02040503050406030204" pitchFamily="18" charset="0"/>
                        </a:rPr>
                        <m:t>𝐹</m:t>
                      </m:r>
                      <m:r>
                        <a:rPr lang="en-US" sz="3200" b="0" i="1" smtClean="0">
                          <a:solidFill>
                            <a:schemeClr val="tx1">
                              <a:lumMod val="85000"/>
                              <a:lumOff val="15000"/>
                            </a:schemeClr>
                          </a:solidFill>
                          <a:latin typeface="Cambria Math" panose="02040503050406030204" pitchFamily="18" charset="0"/>
                        </a:rPr>
                        <m:t>=</m:t>
                      </m:r>
                      <m:r>
                        <a:rPr lang="en-US" sz="3200" b="0" i="1" smtClean="0">
                          <a:solidFill>
                            <a:srgbClr val="00B050"/>
                          </a:solidFill>
                          <a:latin typeface="Cambria Math" panose="02040503050406030204" pitchFamily="18" charset="0"/>
                        </a:rPr>
                        <m:t>(0.2)</m:t>
                      </m:r>
                      <m:r>
                        <a:rPr lang="en-US" sz="3200" b="0" i="1" smtClean="0">
                          <a:solidFill>
                            <a:srgbClr val="0070C0"/>
                          </a:solidFill>
                          <a:latin typeface="Cambria Math" panose="02040503050406030204" pitchFamily="18" charset="0"/>
                        </a:rPr>
                        <m:t>(−4)</m:t>
                      </m:r>
                    </m:oMath>
                  </m:oMathPara>
                </a14:m>
                <a:endParaRPr lang="en-US" sz="3200" dirty="0">
                  <a:solidFill>
                    <a:srgbClr val="C00000"/>
                  </a:solidFill>
                </a:endParaRPr>
              </a:p>
            </p:txBody>
          </p:sp>
        </mc:Choice>
        <mc:Fallback>
          <p:sp>
            <p:nvSpPr>
              <p:cNvPr id="11" name="TextBox 10">
                <a:extLst>
                  <a:ext uri="{FF2B5EF4-FFF2-40B4-BE49-F238E27FC236}">
                    <a16:creationId xmlns:a16="http://schemas.microsoft.com/office/drawing/2014/main" id="{B9B42652-BA90-4305-89C1-02BEFC199421}"/>
                  </a:ext>
                </a:extLst>
              </p:cNvPr>
              <p:cNvSpPr txBox="1">
                <a:spLocks noRot="1" noChangeAspect="1" noMove="1" noResize="1" noEditPoints="1" noAdjustHandles="1" noChangeArrowheads="1" noChangeShapeType="1" noTextEdit="1"/>
              </p:cNvSpPr>
              <p:nvPr/>
            </p:nvSpPr>
            <p:spPr>
              <a:xfrm>
                <a:off x="5845025" y="4452331"/>
                <a:ext cx="2646942" cy="492443"/>
              </a:xfrm>
              <a:prstGeom prst="rect">
                <a:avLst/>
              </a:prstGeom>
              <a:blipFill>
                <a:blip r:embed="rId6"/>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2" name="TextBox 11">
                <a:extLst>
                  <a:ext uri="{FF2B5EF4-FFF2-40B4-BE49-F238E27FC236}">
                    <a16:creationId xmlns:a16="http://schemas.microsoft.com/office/drawing/2014/main" id="{E3F181A6-48B8-4811-95FC-597E4A1D1E9D}"/>
                  </a:ext>
                </a:extLst>
              </p:cNvPr>
              <p:cNvSpPr txBox="1"/>
              <p:nvPr/>
            </p:nvSpPr>
            <p:spPr>
              <a:xfrm>
                <a:off x="5845025" y="5275079"/>
                <a:ext cx="2108334" cy="492443"/>
              </a:xfrm>
              <a:prstGeom prst="rect">
                <a:avLst/>
              </a:prstGeom>
              <a:solidFill>
                <a:srgbClr val="FFFF00">
                  <a:alpha val="50196"/>
                </a:srgbClr>
              </a:solidFill>
              <a:ln>
                <a:solidFill>
                  <a:srgbClr val="C00000"/>
                </a:solidFill>
              </a:ln>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3200" b="0" i="1" smtClean="0">
                          <a:solidFill>
                            <a:srgbClr val="C00000"/>
                          </a:solidFill>
                          <a:latin typeface="Cambria Math" panose="02040503050406030204" pitchFamily="18" charset="0"/>
                        </a:rPr>
                        <m:t>𝐹</m:t>
                      </m:r>
                      <m:r>
                        <a:rPr lang="en-US" sz="3200" b="0" i="1" smtClean="0">
                          <a:solidFill>
                            <a:schemeClr val="tx1">
                              <a:lumMod val="85000"/>
                              <a:lumOff val="15000"/>
                            </a:schemeClr>
                          </a:solidFill>
                          <a:latin typeface="Cambria Math" panose="02040503050406030204" pitchFamily="18" charset="0"/>
                        </a:rPr>
                        <m:t>=</m:t>
                      </m:r>
                      <m:r>
                        <a:rPr lang="en-US" sz="3200" b="0" i="0" smtClean="0">
                          <a:solidFill>
                            <a:srgbClr val="C00000"/>
                          </a:solidFill>
                          <a:latin typeface="Cambria Math" panose="02040503050406030204" pitchFamily="18" charset="0"/>
                        </a:rPr>
                        <m:t>−</m:t>
                      </m:r>
                      <m:r>
                        <a:rPr lang="en-US" sz="3200" b="0" i="0" smtClean="0">
                          <a:solidFill>
                            <a:srgbClr val="C00000"/>
                          </a:solidFill>
                          <a:latin typeface="Cambria Math" panose="02040503050406030204" pitchFamily="18" charset="0"/>
                        </a:rPr>
                        <m:t>0.8</m:t>
                      </m:r>
                      <m:r>
                        <a:rPr lang="en-US" sz="3200" b="0" i="0" smtClean="0">
                          <a:solidFill>
                            <a:srgbClr val="C00000"/>
                          </a:solidFill>
                          <a:latin typeface="Cambria Math" panose="02040503050406030204" pitchFamily="18" charset="0"/>
                        </a:rPr>
                        <m:t> </m:t>
                      </m:r>
                      <m:r>
                        <m:rPr>
                          <m:sty m:val="p"/>
                        </m:rPr>
                        <a:rPr lang="en-US" sz="3200" b="0" i="0" smtClean="0">
                          <a:solidFill>
                            <a:srgbClr val="C00000"/>
                          </a:solidFill>
                          <a:latin typeface="Cambria Math" panose="02040503050406030204" pitchFamily="18" charset="0"/>
                        </a:rPr>
                        <m:t>N</m:t>
                      </m:r>
                    </m:oMath>
                  </m:oMathPara>
                </a14:m>
                <a:endParaRPr lang="en-US" sz="3200" dirty="0">
                  <a:solidFill>
                    <a:srgbClr val="C00000"/>
                  </a:solidFill>
                </a:endParaRPr>
              </a:p>
            </p:txBody>
          </p:sp>
        </mc:Choice>
        <mc:Fallback>
          <p:sp>
            <p:nvSpPr>
              <p:cNvPr id="12" name="TextBox 11">
                <a:extLst>
                  <a:ext uri="{FF2B5EF4-FFF2-40B4-BE49-F238E27FC236}">
                    <a16:creationId xmlns:a16="http://schemas.microsoft.com/office/drawing/2014/main" id="{E3F181A6-48B8-4811-95FC-597E4A1D1E9D}"/>
                  </a:ext>
                </a:extLst>
              </p:cNvPr>
              <p:cNvSpPr txBox="1">
                <a:spLocks noRot="1" noChangeAspect="1" noMove="1" noResize="1" noEditPoints="1" noAdjustHandles="1" noChangeArrowheads="1" noChangeShapeType="1" noTextEdit="1"/>
              </p:cNvSpPr>
              <p:nvPr/>
            </p:nvSpPr>
            <p:spPr>
              <a:xfrm>
                <a:off x="5845025" y="5275079"/>
                <a:ext cx="2108334" cy="492443"/>
              </a:xfrm>
              <a:prstGeom prst="rect">
                <a:avLst/>
              </a:prstGeom>
              <a:blipFill>
                <a:blip r:embed="rId7"/>
                <a:stretch>
                  <a:fillRect/>
                </a:stretch>
              </a:blipFill>
              <a:ln>
                <a:solidFill>
                  <a:srgbClr val="C00000"/>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0DA4E021-DA0F-48C6-B334-5873389316D2}"/>
                  </a:ext>
                </a:extLst>
              </p:cNvPr>
              <p:cNvSpPr txBox="1"/>
              <p:nvPr/>
            </p:nvSpPr>
            <p:spPr>
              <a:xfrm>
                <a:off x="2545921" y="3622230"/>
                <a:ext cx="2278636"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800" b="0" i="1" smtClean="0">
                          <a:solidFill>
                            <a:srgbClr val="0070C0"/>
                          </a:solidFill>
                          <a:latin typeface="Cambria Math" panose="02040503050406030204" pitchFamily="18" charset="0"/>
                        </a:rPr>
                        <m:t>0=12+</m:t>
                      </m:r>
                      <m:r>
                        <a:rPr lang="en-US" sz="2800" b="0" i="1" smtClean="0">
                          <a:solidFill>
                            <a:srgbClr val="0070C0"/>
                          </a:solidFill>
                          <a:latin typeface="Cambria Math" panose="02040503050406030204" pitchFamily="18" charset="0"/>
                        </a:rPr>
                        <m:t>𝑎</m:t>
                      </m:r>
                      <m:r>
                        <a:rPr lang="en-US" sz="2800" b="0" i="1" smtClean="0">
                          <a:solidFill>
                            <a:srgbClr val="0070C0"/>
                          </a:solidFill>
                          <a:latin typeface="Cambria Math" panose="02040503050406030204" pitchFamily="18" charset="0"/>
                        </a:rPr>
                        <m:t>(3)</m:t>
                      </m:r>
                    </m:oMath>
                  </m:oMathPara>
                </a14:m>
                <a:endParaRPr lang="en-US" sz="2800" dirty="0">
                  <a:solidFill>
                    <a:srgbClr val="0070C0"/>
                  </a:solidFill>
                </a:endParaRPr>
              </a:p>
            </p:txBody>
          </p:sp>
        </mc:Choice>
        <mc:Fallback xmlns="">
          <p:sp>
            <p:nvSpPr>
              <p:cNvPr id="14" name="TextBox 13">
                <a:extLst>
                  <a:ext uri="{FF2B5EF4-FFF2-40B4-BE49-F238E27FC236}">
                    <a16:creationId xmlns:a16="http://schemas.microsoft.com/office/drawing/2014/main" id="{0DA4E021-DA0F-48C6-B334-5873389316D2}"/>
                  </a:ext>
                </a:extLst>
              </p:cNvPr>
              <p:cNvSpPr txBox="1">
                <a:spLocks noRot="1" noChangeAspect="1" noMove="1" noResize="1" noEditPoints="1" noAdjustHandles="1" noChangeArrowheads="1" noChangeShapeType="1" noTextEdit="1"/>
              </p:cNvSpPr>
              <p:nvPr/>
            </p:nvSpPr>
            <p:spPr>
              <a:xfrm>
                <a:off x="2545921" y="3622230"/>
                <a:ext cx="2278636" cy="430887"/>
              </a:xfrm>
              <a:prstGeom prst="rect">
                <a:avLst/>
              </a:prstGeom>
              <a:blipFill>
                <a:blip r:embed="rId8"/>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graphicFrame>
            <p:nvGraphicFramePr>
              <p:cNvPr id="13" name="Table 12">
                <a:extLst>
                  <a:ext uri="{FF2B5EF4-FFF2-40B4-BE49-F238E27FC236}">
                    <a16:creationId xmlns:a16="http://schemas.microsoft.com/office/drawing/2014/main" id="{2A0A90BF-C837-45B7-A1E4-5AD8D9162275}"/>
                  </a:ext>
                </a:extLst>
              </p:cNvPr>
              <p:cNvGraphicFramePr>
                <a:graphicFrameLocks noGrp="1"/>
              </p:cNvGraphicFramePr>
              <p:nvPr>
                <p:extLst>
                  <p:ext uri="{D42A27DB-BD31-4B8C-83A1-F6EECF244321}">
                    <p14:modId xmlns:p14="http://schemas.microsoft.com/office/powerpoint/2010/main" val="3583539553"/>
                  </p:ext>
                </p:extLst>
              </p:nvPr>
            </p:nvGraphicFramePr>
            <p:xfrm>
              <a:off x="327259" y="2992581"/>
              <a:ext cx="2018643" cy="2937080"/>
            </p:xfrm>
            <a:graphic>
              <a:graphicData uri="http://schemas.openxmlformats.org/drawingml/2006/table">
                <a:tbl>
                  <a:tblPr bandRow="1">
                    <a:tableStyleId>{8A107856-5554-42FB-B03E-39F5DBC370BA}</a:tableStyleId>
                  </a:tblPr>
                  <a:tblGrid>
                    <a:gridCol w="519290">
                      <a:extLst>
                        <a:ext uri="{9D8B030D-6E8A-4147-A177-3AD203B41FA5}">
                          <a16:colId xmlns:a16="http://schemas.microsoft.com/office/drawing/2014/main" val="4012973007"/>
                        </a:ext>
                      </a:extLst>
                    </a:gridCol>
                    <a:gridCol w="1499353">
                      <a:extLst>
                        <a:ext uri="{9D8B030D-6E8A-4147-A177-3AD203B41FA5}">
                          <a16:colId xmlns:a16="http://schemas.microsoft.com/office/drawing/2014/main" val="1650364598"/>
                        </a:ext>
                      </a:extLst>
                    </a:gridCol>
                  </a:tblGrid>
                  <a:tr h="58741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sz="3200" b="0" i="1" smtClean="0">
                                    <a:latin typeface="Cambria Math" panose="02040503050406030204" pitchFamily="18" charset="0"/>
                                  </a:rPr>
                                  <m:t>𝑠</m:t>
                                </m:r>
                              </m:oMath>
                            </m:oMathPara>
                          </a14:m>
                          <a:endParaRPr lang="en-US" sz="32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dirty="0">
                              <a:solidFill>
                                <a:srgbClr val="0070C0"/>
                              </a:solidFill>
                              <a:latin typeface="Ebrima" panose="02000000000000000000" pitchFamily="2" charset="0"/>
                              <a:ea typeface="Ebrima" panose="02000000000000000000" pitchFamily="2" charset="0"/>
                              <a:cs typeface="Ebrima" panose="02000000000000000000" pitchFamily="2" charset="0"/>
                            </a:rPr>
                            <a:t>---</a:t>
                          </a:r>
                        </a:p>
                      </a:txBody>
                      <a:tcPr anchor="ctr"/>
                    </a:tc>
                    <a:extLst>
                      <a:ext uri="{0D108BD9-81ED-4DB2-BD59-A6C34878D82A}">
                        <a16:rowId xmlns:a16="http://schemas.microsoft.com/office/drawing/2014/main" val="1388651181"/>
                      </a:ext>
                    </a:extLst>
                  </a:tr>
                  <a:tr h="587416">
                    <a:tc>
                      <a:txBody>
                        <a:bodyPr/>
                        <a:lstStyle/>
                        <a:p>
                          <a:pPr algn="ctr"/>
                          <a14:m>
                            <m:oMathPara xmlns:m="http://schemas.openxmlformats.org/officeDocument/2006/math">
                              <m:oMathParaPr>
                                <m:jc m:val="centerGroup"/>
                              </m:oMathParaPr>
                              <m:oMath xmlns:m="http://schemas.openxmlformats.org/officeDocument/2006/math">
                                <m:r>
                                  <a:rPr lang="en-US" sz="3200" b="0" i="1" smtClean="0">
                                    <a:latin typeface="Cambria Math" panose="02040503050406030204" pitchFamily="18" charset="0"/>
                                  </a:rPr>
                                  <m:t>𝑢</m:t>
                                </m:r>
                              </m:oMath>
                            </m:oMathPara>
                          </a14:m>
                          <a:endParaRPr lang="en-US" sz="32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dirty="0">
                              <a:solidFill>
                                <a:srgbClr val="0070C0"/>
                              </a:solidFill>
                              <a:latin typeface="Ebrima" panose="02000000000000000000" pitchFamily="2" charset="0"/>
                              <a:ea typeface="Ebrima" panose="02000000000000000000" pitchFamily="2" charset="0"/>
                              <a:cs typeface="Ebrima" panose="02000000000000000000" pitchFamily="2" charset="0"/>
                            </a:rPr>
                            <a:t>12 m s</a:t>
                          </a:r>
                          <a:r>
                            <a:rPr lang="en-US" sz="2800" baseline="30000" dirty="0">
                              <a:solidFill>
                                <a:srgbClr val="0070C0"/>
                              </a:solidFill>
                              <a:latin typeface="Ebrima" panose="02000000000000000000" pitchFamily="2" charset="0"/>
                              <a:ea typeface="Ebrima" panose="02000000000000000000" pitchFamily="2" charset="0"/>
                              <a:cs typeface="Ebrima" panose="02000000000000000000" pitchFamily="2" charset="0"/>
                            </a:rPr>
                            <a:t>-1</a:t>
                          </a:r>
                          <a:endParaRPr lang="en-US" sz="2800" dirty="0">
                            <a:solidFill>
                              <a:srgbClr val="0070C0"/>
                            </a:solidFill>
                            <a:latin typeface="Ebrima" panose="02000000000000000000" pitchFamily="2" charset="0"/>
                            <a:ea typeface="Ebrima" panose="02000000000000000000" pitchFamily="2" charset="0"/>
                            <a:cs typeface="Ebrima" panose="02000000000000000000" pitchFamily="2" charset="0"/>
                          </a:endParaRPr>
                        </a:p>
                      </a:txBody>
                      <a:tcPr anchor="ctr"/>
                    </a:tc>
                    <a:extLst>
                      <a:ext uri="{0D108BD9-81ED-4DB2-BD59-A6C34878D82A}">
                        <a16:rowId xmlns:a16="http://schemas.microsoft.com/office/drawing/2014/main" val="565981306"/>
                      </a:ext>
                    </a:extLst>
                  </a:tr>
                  <a:tr h="587416">
                    <a:tc>
                      <a:txBody>
                        <a:bodyPr/>
                        <a:lstStyle/>
                        <a:p>
                          <a:pPr algn="ctr"/>
                          <a14:m>
                            <m:oMathPara xmlns:m="http://schemas.openxmlformats.org/officeDocument/2006/math">
                              <m:oMathParaPr>
                                <m:jc m:val="centerGroup"/>
                              </m:oMathParaPr>
                              <m:oMath xmlns:m="http://schemas.openxmlformats.org/officeDocument/2006/math">
                                <m:r>
                                  <a:rPr lang="en-US" sz="3200" i="1" smtClean="0">
                                    <a:latin typeface="Cambria Math" panose="02040503050406030204" pitchFamily="18" charset="0"/>
                                  </a:rPr>
                                  <m:t>𝑣</m:t>
                                </m:r>
                              </m:oMath>
                            </m:oMathPara>
                          </a14:m>
                          <a:endParaRPr lang="en-US" sz="32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dirty="0">
                              <a:solidFill>
                                <a:srgbClr val="0070C0"/>
                              </a:solidFill>
                              <a:latin typeface="Ebrima" panose="02000000000000000000" pitchFamily="2" charset="0"/>
                              <a:ea typeface="Ebrima" panose="02000000000000000000" pitchFamily="2" charset="0"/>
                              <a:cs typeface="Ebrima" panose="02000000000000000000" pitchFamily="2" charset="0"/>
                            </a:rPr>
                            <a:t>0 m s</a:t>
                          </a:r>
                          <a:r>
                            <a:rPr lang="en-US" sz="2800" baseline="30000" dirty="0">
                              <a:solidFill>
                                <a:srgbClr val="0070C0"/>
                              </a:solidFill>
                              <a:latin typeface="Ebrima" panose="02000000000000000000" pitchFamily="2" charset="0"/>
                              <a:ea typeface="Ebrima" panose="02000000000000000000" pitchFamily="2" charset="0"/>
                              <a:cs typeface="Ebrima" panose="02000000000000000000" pitchFamily="2" charset="0"/>
                            </a:rPr>
                            <a:t>-1</a:t>
                          </a:r>
                          <a:endParaRPr lang="en-US" sz="2800" dirty="0">
                            <a:solidFill>
                              <a:srgbClr val="0070C0"/>
                            </a:solidFill>
                            <a:latin typeface="Ebrima" panose="02000000000000000000" pitchFamily="2" charset="0"/>
                            <a:ea typeface="Ebrima" panose="02000000000000000000" pitchFamily="2" charset="0"/>
                            <a:cs typeface="Ebrima" panose="02000000000000000000" pitchFamily="2" charset="0"/>
                          </a:endParaRPr>
                        </a:p>
                      </a:txBody>
                      <a:tcPr anchor="ctr"/>
                    </a:tc>
                    <a:extLst>
                      <a:ext uri="{0D108BD9-81ED-4DB2-BD59-A6C34878D82A}">
                        <a16:rowId xmlns:a16="http://schemas.microsoft.com/office/drawing/2014/main" val="2475063573"/>
                      </a:ext>
                    </a:extLst>
                  </a:tr>
                  <a:tr h="58741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sz="3200" b="0" i="1" smtClean="0">
                                    <a:latin typeface="Cambria Math" panose="02040503050406030204" pitchFamily="18" charset="0"/>
                                  </a:rPr>
                                  <m:t>𝑎</m:t>
                                </m:r>
                              </m:oMath>
                            </m:oMathPara>
                          </a14:m>
                          <a:endParaRPr lang="en-US" sz="32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a:solidFill>
                                <a:srgbClr val="0070C0"/>
                              </a:solidFill>
                              <a:latin typeface="Ebrima" panose="02000000000000000000" pitchFamily="2" charset="0"/>
                              <a:ea typeface="Ebrima" panose="02000000000000000000" pitchFamily="2" charset="0"/>
                              <a:cs typeface="Ebrima" panose="02000000000000000000" pitchFamily="2" charset="0"/>
                            </a:rPr>
                            <a:t>?</a:t>
                          </a:r>
                        </a:p>
                      </a:txBody>
                      <a:tcPr anchor="ctr"/>
                    </a:tc>
                    <a:extLst>
                      <a:ext uri="{0D108BD9-81ED-4DB2-BD59-A6C34878D82A}">
                        <a16:rowId xmlns:a16="http://schemas.microsoft.com/office/drawing/2014/main" val="3790817198"/>
                      </a:ext>
                    </a:extLst>
                  </a:tr>
                  <a:tr h="58741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sz="3200" b="0" i="1" smtClean="0">
                                    <a:latin typeface="Cambria Math" panose="02040503050406030204" pitchFamily="18" charset="0"/>
                                  </a:rPr>
                                  <m:t>𝑡</m:t>
                                </m:r>
                              </m:oMath>
                            </m:oMathPara>
                          </a14:m>
                          <a:endParaRPr lang="en-US" sz="32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a:solidFill>
                                <a:srgbClr val="0070C0"/>
                              </a:solidFill>
                              <a:latin typeface="Ebrima" panose="02000000000000000000" pitchFamily="2" charset="0"/>
                              <a:ea typeface="Ebrima" panose="02000000000000000000" pitchFamily="2" charset="0"/>
                              <a:cs typeface="Ebrima" panose="02000000000000000000" pitchFamily="2" charset="0"/>
                            </a:rPr>
                            <a:t>3 s</a:t>
                          </a:r>
                        </a:p>
                      </a:txBody>
                      <a:tcPr anchor="ctr"/>
                    </a:tc>
                    <a:extLst>
                      <a:ext uri="{0D108BD9-81ED-4DB2-BD59-A6C34878D82A}">
                        <a16:rowId xmlns:a16="http://schemas.microsoft.com/office/drawing/2014/main" val="536691431"/>
                      </a:ext>
                    </a:extLst>
                  </a:tr>
                </a:tbl>
              </a:graphicData>
            </a:graphic>
          </p:graphicFrame>
        </mc:Choice>
        <mc:Fallback>
          <p:graphicFrame>
            <p:nvGraphicFramePr>
              <p:cNvPr id="13" name="Table 12">
                <a:extLst>
                  <a:ext uri="{FF2B5EF4-FFF2-40B4-BE49-F238E27FC236}">
                    <a16:creationId xmlns:a16="http://schemas.microsoft.com/office/drawing/2014/main" id="{2A0A90BF-C837-45B7-A1E4-5AD8D9162275}"/>
                  </a:ext>
                </a:extLst>
              </p:cNvPr>
              <p:cNvGraphicFramePr>
                <a:graphicFrameLocks noGrp="1"/>
              </p:cNvGraphicFramePr>
              <p:nvPr>
                <p:extLst>
                  <p:ext uri="{D42A27DB-BD31-4B8C-83A1-F6EECF244321}">
                    <p14:modId xmlns:p14="http://schemas.microsoft.com/office/powerpoint/2010/main" val="3583539553"/>
                  </p:ext>
                </p:extLst>
              </p:nvPr>
            </p:nvGraphicFramePr>
            <p:xfrm>
              <a:off x="327259" y="2992581"/>
              <a:ext cx="2018643" cy="2937080"/>
            </p:xfrm>
            <a:graphic>
              <a:graphicData uri="http://schemas.openxmlformats.org/drawingml/2006/table">
                <a:tbl>
                  <a:tblPr bandRow="1">
                    <a:tableStyleId>{8A107856-5554-42FB-B03E-39F5DBC370BA}</a:tableStyleId>
                  </a:tblPr>
                  <a:tblGrid>
                    <a:gridCol w="519290">
                      <a:extLst>
                        <a:ext uri="{9D8B030D-6E8A-4147-A177-3AD203B41FA5}">
                          <a16:colId xmlns:a16="http://schemas.microsoft.com/office/drawing/2014/main" val="4012973007"/>
                        </a:ext>
                      </a:extLst>
                    </a:gridCol>
                    <a:gridCol w="1499353">
                      <a:extLst>
                        <a:ext uri="{9D8B030D-6E8A-4147-A177-3AD203B41FA5}">
                          <a16:colId xmlns:a16="http://schemas.microsoft.com/office/drawing/2014/main" val="1650364598"/>
                        </a:ext>
                      </a:extLst>
                    </a:gridCol>
                  </a:tblGrid>
                  <a:tr h="587416">
                    <a:tc>
                      <a:txBody>
                        <a:bodyPr/>
                        <a:lstStyle/>
                        <a:p>
                          <a:endParaRPr lang="en-US"/>
                        </a:p>
                      </a:txBody>
                      <a:tcPr anchor="ctr">
                        <a:blipFill>
                          <a:blip r:embed="rId9"/>
                          <a:stretch>
                            <a:fillRect l="-1176" t="-4124" r="-292941" b="-420619"/>
                          </a:stretch>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dirty="0">
                              <a:solidFill>
                                <a:srgbClr val="0070C0"/>
                              </a:solidFill>
                              <a:latin typeface="Ebrima" panose="02000000000000000000" pitchFamily="2" charset="0"/>
                              <a:ea typeface="Ebrima" panose="02000000000000000000" pitchFamily="2" charset="0"/>
                              <a:cs typeface="Ebrima" panose="02000000000000000000" pitchFamily="2" charset="0"/>
                            </a:rPr>
                            <a:t>---</a:t>
                          </a:r>
                        </a:p>
                      </a:txBody>
                      <a:tcPr anchor="ctr"/>
                    </a:tc>
                    <a:extLst>
                      <a:ext uri="{0D108BD9-81ED-4DB2-BD59-A6C34878D82A}">
                        <a16:rowId xmlns:a16="http://schemas.microsoft.com/office/drawing/2014/main" val="1388651181"/>
                      </a:ext>
                    </a:extLst>
                  </a:tr>
                  <a:tr h="587416">
                    <a:tc>
                      <a:txBody>
                        <a:bodyPr/>
                        <a:lstStyle/>
                        <a:p>
                          <a:endParaRPr lang="en-US"/>
                        </a:p>
                      </a:txBody>
                      <a:tcPr anchor="ctr">
                        <a:blipFill>
                          <a:blip r:embed="rId9"/>
                          <a:stretch>
                            <a:fillRect l="-1176" t="-105208" r="-292941" b="-325000"/>
                          </a:stretch>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dirty="0">
                              <a:solidFill>
                                <a:srgbClr val="0070C0"/>
                              </a:solidFill>
                              <a:latin typeface="Ebrima" panose="02000000000000000000" pitchFamily="2" charset="0"/>
                              <a:ea typeface="Ebrima" panose="02000000000000000000" pitchFamily="2" charset="0"/>
                              <a:cs typeface="Ebrima" panose="02000000000000000000" pitchFamily="2" charset="0"/>
                            </a:rPr>
                            <a:t>12 m s</a:t>
                          </a:r>
                          <a:r>
                            <a:rPr lang="en-US" sz="2800" baseline="30000" dirty="0">
                              <a:solidFill>
                                <a:srgbClr val="0070C0"/>
                              </a:solidFill>
                              <a:latin typeface="Ebrima" panose="02000000000000000000" pitchFamily="2" charset="0"/>
                              <a:ea typeface="Ebrima" panose="02000000000000000000" pitchFamily="2" charset="0"/>
                              <a:cs typeface="Ebrima" panose="02000000000000000000" pitchFamily="2" charset="0"/>
                            </a:rPr>
                            <a:t>-1</a:t>
                          </a:r>
                          <a:endParaRPr lang="en-US" sz="2800" dirty="0">
                            <a:solidFill>
                              <a:srgbClr val="0070C0"/>
                            </a:solidFill>
                            <a:latin typeface="Ebrima" panose="02000000000000000000" pitchFamily="2" charset="0"/>
                            <a:ea typeface="Ebrima" panose="02000000000000000000" pitchFamily="2" charset="0"/>
                            <a:cs typeface="Ebrima" panose="02000000000000000000" pitchFamily="2" charset="0"/>
                          </a:endParaRPr>
                        </a:p>
                      </a:txBody>
                      <a:tcPr anchor="ctr"/>
                    </a:tc>
                    <a:extLst>
                      <a:ext uri="{0D108BD9-81ED-4DB2-BD59-A6C34878D82A}">
                        <a16:rowId xmlns:a16="http://schemas.microsoft.com/office/drawing/2014/main" val="565981306"/>
                      </a:ext>
                    </a:extLst>
                  </a:tr>
                  <a:tr h="587416">
                    <a:tc>
                      <a:txBody>
                        <a:bodyPr/>
                        <a:lstStyle/>
                        <a:p>
                          <a:endParaRPr lang="en-US"/>
                        </a:p>
                      </a:txBody>
                      <a:tcPr anchor="ctr">
                        <a:blipFill>
                          <a:blip r:embed="rId9"/>
                          <a:stretch>
                            <a:fillRect l="-1176" t="-203093" r="-292941" b="-221649"/>
                          </a:stretch>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dirty="0">
                              <a:solidFill>
                                <a:srgbClr val="0070C0"/>
                              </a:solidFill>
                              <a:latin typeface="Ebrima" panose="02000000000000000000" pitchFamily="2" charset="0"/>
                              <a:ea typeface="Ebrima" panose="02000000000000000000" pitchFamily="2" charset="0"/>
                              <a:cs typeface="Ebrima" panose="02000000000000000000" pitchFamily="2" charset="0"/>
                            </a:rPr>
                            <a:t>0 m s</a:t>
                          </a:r>
                          <a:r>
                            <a:rPr lang="en-US" sz="2800" baseline="30000" dirty="0">
                              <a:solidFill>
                                <a:srgbClr val="0070C0"/>
                              </a:solidFill>
                              <a:latin typeface="Ebrima" panose="02000000000000000000" pitchFamily="2" charset="0"/>
                              <a:ea typeface="Ebrima" panose="02000000000000000000" pitchFamily="2" charset="0"/>
                              <a:cs typeface="Ebrima" panose="02000000000000000000" pitchFamily="2" charset="0"/>
                            </a:rPr>
                            <a:t>-1</a:t>
                          </a:r>
                          <a:endParaRPr lang="en-US" sz="2800" dirty="0">
                            <a:solidFill>
                              <a:srgbClr val="0070C0"/>
                            </a:solidFill>
                            <a:latin typeface="Ebrima" panose="02000000000000000000" pitchFamily="2" charset="0"/>
                            <a:ea typeface="Ebrima" panose="02000000000000000000" pitchFamily="2" charset="0"/>
                            <a:cs typeface="Ebrima" panose="02000000000000000000" pitchFamily="2" charset="0"/>
                          </a:endParaRPr>
                        </a:p>
                      </a:txBody>
                      <a:tcPr anchor="ctr"/>
                    </a:tc>
                    <a:extLst>
                      <a:ext uri="{0D108BD9-81ED-4DB2-BD59-A6C34878D82A}">
                        <a16:rowId xmlns:a16="http://schemas.microsoft.com/office/drawing/2014/main" val="2475063573"/>
                      </a:ext>
                    </a:extLst>
                  </a:tr>
                  <a:tr h="587416">
                    <a:tc>
                      <a:txBody>
                        <a:bodyPr/>
                        <a:lstStyle/>
                        <a:p>
                          <a:endParaRPr lang="en-US"/>
                        </a:p>
                      </a:txBody>
                      <a:tcPr anchor="ctr">
                        <a:blipFill>
                          <a:blip r:embed="rId9"/>
                          <a:stretch>
                            <a:fillRect l="-1176" t="-306250" r="-292941" b="-123958"/>
                          </a:stretch>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a:solidFill>
                                <a:srgbClr val="0070C0"/>
                              </a:solidFill>
                              <a:latin typeface="Ebrima" panose="02000000000000000000" pitchFamily="2" charset="0"/>
                              <a:ea typeface="Ebrima" panose="02000000000000000000" pitchFamily="2" charset="0"/>
                              <a:cs typeface="Ebrima" panose="02000000000000000000" pitchFamily="2" charset="0"/>
                            </a:rPr>
                            <a:t>?</a:t>
                          </a:r>
                        </a:p>
                      </a:txBody>
                      <a:tcPr anchor="ctr"/>
                    </a:tc>
                    <a:extLst>
                      <a:ext uri="{0D108BD9-81ED-4DB2-BD59-A6C34878D82A}">
                        <a16:rowId xmlns:a16="http://schemas.microsoft.com/office/drawing/2014/main" val="3790817198"/>
                      </a:ext>
                    </a:extLst>
                  </a:tr>
                  <a:tr h="587416">
                    <a:tc>
                      <a:txBody>
                        <a:bodyPr/>
                        <a:lstStyle/>
                        <a:p>
                          <a:endParaRPr lang="en-US"/>
                        </a:p>
                      </a:txBody>
                      <a:tcPr anchor="ctr">
                        <a:blipFill>
                          <a:blip r:embed="rId9"/>
                          <a:stretch>
                            <a:fillRect l="-1176" t="-402062" r="-292941" b="-22680"/>
                          </a:stretch>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a:solidFill>
                                <a:srgbClr val="0070C0"/>
                              </a:solidFill>
                              <a:latin typeface="Ebrima" panose="02000000000000000000" pitchFamily="2" charset="0"/>
                              <a:ea typeface="Ebrima" panose="02000000000000000000" pitchFamily="2" charset="0"/>
                              <a:cs typeface="Ebrima" panose="02000000000000000000" pitchFamily="2" charset="0"/>
                            </a:rPr>
                            <a:t>3 s</a:t>
                          </a:r>
                        </a:p>
                      </a:txBody>
                      <a:tcPr anchor="ctr"/>
                    </a:tc>
                    <a:extLst>
                      <a:ext uri="{0D108BD9-81ED-4DB2-BD59-A6C34878D82A}">
                        <a16:rowId xmlns:a16="http://schemas.microsoft.com/office/drawing/2014/main" val="536691431"/>
                      </a:ext>
                    </a:extLst>
                  </a:tr>
                </a:tbl>
              </a:graphicData>
            </a:graphic>
          </p:graphicFrame>
        </mc:Fallback>
      </mc:AlternateContent>
    </p:spTree>
    <p:extLst>
      <p:ext uri="{BB962C8B-B14F-4D97-AF65-F5344CB8AC3E}">
        <p14:creationId xmlns:p14="http://schemas.microsoft.com/office/powerpoint/2010/main" val="3438892280"/>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1000"/>
                                        <p:tgtEl>
                                          <p:spTgt spid="14"/>
                                        </p:tgtEl>
                                      </p:cBhvr>
                                    </p:animEffect>
                                    <p:anim calcmode="lin" valueType="num">
                                      <p:cBhvr>
                                        <p:cTn id="18" dur="1000" fill="hold"/>
                                        <p:tgtEl>
                                          <p:spTgt spid="14"/>
                                        </p:tgtEl>
                                        <p:attrNameLst>
                                          <p:attrName>ppt_x</p:attrName>
                                        </p:attrNameLst>
                                      </p:cBhvr>
                                      <p:tavLst>
                                        <p:tav tm="0">
                                          <p:val>
                                            <p:strVal val="#ppt_x"/>
                                          </p:val>
                                        </p:tav>
                                        <p:tav tm="100000">
                                          <p:val>
                                            <p:strVal val="#ppt_x"/>
                                          </p:val>
                                        </p:tav>
                                      </p:tavLst>
                                    </p:anim>
                                    <p:anim calcmode="lin" valueType="num">
                                      <p:cBhvr>
                                        <p:cTn id="19"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wipe(left)">
                                      <p:cBhvr>
                                        <p:cTn id="24" dur="500"/>
                                        <p:tgtEl>
                                          <p:spTgt spid="9"/>
                                        </p:tgtEl>
                                      </p:cBhvr>
                                    </p:animEffect>
                                  </p:childTnLst>
                                </p:cTn>
                              </p:par>
                            </p:childTnLst>
                          </p:cTn>
                        </p:par>
                      </p:childTnLst>
                    </p:cTn>
                  </p:par>
                  <p:par>
                    <p:cTn id="25" fill="hold">
                      <p:stCondLst>
                        <p:cond delay="indefinite"/>
                      </p:stCondLst>
                      <p:childTnLst>
                        <p:par>
                          <p:cTn id="26" fill="hold">
                            <p:stCondLst>
                              <p:cond delay="0"/>
                            </p:stCondLst>
                            <p:childTnLst>
                              <p:par>
                                <p:cTn id="27" presetID="47" presetClass="entr" presetSubtype="0"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fade">
                                      <p:cBhvr>
                                        <p:cTn id="29" dur="1000"/>
                                        <p:tgtEl>
                                          <p:spTgt spid="11"/>
                                        </p:tgtEl>
                                      </p:cBhvr>
                                    </p:animEffect>
                                    <p:anim calcmode="lin" valueType="num">
                                      <p:cBhvr>
                                        <p:cTn id="30" dur="1000" fill="hold"/>
                                        <p:tgtEl>
                                          <p:spTgt spid="11"/>
                                        </p:tgtEl>
                                        <p:attrNameLst>
                                          <p:attrName>ppt_x</p:attrName>
                                        </p:attrNameLst>
                                      </p:cBhvr>
                                      <p:tavLst>
                                        <p:tav tm="0">
                                          <p:val>
                                            <p:strVal val="#ppt_x"/>
                                          </p:val>
                                        </p:tav>
                                        <p:tav tm="100000">
                                          <p:val>
                                            <p:strVal val="#ppt_x"/>
                                          </p:val>
                                        </p:tav>
                                      </p:tavLst>
                                    </p:anim>
                                    <p:anim calcmode="lin" valueType="num">
                                      <p:cBhvr>
                                        <p:cTn id="31"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wipe(left)">
                                      <p:cBhvr>
                                        <p:cTn id="3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animBg="1"/>
      <p:bldP spid="11" grpId="0"/>
      <p:bldP spid="12" grpId="0" animBg="1"/>
      <p:bldP spid="1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13007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txBox="1">
            <a:spLocks/>
          </p:cNvSpPr>
          <p:nvPr/>
        </p:nvSpPr>
        <p:spPr>
          <a:xfrm>
            <a:off x="29194" y="380140"/>
            <a:ext cx="9114806" cy="771446"/>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dirty="0">
                <a:solidFill>
                  <a:schemeClr val="bg1"/>
                </a:solidFill>
                <a:effectLst>
                  <a:outerShdw blurRad="38100" dist="38100" dir="2700000" algn="tl">
                    <a:srgbClr val="000000">
                      <a:alpha val="43137"/>
                    </a:srgbClr>
                  </a:outerShdw>
                </a:effectLst>
              </a:rPr>
              <a:t>Net Force </a:t>
            </a:r>
            <a:r>
              <a:rPr lang="en-US" dirty="0">
                <a:solidFill>
                  <a:schemeClr val="bg1"/>
                </a:solidFill>
                <a:effectLst>
                  <a:outerShdw blurRad="38100" dist="38100" dir="2700000" algn="tl">
                    <a:srgbClr val="000000">
                      <a:alpha val="43137"/>
                    </a:srgbClr>
                  </a:outerShdw>
                </a:effectLst>
                <a:sym typeface="Wingdings" panose="05000000000000000000" pitchFamily="2" charset="2"/>
              </a:rPr>
              <a:t> Acceleration</a:t>
            </a:r>
            <a:endParaRPr lang="en-US" u="sng" dirty="0">
              <a:solidFill>
                <a:schemeClr val="bg1"/>
              </a:solidFill>
              <a:effectLst>
                <a:outerShdw blurRad="38100" dist="38100" dir="2700000" algn="tl">
                  <a:srgbClr val="000000">
                    <a:alpha val="43137"/>
                  </a:srgbClr>
                </a:outerShdw>
              </a:effectLst>
            </a:endParaRPr>
          </a:p>
        </p:txBody>
      </p:sp>
      <p:sp>
        <p:nvSpPr>
          <p:cNvPr id="2" name="TextBox 1"/>
          <p:cNvSpPr txBox="1"/>
          <p:nvPr/>
        </p:nvSpPr>
        <p:spPr>
          <a:xfrm>
            <a:off x="279400" y="1497871"/>
            <a:ext cx="8534400" cy="1200329"/>
          </a:xfrm>
          <a:prstGeom prst="rect">
            <a:avLst/>
          </a:prstGeom>
          <a:noFill/>
        </p:spPr>
        <p:txBody>
          <a:bodyPr wrap="square" rtlCol="0">
            <a:spAutoFit/>
          </a:bodyPr>
          <a:lstStyle/>
          <a:p>
            <a:pPr algn="ctr"/>
            <a:r>
              <a:rPr lang="en-US" sz="3600" dirty="0">
                <a:latin typeface="+mj-lt"/>
              </a:rPr>
              <a:t>Any time there is a net force that is not zero, there will be acceleration in that direction</a:t>
            </a:r>
          </a:p>
        </p:txBody>
      </p:sp>
      <p:grpSp>
        <p:nvGrpSpPr>
          <p:cNvPr id="5" name="Group 4">
            <a:extLst>
              <a:ext uri="{FF2B5EF4-FFF2-40B4-BE49-F238E27FC236}">
                <a16:creationId xmlns:a16="http://schemas.microsoft.com/office/drawing/2014/main" id="{297CE422-4E8C-4596-9BFE-E39B4D1B6992}"/>
              </a:ext>
            </a:extLst>
          </p:cNvPr>
          <p:cNvGrpSpPr/>
          <p:nvPr/>
        </p:nvGrpSpPr>
        <p:grpSpPr>
          <a:xfrm>
            <a:off x="870819" y="3130611"/>
            <a:ext cx="4303561" cy="2760262"/>
            <a:chOff x="5103661" y="2698811"/>
            <a:chExt cx="2286000" cy="1466218"/>
          </a:xfrm>
        </p:grpSpPr>
        <p:sp>
          <p:nvSpPr>
            <p:cNvPr id="8" name="Rectangle 7">
              <a:extLst>
                <a:ext uri="{FF2B5EF4-FFF2-40B4-BE49-F238E27FC236}">
                  <a16:creationId xmlns:a16="http://schemas.microsoft.com/office/drawing/2014/main" id="{4511FE1D-9C6F-49EA-85C3-F23AAAFA4B11}"/>
                </a:ext>
              </a:extLst>
            </p:cNvPr>
            <p:cNvSpPr/>
            <p:nvPr/>
          </p:nvSpPr>
          <p:spPr>
            <a:xfrm>
              <a:off x="5469421" y="3041623"/>
              <a:ext cx="731520" cy="7315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a:extLst>
                <a:ext uri="{FF2B5EF4-FFF2-40B4-BE49-F238E27FC236}">
                  <a16:creationId xmlns:a16="http://schemas.microsoft.com/office/drawing/2014/main" id="{B20A8AAE-7DC5-4B91-B835-3F1375C8ED6C}"/>
                </a:ext>
              </a:extLst>
            </p:cNvPr>
            <p:cNvCxnSpPr/>
            <p:nvPr/>
          </p:nvCxnSpPr>
          <p:spPr>
            <a:xfrm>
              <a:off x="5835181" y="3433509"/>
              <a:ext cx="0" cy="731520"/>
            </a:xfrm>
            <a:prstGeom prst="straightConnector1">
              <a:avLst/>
            </a:prstGeom>
            <a:ln w="76200">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D3764473-B505-470F-900B-B140532DA0F2}"/>
                </a:ext>
              </a:extLst>
            </p:cNvPr>
            <p:cNvCxnSpPr/>
            <p:nvPr/>
          </p:nvCxnSpPr>
          <p:spPr>
            <a:xfrm flipV="1">
              <a:off x="5835181" y="3430381"/>
              <a:ext cx="1554480" cy="0"/>
            </a:xfrm>
            <a:prstGeom prst="straightConnector1">
              <a:avLst/>
            </a:prstGeom>
            <a:ln w="76200">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2D41C4B5-6E31-4F75-B08E-DC26210BFBD6}"/>
                </a:ext>
              </a:extLst>
            </p:cNvPr>
            <p:cNvCxnSpPr/>
            <p:nvPr/>
          </p:nvCxnSpPr>
          <p:spPr>
            <a:xfrm flipH="1">
              <a:off x="5103661" y="3430331"/>
              <a:ext cx="731520" cy="0"/>
            </a:xfrm>
            <a:prstGeom prst="straightConnector1">
              <a:avLst/>
            </a:prstGeom>
            <a:ln w="76200">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D4833173-8C88-4B3F-9D69-F0340843E2DD}"/>
                </a:ext>
              </a:extLst>
            </p:cNvPr>
            <p:cNvCxnSpPr/>
            <p:nvPr/>
          </p:nvCxnSpPr>
          <p:spPr>
            <a:xfrm flipH="1" flipV="1">
              <a:off x="5835181" y="2698811"/>
              <a:ext cx="0" cy="731520"/>
            </a:xfrm>
            <a:prstGeom prst="straightConnector1">
              <a:avLst/>
            </a:prstGeom>
            <a:ln w="76200">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15" name="Oval 14">
              <a:extLst>
                <a:ext uri="{FF2B5EF4-FFF2-40B4-BE49-F238E27FC236}">
                  <a16:creationId xmlns:a16="http://schemas.microsoft.com/office/drawing/2014/main" id="{E95A78CE-6E13-4885-A7CF-D076173A06EF}"/>
                </a:ext>
              </a:extLst>
            </p:cNvPr>
            <p:cNvSpPr/>
            <p:nvPr/>
          </p:nvSpPr>
          <p:spPr>
            <a:xfrm>
              <a:off x="5711357" y="3306506"/>
              <a:ext cx="247650" cy="247650"/>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BB46B330-9F64-4186-A23D-8C38EBC8C915}"/>
                  </a:ext>
                </a:extLst>
              </p:cNvPr>
              <p:cNvSpPr txBox="1"/>
              <p:nvPr/>
            </p:nvSpPr>
            <p:spPr>
              <a:xfrm>
                <a:off x="6077614" y="3770241"/>
                <a:ext cx="1826269" cy="1382879"/>
              </a:xfrm>
              <a:prstGeom prst="rect">
                <a:avLst/>
              </a:prstGeom>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4800" b="0" i="1" smtClean="0">
                          <a:solidFill>
                            <a:srgbClr val="C00000"/>
                          </a:solidFill>
                          <a:latin typeface="Cambria Math" panose="02040503050406030204" pitchFamily="18" charset="0"/>
                        </a:rPr>
                        <m:t>𝑎</m:t>
                      </m:r>
                      <m:r>
                        <a:rPr lang="en-US" sz="4800" b="0" i="1" smtClean="0">
                          <a:solidFill>
                            <a:srgbClr val="C00000"/>
                          </a:solidFill>
                          <a:latin typeface="Cambria Math" panose="02040503050406030204" pitchFamily="18" charset="0"/>
                        </a:rPr>
                        <m:t>=</m:t>
                      </m:r>
                      <m:f>
                        <m:fPr>
                          <m:ctrlPr>
                            <a:rPr lang="en-US" sz="4800" b="0" i="1" smtClean="0">
                              <a:solidFill>
                                <a:srgbClr val="C00000"/>
                              </a:solidFill>
                              <a:latin typeface="Cambria Math" panose="02040503050406030204" pitchFamily="18" charset="0"/>
                            </a:rPr>
                          </m:ctrlPr>
                        </m:fPr>
                        <m:num>
                          <m:r>
                            <a:rPr lang="en-US" sz="4800" b="0" i="1" smtClean="0">
                              <a:solidFill>
                                <a:srgbClr val="C00000"/>
                              </a:solidFill>
                              <a:latin typeface="Cambria Math" panose="02040503050406030204" pitchFamily="18" charset="0"/>
                            </a:rPr>
                            <m:t>𝐹</m:t>
                          </m:r>
                        </m:num>
                        <m:den>
                          <m:r>
                            <a:rPr lang="en-US" sz="4800" b="0" i="1" smtClean="0">
                              <a:solidFill>
                                <a:srgbClr val="C00000"/>
                              </a:solidFill>
                              <a:latin typeface="Cambria Math" panose="02040503050406030204" pitchFamily="18" charset="0"/>
                            </a:rPr>
                            <m:t>𝑚</m:t>
                          </m:r>
                        </m:den>
                      </m:f>
                    </m:oMath>
                  </m:oMathPara>
                </a14:m>
                <a:endParaRPr lang="en-US" sz="4800" dirty="0">
                  <a:solidFill>
                    <a:srgbClr val="C00000"/>
                  </a:solidFill>
                </a:endParaRPr>
              </a:p>
            </p:txBody>
          </p:sp>
        </mc:Choice>
        <mc:Fallback xmlns="">
          <p:sp>
            <p:nvSpPr>
              <p:cNvPr id="6" name="TextBox 5">
                <a:extLst>
                  <a:ext uri="{FF2B5EF4-FFF2-40B4-BE49-F238E27FC236}">
                    <a16:creationId xmlns:a16="http://schemas.microsoft.com/office/drawing/2014/main" id="{BB46B330-9F64-4186-A23D-8C38EBC8C915}"/>
                  </a:ext>
                </a:extLst>
              </p:cNvPr>
              <p:cNvSpPr txBox="1">
                <a:spLocks noRot="1" noChangeAspect="1" noMove="1" noResize="1" noEditPoints="1" noAdjustHandles="1" noChangeArrowheads="1" noChangeShapeType="1" noTextEdit="1"/>
              </p:cNvSpPr>
              <p:nvPr/>
            </p:nvSpPr>
            <p:spPr>
              <a:xfrm>
                <a:off x="6077614" y="3770241"/>
                <a:ext cx="1826269" cy="1382879"/>
              </a:xfrm>
              <a:prstGeom prst="rect">
                <a:avLst/>
              </a:prstGeom>
              <a:blipFill>
                <a:blip r:embed="rId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4273783351"/>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13007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txBox="1">
            <a:spLocks/>
          </p:cNvSpPr>
          <p:nvPr/>
        </p:nvSpPr>
        <p:spPr>
          <a:xfrm>
            <a:off x="29194" y="380140"/>
            <a:ext cx="9114806" cy="771446"/>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dirty="0">
                <a:solidFill>
                  <a:schemeClr val="bg1"/>
                </a:solidFill>
                <a:effectLst>
                  <a:outerShdw blurRad="38100" dist="38100" dir="2700000" algn="tl">
                    <a:srgbClr val="000000">
                      <a:alpha val="43137"/>
                    </a:srgbClr>
                  </a:outerShdw>
                </a:effectLst>
              </a:rPr>
              <a:t>Equilibrium </a:t>
            </a:r>
            <a:r>
              <a:rPr lang="en-US" dirty="0">
                <a:solidFill>
                  <a:schemeClr val="bg1"/>
                </a:solidFill>
                <a:effectLst>
                  <a:outerShdw blurRad="38100" dist="38100" dir="2700000" algn="tl">
                    <a:srgbClr val="000000">
                      <a:alpha val="43137"/>
                    </a:srgbClr>
                  </a:outerShdw>
                </a:effectLst>
                <a:sym typeface="Wingdings" panose="05000000000000000000" pitchFamily="2" charset="2"/>
              </a:rPr>
              <a:t> Acceleration = 0</a:t>
            </a:r>
            <a:endParaRPr lang="en-US" u="sng" dirty="0">
              <a:solidFill>
                <a:schemeClr val="bg1"/>
              </a:solidFill>
              <a:effectLst>
                <a:outerShdw blurRad="38100" dist="38100" dir="2700000" algn="tl">
                  <a:srgbClr val="000000">
                    <a:alpha val="43137"/>
                  </a:srgbClr>
                </a:outerShdw>
              </a:effectLst>
            </a:endParaRPr>
          </a:p>
        </p:txBody>
      </p:sp>
      <p:sp>
        <p:nvSpPr>
          <p:cNvPr id="2" name="TextBox 1"/>
          <p:cNvSpPr txBox="1"/>
          <p:nvPr/>
        </p:nvSpPr>
        <p:spPr>
          <a:xfrm>
            <a:off x="279400" y="1497871"/>
            <a:ext cx="8534400" cy="1384995"/>
          </a:xfrm>
          <a:prstGeom prst="rect">
            <a:avLst/>
          </a:prstGeom>
          <a:noFill/>
        </p:spPr>
        <p:txBody>
          <a:bodyPr wrap="square" rtlCol="0">
            <a:spAutoFit/>
          </a:bodyPr>
          <a:lstStyle/>
          <a:p>
            <a:r>
              <a:rPr lang="en-US" sz="2800" dirty="0">
                <a:latin typeface="+mj-lt"/>
              </a:rPr>
              <a:t>If the net force is 0 N, then the object is not accelerating. </a:t>
            </a:r>
          </a:p>
          <a:p>
            <a:endParaRPr lang="en-US" sz="2800" dirty="0">
              <a:latin typeface="+mj-lt"/>
            </a:endParaRPr>
          </a:p>
          <a:p>
            <a:r>
              <a:rPr lang="en-US" sz="2800" dirty="0">
                <a:latin typeface="+mj-lt"/>
              </a:rPr>
              <a:t>This can mean two different things:</a:t>
            </a:r>
          </a:p>
        </p:txBody>
      </p:sp>
      <p:sp>
        <p:nvSpPr>
          <p:cNvPr id="5" name="TextBox 4">
            <a:extLst>
              <a:ext uri="{FF2B5EF4-FFF2-40B4-BE49-F238E27FC236}">
                <a16:creationId xmlns:a16="http://schemas.microsoft.com/office/drawing/2014/main" id="{2373049D-807E-4B36-A8E5-5BA887F744DA}"/>
              </a:ext>
            </a:extLst>
          </p:cNvPr>
          <p:cNvSpPr txBox="1"/>
          <p:nvPr/>
        </p:nvSpPr>
        <p:spPr>
          <a:xfrm>
            <a:off x="622300" y="3067271"/>
            <a:ext cx="4334841" cy="923330"/>
          </a:xfrm>
          <a:prstGeom prst="rect">
            <a:avLst/>
          </a:prstGeom>
        </p:spPr>
        <p:txBody>
          <a:bodyPr wrap="none" rtlCol="0">
            <a:spAutoFit/>
          </a:bodyPr>
          <a:lstStyle/>
          <a:p>
            <a:pPr marL="285750" indent="-285750">
              <a:buFont typeface="Arial" panose="020B0604020202020204" pitchFamily="34" charset="0"/>
              <a:buChar char="•"/>
            </a:pPr>
            <a:r>
              <a:rPr lang="en-US" sz="5400" dirty="0">
                <a:solidFill>
                  <a:srgbClr val="C00000"/>
                </a:solidFill>
                <a:latin typeface="Ebrima" panose="02000000000000000000" pitchFamily="2" charset="0"/>
                <a:ea typeface="Ebrima" panose="02000000000000000000" pitchFamily="2" charset="0"/>
                <a:cs typeface="Ebrima" panose="02000000000000000000" pitchFamily="2" charset="0"/>
              </a:rPr>
              <a:t> Not Moving</a:t>
            </a:r>
          </a:p>
        </p:txBody>
      </p:sp>
      <p:sp>
        <p:nvSpPr>
          <p:cNvPr id="6" name="TextBox 5">
            <a:extLst>
              <a:ext uri="{FF2B5EF4-FFF2-40B4-BE49-F238E27FC236}">
                <a16:creationId xmlns:a16="http://schemas.microsoft.com/office/drawing/2014/main" id="{C4178C68-3E3B-4E89-BC4B-10161552F051}"/>
              </a:ext>
            </a:extLst>
          </p:cNvPr>
          <p:cNvSpPr txBox="1"/>
          <p:nvPr/>
        </p:nvSpPr>
        <p:spPr>
          <a:xfrm>
            <a:off x="622300" y="3975135"/>
            <a:ext cx="5816016" cy="923330"/>
          </a:xfrm>
          <a:prstGeom prst="rect">
            <a:avLst/>
          </a:prstGeom>
        </p:spPr>
        <p:txBody>
          <a:bodyPr wrap="none" rtlCol="0">
            <a:spAutoFit/>
          </a:bodyPr>
          <a:lstStyle/>
          <a:p>
            <a:pPr marL="285750" indent="-285750">
              <a:buFont typeface="Arial" panose="020B0604020202020204" pitchFamily="34" charset="0"/>
              <a:buChar char="•"/>
            </a:pPr>
            <a:r>
              <a:rPr lang="en-US" sz="5400" dirty="0">
                <a:solidFill>
                  <a:srgbClr val="C00000"/>
                </a:solidFill>
                <a:latin typeface="Ebrima" panose="02000000000000000000" pitchFamily="2" charset="0"/>
                <a:ea typeface="Ebrima" panose="02000000000000000000" pitchFamily="2" charset="0"/>
                <a:cs typeface="Ebrima" panose="02000000000000000000" pitchFamily="2" charset="0"/>
              </a:rPr>
              <a:t>Constant Velocity</a:t>
            </a:r>
          </a:p>
        </p:txBody>
      </p:sp>
      <p:pic>
        <p:nvPicPr>
          <p:cNvPr id="1026" name="Picture 2" descr="Stop Sign - Top Driver Driving School">
            <a:extLst>
              <a:ext uri="{FF2B5EF4-FFF2-40B4-BE49-F238E27FC236}">
                <a16:creationId xmlns:a16="http://schemas.microsoft.com/office/drawing/2014/main" id="{AA18F7B2-198F-4BD8-BA9E-EC304CDA722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01866" y="2393035"/>
            <a:ext cx="2433089" cy="1562630"/>
          </a:xfrm>
          <a:prstGeom prst="roundRect">
            <a:avLst/>
          </a:prstGeom>
          <a:noFill/>
          <a:extLst>
            <a:ext uri="{909E8E84-426E-40DD-AFC4-6F175D3DCCD1}">
              <a14:hiddenFill xmlns:a14="http://schemas.microsoft.com/office/drawing/2010/main">
                <a:solidFill>
                  <a:srgbClr val="FFFFFF"/>
                </a:solidFill>
              </a14:hiddenFill>
            </a:ext>
          </a:extLst>
        </p:spPr>
      </p:pic>
      <p:grpSp>
        <p:nvGrpSpPr>
          <p:cNvPr id="7" name="Group 6">
            <a:extLst>
              <a:ext uri="{FF2B5EF4-FFF2-40B4-BE49-F238E27FC236}">
                <a16:creationId xmlns:a16="http://schemas.microsoft.com/office/drawing/2014/main" id="{DDD9A722-622A-4248-A616-DCBDBF7B020B}"/>
              </a:ext>
            </a:extLst>
          </p:cNvPr>
          <p:cNvGrpSpPr/>
          <p:nvPr/>
        </p:nvGrpSpPr>
        <p:grpSpPr>
          <a:xfrm>
            <a:off x="1143692" y="5012314"/>
            <a:ext cx="4645445" cy="1184075"/>
            <a:chOff x="1143692" y="5012314"/>
            <a:chExt cx="4645445" cy="1184075"/>
          </a:xfrm>
        </p:grpSpPr>
        <p:pic>
          <p:nvPicPr>
            <p:cNvPr id="1028" name="Picture 4" descr="Bentley Adaptive Cruise Control Explained | Bentley Newport Beach">
              <a:extLst>
                <a:ext uri="{FF2B5EF4-FFF2-40B4-BE49-F238E27FC236}">
                  <a16:creationId xmlns:a16="http://schemas.microsoft.com/office/drawing/2014/main" id="{1CA691FA-1122-468C-9355-7E8131069F4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692" y="5012314"/>
              <a:ext cx="2962795" cy="118407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ruise Control – How to Set on a Toyota Corolla – Practical Mechanic">
              <a:extLst>
                <a:ext uri="{FF2B5EF4-FFF2-40B4-BE49-F238E27FC236}">
                  <a16:creationId xmlns:a16="http://schemas.microsoft.com/office/drawing/2014/main" id="{A627A11F-56B8-42CB-A75D-CE1D60F3AF4C}"/>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20181" t="19217" r="23001" b="28748"/>
            <a:stretch/>
          </p:blipFill>
          <p:spPr bwMode="auto">
            <a:xfrm>
              <a:off x="3499657" y="5016963"/>
              <a:ext cx="2289480" cy="1179426"/>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745511417"/>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1026"/>
                                        </p:tgtEl>
                                        <p:attrNameLst>
                                          <p:attrName>style.visibility</p:attrName>
                                        </p:attrNameLst>
                                      </p:cBhvr>
                                      <p:to>
                                        <p:strVal val="visible"/>
                                      </p:to>
                                    </p:set>
                                    <p:animEffect transition="in" filter="wipe(left)">
                                      <p:cBhvr>
                                        <p:cTn id="11" dur="500"/>
                                        <p:tgtEl>
                                          <p:spTgt spid="1026"/>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ipe(left)">
                                      <p:cBhvr>
                                        <p:cTn id="16" dur="500"/>
                                        <p:tgtEl>
                                          <p:spTgt spid="6"/>
                                        </p:tgtEl>
                                      </p:cBhvr>
                                    </p:animEffect>
                                  </p:childTnLst>
                                </p:cTn>
                              </p:par>
                              <p:par>
                                <p:cTn id="17" presetID="22" presetClass="entr" presetSubtype="8" fill="hold"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left)">
                                      <p:cBhvr>
                                        <p:cTn id="1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0"/>
            <a:ext cx="9144000" cy="13007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txBox="1">
            <a:spLocks/>
          </p:cNvSpPr>
          <p:nvPr/>
        </p:nvSpPr>
        <p:spPr>
          <a:xfrm>
            <a:off x="29194" y="380140"/>
            <a:ext cx="9114806" cy="771446"/>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dirty="0">
                <a:solidFill>
                  <a:schemeClr val="bg1"/>
                </a:solidFill>
                <a:effectLst>
                  <a:outerShdw blurRad="38100" dist="38100" dir="2700000" algn="tl">
                    <a:srgbClr val="000000">
                      <a:alpha val="43137"/>
                    </a:srgbClr>
                  </a:outerShdw>
                </a:effectLst>
              </a:rPr>
              <a:t>Lesson Takeaways</a:t>
            </a:r>
            <a:endParaRPr lang="en-US" u="sng" dirty="0">
              <a:solidFill>
                <a:schemeClr val="bg1"/>
              </a:solidFill>
              <a:effectLst>
                <a:outerShdw blurRad="38100" dist="38100" dir="2700000" algn="tl">
                  <a:srgbClr val="000000">
                    <a:alpha val="43137"/>
                  </a:srgbClr>
                </a:outerShdw>
              </a:effectLst>
            </a:endParaRPr>
          </a:p>
        </p:txBody>
      </p:sp>
      <p:sp>
        <p:nvSpPr>
          <p:cNvPr id="5" name="TextBox 4">
            <a:extLst>
              <a:ext uri="{FF2B5EF4-FFF2-40B4-BE49-F238E27FC236}">
                <a16:creationId xmlns:a16="http://schemas.microsoft.com/office/drawing/2014/main" id="{211AACDE-E121-4D7E-A3C7-3A2259793267}"/>
              </a:ext>
            </a:extLst>
          </p:cNvPr>
          <p:cNvSpPr txBox="1"/>
          <p:nvPr/>
        </p:nvSpPr>
        <p:spPr>
          <a:xfrm>
            <a:off x="473233" y="1587032"/>
            <a:ext cx="8226728" cy="3508653"/>
          </a:xfrm>
          <a:prstGeom prst="rect">
            <a:avLst/>
          </a:prstGeom>
          <a:noFill/>
        </p:spPr>
        <p:txBody>
          <a:bodyPr wrap="square" rtlCol="0">
            <a:spAutoFit/>
          </a:bodyPr>
          <a:lstStyle/>
          <a:p>
            <a:pPr marL="342900" indent="-342900">
              <a:spcAft>
                <a:spcPts val="1200"/>
              </a:spcAft>
              <a:buFont typeface="Wingdings" panose="05000000000000000000" pitchFamily="2" charset="2"/>
              <a:buChar char="q"/>
            </a:pPr>
            <a:r>
              <a:rPr lang="en-US" sz="2400" dirty="0">
                <a:solidFill>
                  <a:schemeClr val="bg1">
                    <a:lumMod val="65000"/>
                  </a:schemeClr>
                </a:solidFill>
                <a:latin typeface="Ebrima" panose="02000000000000000000" pitchFamily="2" charset="0"/>
                <a:ea typeface="Ebrima" panose="02000000000000000000" pitchFamily="2" charset="0"/>
                <a:cs typeface="Ebrima" panose="02000000000000000000" pitchFamily="2" charset="0"/>
              </a:rPr>
              <a:t>I can describe Newton’s second law in terms of momentum</a:t>
            </a:r>
          </a:p>
          <a:p>
            <a:pPr marL="342900" indent="-342900">
              <a:spcAft>
                <a:spcPts val="1200"/>
              </a:spcAft>
              <a:buFont typeface="Wingdings" panose="05000000000000000000" pitchFamily="2" charset="2"/>
              <a:buChar char="q"/>
            </a:pPr>
            <a:r>
              <a:rPr lang="en-US" sz="2400" dirty="0">
                <a:solidFill>
                  <a:schemeClr val="bg1">
                    <a:lumMod val="65000"/>
                  </a:schemeClr>
                </a:solidFill>
                <a:latin typeface="Ebrima" panose="02000000000000000000" pitchFamily="2" charset="0"/>
                <a:ea typeface="Ebrima" panose="02000000000000000000" pitchFamily="2" charset="0"/>
                <a:cs typeface="Ebrima" panose="02000000000000000000" pitchFamily="2" charset="0"/>
              </a:rPr>
              <a:t>I can calculate force given mass and acceleration and calculate acceleration given force and mass</a:t>
            </a:r>
          </a:p>
          <a:p>
            <a:pPr marL="342900" indent="-342900">
              <a:spcAft>
                <a:spcPts val="1200"/>
              </a:spcAft>
              <a:buFont typeface="Wingdings" panose="05000000000000000000" pitchFamily="2" charset="2"/>
              <a:buChar char="q"/>
            </a:pPr>
            <a:r>
              <a:rPr lang="en-US" sz="2400" dirty="0">
                <a:solidFill>
                  <a:schemeClr val="bg1">
                    <a:lumMod val="65000"/>
                  </a:schemeClr>
                </a:solidFill>
                <a:latin typeface="Ebrima" panose="02000000000000000000" pitchFamily="2" charset="0"/>
                <a:ea typeface="Ebrima" panose="02000000000000000000" pitchFamily="2" charset="0"/>
                <a:cs typeface="Ebrima" panose="02000000000000000000" pitchFamily="2" charset="0"/>
              </a:rPr>
              <a:t>I can combine Newton’s second law with the kinematic equations to solve force/motion problems</a:t>
            </a:r>
          </a:p>
          <a:p>
            <a:pPr marL="342900" indent="-342900">
              <a:spcAft>
                <a:spcPts val="1200"/>
              </a:spcAft>
              <a:buFont typeface="Wingdings" panose="05000000000000000000" pitchFamily="2" charset="2"/>
              <a:buChar char="q"/>
            </a:pPr>
            <a:r>
              <a:rPr lang="en-US" sz="2400" dirty="0">
                <a:solidFill>
                  <a:schemeClr val="bg1">
                    <a:lumMod val="65000"/>
                  </a:schemeClr>
                </a:solidFill>
                <a:latin typeface="Ebrima" panose="02000000000000000000" pitchFamily="2" charset="0"/>
                <a:ea typeface="Ebrima" panose="02000000000000000000" pitchFamily="2" charset="0"/>
                <a:cs typeface="Ebrima" panose="02000000000000000000" pitchFamily="2" charset="0"/>
              </a:rPr>
              <a:t>I can explain the connection between constant velocity and balanced forces</a:t>
            </a:r>
          </a:p>
        </p:txBody>
      </p:sp>
    </p:spTree>
    <p:extLst>
      <p:ext uri="{BB962C8B-B14F-4D97-AF65-F5344CB8AC3E}">
        <p14:creationId xmlns:p14="http://schemas.microsoft.com/office/powerpoint/2010/main" val="153017410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mph" presetSubtype="0" fill="hold" nodeType="clickEffect">
                                  <p:stCondLst>
                                    <p:cond delay="0"/>
                                  </p:stCondLst>
                                  <p:childTnLst>
                                    <p:animClr clrSpc="hsl" dir="cw">
                                      <p:cBhvr override="childStyle">
                                        <p:cTn id="6" dur="500" fill="hold"/>
                                        <p:tgtEl>
                                          <p:spTgt spid="5">
                                            <p:txEl>
                                              <p:pRg st="0" end="0"/>
                                            </p:txEl>
                                          </p:spTgt>
                                        </p:tgtEl>
                                        <p:attrNameLst>
                                          <p:attrName>style.color</p:attrName>
                                        </p:attrNameLst>
                                      </p:cBhvr>
                                      <p:by>
                                        <p:hsl h="0" s="-12549" l="-25098"/>
                                      </p:by>
                                    </p:animClr>
                                    <p:animClr clrSpc="hsl" dir="cw">
                                      <p:cBhvr>
                                        <p:cTn id="7" dur="500" fill="hold"/>
                                        <p:tgtEl>
                                          <p:spTgt spid="5">
                                            <p:txEl>
                                              <p:pRg st="0" end="0"/>
                                            </p:txEl>
                                          </p:spTgt>
                                        </p:tgtEl>
                                        <p:attrNameLst>
                                          <p:attrName>fillcolor</p:attrName>
                                        </p:attrNameLst>
                                      </p:cBhvr>
                                      <p:by>
                                        <p:hsl h="0" s="-12549" l="-25098"/>
                                      </p:by>
                                    </p:animClr>
                                    <p:animClr clrSpc="hsl" dir="cw">
                                      <p:cBhvr>
                                        <p:cTn id="8" dur="500" fill="hold"/>
                                        <p:tgtEl>
                                          <p:spTgt spid="5">
                                            <p:txEl>
                                              <p:pRg st="0" end="0"/>
                                            </p:txEl>
                                          </p:spTgt>
                                        </p:tgtEl>
                                        <p:attrNameLst>
                                          <p:attrName>stroke.color</p:attrName>
                                        </p:attrNameLst>
                                      </p:cBhvr>
                                      <p:by>
                                        <p:hsl h="0" s="-12549" l="-25098"/>
                                      </p:by>
                                    </p:animClr>
                                    <p:set>
                                      <p:cBhvr>
                                        <p:cTn id="9" dur="500" fill="hold"/>
                                        <p:tgtEl>
                                          <p:spTgt spid="5">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4" presetClass="emph" presetSubtype="0" fill="hold" nodeType="clickEffect">
                                  <p:stCondLst>
                                    <p:cond delay="0"/>
                                  </p:stCondLst>
                                  <p:childTnLst>
                                    <p:animClr clrSpc="hsl" dir="cw">
                                      <p:cBhvr override="childStyle">
                                        <p:cTn id="13" dur="500" fill="hold"/>
                                        <p:tgtEl>
                                          <p:spTgt spid="5">
                                            <p:txEl>
                                              <p:pRg st="1" end="1"/>
                                            </p:txEl>
                                          </p:spTgt>
                                        </p:tgtEl>
                                        <p:attrNameLst>
                                          <p:attrName>style.color</p:attrName>
                                        </p:attrNameLst>
                                      </p:cBhvr>
                                      <p:by>
                                        <p:hsl h="0" s="-12549" l="-25098"/>
                                      </p:by>
                                    </p:animClr>
                                    <p:animClr clrSpc="hsl" dir="cw">
                                      <p:cBhvr>
                                        <p:cTn id="14" dur="500" fill="hold"/>
                                        <p:tgtEl>
                                          <p:spTgt spid="5">
                                            <p:txEl>
                                              <p:pRg st="1" end="1"/>
                                            </p:txEl>
                                          </p:spTgt>
                                        </p:tgtEl>
                                        <p:attrNameLst>
                                          <p:attrName>fillcolor</p:attrName>
                                        </p:attrNameLst>
                                      </p:cBhvr>
                                      <p:by>
                                        <p:hsl h="0" s="-12549" l="-25098"/>
                                      </p:by>
                                    </p:animClr>
                                    <p:animClr clrSpc="hsl" dir="cw">
                                      <p:cBhvr>
                                        <p:cTn id="15" dur="500" fill="hold"/>
                                        <p:tgtEl>
                                          <p:spTgt spid="5">
                                            <p:txEl>
                                              <p:pRg st="1" end="1"/>
                                            </p:txEl>
                                          </p:spTgt>
                                        </p:tgtEl>
                                        <p:attrNameLst>
                                          <p:attrName>stroke.color</p:attrName>
                                        </p:attrNameLst>
                                      </p:cBhvr>
                                      <p:by>
                                        <p:hsl h="0" s="-12549" l="-25098"/>
                                      </p:by>
                                    </p:animClr>
                                    <p:set>
                                      <p:cBhvr>
                                        <p:cTn id="16" dur="500" fill="hold"/>
                                        <p:tgtEl>
                                          <p:spTgt spid="5">
                                            <p:txEl>
                                              <p:pRg st="1" end="1"/>
                                            </p:txEl>
                                          </p:spTgt>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4" presetClass="emph" presetSubtype="0" fill="hold" nodeType="clickEffect">
                                  <p:stCondLst>
                                    <p:cond delay="0"/>
                                  </p:stCondLst>
                                  <p:childTnLst>
                                    <p:animClr clrSpc="hsl" dir="cw">
                                      <p:cBhvr override="childStyle">
                                        <p:cTn id="20" dur="500" fill="hold"/>
                                        <p:tgtEl>
                                          <p:spTgt spid="5">
                                            <p:txEl>
                                              <p:pRg st="2" end="2"/>
                                            </p:txEl>
                                          </p:spTgt>
                                        </p:tgtEl>
                                        <p:attrNameLst>
                                          <p:attrName>style.color</p:attrName>
                                        </p:attrNameLst>
                                      </p:cBhvr>
                                      <p:by>
                                        <p:hsl h="0" s="-12549" l="-25098"/>
                                      </p:by>
                                    </p:animClr>
                                    <p:animClr clrSpc="hsl" dir="cw">
                                      <p:cBhvr>
                                        <p:cTn id="21" dur="500" fill="hold"/>
                                        <p:tgtEl>
                                          <p:spTgt spid="5">
                                            <p:txEl>
                                              <p:pRg st="2" end="2"/>
                                            </p:txEl>
                                          </p:spTgt>
                                        </p:tgtEl>
                                        <p:attrNameLst>
                                          <p:attrName>fillcolor</p:attrName>
                                        </p:attrNameLst>
                                      </p:cBhvr>
                                      <p:by>
                                        <p:hsl h="0" s="-12549" l="-25098"/>
                                      </p:by>
                                    </p:animClr>
                                    <p:animClr clrSpc="hsl" dir="cw">
                                      <p:cBhvr>
                                        <p:cTn id="22" dur="500" fill="hold"/>
                                        <p:tgtEl>
                                          <p:spTgt spid="5">
                                            <p:txEl>
                                              <p:pRg st="2" end="2"/>
                                            </p:txEl>
                                          </p:spTgt>
                                        </p:tgtEl>
                                        <p:attrNameLst>
                                          <p:attrName>stroke.color</p:attrName>
                                        </p:attrNameLst>
                                      </p:cBhvr>
                                      <p:by>
                                        <p:hsl h="0" s="-12549" l="-25098"/>
                                      </p:by>
                                    </p:animClr>
                                    <p:set>
                                      <p:cBhvr>
                                        <p:cTn id="23" dur="500" fill="hold"/>
                                        <p:tgtEl>
                                          <p:spTgt spid="5">
                                            <p:txEl>
                                              <p:pRg st="2" end="2"/>
                                            </p:txEl>
                                          </p:spTgt>
                                        </p:tgtEl>
                                        <p:attrNameLst>
                                          <p:attrName>fill.type</p:attrName>
                                        </p:attrNameLst>
                                      </p:cBhvr>
                                      <p:to>
                                        <p:strVal val="solid"/>
                                      </p:to>
                                    </p:set>
                                  </p:childTnLst>
                                </p:cTn>
                              </p:par>
                            </p:childTnLst>
                          </p:cTn>
                        </p:par>
                      </p:childTnLst>
                    </p:cTn>
                  </p:par>
                  <p:par>
                    <p:cTn id="24" fill="hold">
                      <p:stCondLst>
                        <p:cond delay="indefinite"/>
                      </p:stCondLst>
                      <p:childTnLst>
                        <p:par>
                          <p:cTn id="25" fill="hold">
                            <p:stCondLst>
                              <p:cond delay="0"/>
                            </p:stCondLst>
                            <p:childTnLst>
                              <p:par>
                                <p:cTn id="26" presetID="24" presetClass="emph" presetSubtype="0" fill="hold" nodeType="clickEffect">
                                  <p:stCondLst>
                                    <p:cond delay="0"/>
                                  </p:stCondLst>
                                  <p:childTnLst>
                                    <p:animClr clrSpc="hsl" dir="cw">
                                      <p:cBhvr override="childStyle">
                                        <p:cTn id="27" dur="500" fill="hold"/>
                                        <p:tgtEl>
                                          <p:spTgt spid="5">
                                            <p:txEl>
                                              <p:pRg st="3" end="3"/>
                                            </p:txEl>
                                          </p:spTgt>
                                        </p:tgtEl>
                                        <p:attrNameLst>
                                          <p:attrName>style.color</p:attrName>
                                        </p:attrNameLst>
                                      </p:cBhvr>
                                      <p:by>
                                        <p:hsl h="0" s="-12549" l="-25098"/>
                                      </p:by>
                                    </p:animClr>
                                    <p:animClr clrSpc="hsl" dir="cw">
                                      <p:cBhvr>
                                        <p:cTn id="28" dur="500" fill="hold"/>
                                        <p:tgtEl>
                                          <p:spTgt spid="5">
                                            <p:txEl>
                                              <p:pRg st="3" end="3"/>
                                            </p:txEl>
                                          </p:spTgt>
                                        </p:tgtEl>
                                        <p:attrNameLst>
                                          <p:attrName>fillcolor</p:attrName>
                                        </p:attrNameLst>
                                      </p:cBhvr>
                                      <p:by>
                                        <p:hsl h="0" s="-12549" l="-25098"/>
                                      </p:by>
                                    </p:animClr>
                                    <p:animClr clrSpc="hsl" dir="cw">
                                      <p:cBhvr>
                                        <p:cTn id="29" dur="500" fill="hold"/>
                                        <p:tgtEl>
                                          <p:spTgt spid="5">
                                            <p:txEl>
                                              <p:pRg st="3" end="3"/>
                                            </p:txEl>
                                          </p:spTgt>
                                        </p:tgtEl>
                                        <p:attrNameLst>
                                          <p:attrName>stroke.color</p:attrName>
                                        </p:attrNameLst>
                                      </p:cBhvr>
                                      <p:by>
                                        <p:hsl h="0" s="-12549" l="-25098"/>
                                      </p:by>
                                    </p:animClr>
                                    <p:set>
                                      <p:cBhvr>
                                        <p:cTn id="30" dur="500" fill="hold"/>
                                        <p:tgtEl>
                                          <p:spTgt spid="5">
                                            <p:txEl>
                                              <p:pRg st="3" end="3"/>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p:cNvSpPr>
          <p:nvPr/>
        </p:nvSpPr>
        <p:spPr>
          <a:xfrm>
            <a:off x="0" y="0"/>
            <a:ext cx="9144000" cy="13007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uFillTx/>
            </a:endParaRPr>
          </a:p>
        </p:txBody>
      </p:sp>
      <p:sp>
        <p:nvSpPr>
          <p:cNvPr id="6" name="Title 1"/>
          <p:cNvSpPr txBox="1">
            <a:spLocks/>
          </p:cNvSpPr>
          <p:nvPr/>
        </p:nvSpPr>
        <p:spPr>
          <a:xfrm>
            <a:off x="29194" y="380140"/>
            <a:ext cx="9114806" cy="771446"/>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uFillTx/>
                <a:latin typeface="+mj-lt"/>
                <a:ea typeface="+mj-ea"/>
                <a:cs typeface="+mj-cs"/>
              </a:defRPr>
            </a:lvl1pPr>
          </a:lstStyle>
          <a:p>
            <a:pPr algn="ctr"/>
            <a:r>
              <a:rPr lang="en-US" dirty="0">
                <a:solidFill>
                  <a:schemeClr val="bg1"/>
                </a:solidFill>
                <a:effectLst>
                  <a:outerShdw blurRad="38100" dist="38100" dir="2700000" algn="tl">
                    <a:srgbClr val="000000">
                      <a:alpha val="43137"/>
                    </a:srgbClr>
                  </a:outerShdw>
                </a:effectLst>
              </a:rPr>
              <a:t>What is Momentum?</a:t>
            </a:r>
            <a:endParaRPr lang="en-US" u="sng" dirty="0">
              <a:solidFill>
                <a:schemeClr val="bg1"/>
              </a:solidFill>
              <a:effectLst>
                <a:outerShdw blurRad="38100" dist="38100" dir="2700000" algn="tl">
                  <a:srgbClr val="000000">
                    <a:alpha val="43137"/>
                  </a:srgbClr>
                </a:outerShdw>
              </a:effectLst>
              <a:uFillTx/>
            </a:endParaRPr>
          </a:p>
        </p:txBody>
      </p:sp>
      <p:sp>
        <p:nvSpPr>
          <p:cNvPr id="7" name="Rectangle 3"/>
          <p:cNvSpPr txBox="1">
            <a:spLocks noChangeArrowheads="1"/>
          </p:cNvSpPr>
          <p:nvPr/>
        </p:nvSpPr>
        <p:spPr>
          <a:xfrm>
            <a:off x="394926" y="1531726"/>
            <a:ext cx="8383342" cy="4735724"/>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uFillTx/>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uFillTx/>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uFillTx/>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uFillTx/>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uFillTx/>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uFillTx/>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uFillTx/>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uFillTx/>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uFillTx/>
                <a:latin typeface="+mn-lt"/>
                <a:ea typeface="+mn-ea"/>
                <a:cs typeface="+mn-cs"/>
              </a:defRPr>
            </a:lvl9pPr>
          </a:lstStyle>
          <a:p>
            <a:pPr marL="0" indent="0" algn="ctr">
              <a:buNone/>
            </a:pPr>
            <a:r>
              <a:rPr lang="en-US" altLang="en-US" sz="3200" dirty="0">
                <a:uFillTx/>
                <a:latin typeface="+mj-lt"/>
              </a:rPr>
              <a:t>An object’s tendency to continue moving</a:t>
            </a:r>
          </a:p>
        </p:txBody>
      </p:sp>
      <p:pic>
        <p:nvPicPr>
          <p:cNvPr id="8" name="Picture 2" descr="http://recallattorneygroup.com/semitruck/wp-content/uploads/sites/7/2014/04/Semi-Truck-Safety.jpg"/>
          <p:cNvPicPr>
            <a:picLocks noChangeAspect="1" noChangeArrowheads="1"/>
          </p:cNvPicPr>
          <p:nvPr/>
        </p:nvPicPr>
        <p:blipFill rotWithShape="1">
          <a:blip r:embed="rId2">
            <a:extLst>
              <a:ext uri="{28A0092B-C50C-407E-A947-70E740481C1C}">
                <a14:useLocalDpi xmlns:a14="http://schemas.microsoft.com/office/drawing/2010/main" val="0"/>
              </a:ext>
            </a:extLst>
          </a:blip>
          <a:srcRect l="9383" t="21482" r="12070" b="12201"/>
          <a:stretch/>
        </p:blipFill>
        <p:spPr bwMode="auto">
          <a:xfrm>
            <a:off x="4875042" y="2223791"/>
            <a:ext cx="3903226" cy="2471593"/>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F02931F2-E213-4110-B34D-874DEA6F071B}"/>
              </a:ext>
            </a:extLst>
          </p:cNvPr>
          <p:cNvSpPr txBox="1"/>
          <p:nvPr/>
        </p:nvSpPr>
        <p:spPr>
          <a:xfrm>
            <a:off x="1378026" y="5019752"/>
            <a:ext cx="6417141" cy="923330"/>
          </a:xfrm>
          <a:prstGeom prst="rect">
            <a:avLst/>
          </a:prstGeom>
        </p:spPr>
        <p:txBody>
          <a:bodyPr wrap="none" rtlCol="0">
            <a:spAutoFit/>
          </a:bodyPr>
          <a:lstStyle/>
          <a:p>
            <a:r>
              <a:rPr lang="en-US" sz="5400" dirty="0">
                <a:solidFill>
                  <a:srgbClr val="C00000"/>
                </a:solidFill>
                <a:latin typeface="Ebrima" panose="02000000000000000000" pitchFamily="2" charset="0"/>
                <a:ea typeface="Ebrima" panose="02000000000000000000" pitchFamily="2" charset="0"/>
                <a:cs typeface="Ebrima" panose="02000000000000000000" pitchFamily="2" charset="0"/>
              </a:rPr>
              <a:t>Momentum = m × v</a:t>
            </a:r>
          </a:p>
        </p:txBody>
      </p:sp>
    </p:spTree>
    <p:extLst>
      <p:ext uri="{BB962C8B-B14F-4D97-AF65-F5344CB8AC3E}">
        <p14:creationId xmlns:p14="http://schemas.microsoft.com/office/powerpoint/2010/main" val="2460412816"/>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p:cNvSpPr>
          <p:nvPr/>
        </p:nvSpPr>
        <p:spPr>
          <a:xfrm>
            <a:off x="0" y="0"/>
            <a:ext cx="9144000" cy="13007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uFillTx/>
            </a:endParaRPr>
          </a:p>
        </p:txBody>
      </p:sp>
      <p:sp>
        <p:nvSpPr>
          <p:cNvPr id="6" name="Title 1"/>
          <p:cNvSpPr txBox="1">
            <a:spLocks/>
          </p:cNvSpPr>
          <p:nvPr/>
        </p:nvSpPr>
        <p:spPr>
          <a:xfrm>
            <a:off x="29194" y="380140"/>
            <a:ext cx="9114806" cy="771446"/>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uFillTx/>
                <a:latin typeface="+mj-lt"/>
                <a:ea typeface="+mj-ea"/>
                <a:cs typeface="+mj-cs"/>
              </a:defRPr>
            </a:lvl1pPr>
          </a:lstStyle>
          <a:p>
            <a:pPr algn="ctr"/>
            <a:r>
              <a:rPr lang="en-US" dirty="0">
                <a:solidFill>
                  <a:schemeClr val="bg1"/>
                </a:solidFill>
                <a:effectLst>
                  <a:outerShdw blurRad="38100" dist="38100" dir="2700000" algn="tl">
                    <a:srgbClr val="000000">
                      <a:alpha val="43137"/>
                    </a:srgbClr>
                  </a:outerShdw>
                </a:effectLst>
                <a:uFillTx/>
              </a:rPr>
              <a:t>Newton’s Second Law</a:t>
            </a:r>
            <a:endParaRPr lang="en-US" u="sng" dirty="0">
              <a:solidFill>
                <a:schemeClr val="bg1"/>
              </a:solidFill>
              <a:effectLst>
                <a:outerShdw blurRad="38100" dist="38100" dir="2700000" algn="tl">
                  <a:srgbClr val="000000">
                    <a:alpha val="43137"/>
                  </a:srgbClr>
                </a:outerShdw>
              </a:effectLst>
              <a:uFillTx/>
            </a:endParaRPr>
          </a:p>
        </p:txBody>
      </p:sp>
      <p:sp>
        <p:nvSpPr>
          <p:cNvPr id="4" name="Rectangle 3"/>
          <p:cNvSpPr txBox="1">
            <a:spLocks noChangeArrowheads="1"/>
          </p:cNvSpPr>
          <p:nvPr/>
        </p:nvSpPr>
        <p:spPr>
          <a:xfrm>
            <a:off x="342688" y="1531726"/>
            <a:ext cx="8487817" cy="4735724"/>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uFillTx/>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uFillTx/>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uFillTx/>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uFillTx/>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uFillTx/>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uFillTx/>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uFillTx/>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uFillTx/>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uFillTx/>
                <a:latin typeface="+mn-lt"/>
                <a:ea typeface="+mn-ea"/>
                <a:cs typeface="+mn-cs"/>
              </a:defRPr>
            </a:lvl9pPr>
          </a:lstStyle>
          <a:p>
            <a:pPr marL="0" indent="0">
              <a:buNone/>
            </a:pPr>
            <a:r>
              <a:rPr lang="en-US" altLang="en-US" sz="3200" dirty="0">
                <a:uFillTx/>
                <a:latin typeface="+mj-lt"/>
              </a:rPr>
              <a:t>The rate of change of momentum of a body is directly proportional to the unbalanced force acting on that body and takes place in same direction.</a:t>
            </a:r>
          </a:p>
        </p:txBody>
      </p:sp>
      <mc:AlternateContent xmlns:mc="http://schemas.openxmlformats.org/markup-compatibility/2006">
        <mc:Choice xmlns:a14="http://schemas.microsoft.com/office/drawing/2010/main" Requires="a14">
          <p:sp>
            <p:nvSpPr>
              <p:cNvPr id="2" name="TextBox 1">
                <a:extLst>
                  <a:ext uri="{FF2B5EF4-FFF2-40B4-BE49-F238E27FC236}">
                    <a16:creationId xmlns:a16="http://schemas.microsoft.com/office/drawing/2014/main" id="{C03532F8-06AF-4C21-8684-C9A72E234876}"/>
                  </a:ext>
                </a:extLst>
              </p:cNvPr>
              <p:cNvSpPr txBox="1"/>
              <p:nvPr/>
            </p:nvSpPr>
            <p:spPr>
              <a:xfrm>
                <a:off x="567827" y="3277288"/>
                <a:ext cx="3755900" cy="1055289"/>
              </a:xfrm>
              <a:prstGeom prst="rect">
                <a:avLst/>
              </a:prstGeom>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4000" i="1" smtClean="0">
                              <a:solidFill>
                                <a:srgbClr val="C00000"/>
                              </a:solidFill>
                              <a:latin typeface="Cambria Math" panose="02040503050406030204" pitchFamily="18" charset="0"/>
                            </a:rPr>
                          </m:ctrlPr>
                        </m:sSubPr>
                        <m:e>
                          <m:r>
                            <a:rPr lang="en-US" sz="4000" b="0" i="1" smtClean="0">
                              <a:solidFill>
                                <a:srgbClr val="C00000"/>
                              </a:solidFill>
                              <a:latin typeface="Cambria Math" panose="02040503050406030204" pitchFamily="18" charset="0"/>
                            </a:rPr>
                            <m:t>𝐹</m:t>
                          </m:r>
                        </m:e>
                        <m:sub>
                          <m:r>
                            <a:rPr lang="en-US" sz="4000" b="0" i="1" smtClean="0">
                              <a:solidFill>
                                <a:srgbClr val="C00000"/>
                              </a:solidFill>
                              <a:latin typeface="Cambria Math" panose="02040503050406030204" pitchFamily="18" charset="0"/>
                            </a:rPr>
                            <m:t>𝑛𝑒𝑡</m:t>
                          </m:r>
                        </m:sub>
                      </m:sSub>
                      <m:r>
                        <a:rPr lang="en-US" sz="4000" b="0" i="1" smtClean="0">
                          <a:solidFill>
                            <a:srgbClr val="C00000"/>
                          </a:solidFill>
                          <a:latin typeface="Cambria Math" panose="02040503050406030204" pitchFamily="18" charset="0"/>
                        </a:rPr>
                        <m:t>=</m:t>
                      </m:r>
                      <m:f>
                        <m:fPr>
                          <m:ctrlPr>
                            <a:rPr lang="en-US" sz="4000" b="0" i="1" smtClean="0">
                              <a:solidFill>
                                <a:srgbClr val="C00000"/>
                              </a:solidFill>
                              <a:latin typeface="Cambria Math" panose="02040503050406030204" pitchFamily="18" charset="0"/>
                            </a:rPr>
                          </m:ctrlPr>
                        </m:fPr>
                        <m:num>
                          <m:r>
                            <a:rPr lang="en-US" sz="4000" b="0" i="1" smtClean="0">
                              <a:solidFill>
                                <a:srgbClr val="C00000"/>
                              </a:solidFill>
                              <a:latin typeface="Cambria Math" panose="02040503050406030204" pitchFamily="18" charset="0"/>
                            </a:rPr>
                            <m:t>𝑚𝑣</m:t>
                          </m:r>
                          <m:r>
                            <a:rPr lang="en-US" sz="4000" b="0" i="1" smtClean="0">
                              <a:solidFill>
                                <a:srgbClr val="C00000"/>
                              </a:solidFill>
                              <a:latin typeface="Cambria Math" panose="02040503050406030204" pitchFamily="18" charset="0"/>
                            </a:rPr>
                            <m:t>−</m:t>
                          </m:r>
                          <m:r>
                            <a:rPr lang="en-US" sz="4000" b="0" i="1" smtClean="0">
                              <a:solidFill>
                                <a:srgbClr val="C00000"/>
                              </a:solidFill>
                              <a:latin typeface="Cambria Math" panose="02040503050406030204" pitchFamily="18" charset="0"/>
                            </a:rPr>
                            <m:t>𝑚𝑢</m:t>
                          </m:r>
                        </m:num>
                        <m:den>
                          <m:r>
                            <a:rPr lang="en-US" sz="4000" b="0" i="1" smtClean="0">
                              <a:solidFill>
                                <a:srgbClr val="C00000"/>
                              </a:solidFill>
                              <a:latin typeface="Cambria Math" panose="02040503050406030204" pitchFamily="18" charset="0"/>
                            </a:rPr>
                            <m:t>𝑡</m:t>
                          </m:r>
                        </m:den>
                      </m:f>
                    </m:oMath>
                  </m:oMathPara>
                </a14:m>
                <a:endParaRPr lang="en-US" sz="4000" i="1" dirty="0">
                  <a:solidFill>
                    <a:srgbClr val="C00000"/>
                  </a:solidFill>
                </a:endParaRPr>
              </a:p>
            </p:txBody>
          </p:sp>
        </mc:Choice>
        <mc:Fallback>
          <p:sp>
            <p:nvSpPr>
              <p:cNvPr id="2" name="TextBox 1">
                <a:extLst>
                  <a:ext uri="{FF2B5EF4-FFF2-40B4-BE49-F238E27FC236}">
                    <a16:creationId xmlns:a16="http://schemas.microsoft.com/office/drawing/2014/main" id="{C03532F8-06AF-4C21-8684-C9A72E234876}"/>
                  </a:ext>
                </a:extLst>
              </p:cNvPr>
              <p:cNvSpPr txBox="1">
                <a:spLocks noRot="1" noChangeAspect="1" noMove="1" noResize="1" noEditPoints="1" noAdjustHandles="1" noChangeArrowheads="1" noChangeShapeType="1" noTextEdit="1"/>
              </p:cNvSpPr>
              <p:nvPr/>
            </p:nvSpPr>
            <p:spPr>
              <a:xfrm>
                <a:off x="567827" y="3277288"/>
                <a:ext cx="3755900" cy="1055289"/>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93EF993A-5946-470C-8A8B-88311D99D2BA}"/>
                  </a:ext>
                </a:extLst>
              </p:cNvPr>
              <p:cNvSpPr txBox="1"/>
              <p:nvPr/>
            </p:nvSpPr>
            <p:spPr>
              <a:xfrm>
                <a:off x="567827" y="4563537"/>
                <a:ext cx="1997791" cy="492443"/>
              </a:xfrm>
              <a:prstGeom prst="rect">
                <a:avLst/>
              </a:prstGeom>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3200" i="1" smtClean="0">
                          <a:solidFill>
                            <a:srgbClr val="00B050"/>
                          </a:solidFill>
                          <a:latin typeface="Cambria Math" panose="02040503050406030204" pitchFamily="18" charset="0"/>
                        </a:rPr>
                        <m:t>𝑣</m:t>
                      </m:r>
                      <m:r>
                        <a:rPr lang="en-US" sz="3200" b="0" i="1" smtClean="0">
                          <a:solidFill>
                            <a:srgbClr val="00B050"/>
                          </a:solidFill>
                          <a:latin typeface="Cambria Math" panose="02040503050406030204" pitchFamily="18" charset="0"/>
                        </a:rPr>
                        <m:t>=</m:t>
                      </m:r>
                      <m:r>
                        <a:rPr lang="en-US" sz="3200" b="0" i="1" smtClean="0">
                          <a:solidFill>
                            <a:srgbClr val="00B050"/>
                          </a:solidFill>
                          <a:latin typeface="Cambria Math" panose="02040503050406030204" pitchFamily="18" charset="0"/>
                        </a:rPr>
                        <m:t>𝑢</m:t>
                      </m:r>
                      <m:r>
                        <a:rPr lang="en-US" sz="3200" b="0" i="1" smtClean="0">
                          <a:solidFill>
                            <a:srgbClr val="00B050"/>
                          </a:solidFill>
                          <a:latin typeface="Cambria Math" panose="02040503050406030204" pitchFamily="18" charset="0"/>
                        </a:rPr>
                        <m:t>+</m:t>
                      </m:r>
                      <m:r>
                        <a:rPr lang="en-US" sz="3200" b="0" i="1" smtClean="0">
                          <a:solidFill>
                            <a:srgbClr val="00B050"/>
                          </a:solidFill>
                          <a:latin typeface="Cambria Math" panose="02040503050406030204" pitchFamily="18" charset="0"/>
                        </a:rPr>
                        <m:t>𝑎𝑡</m:t>
                      </m:r>
                    </m:oMath>
                  </m:oMathPara>
                </a14:m>
                <a:endParaRPr lang="en-US" sz="3200" i="1" dirty="0">
                  <a:solidFill>
                    <a:srgbClr val="00B050"/>
                  </a:solidFill>
                </a:endParaRPr>
              </a:p>
            </p:txBody>
          </p:sp>
        </mc:Choice>
        <mc:Fallback xmlns="">
          <p:sp>
            <p:nvSpPr>
              <p:cNvPr id="7" name="TextBox 6">
                <a:extLst>
                  <a:ext uri="{FF2B5EF4-FFF2-40B4-BE49-F238E27FC236}">
                    <a16:creationId xmlns:a16="http://schemas.microsoft.com/office/drawing/2014/main" id="{93EF993A-5946-470C-8A8B-88311D99D2BA}"/>
                  </a:ext>
                </a:extLst>
              </p:cNvPr>
              <p:cNvSpPr txBox="1">
                <a:spLocks noRot="1" noChangeAspect="1" noMove="1" noResize="1" noEditPoints="1" noAdjustHandles="1" noChangeArrowheads="1" noChangeShapeType="1" noTextEdit="1"/>
              </p:cNvSpPr>
              <p:nvPr/>
            </p:nvSpPr>
            <p:spPr>
              <a:xfrm>
                <a:off x="567827" y="4563537"/>
                <a:ext cx="1997791" cy="492443"/>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B35D0E1C-34C0-401C-998A-5C4546E1A598}"/>
                  </a:ext>
                </a:extLst>
              </p:cNvPr>
              <p:cNvSpPr txBox="1"/>
              <p:nvPr/>
            </p:nvSpPr>
            <p:spPr>
              <a:xfrm>
                <a:off x="2313500" y="5192285"/>
                <a:ext cx="1835887" cy="844205"/>
              </a:xfrm>
              <a:prstGeom prst="rect">
                <a:avLst/>
              </a:prstGeom>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3200" b="0" i="1" smtClean="0">
                          <a:solidFill>
                            <a:srgbClr val="00B050"/>
                          </a:solidFill>
                          <a:latin typeface="Cambria Math" panose="02040503050406030204" pitchFamily="18" charset="0"/>
                        </a:rPr>
                        <m:t>𝑎</m:t>
                      </m:r>
                      <m:r>
                        <a:rPr lang="en-US" sz="3200" b="0" i="1" smtClean="0">
                          <a:solidFill>
                            <a:srgbClr val="00B050"/>
                          </a:solidFill>
                          <a:latin typeface="Cambria Math" panose="02040503050406030204" pitchFamily="18" charset="0"/>
                        </a:rPr>
                        <m:t>=</m:t>
                      </m:r>
                      <m:f>
                        <m:fPr>
                          <m:ctrlPr>
                            <a:rPr lang="en-US" sz="3200" b="0" i="1" smtClean="0">
                              <a:solidFill>
                                <a:srgbClr val="00B050"/>
                              </a:solidFill>
                              <a:latin typeface="Cambria Math" panose="02040503050406030204" pitchFamily="18" charset="0"/>
                            </a:rPr>
                          </m:ctrlPr>
                        </m:fPr>
                        <m:num>
                          <m:r>
                            <a:rPr lang="en-US" sz="3200" b="0" i="1" smtClean="0">
                              <a:solidFill>
                                <a:srgbClr val="00B050"/>
                              </a:solidFill>
                              <a:latin typeface="Cambria Math" panose="02040503050406030204" pitchFamily="18" charset="0"/>
                            </a:rPr>
                            <m:t>𝑣</m:t>
                          </m:r>
                          <m:r>
                            <a:rPr lang="en-US" sz="3200" b="0" i="1" smtClean="0">
                              <a:solidFill>
                                <a:srgbClr val="00B050"/>
                              </a:solidFill>
                              <a:latin typeface="Cambria Math" panose="02040503050406030204" pitchFamily="18" charset="0"/>
                            </a:rPr>
                            <m:t>−</m:t>
                          </m:r>
                          <m:r>
                            <a:rPr lang="en-US" sz="3200" b="0" i="1" smtClean="0">
                              <a:solidFill>
                                <a:srgbClr val="00B050"/>
                              </a:solidFill>
                              <a:latin typeface="Cambria Math" panose="02040503050406030204" pitchFamily="18" charset="0"/>
                            </a:rPr>
                            <m:t>𝑢</m:t>
                          </m:r>
                        </m:num>
                        <m:den>
                          <m:r>
                            <a:rPr lang="en-US" sz="3200" b="0" i="1" smtClean="0">
                              <a:solidFill>
                                <a:srgbClr val="00B050"/>
                              </a:solidFill>
                              <a:latin typeface="Cambria Math" panose="02040503050406030204" pitchFamily="18" charset="0"/>
                            </a:rPr>
                            <m:t>𝑡</m:t>
                          </m:r>
                        </m:den>
                      </m:f>
                    </m:oMath>
                  </m:oMathPara>
                </a14:m>
                <a:endParaRPr lang="en-US" sz="3200" i="1" dirty="0">
                  <a:solidFill>
                    <a:srgbClr val="00B050"/>
                  </a:solidFill>
                </a:endParaRPr>
              </a:p>
            </p:txBody>
          </p:sp>
        </mc:Choice>
        <mc:Fallback xmlns="">
          <p:sp>
            <p:nvSpPr>
              <p:cNvPr id="8" name="TextBox 7">
                <a:extLst>
                  <a:ext uri="{FF2B5EF4-FFF2-40B4-BE49-F238E27FC236}">
                    <a16:creationId xmlns:a16="http://schemas.microsoft.com/office/drawing/2014/main" id="{B35D0E1C-34C0-401C-998A-5C4546E1A598}"/>
                  </a:ext>
                </a:extLst>
              </p:cNvPr>
              <p:cNvSpPr txBox="1">
                <a:spLocks noRot="1" noChangeAspect="1" noMove="1" noResize="1" noEditPoints="1" noAdjustHandles="1" noChangeArrowheads="1" noChangeShapeType="1" noTextEdit="1"/>
              </p:cNvSpPr>
              <p:nvPr/>
            </p:nvSpPr>
            <p:spPr>
              <a:xfrm>
                <a:off x="2313500" y="5192285"/>
                <a:ext cx="1835887" cy="844205"/>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552EE6ED-6A30-4CFF-B090-7DCC32E9458F}"/>
                  </a:ext>
                </a:extLst>
              </p:cNvPr>
              <p:cNvSpPr txBox="1"/>
              <p:nvPr/>
            </p:nvSpPr>
            <p:spPr>
              <a:xfrm>
                <a:off x="5555463" y="5055051"/>
                <a:ext cx="2895280" cy="738664"/>
              </a:xfrm>
              <a:prstGeom prst="rect">
                <a:avLst/>
              </a:prstGeom>
              <a:solidFill>
                <a:srgbClr val="FFFF00">
                  <a:alpha val="50196"/>
                </a:srgbClr>
              </a:solidFill>
              <a:ln>
                <a:solidFill>
                  <a:srgbClr val="C00000"/>
                </a:solidFill>
              </a:ln>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4800" i="1" smtClean="0">
                              <a:solidFill>
                                <a:schemeClr val="tx1">
                                  <a:lumMod val="85000"/>
                                  <a:lumOff val="15000"/>
                                </a:schemeClr>
                              </a:solidFill>
                              <a:latin typeface="Cambria Math" panose="02040503050406030204" pitchFamily="18" charset="0"/>
                            </a:rPr>
                          </m:ctrlPr>
                        </m:sSubPr>
                        <m:e>
                          <m:r>
                            <a:rPr lang="en-US" sz="4800" b="0" i="1" smtClean="0">
                              <a:solidFill>
                                <a:schemeClr val="tx1">
                                  <a:lumMod val="85000"/>
                                  <a:lumOff val="15000"/>
                                </a:schemeClr>
                              </a:solidFill>
                              <a:latin typeface="Cambria Math" panose="02040503050406030204" pitchFamily="18" charset="0"/>
                            </a:rPr>
                            <m:t>𝐹</m:t>
                          </m:r>
                        </m:e>
                        <m:sub>
                          <m:r>
                            <a:rPr lang="en-US" sz="4800" b="0" i="1" smtClean="0">
                              <a:solidFill>
                                <a:schemeClr val="tx1">
                                  <a:lumMod val="85000"/>
                                  <a:lumOff val="15000"/>
                                </a:schemeClr>
                              </a:solidFill>
                              <a:latin typeface="Cambria Math" panose="02040503050406030204" pitchFamily="18" charset="0"/>
                            </a:rPr>
                            <m:t>𝑛𝑒𝑡</m:t>
                          </m:r>
                        </m:sub>
                      </m:sSub>
                      <m:r>
                        <a:rPr lang="en-US" sz="4800" b="0" i="1" smtClean="0">
                          <a:solidFill>
                            <a:schemeClr val="tx1">
                              <a:lumMod val="85000"/>
                              <a:lumOff val="15000"/>
                            </a:schemeClr>
                          </a:solidFill>
                          <a:latin typeface="Cambria Math" panose="02040503050406030204" pitchFamily="18" charset="0"/>
                        </a:rPr>
                        <m:t>=</m:t>
                      </m:r>
                      <m:r>
                        <a:rPr lang="en-US" sz="4800" b="0" i="1" smtClean="0">
                          <a:solidFill>
                            <a:schemeClr val="tx1">
                              <a:lumMod val="85000"/>
                              <a:lumOff val="15000"/>
                            </a:schemeClr>
                          </a:solidFill>
                          <a:latin typeface="Cambria Math" panose="02040503050406030204" pitchFamily="18" charset="0"/>
                        </a:rPr>
                        <m:t>𝑚𝑎</m:t>
                      </m:r>
                    </m:oMath>
                  </m:oMathPara>
                </a14:m>
                <a:endParaRPr lang="en-US" sz="4800" i="1" dirty="0">
                  <a:solidFill>
                    <a:schemeClr val="tx1">
                      <a:lumMod val="85000"/>
                      <a:lumOff val="15000"/>
                    </a:schemeClr>
                  </a:solidFill>
                </a:endParaRPr>
              </a:p>
            </p:txBody>
          </p:sp>
        </mc:Choice>
        <mc:Fallback xmlns="">
          <p:sp>
            <p:nvSpPr>
              <p:cNvPr id="9" name="TextBox 8">
                <a:extLst>
                  <a:ext uri="{FF2B5EF4-FFF2-40B4-BE49-F238E27FC236}">
                    <a16:creationId xmlns:a16="http://schemas.microsoft.com/office/drawing/2014/main" id="{552EE6ED-6A30-4CFF-B090-7DCC32E9458F}"/>
                  </a:ext>
                </a:extLst>
              </p:cNvPr>
              <p:cNvSpPr txBox="1">
                <a:spLocks noRot="1" noChangeAspect="1" noMove="1" noResize="1" noEditPoints="1" noAdjustHandles="1" noChangeArrowheads="1" noChangeShapeType="1" noTextEdit="1"/>
              </p:cNvSpPr>
              <p:nvPr/>
            </p:nvSpPr>
            <p:spPr>
              <a:xfrm>
                <a:off x="5555463" y="5055051"/>
                <a:ext cx="2895280" cy="738664"/>
              </a:xfrm>
              <a:prstGeom prst="rect">
                <a:avLst/>
              </a:prstGeom>
              <a:blipFill>
                <a:blip r:embed="rId5"/>
                <a:stretch>
                  <a:fillRect/>
                </a:stretch>
              </a:blipFill>
              <a:ln>
                <a:solidFill>
                  <a:srgbClr val="C00000"/>
                </a:solidFill>
              </a:ln>
            </p:spPr>
            <p:txBody>
              <a:bodyPr/>
              <a:lstStyle/>
              <a:p>
                <a:r>
                  <a:rPr lang="en-US">
                    <a:noFill/>
                  </a:rPr>
                  <a:t> </a:t>
                </a:r>
              </a:p>
            </p:txBody>
          </p:sp>
        </mc:Fallback>
      </mc:AlternateContent>
      <p:cxnSp>
        <p:nvCxnSpPr>
          <p:cNvPr id="10" name="Straight Arrow Connector 9">
            <a:extLst>
              <a:ext uri="{FF2B5EF4-FFF2-40B4-BE49-F238E27FC236}">
                <a16:creationId xmlns:a16="http://schemas.microsoft.com/office/drawing/2014/main" id="{D9FC91B4-69ED-41BB-8F17-7CE3AA0153D7}"/>
              </a:ext>
            </a:extLst>
          </p:cNvPr>
          <p:cNvCxnSpPr>
            <a:cxnSpLocks/>
          </p:cNvCxnSpPr>
          <p:nvPr/>
        </p:nvCxnSpPr>
        <p:spPr>
          <a:xfrm flipV="1">
            <a:off x="4149387" y="4263960"/>
            <a:ext cx="1406076" cy="928325"/>
          </a:xfrm>
          <a:prstGeom prst="straightConnector1">
            <a:avLst/>
          </a:prstGeom>
          <a:ln w="76200">
            <a:solidFill>
              <a:srgbClr val="00B050"/>
            </a:solidFill>
            <a:tailEnd type="triangle"/>
          </a:ln>
        </p:spPr>
        <p:style>
          <a:lnRef idx="1">
            <a:schemeClr val="accent1"/>
          </a:lnRef>
          <a:fillRef idx="0">
            <a:schemeClr val="accent1"/>
          </a:fillRef>
          <a:effectRef idx="1">
            <a:schemeClr val="accent1"/>
          </a:effectRef>
          <a:fontRef idx="minor">
            <a:schemeClr val="tx1"/>
          </a:fontRef>
        </p:style>
      </p:cxnSp>
      <mc:AlternateContent xmlns:mc="http://schemas.openxmlformats.org/markup-compatibility/2006">
        <mc:Choice xmlns:a14="http://schemas.microsoft.com/office/drawing/2010/main" Requires="a14">
          <p:sp>
            <p:nvSpPr>
              <p:cNvPr id="11" name="TextBox 10">
                <a:extLst>
                  <a:ext uri="{FF2B5EF4-FFF2-40B4-BE49-F238E27FC236}">
                    <a16:creationId xmlns:a16="http://schemas.microsoft.com/office/drawing/2014/main" id="{887F1E5A-501E-440E-AB50-EA2AA6BB5882}"/>
                  </a:ext>
                </a:extLst>
              </p:cNvPr>
              <p:cNvSpPr txBox="1"/>
              <p:nvPr/>
            </p:nvSpPr>
            <p:spPr>
              <a:xfrm>
                <a:off x="4299811" y="3273132"/>
                <a:ext cx="2880852" cy="1055289"/>
              </a:xfrm>
              <a:prstGeom prst="rect">
                <a:avLst/>
              </a:prstGeom>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4000" b="0" i="1" smtClean="0">
                          <a:solidFill>
                            <a:srgbClr val="C00000"/>
                          </a:solidFill>
                          <a:latin typeface="Cambria Math" panose="02040503050406030204" pitchFamily="18" charset="0"/>
                        </a:rPr>
                        <m:t>=</m:t>
                      </m:r>
                      <m:r>
                        <a:rPr lang="en-US" sz="4000" b="0" i="1" smtClean="0">
                          <a:solidFill>
                            <a:srgbClr val="C00000"/>
                          </a:solidFill>
                          <a:latin typeface="Cambria Math" panose="02040503050406030204" pitchFamily="18" charset="0"/>
                        </a:rPr>
                        <m:t>𝑚</m:t>
                      </m:r>
                      <m:d>
                        <m:dPr>
                          <m:ctrlPr>
                            <a:rPr lang="en-US" sz="4000" b="0" i="1" smtClean="0">
                              <a:solidFill>
                                <a:srgbClr val="00B050"/>
                              </a:solidFill>
                              <a:latin typeface="Cambria Math" panose="02040503050406030204" pitchFamily="18" charset="0"/>
                            </a:rPr>
                          </m:ctrlPr>
                        </m:dPr>
                        <m:e>
                          <m:f>
                            <m:fPr>
                              <m:ctrlPr>
                                <a:rPr lang="en-US" sz="4000" b="0" i="1" smtClean="0">
                                  <a:solidFill>
                                    <a:srgbClr val="00B050"/>
                                  </a:solidFill>
                                  <a:latin typeface="Cambria Math" panose="02040503050406030204" pitchFamily="18" charset="0"/>
                                </a:rPr>
                              </m:ctrlPr>
                            </m:fPr>
                            <m:num>
                              <m:r>
                                <a:rPr lang="en-US" sz="4000" b="0" i="1" smtClean="0">
                                  <a:solidFill>
                                    <a:srgbClr val="00B050"/>
                                  </a:solidFill>
                                  <a:latin typeface="Cambria Math" panose="02040503050406030204" pitchFamily="18" charset="0"/>
                                </a:rPr>
                                <m:t>𝑣</m:t>
                              </m:r>
                              <m:r>
                                <a:rPr lang="en-US" sz="4000" b="0" i="1" smtClean="0">
                                  <a:solidFill>
                                    <a:srgbClr val="00B050"/>
                                  </a:solidFill>
                                  <a:latin typeface="Cambria Math" panose="02040503050406030204" pitchFamily="18" charset="0"/>
                                </a:rPr>
                                <m:t>−</m:t>
                              </m:r>
                              <m:r>
                                <a:rPr lang="en-US" sz="4000" b="0" i="1" smtClean="0">
                                  <a:solidFill>
                                    <a:srgbClr val="00B050"/>
                                  </a:solidFill>
                                  <a:latin typeface="Cambria Math" panose="02040503050406030204" pitchFamily="18" charset="0"/>
                                </a:rPr>
                                <m:t>𝑢</m:t>
                              </m:r>
                            </m:num>
                            <m:den>
                              <m:r>
                                <a:rPr lang="en-US" sz="4000" b="0" i="1" smtClean="0">
                                  <a:solidFill>
                                    <a:srgbClr val="00B050"/>
                                  </a:solidFill>
                                  <a:latin typeface="Cambria Math" panose="02040503050406030204" pitchFamily="18" charset="0"/>
                                </a:rPr>
                                <m:t>𝑡</m:t>
                              </m:r>
                            </m:den>
                          </m:f>
                        </m:e>
                      </m:d>
                    </m:oMath>
                  </m:oMathPara>
                </a14:m>
                <a:endParaRPr lang="en-US" sz="4000" i="1" dirty="0">
                  <a:solidFill>
                    <a:srgbClr val="C00000"/>
                  </a:solidFill>
                </a:endParaRPr>
              </a:p>
            </p:txBody>
          </p:sp>
        </mc:Choice>
        <mc:Fallback>
          <p:sp>
            <p:nvSpPr>
              <p:cNvPr id="11" name="TextBox 10">
                <a:extLst>
                  <a:ext uri="{FF2B5EF4-FFF2-40B4-BE49-F238E27FC236}">
                    <a16:creationId xmlns:a16="http://schemas.microsoft.com/office/drawing/2014/main" id="{887F1E5A-501E-440E-AB50-EA2AA6BB5882}"/>
                  </a:ext>
                </a:extLst>
              </p:cNvPr>
              <p:cNvSpPr txBox="1">
                <a:spLocks noRot="1" noChangeAspect="1" noMove="1" noResize="1" noEditPoints="1" noAdjustHandles="1" noChangeArrowheads="1" noChangeShapeType="1" noTextEdit="1"/>
              </p:cNvSpPr>
              <p:nvPr/>
            </p:nvSpPr>
            <p:spPr>
              <a:xfrm>
                <a:off x="4299811" y="3273132"/>
                <a:ext cx="2880852" cy="1055289"/>
              </a:xfrm>
              <a:prstGeom prst="rect">
                <a:avLst/>
              </a:prstGeom>
              <a:blipFill>
                <a:blip r:embed="rId6"/>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2" name="TextBox 11">
                <a:extLst>
                  <a:ext uri="{FF2B5EF4-FFF2-40B4-BE49-F238E27FC236}">
                    <a16:creationId xmlns:a16="http://schemas.microsoft.com/office/drawing/2014/main" id="{525A513B-D5D9-4B7B-95C5-9D5867D7275B}"/>
                  </a:ext>
                </a:extLst>
              </p:cNvPr>
              <p:cNvSpPr txBox="1"/>
              <p:nvPr/>
            </p:nvSpPr>
            <p:spPr>
              <a:xfrm>
                <a:off x="7207721" y="3492999"/>
                <a:ext cx="1368452" cy="615553"/>
              </a:xfrm>
              <a:prstGeom prst="rect">
                <a:avLst/>
              </a:prstGeom>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4000" b="0" i="1" smtClean="0">
                          <a:solidFill>
                            <a:srgbClr val="C00000"/>
                          </a:solidFill>
                          <a:latin typeface="Cambria Math" panose="02040503050406030204" pitchFamily="18" charset="0"/>
                        </a:rPr>
                        <m:t>=</m:t>
                      </m:r>
                      <m:r>
                        <a:rPr lang="en-US" sz="4000" b="0" i="1" smtClean="0">
                          <a:solidFill>
                            <a:srgbClr val="C00000"/>
                          </a:solidFill>
                          <a:latin typeface="Cambria Math" panose="02040503050406030204" pitchFamily="18" charset="0"/>
                        </a:rPr>
                        <m:t>𝑚𝑎</m:t>
                      </m:r>
                    </m:oMath>
                  </m:oMathPara>
                </a14:m>
                <a:endParaRPr lang="en-US" sz="4000" i="1" dirty="0">
                  <a:solidFill>
                    <a:srgbClr val="C00000"/>
                  </a:solidFill>
                </a:endParaRPr>
              </a:p>
            </p:txBody>
          </p:sp>
        </mc:Choice>
        <mc:Fallback>
          <p:sp>
            <p:nvSpPr>
              <p:cNvPr id="12" name="TextBox 11">
                <a:extLst>
                  <a:ext uri="{FF2B5EF4-FFF2-40B4-BE49-F238E27FC236}">
                    <a16:creationId xmlns:a16="http://schemas.microsoft.com/office/drawing/2014/main" id="{525A513B-D5D9-4B7B-95C5-9D5867D7275B}"/>
                  </a:ext>
                </a:extLst>
              </p:cNvPr>
              <p:cNvSpPr txBox="1">
                <a:spLocks noRot="1" noChangeAspect="1" noMove="1" noResize="1" noEditPoints="1" noAdjustHandles="1" noChangeArrowheads="1" noChangeShapeType="1" noTextEdit="1"/>
              </p:cNvSpPr>
              <p:nvPr/>
            </p:nvSpPr>
            <p:spPr>
              <a:xfrm>
                <a:off x="7207721" y="3492999"/>
                <a:ext cx="1368452" cy="615553"/>
              </a:xfrm>
              <a:prstGeom prst="rect">
                <a:avLst/>
              </a:prstGeom>
              <a:blipFill>
                <a:blip r:embed="rId7"/>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529184389"/>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ipe(left)">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left)">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wipe(left)">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wipe(left)">
                                      <p:cBhvr>
                                        <p:cTn id="3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8" grpId="0"/>
      <p:bldP spid="9" grpId="0" animBg="1"/>
      <p:bldP spid="11" grpId="0"/>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p:cNvSpPr>
            <a:spLocks/>
          </p:cNvSpPr>
          <p:nvPr/>
        </p:nvSpPr>
        <p:spPr>
          <a:xfrm>
            <a:off x="249382" y="4833475"/>
            <a:ext cx="8624454" cy="1217859"/>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uFillTx/>
            </a:endParaRPr>
          </a:p>
        </p:txBody>
      </p:sp>
      <p:sp>
        <p:nvSpPr>
          <p:cNvPr id="4" name="Rectangle 3"/>
          <p:cNvSpPr>
            <a:spLocks/>
          </p:cNvSpPr>
          <p:nvPr/>
        </p:nvSpPr>
        <p:spPr>
          <a:xfrm>
            <a:off x="249382" y="3065318"/>
            <a:ext cx="8624454" cy="1610591"/>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uFillTx/>
            </a:endParaRPr>
          </a:p>
        </p:txBody>
      </p:sp>
      <p:sp>
        <p:nvSpPr>
          <p:cNvPr id="13" name="Rectangle 12"/>
          <p:cNvSpPr>
            <a:spLocks/>
          </p:cNvSpPr>
          <p:nvPr/>
        </p:nvSpPr>
        <p:spPr>
          <a:xfrm>
            <a:off x="0" y="0"/>
            <a:ext cx="9144000" cy="13007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uFillTx/>
            </a:endParaRPr>
          </a:p>
        </p:txBody>
      </p:sp>
      <p:sp>
        <p:nvSpPr>
          <p:cNvPr id="2" name="Title 1"/>
          <p:cNvSpPr txBox="1">
            <a:spLocks/>
          </p:cNvSpPr>
          <p:nvPr/>
        </p:nvSpPr>
        <p:spPr>
          <a:xfrm>
            <a:off x="29194" y="380140"/>
            <a:ext cx="9114806" cy="771446"/>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uFillTx/>
                <a:latin typeface="+mj-lt"/>
                <a:ea typeface="+mj-ea"/>
                <a:cs typeface="+mj-cs"/>
              </a:defRPr>
            </a:lvl1pPr>
          </a:lstStyle>
          <a:p>
            <a:pPr algn="ctr"/>
            <a:r>
              <a:rPr lang="en-US" dirty="0">
                <a:solidFill>
                  <a:schemeClr val="bg1"/>
                </a:solidFill>
                <a:effectLst>
                  <a:outerShdw blurRad="38100" dist="38100" dir="2700000" algn="tl">
                    <a:srgbClr val="000000">
                      <a:alpha val="43137"/>
                    </a:srgbClr>
                  </a:outerShdw>
                </a:effectLst>
                <a:uFillTx/>
              </a:rPr>
              <a:t>Newton’s Second Law</a:t>
            </a:r>
            <a:endParaRPr lang="en-US" u="sng" dirty="0">
              <a:solidFill>
                <a:schemeClr val="bg1"/>
              </a:solidFill>
              <a:effectLst>
                <a:outerShdw blurRad="38100" dist="38100" dir="2700000" algn="tl">
                  <a:srgbClr val="000000">
                    <a:alpha val="43137"/>
                  </a:srgbClr>
                </a:outerShdw>
              </a:effectLst>
              <a:uFillTx/>
            </a:endParaRPr>
          </a:p>
        </p:txBody>
      </p:sp>
      <p:cxnSp>
        <p:nvCxnSpPr>
          <p:cNvPr id="6" name="Straight Arrow Connector 5"/>
          <p:cNvCxnSpPr/>
          <p:nvPr/>
        </p:nvCxnSpPr>
        <p:spPr>
          <a:xfrm>
            <a:off x="5629429" y="6593983"/>
            <a:ext cx="1777284" cy="51515"/>
          </a:xfrm>
          <a:prstGeom prst="straightConnector1">
            <a:avLst/>
          </a:prstGeom>
          <a:ln w="1524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15" name="Rectangle 5"/>
          <p:cNvSpPr>
            <a:spLocks noChangeArrowheads="1"/>
          </p:cNvSpPr>
          <p:nvPr/>
        </p:nvSpPr>
        <p:spPr bwMode="auto">
          <a:xfrm>
            <a:off x="456792" y="1680906"/>
            <a:ext cx="8417044" cy="923330"/>
          </a:xfrm>
          <a:prstGeom prst="rect">
            <a:avLst/>
          </a:prstGeom>
          <a:noFill/>
          <a:ln>
            <a:noFill/>
          </a:ln>
        </p:spPr>
        <p:txBody>
          <a:bodyPr wrap="square">
            <a:spAutoFit/>
          </a:bodyPr>
          <a:lstStyle>
            <a:lvl1pPr eaLnBrk="0" hangingPunct="0">
              <a:defRPr>
                <a:solidFill>
                  <a:schemeClr val="tx1"/>
                </a:solidFill>
                <a:uFillTx/>
                <a:latin typeface="Arial" panose="020B0604020202020204" pitchFamily="34" charset="0"/>
              </a:defRPr>
            </a:lvl1pPr>
            <a:lvl2pPr marL="742950" indent="-285750" eaLnBrk="0" hangingPunct="0">
              <a:defRPr>
                <a:solidFill>
                  <a:schemeClr val="tx1"/>
                </a:solidFill>
                <a:uFillTx/>
                <a:latin typeface="Arial" panose="020B0604020202020204" pitchFamily="34" charset="0"/>
              </a:defRPr>
            </a:lvl2pPr>
            <a:lvl3pPr marL="1143000" indent="-228600" eaLnBrk="0" hangingPunct="0">
              <a:defRPr>
                <a:solidFill>
                  <a:schemeClr val="tx1"/>
                </a:solidFill>
                <a:uFillTx/>
                <a:latin typeface="Arial" panose="020B0604020202020204" pitchFamily="34" charset="0"/>
              </a:defRPr>
            </a:lvl3pPr>
            <a:lvl4pPr marL="1600200" indent="-228600" eaLnBrk="0" hangingPunct="0">
              <a:defRPr>
                <a:solidFill>
                  <a:schemeClr val="tx1"/>
                </a:solidFill>
                <a:uFillTx/>
                <a:latin typeface="Arial" panose="020B0604020202020204" pitchFamily="34" charset="0"/>
              </a:defRPr>
            </a:lvl4pPr>
            <a:lvl5pPr marL="2057400" indent="-228600" eaLnBrk="0" hangingPunct="0">
              <a:defRPr>
                <a:solidFill>
                  <a:schemeClr val="tx1"/>
                </a:solidFill>
                <a:uFillTx/>
                <a:latin typeface="Arial" panose="020B0604020202020204" pitchFamily="34" charset="0"/>
              </a:defRPr>
            </a:lvl5pPr>
            <a:lvl6pPr marL="2514600" indent="-228600" eaLnBrk="0" fontAlgn="base" hangingPunct="0">
              <a:spcBef>
                <a:spcPct val="0"/>
              </a:spcBef>
              <a:spcAft>
                <a:spcPct val="0"/>
              </a:spcAft>
              <a:defRPr>
                <a:solidFill>
                  <a:schemeClr val="tx1"/>
                </a:solidFill>
                <a:uFillTx/>
                <a:latin typeface="Arial" panose="020B0604020202020204" pitchFamily="34" charset="0"/>
              </a:defRPr>
            </a:lvl6pPr>
            <a:lvl7pPr marL="2971800" indent="-228600" eaLnBrk="0" fontAlgn="base" hangingPunct="0">
              <a:spcBef>
                <a:spcPct val="0"/>
              </a:spcBef>
              <a:spcAft>
                <a:spcPct val="0"/>
              </a:spcAft>
              <a:defRPr>
                <a:solidFill>
                  <a:schemeClr val="tx1"/>
                </a:solidFill>
                <a:uFillTx/>
                <a:latin typeface="Arial" panose="020B0604020202020204" pitchFamily="34" charset="0"/>
              </a:defRPr>
            </a:lvl7pPr>
            <a:lvl8pPr marL="3429000" indent="-228600" eaLnBrk="0" fontAlgn="base" hangingPunct="0">
              <a:spcBef>
                <a:spcPct val="0"/>
              </a:spcBef>
              <a:spcAft>
                <a:spcPct val="0"/>
              </a:spcAft>
              <a:defRPr>
                <a:solidFill>
                  <a:schemeClr val="tx1"/>
                </a:solidFill>
                <a:uFillTx/>
                <a:latin typeface="Arial" panose="020B0604020202020204" pitchFamily="34" charset="0"/>
              </a:defRPr>
            </a:lvl8pPr>
            <a:lvl9pPr marL="3886200" indent="-228600" eaLnBrk="0" fontAlgn="base" hangingPunct="0">
              <a:spcBef>
                <a:spcPct val="0"/>
              </a:spcBef>
              <a:spcAft>
                <a:spcPct val="0"/>
              </a:spcAft>
              <a:defRPr>
                <a:solidFill>
                  <a:schemeClr val="tx1"/>
                </a:solidFill>
                <a:uFillTx/>
                <a:latin typeface="Arial" panose="020B0604020202020204" pitchFamily="34" charset="0"/>
              </a:defRPr>
            </a:lvl9pPr>
          </a:lstStyle>
          <a:p>
            <a:pPr eaLnBrk="1" hangingPunct="1"/>
            <a:r>
              <a:rPr lang="en-US" altLang="en-US" sz="5400" dirty="0">
                <a:solidFill>
                  <a:srgbClr val="C00000"/>
                </a:solidFill>
                <a:uFillTx/>
                <a:latin typeface="+mj-lt"/>
              </a:rPr>
              <a:t>Force</a:t>
            </a:r>
            <a:r>
              <a:rPr lang="en-US" altLang="en-US" sz="5400" dirty="0">
                <a:solidFill>
                  <a:srgbClr val="FF0000"/>
                </a:solidFill>
                <a:uFillTx/>
                <a:latin typeface="+mj-lt"/>
              </a:rPr>
              <a:t> </a:t>
            </a:r>
            <a:r>
              <a:rPr lang="en-US" altLang="en-US" sz="5400" dirty="0">
                <a:uFillTx/>
                <a:latin typeface="+mj-lt"/>
              </a:rPr>
              <a:t>= </a:t>
            </a:r>
            <a:r>
              <a:rPr lang="en-US" altLang="en-US" sz="5400" dirty="0">
                <a:solidFill>
                  <a:srgbClr val="00B050"/>
                </a:solidFill>
                <a:uFillTx/>
                <a:latin typeface="+mj-lt"/>
              </a:rPr>
              <a:t>mass</a:t>
            </a:r>
            <a:r>
              <a:rPr lang="en-US" altLang="en-US" sz="5400" dirty="0">
                <a:uFillTx/>
                <a:latin typeface="+mj-lt"/>
              </a:rPr>
              <a:t> × </a:t>
            </a:r>
            <a:r>
              <a:rPr lang="en-US" altLang="en-US" sz="5400" dirty="0">
                <a:solidFill>
                  <a:srgbClr val="0070C0"/>
                </a:solidFill>
                <a:uFillTx/>
                <a:latin typeface="+mj-lt"/>
              </a:rPr>
              <a:t>acceleration</a:t>
            </a:r>
          </a:p>
        </p:txBody>
      </p:sp>
      <p:sp>
        <p:nvSpPr>
          <p:cNvPr id="3" name="TextBox 2"/>
          <p:cNvSpPr txBox="1">
            <a:spLocks/>
          </p:cNvSpPr>
          <p:nvPr/>
        </p:nvSpPr>
        <p:spPr>
          <a:xfrm rot="16200000">
            <a:off x="77010" y="3611886"/>
            <a:ext cx="1221232" cy="461665"/>
          </a:xfrm>
          <a:prstGeom prst="rect">
            <a:avLst/>
          </a:prstGeom>
          <a:noFill/>
        </p:spPr>
        <p:txBody>
          <a:bodyPr wrap="none" rtlCol="0">
            <a:spAutoFit/>
          </a:bodyPr>
          <a:lstStyle/>
          <a:p>
            <a:r>
              <a:rPr lang="en-US" sz="2400" dirty="0">
                <a:uFillTx/>
              </a:rPr>
              <a:t>Symbols</a:t>
            </a:r>
          </a:p>
        </p:txBody>
      </p:sp>
      <p:sp>
        <p:nvSpPr>
          <p:cNvPr id="19" name="TextBox 18"/>
          <p:cNvSpPr txBox="1">
            <a:spLocks/>
          </p:cNvSpPr>
          <p:nvPr/>
        </p:nvSpPr>
        <p:spPr>
          <a:xfrm rot="16200000">
            <a:off x="273141" y="5243761"/>
            <a:ext cx="837089" cy="461665"/>
          </a:xfrm>
          <a:prstGeom prst="rect">
            <a:avLst/>
          </a:prstGeom>
          <a:noFill/>
        </p:spPr>
        <p:txBody>
          <a:bodyPr wrap="none" rtlCol="0">
            <a:spAutoFit/>
          </a:bodyPr>
          <a:lstStyle/>
          <a:p>
            <a:r>
              <a:rPr lang="en-US" sz="2400" dirty="0">
                <a:uFillTx/>
              </a:rPr>
              <a:t>Units</a:t>
            </a:r>
          </a:p>
        </p:txBody>
      </p:sp>
      <p:sp>
        <p:nvSpPr>
          <p:cNvPr id="16" name="TextBox 15">
            <a:extLst>
              <a:ext uri="{FF2B5EF4-FFF2-40B4-BE49-F238E27FC236}">
                <a16:creationId xmlns:a16="http://schemas.microsoft.com/office/drawing/2014/main" id="{F363634A-3146-4E94-8216-F4EF64032319}"/>
              </a:ext>
            </a:extLst>
          </p:cNvPr>
          <p:cNvSpPr txBox="1"/>
          <p:nvPr/>
        </p:nvSpPr>
        <p:spPr>
          <a:xfrm>
            <a:off x="2578861" y="4755693"/>
            <a:ext cx="952505" cy="1323439"/>
          </a:xfrm>
          <a:prstGeom prst="rect">
            <a:avLst/>
          </a:prstGeom>
        </p:spPr>
        <p:txBody>
          <a:bodyPr wrap="none" rtlCol="0">
            <a:spAutoFit/>
          </a:bodyPr>
          <a:lstStyle/>
          <a:p>
            <a:r>
              <a:rPr lang="en-US" sz="8000" dirty="0">
                <a:solidFill>
                  <a:srgbClr val="C00000"/>
                </a:solidFill>
                <a:latin typeface="Ebrima" panose="02000000000000000000" pitchFamily="2" charset="0"/>
                <a:ea typeface="Ebrima" panose="02000000000000000000" pitchFamily="2" charset="0"/>
                <a:cs typeface="Ebrima" panose="02000000000000000000" pitchFamily="2" charset="0"/>
              </a:rPr>
              <a:t>N</a:t>
            </a:r>
          </a:p>
        </p:txBody>
      </p:sp>
      <p:sp>
        <p:nvSpPr>
          <p:cNvPr id="17" name="TextBox 16">
            <a:extLst>
              <a:ext uri="{FF2B5EF4-FFF2-40B4-BE49-F238E27FC236}">
                <a16:creationId xmlns:a16="http://schemas.microsoft.com/office/drawing/2014/main" id="{7A081EED-A02B-4818-A964-9598B95A9296}"/>
              </a:ext>
            </a:extLst>
          </p:cNvPr>
          <p:cNvSpPr txBox="1"/>
          <p:nvPr/>
        </p:nvSpPr>
        <p:spPr>
          <a:xfrm>
            <a:off x="4665314" y="4836586"/>
            <a:ext cx="1103187" cy="1107996"/>
          </a:xfrm>
          <a:prstGeom prst="rect">
            <a:avLst/>
          </a:prstGeom>
        </p:spPr>
        <p:txBody>
          <a:bodyPr wrap="none" rtlCol="0">
            <a:spAutoFit/>
          </a:bodyPr>
          <a:lstStyle/>
          <a:p>
            <a:r>
              <a:rPr lang="en-US" sz="6600" dirty="0">
                <a:solidFill>
                  <a:srgbClr val="00B050"/>
                </a:solidFill>
                <a:latin typeface="Ebrima" panose="02000000000000000000" pitchFamily="2" charset="0"/>
                <a:ea typeface="Ebrima" panose="02000000000000000000" pitchFamily="2" charset="0"/>
                <a:cs typeface="Ebrima" panose="02000000000000000000" pitchFamily="2" charset="0"/>
              </a:rPr>
              <a:t>kg</a:t>
            </a:r>
            <a:endParaRPr lang="en-US" sz="8000" dirty="0">
              <a:solidFill>
                <a:srgbClr val="00B050"/>
              </a:solidFill>
              <a:latin typeface="Ebrima" panose="02000000000000000000" pitchFamily="2" charset="0"/>
              <a:ea typeface="Ebrima" panose="02000000000000000000" pitchFamily="2" charset="0"/>
              <a:cs typeface="Ebrima" panose="02000000000000000000" pitchFamily="2" charset="0"/>
            </a:endParaRPr>
          </a:p>
        </p:txBody>
      </p:sp>
      <p:sp>
        <p:nvSpPr>
          <p:cNvPr id="18" name="TextBox 17">
            <a:extLst>
              <a:ext uri="{FF2B5EF4-FFF2-40B4-BE49-F238E27FC236}">
                <a16:creationId xmlns:a16="http://schemas.microsoft.com/office/drawing/2014/main" id="{27DF50BF-14F5-4B03-B820-18A2E84EECF7}"/>
              </a:ext>
            </a:extLst>
          </p:cNvPr>
          <p:cNvSpPr txBox="1"/>
          <p:nvPr/>
        </p:nvSpPr>
        <p:spPr>
          <a:xfrm>
            <a:off x="6591015" y="4877662"/>
            <a:ext cx="2036135" cy="1107996"/>
          </a:xfrm>
          <a:prstGeom prst="rect">
            <a:avLst/>
          </a:prstGeom>
        </p:spPr>
        <p:txBody>
          <a:bodyPr wrap="none" rtlCol="0">
            <a:spAutoFit/>
          </a:bodyPr>
          <a:lstStyle/>
          <a:p>
            <a:r>
              <a:rPr lang="en-US" sz="6600" dirty="0">
                <a:solidFill>
                  <a:srgbClr val="0070C0"/>
                </a:solidFill>
                <a:latin typeface="Ebrima" panose="02000000000000000000" pitchFamily="2" charset="0"/>
                <a:ea typeface="Ebrima" panose="02000000000000000000" pitchFamily="2" charset="0"/>
                <a:cs typeface="Ebrima" panose="02000000000000000000" pitchFamily="2" charset="0"/>
              </a:rPr>
              <a:t>m s</a:t>
            </a:r>
            <a:r>
              <a:rPr lang="en-US" sz="6600" baseline="30000" dirty="0">
                <a:solidFill>
                  <a:srgbClr val="0070C0"/>
                </a:solidFill>
                <a:latin typeface="Ebrima" panose="02000000000000000000" pitchFamily="2" charset="0"/>
                <a:ea typeface="Ebrima" panose="02000000000000000000" pitchFamily="2" charset="0"/>
                <a:cs typeface="Ebrima" panose="02000000000000000000" pitchFamily="2" charset="0"/>
              </a:rPr>
              <a:t>-2</a:t>
            </a:r>
            <a:endParaRPr lang="en-US" sz="6600" dirty="0">
              <a:solidFill>
                <a:srgbClr val="0070C0"/>
              </a:solidFill>
              <a:latin typeface="Ebrima" panose="02000000000000000000" pitchFamily="2" charset="0"/>
              <a:ea typeface="Ebrima" panose="02000000000000000000" pitchFamily="2" charset="0"/>
              <a:cs typeface="Ebrima" panose="02000000000000000000" pitchFamily="2" charset="0"/>
            </a:endParaRPr>
          </a:p>
        </p:txBody>
      </p:sp>
      <p:sp>
        <p:nvSpPr>
          <p:cNvPr id="7" name="Rectangle 6">
            <a:extLst>
              <a:ext uri="{FF2B5EF4-FFF2-40B4-BE49-F238E27FC236}">
                <a16:creationId xmlns:a16="http://schemas.microsoft.com/office/drawing/2014/main" id="{DF1F1327-2999-4492-8D30-6F1048F5A0F4}"/>
              </a:ext>
            </a:extLst>
          </p:cNvPr>
          <p:cNvSpPr/>
          <p:nvPr/>
        </p:nvSpPr>
        <p:spPr>
          <a:xfrm>
            <a:off x="5833267" y="4888406"/>
            <a:ext cx="763351" cy="1107996"/>
          </a:xfrm>
          <a:prstGeom prst="rect">
            <a:avLst/>
          </a:prstGeom>
        </p:spPr>
        <p:txBody>
          <a:bodyPr wrap="none">
            <a:spAutoFit/>
          </a:bodyPr>
          <a:lstStyle/>
          <a:p>
            <a:r>
              <a:rPr lang="en-US" altLang="en-US" sz="6600" dirty="0">
                <a:latin typeface="Ebrima" panose="02000000000000000000" pitchFamily="2" charset="0"/>
                <a:ea typeface="Ebrima" panose="02000000000000000000" pitchFamily="2" charset="0"/>
                <a:cs typeface="Ebrima" panose="02000000000000000000" pitchFamily="2" charset="0"/>
              </a:rPr>
              <a:t>×</a:t>
            </a:r>
            <a:endParaRPr lang="en-US" sz="2800" dirty="0">
              <a:latin typeface="Ebrima" panose="02000000000000000000" pitchFamily="2" charset="0"/>
              <a:ea typeface="Ebrima" panose="02000000000000000000" pitchFamily="2" charset="0"/>
              <a:cs typeface="Ebrima" panose="02000000000000000000" pitchFamily="2" charset="0"/>
            </a:endParaRPr>
          </a:p>
        </p:txBody>
      </p:sp>
      <p:sp>
        <p:nvSpPr>
          <p:cNvPr id="21" name="Rectangle 20">
            <a:extLst>
              <a:ext uri="{FF2B5EF4-FFF2-40B4-BE49-F238E27FC236}">
                <a16:creationId xmlns:a16="http://schemas.microsoft.com/office/drawing/2014/main" id="{2EECFD52-FE69-48A1-A1E1-EE98A679D978}"/>
              </a:ext>
            </a:extLst>
          </p:cNvPr>
          <p:cNvSpPr/>
          <p:nvPr/>
        </p:nvSpPr>
        <p:spPr>
          <a:xfrm>
            <a:off x="3754077" y="4875533"/>
            <a:ext cx="763351" cy="1107996"/>
          </a:xfrm>
          <a:prstGeom prst="rect">
            <a:avLst/>
          </a:prstGeom>
        </p:spPr>
        <p:txBody>
          <a:bodyPr wrap="none">
            <a:spAutoFit/>
          </a:bodyPr>
          <a:lstStyle/>
          <a:p>
            <a:r>
              <a:rPr lang="en-US" altLang="en-US" sz="6600" dirty="0">
                <a:latin typeface="Ebrima" panose="02000000000000000000" pitchFamily="2" charset="0"/>
                <a:ea typeface="Ebrima" panose="02000000000000000000" pitchFamily="2" charset="0"/>
                <a:cs typeface="Ebrima" panose="02000000000000000000" pitchFamily="2" charset="0"/>
              </a:rPr>
              <a:t>=</a:t>
            </a:r>
            <a:endParaRPr lang="en-US" sz="2800" dirty="0">
              <a:latin typeface="Ebrima" panose="02000000000000000000" pitchFamily="2" charset="0"/>
              <a:ea typeface="Ebrima" panose="02000000000000000000" pitchFamily="2" charset="0"/>
              <a:cs typeface="Ebrima" panose="02000000000000000000" pitchFamily="2" charset="0"/>
            </a:endParaRPr>
          </a:p>
        </p:txBody>
      </p:sp>
      <p:grpSp>
        <p:nvGrpSpPr>
          <p:cNvPr id="5" name="Group 4">
            <a:extLst>
              <a:ext uri="{FF2B5EF4-FFF2-40B4-BE49-F238E27FC236}">
                <a16:creationId xmlns:a16="http://schemas.microsoft.com/office/drawing/2014/main" id="{939465BD-A390-4197-BA9E-4D55F470DFC5}"/>
              </a:ext>
            </a:extLst>
          </p:cNvPr>
          <p:cNvGrpSpPr/>
          <p:nvPr/>
        </p:nvGrpSpPr>
        <p:grpSpPr>
          <a:xfrm>
            <a:off x="1105506" y="5085977"/>
            <a:ext cx="1551781" cy="523220"/>
            <a:chOff x="1105506" y="5085977"/>
            <a:chExt cx="1551781" cy="523220"/>
          </a:xfrm>
        </p:grpSpPr>
        <p:sp>
          <p:nvSpPr>
            <p:cNvPr id="22" name="TextBox 21">
              <a:extLst>
                <a:ext uri="{FF2B5EF4-FFF2-40B4-BE49-F238E27FC236}">
                  <a16:creationId xmlns:a16="http://schemas.microsoft.com/office/drawing/2014/main" id="{C08EE938-1E84-42E8-8724-7C4BC9697C25}"/>
                </a:ext>
              </a:extLst>
            </p:cNvPr>
            <p:cNvSpPr txBox="1"/>
            <p:nvPr/>
          </p:nvSpPr>
          <p:spPr>
            <a:xfrm rot="19095397">
              <a:off x="1105506" y="5085977"/>
              <a:ext cx="1436612" cy="523220"/>
            </a:xfrm>
            <a:prstGeom prst="rect">
              <a:avLst/>
            </a:prstGeom>
          </p:spPr>
          <p:txBody>
            <a:bodyPr wrap="none" rtlCol="0">
              <a:spAutoFit/>
            </a:bodyPr>
            <a:lstStyle/>
            <a:p>
              <a:r>
                <a:rPr lang="en-US" sz="2800" dirty="0">
                  <a:solidFill>
                    <a:srgbClr val="C00000"/>
                  </a:solidFill>
                  <a:latin typeface="Ebrima" panose="02000000000000000000" pitchFamily="2" charset="0"/>
                  <a:ea typeface="Ebrima" panose="02000000000000000000" pitchFamily="2" charset="0"/>
                  <a:cs typeface="Ebrima" panose="02000000000000000000" pitchFamily="2" charset="0"/>
                </a:rPr>
                <a:t>Newton</a:t>
              </a:r>
            </a:p>
          </p:txBody>
        </p:sp>
        <p:cxnSp>
          <p:nvCxnSpPr>
            <p:cNvPr id="9" name="Straight Arrow Connector 8">
              <a:extLst>
                <a:ext uri="{FF2B5EF4-FFF2-40B4-BE49-F238E27FC236}">
                  <a16:creationId xmlns:a16="http://schemas.microsoft.com/office/drawing/2014/main" id="{CEB638E4-58A1-4E8D-BCA2-DFDF85C311BD}"/>
                </a:ext>
              </a:extLst>
            </p:cNvPr>
            <p:cNvCxnSpPr>
              <a:cxnSpLocks/>
            </p:cNvCxnSpPr>
            <p:nvPr/>
          </p:nvCxnSpPr>
          <p:spPr>
            <a:xfrm>
              <a:off x="2134892" y="5429715"/>
              <a:ext cx="522395" cy="1"/>
            </a:xfrm>
            <a:prstGeom prst="straightConnector1">
              <a:avLst/>
            </a:prstGeom>
            <a:ln w="57150">
              <a:solidFill>
                <a:srgbClr val="C00000"/>
              </a:solidFill>
              <a:tailEnd type="triangle"/>
            </a:ln>
          </p:spPr>
          <p:style>
            <a:lnRef idx="1">
              <a:schemeClr val="accent1"/>
            </a:lnRef>
            <a:fillRef idx="0">
              <a:schemeClr val="accent1"/>
            </a:fillRef>
            <a:effectRef idx="1">
              <a:schemeClr val="accent1"/>
            </a:effectRef>
            <a:fontRef idx="minor">
              <a:schemeClr val="tx1"/>
            </a:fontRef>
          </p:style>
        </p:cxnSp>
      </p:grpSp>
      <p:sp>
        <p:nvSpPr>
          <p:cNvPr id="30" name="TextBox 29">
            <a:extLst>
              <a:ext uri="{FF2B5EF4-FFF2-40B4-BE49-F238E27FC236}">
                <a16:creationId xmlns:a16="http://schemas.microsoft.com/office/drawing/2014/main" id="{92E711AD-5389-45DA-93FA-107A1B7FB214}"/>
              </a:ext>
            </a:extLst>
          </p:cNvPr>
          <p:cNvSpPr txBox="1"/>
          <p:nvPr/>
        </p:nvSpPr>
        <p:spPr>
          <a:xfrm>
            <a:off x="2675845" y="3240614"/>
            <a:ext cx="686406" cy="1323439"/>
          </a:xfrm>
          <a:prstGeom prst="rect">
            <a:avLst/>
          </a:prstGeom>
        </p:spPr>
        <p:txBody>
          <a:bodyPr wrap="none" rtlCol="0">
            <a:spAutoFit/>
          </a:bodyPr>
          <a:lstStyle/>
          <a:p>
            <a:r>
              <a:rPr lang="en-US" sz="8000" dirty="0">
                <a:solidFill>
                  <a:srgbClr val="C00000"/>
                </a:solidFill>
                <a:latin typeface="Ebrima" panose="02000000000000000000" pitchFamily="2" charset="0"/>
                <a:ea typeface="Ebrima" panose="02000000000000000000" pitchFamily="2" charset="0"/>
                <a:cs typeface="Ebrima" panose="02000000000000000000" pitchFamily="2" charset="0"/>
              </a:rPr>
              <a:t>F</a:t>
            </a:r>
          </a:p>
        </p:txBody>
      </p:sp>
      <p:sp>
        <p:nvSpPr>
          <p:cNvPr id="31" name="TextBox 30">
            <a:extLst>
              <a:ext uri="{FF2B5EF4-FFF2-40B4-BE49-F238E27FC236}">
                <a16:creationId xmlns:a16="http://schemas.microsoft.com/office/drawing/2014/main" id="{767CBE27-A121-49A1-9BDA-BFAB8F45FC11}"/>
              </a:ext>
            </a:extLst>
          </p:cNvPr>
          <p:cNvSpPr txBox="1"/>
          <p:nvPr/>
        </p:nvSpPr>
        <p:spPr>
          <a:xfrm>
            <a:off x="4706878" y="3321507"/>
            <a:ext cx="914033" cy="1107996"/>
          </a:xfrm>
          <a:prstGeom prst="rect">
            <a:avLst/>
          </a:prstGeom>
        </p:spPr>
        <p:txBody>
          <a:bodyPr wrap="none" rtlCol="0">
            <a:spAutoFit/>
          </a:bodyPr>
          <a:lstStyle/>
          <a:p>
            <a:r>
              <a:rPr lang="en-US" sz="6600" dirty="0">
                <a:solidFill>
                  <a:srgbClr val="00B050"/>
                </a:solidFill>
                <a:latin typeface="Ebrima" panose="02000000000000000000" pitchFamily="2" charset="0"/>
                <a:ea typeface="Ebrima" panose="02000000000000000000" pitchFamily="2" charset="0"/>
                <a:cs typeface="Ebrima" panose="02000000000000000000" pitchFamily="2" charset="0"/>
              </a:rPr>
              <a:t>m</a:t>
            </a:r>
            <a:endParaRPr lang="en-US" sz="8000" dirty="0">
              <a:solidFill>
                <a:srgbClr val="00B050"/>
              </a:solidFill>
              <a:latin typeface="Ebrima" panose="02000000000000000000" pitchFamily="2" charset="0"/>
              <a:ea typeface="Ebrima" panose="02000000000000000000" pitchFamily="2" charset="0"/>
              <a:cs typeface="Ebrima" panose="02000000000000000000" pitchFamily="2" charset="0"/>
            </a:endParaRPr>
          </a:p>
        </p:txBody>
      </p:sp>
      <p:sp>
        <p:nvSpPr>
          <p:cNvPr id="32" name="TextBox 31">
            <a:extLst>
              <a:ext uri="{FF2B5EF4-FFF2-40B4-BE49-F238E27FC236}">
                <a16:creationId xmlns:a16="http://schemas.microsoft.com/office/drawing/2014/main" id="{44F70898-7456-4E5B-90C1-BC0156D161AE}"/>
              </a:ext>
            </a:extLst>
          </p:cNvPr>
          <p:cNvSpPr txBox="1"/>
          <p:nvPr/>
        </p:nvSpPr>
        <p:spPr>
          <a:xfrm>
            <a:off x="6743415" y="3362583"/>
            <a:ext cx="615874" cy="1107996"/>
          </a:xfrm>
          <a:prstGeom prst="rect">
            <a:avLst/>
          </a:prstGeom>
        </p:spPr>
        <p:txBody>
          <a:bodyPr wrap="none" rtlCol="0">
            <a:spAutoFit/>
          </a:bodyPr>
          <a:lstStyle/>
          <a:p>
            <a:r>
              <a:rPr lang="en-US" sz="6600" dirty="0">
                <a:solidFill>
                  <a:srgbClr val="0070C0"/>
                </a:solidFill>
                <a:latin typeface="Ebrima" panose="02000000000000000000" pitchFamily="2" charset="0"/>
                <a:ea typeface="Ebrima" panose="02000000000000000000" pitchFamily="2" charset="0"/>
                <a:cs typeface="Ebrima" panose="02000000000000000000" pitchFamily="2" charset="0"/>
              </a:rPr>
              <a:t>a</a:t>
            </a:r>
          </a:p>
        </p:txBody>
      </p:sp>
      <p:sp>
        <p:nvSpPr>
          <p:cNvPr id="33" name="Rectangle 32">
            <a:extLst>
              <a:ext uri="{FF2B5EF4-FFF2-40B4-BE49-F238E27FC236}">
                <a16:creationId xmlns:a16="http://schemas.microsoft.com/office/drawing/2014/main" id="{7AFC452A-52B5-44D8-BEE8-5BD99B3785B8}"/>
              </a:ext>
            </a:extLst>
          </p:cNvPr>
          <p:cNvSpPr/>
          <p:nvPr/>
        </p:nvSpPr>
        <p:spPr>
          <a:xfrm>
            <a:off x="5833266" y="3373327"/>
            <a:ext cx="763351" cy="1107996"/>
          </a:xfrm>
          <a:prstGeom prst="rect">
            <a:avLst/>
          </a:prstGeom>
        </p:spPr>
        <p:txBody>
          <a:bodyPr wrap="none">
            <a:spAutoFit/>
          </a:bodyPr>
          <a:lstStyle/>
          <a:p>
            <a:r>
              <a:rPr lang="en-US" altLang="en-US" sz="6600" dirty="0">
                <a:latin typeface="Ebrima" panose="02000000000000000000" pitchFamily="2" charset="0"/>
                <a:ea typeface="Ebrima" panose="02000000000000000000" pitchFamily="2" charset="0"/>
                <a:cs typeface="Ebrima" panose="02000000000000000000" pitchFamily="2" charset="0"/>
              </a:rPr>
              <a:t>×</a:t>
            </a:r>
            <a:endParaRPr lang="en-US" sz="2800" dirty="0">
              <a:latin typeface="Ebrima" panose="02000000000000000000" pitchFamily="2" charset="0"/>
              <a:ea typeface="Ebrima" panose="02000000000000000000" pitchFamily="2" charset="0"/>
              <a:cs typeface="Ebrima" panose="02000000000000000000" pitchFamily="2" charset="0"/>
            </a:endParaRPr>
          </a:p>
        </p:txBody>
      </p:sp>
      <p:sp>
        <p:nvSpPr>
          <p:cNvPr id="34" name="Rectangle 33">
            <a:extLst>
              <a:ext uri="{FF2B5EF4-FFF2-40B4-BE49-F238E27FC236}">
                <a16:creationId xmlns:a16="http://schemas.microsoft.com/office/drawing/2014/main" id="{D3095A54-03BC-4F48-B753-AA2AD2AA02A1}"/>
              </a:ext>
            </a:extLst>
          </p:cNvPr>
          <p:cNvSpPr/>
          <p:nvPr/>
        </p:nvSpPr>
        <p:spPr>
          <a:xfrm>
            <a:off x="3754076" y="3360454"/>
            <a:ext cx="763351" cy="1107996"/>
          </a:xfrm>
          <a:prstGeom prst="rect">
            <a:avLst/>
          </a:prstGeom>
        </p:spPr>
        <p:txBody>
          <a:bodyPr wrap="none">
            <a:spAutoFit/>
          </a:bodyPr>
          <a:lstStyle/>
          <a:p>
            <a:r>
              <a:rPr lang="en-US" altLang="en-US" sz="6600" dirty="0">
                <a:latin typeface="Ebrima" panose="02000000000000000000" pitchFamily="2" charset="0"/>
                <a:ea typeface="Ebrima" panose="02000000000000000000" pitchFamily="2" charset="0"/>
                <a:cs typeface="Ebrima" panose="02000000000000000000" pitchFamily="2" charset="0"/>
              </a:rPr>
              <a:t>=</a:t>
            </a:r>
            <a:endParaRPr lang="en-US" sz="2800" dirty="0">
              <a:latin typeface="Ebrima" panose="02000000000000000000" pitchFamily="2"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1659561221"/>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500" fill="hold"/>
                                        <p:tgtEl>
                                          <p:spTgt spid="16"/>
                                        </p:tgtEl>
                                        <p:attrNameLst>
                                          <p:attrName>ppt_w</p:attrName>
                                        </p:attrNameLst>
                                      </p:cBhvr>
                                      <p:tavLst>
                                        <p:tav tm="0">
                                          <p:val>
                                            <p:fltVal val="0"/>
                                          </p:val>
                                        </p:tav>
                                        <p:tav tm="100000">
                                          <p:val>
                                            <p:strVal val="#ppt_w"/>
                                          </p:val>
                                        </p:tav>
                                      </p:tavLst>
                                    </p:anim>
                                    <p:anim calcmode="lin" valueType="num">
                                      <p:cBhvr>
                                        <p:cTn id="8" dur="500" fill="hold"/>
                                        <p:tgtEl>
                                          <p:spTgt spid="16"/>
                                        </p:tgtEl>
                                        <p:attrNameLst>
                                          <p:attrName>ppt_h</p:attrName>
                                        </p:attrNameLst>
                                      </p:cBhvr>
                                      <p:tavLst>
                                        <p:tav tm="0">
                                          <p:val>
                                            <p:fltVal val="0"/>
                                          </p:val>
                                        </p:tav>
                                        <p:tav tm="100000">
                                          <p:val>
                                            <p:strVal val="#ppt_h"/>
                                          </p:val>
                                        </p:tav>
                                      </p:tavLst>
                                    </p:anim>
                                    <p:animEffect transition="in" filter="fade">
                                      <p:cBhvr>
                                        <p:cTn id="9" dur="500"/>
                                        <p:tgtEl>
                                          <p:spTgt spid="16"/>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0"/>
                                        </p:tgtEl>
                                        <p:attrNameLst>
                                          <p:attrName>style.visibility</p:attrName>
                                        </p:attrNameLst>
                                      </p:cBhvr>
                                      <p:to>
                                        <p:strVal val="visible"/>
                                      </p:to>
                                    </p:set>
                                    <p:anim calcmode="lin" valueType="num">
                                      <p:cBhvr>
                                        <p:cTn id="12" dur="500" fill="hold"/>
                                        <p:tgtEl>
                                          <p:spTgt spid="30"/>
                                        </p:tgtEl>
                                        <p:attrNameLst>
                                          <p:attrName>ppt_w</p:attrName>
                                        </p:attrNameLst>
                                      </p:cBhvr>
                                      <p:tavLst>
                                        <p:tav tm="0">
                                          <p:val>
                                            <p:fltVal val="0"/>
                                          </p:val>
                                        </p:tav>
                                        <p:tav tm="100000">
                                          <p:val>
                                            <p:strVal val="#ppt_w"/>
                                          </p:val>
                                        </p:tav>
                                      </p:tavLst>
                                    </p:anim>
                                    <p:anim calcmode="lin" valueType="num">
                                      <p:cBhvr>
                                        <p:cTn id="13" dur="500" fill="hold"/>
                                        <p:tgtEl>
                                          <p:spTgt spid="30"/>
                                        </p:tgtEl>
                                        <p:attrNameLst>
                                          <p:attrName>ppt_h</p:attrName>
                                        </p:attrNameLst>
                                      </p:cBhvr>
                                      <p:tavLst>
                                        <p:tav tm="0">
                                          <p:val>
                                            <p:fltVal val="0"/>
                                          </p:val>
                                        </p:tav>
                                        <p:tav tm="100000">
                                          <p:val>
                                            <p:strVal val="#ppt_h"/>
                                          </p:val>
                                        </p:tav>
                                      </p:tavLst>
                                    </p:anim>
                                    <p:animEffect transition="in" filter="fade">
                                      <p:cBhvr>
                                        <p:cTn id="14" dur="500"/>
                                        <p:tgtEl>
                                          <p:spTgt spid="30"/>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left)">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grpId="0" nodeType="clickEffect">
                                  <p:stCondLst>
                                    <p:cond delay="0"/>
                                  </p:stCondLst>
                                  <p:childTnLst>
                                    <p:set>
                                      <p:cBhvr>
                                        <p:cTn id="23" dur="1" fill="hold">
                                          <p:stCondLst>
                                            <p:cond delay="0"/>
                                          </p:stCondLst>
                                        </p:cTn>
                                        <p:tgtEl>
                                          <p:spTgt spid="31"/>
                                        </p:tgtEl>
                                        <p:attrNameLst>
                                          <p:attrName>style.visibility</p:attrName>
                                        </p:attrNameLst>
                                      </p:cBhvr>
                                      <p:to>
                                        <p:strVal val="visible"/>
                                      </p:to>
                                    </p:set>
                                    <p:anim calcmode="lin" valueType="num">
                                      <p:cBhvr>
                                        <p:cTn id="24" dur="500" fill="hold"/>
                                        <p:tgtEl>
                                          <p:spTgt spid="31"/>
                                        </p:tgtEl>
                                        <p:attrNameLst>
                                          <p:attrName>ppt_w</p:attrName>
                                        </p:attrNameLst>
                                      </p:cBhvr>
                                      <p:tavLst>
                                        <p:tav tm="0">
                                          <p:val>
                                            <p:fltVal val="0"/>
                                          </p:val>
                                        </p:tav>
                                        <p:tav tm="100000">
                                          <p:val>
                                            <p:strVal val="#ppt_w"/>
                                          </p:val>
                                        </p:tav>
                                      </p:tavLst>
                                    </p:anim>
                                    <p:anim calcmode="lin" valueType="num">
                                      <p:cBhvr>
                                        <p:cTn id="25" dur="500" fill="hold"/>
                                        <p:tgtEl>
                                          <p:spTgt spid="31"/>
                                        </p:tgtEl>
                                        <p:attrNameLst>
                                          <p:attrName>ppt_h</p:attrName>
                                        </p:attrNameLst>
                                      </p:cBhvr>
                                      <p:tavLst>
                                        <p:tav tm="0">
                                          <p:val>
                                            <p:fltVal val="0"/>
                                          </p:val>
                                        </p:tav>
                                        <p:tav tm="100000">
                                          <p:val>
                                            <p:strVal val="#ppt_h"/>
                                          </p:val>
                                        </p:tav>
                                      </p:tavLst>
                                    </p:anim>
                                    <p:animEffect transition="in" filter="fade">
                                      <p:cBhvr>
                                        <p:cTn id="26" dur="500"/>
                                        <p:tgtEl>
                                          <p:spTgt spid="31"/>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17"/>
                                        </p:tgtEl>
                                        <p:attrNameLst>
                                          <p:attrName>style.visibility</p:attrName>
                                        </p:attrNameLst>
                                      </p:cBhvr>
                                      <p:to>
                                        <p:strVal val="visible"/>
                                      </p:to>
                                    </p:set>
                                    <p:anim calcmode="lin" valueType="num">
                                      <p:cBhvr>
                                        <p:cTn id="29" dur="500" fill="hold"/>
                                        <p:tgtEl>
                                          <p:spTgt spid="17"/>
                                        </p:tgtEl>
                                        <p:attrNameLst>
                                          <p:attrName>ppt_w</p:attrName>
                                        </p:attrNameLst>
                                      </p:cBhvr>
                                      <p:tavLst>
                                        <p:tav tm="0">
                                          <p:val>
                                            <p:fltVal val="0"/>
                                          </p:val>
                                        </p:tav>
                                        <p:tav tm="100000">
                                          <p:val>
                                            <p:strVal val="#ppt_w"/>
                                          </p:val>
                                        </p:tav>
                                      </p:tavLst>
                                    </p:anim>
                                    <p:anim calcmode="lin" valueType="num">
                                      <p:cBhvr>
                                        <p:cTn id="30" dur="500" fill="hold"/>
                                        <p:tgtEl>
                                          <p:spTgt spid="17"/>
                                        </p:tgtEl>
                                        <p:attrNameLst>
                                          <p:attrName>ppt_h</p:attrName>
                                        </p:attrNameLst>
                                      </p:cBhvr>
                                      <p:tavLst>
                                        <p:tav tm="0">
                                          <p:val>
                                            <p:fltVal val="0"/>
                                          </p:val>
                                        </p:tav>
                                        <p:tav tm="100000">
                                          <p:val>
                                            <p:strVal val="#ppt_h"/>
                                          </p:val>
                                        </p:tav>
                                      </p:tavLst>
                                    </p:anim>
                                    <p:animEffect transition="in" filter="fade">
                                      <p:cBhvr>
                                        <p:cTn id="31" dur="500"/>
                                        <p:tgtEl>
                                          <p:spTgt spid="17"/>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grpId="0" nodeType="clickEffect">
                                  <p:stCondLst>
                                    <p:cond delay="0"/>
                                  </p:stCondLst>
                                  <p:childTnLst>
                                    <p:set>
                                      <p:cBhvr>
                                        <p:cTn id="35" dur="1" fill="hold">
                                          <p:stCondLst>
                                            <p:cond delay="0"/>
                                          </p:stCondLst>
                                        </p:cTn>
                                        <p:tgtEl>
                                          <p:spTgt spid="32"/>
                                        </p:tgtEl>
                                        <p:attrNameLst>
                                          <p:attrName>style.visibility</p:attrName>
                                        </p:attrNameLst>
                                      </p:cBhvr>
                                      <p:to>
                                        <p:strVal val="visible"/>
                                      </p:to>
                                    </p:set>
                                    <p:anim calcmode="lin" valueType="num">
                                      <p:cBhvr>
                                        <p:cTn id="36" dur="500" fill="hold"/>
                                        <p:tgtEl>
                                          <p:spTgt spid="32"/>
                                        </p:tgtEl>
                                        <p:attrNameLst>
                                          <p:attrName>ppt_w</p:attrName>
                                        </p:attrNameLst>
                                      </p:cBhvr>
                                      <p:tavLst>
                                        <p:tav tm="0">
                                          <p:val>
                                            <p:fltVal val="0"/>
                                          </p:val>
                                        </p:tav>
                                        <p:tav tm="100000">
                                          <p:val>
                                            <p:strVal val="#ppt_w"/>
                                          </p:val>
                                        </p:tav>
                                      </p:tavLst>
                                    </p:anim>
                                    <p:anim calcmode="lin" valueType="num">
                                      <p:cBhvr>
                                        <p:cTn id="37" dur="500" fill="hold"/>
                                        <p:tgtEl>
                                          <p:spTgt spid="32"/>
                                        </p:tgtEl>
                                        <p:attrNameLst>
                                          <p:attrName>ppt_h</p:attrName>
                                        </p:attrNameLst>
                                      </p:cBhvr>
                                      <p:tavLst>
                                        <p:tav tm="0">
                                          <p:val>
                                            <p:fltVal val="0"/>
                                          </p:val>
                                        </p:tav>
                                        <p:tav tm="100000">
                                          <p:val>
                                            <p:strVal val="#ppt_h"/>
                                          </p:val>
                                        </p:tav>
                                      </p:tavLst>
                                    </p:anim>
                                    <p:animEffect transition="in" filter="fade">
                                      <p:cBhvr>
                                        <p:cTn id="38" dur="500"/>
                                        <p:tgtEl>
                                          <p:spTgt spid="32"/>
                                        </p:tgtEl>
                                      </p:cBhvr>
                                    </p:animEffect>
                                  </p:childTnLst>
                                </p:cTn>
                              </p:par>
                              <p:par>
                                <p:cTn id="39" presetID="53" presetClass="entr" presetSubtype="16" fill="hold" grpId="0" nodeType="withEffect">
                                  <p:stCondLst>
                                    <p:cond delay="0"/>
                                  </p:stCondLst>
                                  <p:childTnLst>
                                    <p:set>
                                      <p:cBhvr>
                                        <p:cTn id="40" dur="1" fill="hold">
                                          <p:stCondLst>
                                            <p:cond delay="0"/>
                                          </p:stCondLst>
                                        </p:cTn>
                                        <p:tgtEl>
                                          <p:spTgt spid="18"/>
                                        </p:tgtEl>
                                        <p:attrNameLst>
                                          <p:attrName>style.visibility</p:attrName>
                                        </p:attrNameLst>
                                      </p:cBhvr>
                                      <p:to>
                                        <p:strVal val="visible"/>
                                      </p:to>
                                    </p:set>
                                    <p:anim calcmode="lin" valueType="num">
                                      <p:cBhvr>
                                        <p:cTn id="41" dur="500" fill="hold"/>
                                        <p:tgtEl>
                                          <p:spTgt spid="18"/>
                                        </p:tgtEl>
                                        <p:attrNameLst>
                                          <p:attrName>ppt_w</p:attrName>
                                        </p:attrNameLst>
                                      </p:cBhvr>
                                      <p:tavLst>
                                        <p:tav tm="0">
                                          <p:val>
                                            <p:fltVal val="0"/>
                                          </p:val>
                                        </p:tav>
                                        <p:tav tm="100000">
                                          <p:val>
                                            <p:strVal val="#ppt_w"/>
                                          </p:val>
                                        </p:tav>
                                      </p:tavLst>
                                    </p:anim>
                                    <p:anim calcmode="lin" valueType="num">
                                      <p:cBhvr>
                                        <p:cTn id="42" dur="500" fill="hold"/>
                                        <p:tgtEl>
                                          <p:spTgt spid="18"/>
                                        </p:tgtEl>
                                        <p:attrNameLst>
                                          <p:attrName>ppt_h</p:attrName>
                                        </p:attrNameLst>
                                      </p:cBhvr>
                                      <p:tavLst>
                                        <p:tav tm="0">
                                          <p:val>
                                            <p:fltVal val="0"/>
                                          </p:val>
                                        </p:tav>
                                        <p:tav tm="100000">
                                          <p:val>
                                            <p:strVal val="#ppt_h"/>
                                          </p:val>
                                        </p:tav>
                                      </p:tavLst>
                                    </p:anim>
                                    <p:animEffect transition="in" filter="fade">
                                      <p:cBhvr>
                                        <p:cTn id="43"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P spid="30" grpId="0"/>
      <p:bldP spid="31" grpId="0"/>
      <p:bldP spid="3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p:cNvSpPr>
          <p:nvPr/>
        </p:nvSpPr>
        <p:spPr>
          <a:xfrm>
            <a:off x="0" y="0"/>
            <a:ext cx="9144000" cy="13007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uFillTx/>
            </a:endParaRPr>
          </a:p>
        </p:txBody>
      </p:sp>
      <p:sp>
        <p:nvSpPr>
          <p:cNvPr id="4" name="Title 1"/>
          <p:cNvSpPr txBox="1">
            <a:spLocks/>
          </p:cNvSpPr>
          <p:nvPr/>
        </p:nvSpPr>
        <p:spPr>
          <a:xfrm>
            <a:off x="29194" y="380140"/>
            <a:ext cx="9114806" cy="771446"/>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uFillTx/>
                <a:latin typeface="+mj-lt"/>
                <a:ea typeface="+mj-ea"/>
                <a:cs typeface="+mj-cs"/>
              </a:defRPr>
            </a:lvl1pPr>
          </a:lstStyle>
          <a:p>
            <a:pPr algn="ctr"/>
            <a:r>
              <a:rPr lang="en-US" dirty="0">
                <a:solidFill>
                  <a:schemeClr val="bg1"/>
                </a:solidFill>
                <a:effectLst>
                  <a:outerShdw blurRad="38100" dist="38100" dir="2700000" algn="tl">
                    <a:srgbClr val="000000">
                      <a:alpha val="43137"/>
                    </a:srgbClr>
                  </a:outerShdw>
                </a:effectLst>
                <a:uFillTx/>
              </a:rPr>
              <a:t>2</a:t>
            </a:r>
            <a:r>
              <a:rPr lang="en-US" baseline="30000" dirty="0">
                <a:solidFill>
                  <a:schemeClr val="bg1"/>
                </a:solidFill>
                <a:effectLst>
                  <a:outerShdw blurRad="38100" dist="38100" dir="2700000" algn="tl">
                    <a:srgbClr val="000000">
                      <a:alpha val="43137"/>
                    </a:srgbClr>
                  </a:outerShdw>
                </a:effectLst>
                <a:uFillTx/>
              </a:rPr>
              <a:t>nd</a:t>
            </a:r>
            <a:r>
              <a:rPr lang="en-US" dirty="0">
                <a:solidFill>
                  <a:schemeClr val="bg1"/>
                </a:solidFill>
                <a:effectLst>
                  <a:outerShdw blurRad="38100" dist="38100" dir="2700000" algn="tl">
                    <a:srgbClr val="000000">
                      <a:alpha val="43137"/>
                    </a:srgbClr>
                  </a:outerShdw>
                </a:effectLst>
                <a:uFillTx/>
              </a:rPr>
              <a:t> Law | Try This… | #1</a:t>
            </a:r>
            <a:endParaRPr lang="en-US" u="sng" dirty="0">
              <a:solidFill>
                <a:schemeClr val="bg1"/>
              </a:solidFill>
              <a:effectLst>
                <a:outerShdw blurRad="38100" dist="38100" dir="2700000" algn="tl">
                  <a:srgbClr val="000000">
                    <a:alpha val="43137"/>
                  </a:srgbClr>
                </a:outerShdw>
              </a:effectLst>
              <a:uFillTx/>
            </a:endParaRPr>
          </a:p>
        </p:txBody>
      </p:sp>
      <p:sp>
        <p:nvSpPr>
          <p:cNvPr id="5" name="Rectangle 3"/>
          <p:cNvSpPr txBox="1">
            <a:spLocks noChangeArrowheads="1"/>
          </p:cNvSpPr>
          <p:nvPr/>
        </p:nvSpPr>
        <p:spPr>
          <a:xfrm>
            <a:off x="394926" y="1531726"/>
            <a:ext cx="8383342" cy="4735724"/>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uFillTx/>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uFillTx/>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uFillTx/>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uFillTx/>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uFillTx/>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uFillTx/>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uFillTx/>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uFillTx/>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uFillTx/>
                <a:latin typeface="+mn-lt"/>
                <a:ea typeface="+mn-ea"/>
                <a:cs typeface="+mn-cs"/>
              </a:defRPr>
            </a:lvl9pPr>
          </a:lstStyle>
          <a:p>
            <a:pPr marL="0" indent="0">
              <a:buNone/>
            </a:pPr>
            <a:r>
              <a:rPr lang="en-US" altLang="en-US" sz="3200" dirty="0">
                <a:uFillTx/>
                <a:latin typeface="+mj-lt"/>
              </a:rPr>
              <a:t>Your shiny new motorcycle has an engine capable of 2450 N of force. If it has a max acceleration of 15 m s</a:t>
            </a:r>
            <a:r>
              <a:rPr lang="en-US" altLang="en-US" sz="3200" baseline="30000" dirty="0">
                <a:uFillTx/>
                <a:latin typeface="+mj-lt"/>
              </a:rPr>
              <a:t>-2</a:t>
            </a:r>
            <a:r>
              <a:rPr lang="en-US" altLang="en-US" sz="3200" dirty="0">
                <a:uFillTx/>
                <a:latin typeface="+mj-lt"/>
              </a:rPr>
              <a:t>, what is its mass in kilograms?</a:t>
            </a:r>
          </a:p>
        </p:txBody>
      </p:sp>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8B17E0FE-B167-40E2-B1A7-AAF2C22B9600}"/>
                  </a:ext>
                </a:extLst>
              </p:cNvPr>
              <p:cNvSpPr txBox="1"/>
              <p:nvPr/>
            </p:nvSpPr>
            <p:spPr>
              <a:xfrm>
                <a:off x="394926" y="3429000"/>
                <a:ext cx="2750881" cy="615553"/>
              </a:xfrm>
              <a:prstGeom prst="rect">
                <a:avLst/>
              </a:prstGeom>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4000" b="0" i="1" smtClean="0">
                          <a:solidFill>
                            <a:srgbClr val="C00000"/>
                          </a:solidFill>
                          <a:latin typeface="Cambria Math" panose="02040503050406030204" pitchFamily="18" charset="0"/>
                        </a:rPr>
                        <m:t>𝐹</m:t>
                      </m:r>
                      <m:r>
                        <a:rPr lang="en-US" sz="4000" b="0" i="1" smtClean="0">
                          <a:solidFill>
                            <a:srgbClr val="C00000"/>
                          </a:solidFill>
                          <a:latin typeface="Cambria Math" panose="02040503050406030204" pitchFamily="18" charset="0"/>
                        </a:rPr>
                        <m:t>=2450 </m:t>
                      </m:r>
                      <m:r>
                        <m:rPr>
                          <m:sty m:val="p"/>
                        </m:rPr>
                        <a:rPr lang="en-US" sz="4000" b="0" i="0" smtClean="0">
                          <a:solidFill>
                            <a:srgbClr val="C00000"/>
                          </a:solidFill>
                          <a:latin typeface="Cambria Math" panose="02040503050406030204" pitchFamily="18" charset="0"/>
                        </a:rPr>
                        <m:t>N</m:t>
                      </m:r>
                    </m:oMath>
                  </m:oMathPara>
                </a14:m>
                <a:endParaRPr lang="en-US" sz="4000" dirty="0">
                  <a:solidFill>
                    <a:srgbClr val="C00000"/>
                  </a:solidFill>
                </a:endParaRPr>
              </a:p>
            </p:txBody>
          </p:sp>
        </mc:Choice>
        <mc:Fallback xmlns="">
          <p:sp>
            <p:nvSpPr>
              <p:cNvPr id="2" name="TextBox 1">
                <a:extLst>
                  <a:ext uri="{FF2B5EF4-FFF2-40B4-BE49-F238E27FC236}">
                    <a16:creationId xmlns:a16="http://schemas.microsoft.com/office/drawing/2014/main" id="{8B17E0FE-B167-40E2-B1A7-AAF2C22B9600}"/>
                  </a:ext>
                </a:extLst>
              </p:cNvPr>
              <p:cNvSpPr txBox="1">
                <a:spLocks noRot="1" noChangeAspect="1" noMove="1" noResize="1" noEditPoints="1" noAdjustHandles="1" noChangeArrowheads="1" noChangeShapeType="1" noTextEdit="1"/>
              </p:cNvSpPr>
              <p:nvPr/>
            </p:nvSpPr>
            <p:spPr>
              <a:xfrm>
                <a:off x="394926" y="3429000"/>
                <a:ext cx="2750881" cy="615553"/>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17A33E8B-28A1-4247-81EC-01EDC043C442}"/>
                  </a:ext>
                </a:extLst>
              </p:cNvPr>
              <p:cNvSpPr txBox="1"/>
              <p:nvPr/>
            </p:nvSpPr>
            <p:spPr>
              <a:xfrm>
                <a:off x="365732" y="4094430"/>
                <a:ext cx="3047308" cy="615553"/>
              </a:xfrm>
              <a:prstGeom prst="rect">
                <a:avLst/>
              </a:prstGeom>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4000" b="0" i="1" smtClean="0">
                          <a:solidFill>
                            <a:srgbClr val="0070C0"/>
                          </a:solidFill>
                          <a:latin typeface="Cambria Math" panose="02040503050406030204" pitchFamily="18" charset="0"/>
                        </a:rPr>
                        <m:t>𝑎</m:t>
                      </m:r>
                      <m:r>
                        <a:rPr lang="en-US" sz="4000" b="0" i="1" smtClean="0">
                          <a:solidFill>
                            <a:srgbClr val="0070C0"/>
                          </a:solidFill>
                          <a:latin typeface="Cambria Math" panose="02040503050406030204" pitchFamily="18" charset="0"/>
                        </a:rPr>
                        <m:t>=15 </m:t>
                      </m:r>
                      <m:r>
                        <m:rPr>
                          <m:sty m:val="p"/>
                        </m:rPr>
                        <a:rPr lang="en-US" sz="4000" b="0" i="0" smtClean="0">
                          <a:solidFill>
                            <a:srgbClr val="0070C0"/>
                          </a:solidFill>
                          <a:latin typeface="Cambria Math" panose="02040503050406030204" pitchFamily="18" charset="0"/>
                        </a:rPr>
                        <m:t>m</m:t>
                      </m:r>
                      <m:r>
                        <a:rPr lang="en-US" sz="4000" b="0" i="0" smtClean="0">
                          <a:solidFill>
                            <a:srgbClr val="0070C0"/>
                          </a:solidFill>
                          <a:latin typeface="Cambria Math" panose="02040503050406030204" pitchFamily="18" charset="0"/>
                        </a:rPr>
                        <m:t> </m:t>
                      </m:r>
                      <m:sSup>
                        <m:sSupPr>
                          <m:ctrlPr>
                            <a:rPr lang="en-US" sz="4000" b="0" i="1" smtClean="0">
                              <a:solidFill>
                                <a:srgbClr val="0070C0"/>
                              </a:solidFill>
                              <a:latin typeface="Cambria Math" panose="02040503050406030204" pitchFamily="18" charset="0"/>
                            </a:rPr>
                          </m:ctrlPr>
                        </m:sSupPr>
                        <m:e>
                          <m:r>
                            <m:rPr>
                              <m:sty m:val="p"/>
                            </m:rPr>
                            <a:rPr lang="en-US" sz="4000" b="0" i="0" smtClean="0">
                              <a:solidFill>
                                <a:srgbClr val="0070C0"/>
                              </a:solidFill>
                              <a:latin typeface="Cambria Math" panose="02040503050406030204" pitchFamily="18" charset="0"/>
                            </a:rPr>
                            <m:t>s</m:t>
                          </m:r>
                        </m:e>
                        <m:sup>
                          <m:r>
                            <a:rPr lang="en-US" sz="4000" b="0" i="0" smtClean="0">
                              <a:solidFill>
                                <a:srgbClr val="0070C0"/>
                              </a:solidFill>
                              <a:latin typeface="Cambria Math" panose="02040503050406030204" pitchFamily="18" charset="0"/>
                            </a:rPr>
                            <m:t>−2</m:t>
                          </m:r>
                        </m:sup>
                      </m:sSup>
                    </m:oMath>
                  </m:oMathPara>
                </a14:m>
                <a:endParaRPr lang="en-US" sz="4000" dirty="0">
                  <a:solidFill>
                    <a:srgbClr val="0070C0"/>
                  </a:solidFill>
                </a:endParaRPr>
              </a:p>
            </p:txBody>
          </p:sp>
        </mc:Choice>
        <mc:Fallback xmlns="">
          <p:sp>
            <p:nvSpPr>
              <p:cNvPr id="6" name="TextBox 5">
                <a:extLst>
                  <a:ext uri="{FF2B5EF4-FFF2-40B4-BE49-F238E27FC236}">
                    <a16:creationId xmlns:a16="http://schemas.microsoft.com/office/drawing/2014/main" id="{17A33E8B-28A1-4247-81EC-01EDC043C442}"/>
                  </a:ext>
                </a:extLst>
              </p:cNvPr>
              <p:cNvSpPr txBox="1">
                <a:spLocks noRot="1" noChangeAspect="1" noMove="1" noResize="1" noEditPoints="1" noAdjustHandles="1" noChangeArrowheads="1" noChangeShapeType="1" noTextEdit="1"/>
              </p:cNvSpPr>
              <p:nvPr/>
            </p:nvSpPr>
            <p:spPr>
              <a:xfrm>
                <a:off x="365732" y="4094430"/>
                <a:ext cx="3047308" cy="615553"/>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DAE6D669-CB29-48F3-8D82-9B46D8A4D7D7}"/>
                  </a:ext>
                </a:extLst>
              </p:cNvPr>
              <p:cNvSpPr txBox="1"/>
              <p:nvPr/>
            </p:nvSpPr>
            <p:spPr>
              <a:xfrm>
                <a:off x="4085214" y="3419482"/>
                <a:ext cx="1843582" cy="615553"/>
              </a:xfrm>
              <a:prstGeom prst="rect">
                <a:avLst/>
              </a:prstGeom>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4000" b="0" i="1" smtClean="0">
                          <a:solidFill>
                            <a:srgbClr val="C00000"/>
                          </a:solidFill>
                          <a:latin typeface="Cambria Math" panose="02040503050406030204" pitchFamily="18" charset="0"/>
                        </a:rPr>
                        <m:t>𝐹</m:t>
                      </m:r>
                      <m:r>
                        <a:rPr lang="en-US" sz="4000" b="0" i="1" smtClean="0">
                          <a:solidFill>
                            <a:schemeClr val="tx1">
                              <a:lumMod val="85000"/>
                              <a:lumOff val="15000"/>
                            </a:schemeClr>
                          </a:solidFill>
                          <a:latin typeface="Cambria Math" panose="02040503050406030204" pitchFamily="18" charset="0"/>
                        </a:rPr>
                        <m:t>=</m:t>
                      </m:r>
                      <m:r>
                        <a:rPr lang="en-US" sz="4000" b="0" i="1" smtClean="0">
                          <a:solidFill>
                            <a:srgbClr val="00B050"/>
                          </a:solidFill>
                          <a:latin typeface="Cambria Math" panose="02040503050406030204" pitchFamily="18" charset="0"/>
                        </a:rPr>
                        <m:t>𝑚</m:t>
                      </m:r>
                      <m:r>
                        <a:rPr lang="en-US" sz="4000" b="0" i="1" smtClean="0">
                          <a:solidFill>
                            <a:srgbClr val="0070C0"/>
                          </a:solidFill>
                          <a:latin typeface="Cambria Math" panose="02040503050406030204" pitchFamily="18" charset="0"/>
                        </a:rPr>
                        <m:t>𝑎</m:t>
                      </m:r>
                    </m:oMath>
                  </m:oMathPara>
                </a14:m>
                <a:endParaRPr lang="en-US" sz="4000" dirty="0">
                  <a:solidFill>
                    <a:srgbClr val="C00000"/>
                  </a:solidFill>
                </a:endParaRPr>
              </a:p>
            </p:txBody>
          </p:sp>
        </mc:Choice>
        <mc:Fallback xmlns="">
          <p:sp>
            <p:nvSpPr>
              <p:cNvPr id="7" name="TextBox 6">
                <a:extLst>
                  <a:ext uri="{FF2B5EF4-FFF2-40B4-BE49-F238E27FC236}">
                    <a16:creationId xmlns:a16="http://schemas.microsoft.com/office/drawing/2014/main" id="{DAE6D669-CB29-48F3-8D82-9B46D8A4D7D7}"/>
                  </a:ext>
                </a:extLst>
              </p:cNvPr>
              <p:cNvSpPr txBox="1">
                <a:spLocks noRot="1" noChangeAspect="1" noMove="1" noResize="1" noEditPoints="1" noAdjustHandles="1" noChangeArrowheads="1" noChangeShapeType="1" noTextEdit="1"/>
              </p:cNvSpPr>
              <p:nvPr/>
            </p:nvSpPr>
            <p:spPr>
              <a:xfrm>
                <a:off x="4085214" y="3419482"/>
                <a:ext cx="1843582" cy="615553"/>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8" name="TextBox 7">
                <a:extLst>
                  <a:ext uri="{FF2B5EF4-FFF2-40B4-BE49-F238E27FC236}">
                    <a16:creationId xmlns:a16="http://schemas.microsoft.com/office/drawing/2014/main" id="{C69EBCEF-0879-4BC8-BC6D-7EE884F314B6}"/>
                  </a:ext>
                </a:extLst>
              </p:cNvPr>
              <p:cNvSpPr txBox="1"/>
              <p:nvPr/>
            </p:nvSpPr>
            <p:spPr>
              <a:xfrm>
                <a:off x="5109118" y="3981495"/>
                <a:ext cx="1554528" cy="1152431"/>
              </a:xfrm>
              <a:prstGeom prst="rect">
                <a:avLst/>
              </a:prstGeom>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4000" b="0" i="1" smtClean="0">
                          <a:solidFill>
                            <a:srgbClr val="00B050"/>
                          </a:solidFill>
                          <a:latin typeface="Cambria Math" panose="02040503050406030204" pitchFamily="18" charset="0"/>
                        </a:rPr>
                        <m:t>𝑚</m:t>
                      </m:r>
                      <m:r>
                        <a:rPr lang="en-US" sz="4000" i="1">
                          <a:solidFill>
                            <a:schemeClr val="tx1">
                              <a:lumMod val="85000"/>
                              <a:lumOff val="15000"/>
                            </a:schemeClr>
                          </a:solidFill>
                          <a:latin typeface="Cambria Math" panose="02040503050406030204" pitchFamily="18" charset="0"/>
                        </a:rPr>
                        <m:t>=</m:t>
                      </m:r>
                      <m:f>
                        <m:fPr>
                          <m:ctrlPr>
                            <a:rPr lang="en-US" sz="4000" i="1" smtClean="0">
                              <a:solidFill>
                                <a:schemeClr val="tx1">
                                  <a:lumMod val="85000"/>
                                  <a:lumOff val="15000"/>
                                </a:schemeClr>
                              </a:solidFill>
                              <a:latin typeface="Cambria Math" panose="02040503050406030204" pitchFamily="18" charset="0"/>
                            </a:rPr>
                          </m:ctrlPr>
                        </m:fPr>
                        <m:num>
                          <m:r>
                            <a:rPr lang="en-US" sz="4000" b="0" i="1" smtClean="0">
                              <a:solidFill>
                                <a:srgbClr val="C00000"/>
                              </a:solidFill>
                              <a:latin typeface="Cambria Math" panose="02040503050406030204" pitchFamily="18" charset="0"/>
                            </a:rPr>
                            <m:t>𝐹</m:t>
                          </m:r>
                        </m:num>
                        <m:den>
                          <m:r>
                            <a:rPr lang="en-US" sz="4000" b="0" i="1" smtClean="0">
                              <a:solidFill>
                                <a:srgbClr val="0070C0"/>
                              </a:solidFill>
                              <a:latin typeface="Cambria Math" panose="02040503050406030204" pitchFamily="18" charset="0"/>
                            </a:rPr>
                            <m:t>𝑎</m:t>
                          </m:r>
                        </m:den>
                      </m:f>
                    </m:oMath>
                  </m:oMathPara>
                </a14:m>
                <a:endParaRPr lang="en-US" sz="4000" dirty="0">
                  <a:solidFill>
                    <a:srgbClr val="C00000"/>
                  </a:solidFill>
                </a:endParaRPr>
              </a:p>
            </p:txBody>
          </p:sp>
        </mc:Choice>
        <mc:Fallback>
          <p:sp>
            <p:nvSpPr>
              <p:cNvPr id="8" name="TextBox 7">
                <a:extLst>
                  <a:ext uri="{FF2B5EF4-FFF2-40B4-BE49-F238E27FC236}">
                    <a16:creationId xmlns:a16="http://schemas.microsoft.com/office/drawing/2014/main" id="{C69EBCEF-0879-4BC8-BC6D-7EE884F314B6}"/>
                  </a:ext>
                </a:extLst>
              </p:cNvPr>
              <p:cNvSpPr txBox="1">
                <a:spLocks noRot="1" noChangeAspect="1" noMove="1" noResize="1" noEditPoints="1" noAdjustHandles="1" noChangeArrowheads="1" noChangeShapeType="1" noTextEdit="1"/>
              </p:cNvSpPr>
              <p:nvPr/>
            </p:nvSpPr>
            <p:spPr>
              <a:xfrm>
                <a:off x="5109118" y="3981495"/>
                <a:ext cx="1554528" cy="1152431"/>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A18EE0C4-DE1B-4610-86BE-5F1CC62033C4}"/>
                  </a:ext>
                </a:extLst>
              </p:cNvPr>
              <p:cNvSpPr txBox="1"/>
              <p:nvPr/>
            </p:nvSpPr>
            <p:spPr>
              <a:xfrm>
                <a:off x="5449940" y="5507325"/>
                <a:ext cx="2791983" cy="615553"/>
              </a:xfrm>
              <a:prstGeom prst="rect">
                <a:avLst/>
              </a:prstGeom>
              <a:solidFill>
                <a:srgbClr val="FFFF00">
                  <a:alpha val="50196"/>
                </a:srgbClr>
              </a:solidFill>
              <a:ln>
                <a:solidFill>
                  <a:srgbClr val="C00000"/>
                </a:solidFill>
              </a:ln>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4000" b="0" i="1" smtClean="0">
                          <a:solidFill>
                            <a:srgbClr val="00B050"/>
                          </a:solidFill>
                          <a:latin typeface="Cambria Math" panose="02040503050406030204" pitchFamily="18" charset="0"/>
                        </a:rPr>
                        <m:t>𝑚</m:t>
                      </m:r>
                      <m:r>
                        <a:rPr lang="en-US" sz="4000" i="1">
                          <a:solidFill>
                            <a:srgbClr val="00B050"/>
                          </a:solidFill>
                          <a:latin typeface="Cambria Math" panose="02040503050406030204" pitchFamily="18" charset="0"/>
                        </a:rPr>
                        <m:t>=</m:t>
                      </m:r>
                      <m:r>
                        <a:rPr lang="en-US" sz="4000" i="1" smtClean="0">
                          <a:solidFill>
                            <a:srgbClr val="00B050"/>
                          </a:solidFill>
                          <a:latin typeface="Cambria Math" panose="02040503050406030204" pitchFamily="18" charset="0"/>
                        </a:rPr>
                        <m:t>1</m:t>
                      </m:r>
                      <m:r>
                        <a:rPr lang="en-US" sz="4000" b="0" i="1" smtClean="0">
                          <a:solidFill>
                            <a:srgbClr val="00B050"/>
                          </a:solidFill>
                          <a:latin typeface="Cambria Math" panose="02040503050406030204" pitchFamily="18" charset="0"/>
                        </a:rPr>
                        <m:t>63 </m:t>
                      </m:r>
                      <m:r>
                        <m:rPr>
                          <m:sty m:val="p"/>
                        </m:rPr>
                        <a:rPr lang="en-US" sz="4000" b="0" i="0" smtClean="0">
                          <a:solidFill>
                            <a:srgbClr val="00B050"/>
                          </a:solidFill>
                          <a:latin typeface="Cambria Math" panose="02040503050406030204" pitchFamily="18" charset="0"/>
                        </a:rPr>
                        <m:t>kg</m:t>
                      </m:r>
                    </m:oMath>
                  </m:oMathPara>
                </a14:m>
                <a:endParaRPr lang="en-US" sz="4000" dirty="0">
                  <a:solidFill>
                    <a:srgbClr val="00B050"/>
                  </a:solidFill>
                </a:endParaRPr>
              </a:p>
            </p:txBody>
          </p:sp>
        </mc:Choice>
        <mc:Fallback xmlns="">
          <p:sp>
            <p:nvSpPr>
              <p:cNvPr id="9" name="TextBox 8">
                <a:extLst>
                  <a:ext uri="{FF2B5EF4-FFF2-40B4-BE49-F238E27FC236}">
                    <a16:creationId xmlns:a16="http://schemas.microsoft.com/office/drawing/2014/main" id="{A18EE0C4-DE1B-4610-86BE-5F1CC62033C4}"/>
                  </a:ext>
                </a:extLst>
              </p:cNvPr>
              <p:cNvSpPr txBox="1">
                <a:spLocks noRot="1" noChangeAspect="1" noMove="1" noResize="1" noEditPoints="1" noAdjustHandles="1" noChangeArrowheads="1" noChangeShapeType="1" noTextEdit="1"/>
              </p:cNvSpPr>
              <p:nvPr/>
            </p:nvSpPr>
            <p:spPr>
              <a:xfrm>
                <a:off x="5449940" y="5507325"/>
                <a:ext cx="2791983" cy="615553"/>
              </a:xfrm>
              <a:prstGeom prst="rect">
                <a:avLst/>
              </a:prstGeom>
              <a:blipFill>
                <a:blip r:embed="rId6"/>
                <a:stretch>
                  <a:fillRect/>
                </a:stretch>
              </a:blipFill>
              <a:ln>
                <a:solidFill>
                  <a:srgbClr val="C00000"/>
                </a:solidFill>
              </a:ln>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0" name="TextBox 9">
                <a:extLst>
                  <a:ext uri="{FF2B5EF4-FFF2-40B4-BE49-F238E27FC236}">
                    <a16:creationId xmlns:a16="http://schemas.microsoft.com/office/drawing/2014/main" id="{76761718-F3DB-4649-92CE-F9B422719710}"/>
                  </a:ext>
                </a:extLst>
              </p:cNvPr>
              <p:cNvSpPr txBox="1"/>
              <p:nvPr/>
            </p:nvSpPr>
            <p:spPr>
              <a:xfrm>
                <a:off x="6690705" y="3981495"/>
                <a:ext cx="1775935" cy="1168974"/>
              </a:xfrm>
              <a:prstGeom prst="rect">
                <a:avLst/>
              </a:prstGeom>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4000" i="1">
                          <a:solidFill>
                            <a:schemeClr val="tx1">
                              <a:lumMod val="85000"/>
                              <a:lumOff val="15000"/>
                            </a:schemeClr>
                          </a:solidFill>
                          <a:latin typeface="Cambria Math" panose="02040503050406030204" pitchFamily="18" charset="0"/>
                        </a:rPr>
                        <m:t>=</m:t>
                      </m:r>
                      <m:f>
                        <m:fPr>
                          <m:ctrlPr>
                            <a:rPr lang="en-US" sz="4000" i="1">
                              <a:solidFill>
                                <a:schemeClr val="tx1">
                                  <a:lumMod val="85000"/>
                                  <a:lumOff val="15000"/>
                                </a:schemeClr>
                              </a:solidFill>
                              <a:latin typeface="Cambria Math" panose="02040503050406030204" pitchFamily="18" charset="0"/>
                            </a:rPr>
                          </m:ctrlPr>
                        </m:fPr>
                        <m:num>
                          <m:r>
                            <a:rPr lang="en-US" sz="4000" b="0" i="1" smtClean="0">
                              <a:solidFill>
                                <a:srgbClr val="C00000"/>
                              </a:solidFill>
                              <a:latin typeface="Cambria Math" panose="02040503050406030204" pitchFamily="18" charset="0"/>
                            </a:rPr>
                            <m:t>2450</m:t>
                          </m:r>
                        </m:num>
                        <m:den>
                          <m:r>
                            <a:rPr lang="en-US" sz="4000" b="0" i="1" smtClean="0">
                              <a:solidFill>
                                <a:srgbClr val="0070C0"/>
                              </a:solidFill>
                              <a:latin typeface="Cambria Math" panose="02040503050406030204" pitchFamily="18" charset="0"/>
                            </a:rPr>
                            <m:t>15</m:t>
                          </m:r>
                        </m:den>
                      </m:f>
                    </m:oMath>
                  </m:oMathPara>
                </a14:m>
                <a:endParaRPr lang="en-US" sz="4000" dirty="0">
                  <a:solidFill>
                    <a:srgbClr val="C00000"/>
                  </a:solidFill>
                </a:endParaRPr>
              </a:p>
            </p:txBody>
          </p:sp>
        </mc:Choice>
        <mc:Fallback>
          <p:sp>
            <p:nvSpPr>
              <p:cNvPr id="10" name="TextBox 9">
                <a:extLst>
                  <a:ext uri="{FF2B5EF4-FFF2-40B4-BE49-F238E27FC236}">
                    <a16:creationId xmlns:a16="http://schemas.microsoft.com/office/drawing/2014/main" id="{76761718-F3DB-4649-92CE-F9B422719710}"/>
                  </a:ext>
                </a:extLst>
              </p:cNvPr>
              <p:cNvSpPr txBox="1">
                <a:spLocks noRot="1" noChangeAspect="1" noMove="1" noResize="1" noEditPoints="1" noAdjustHandles="1" noChangeArrowheads="1" noChangeShapeType="1" noTextEdit="1"/>
              </p:cNvSpPr>
              <p:nvPr/>
            </p:nvSpPr>
            <p:spPr>
              <a:xfrm>
                <a:off x="6690705" y="3981495"/>
                <a:ext cx="1775935" cy="1168974"/>
              </a:xfrm>
              <a:prstGeom prst="rect">
                <a:avLst/>
              </a:prstGeom>
              <a:blipFill>
                <a:blip r:embed="rId7"/>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323994477"/>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500" fill="hold"/>
                                        <p:tgtEl>
                                          <p:spTgt spid="7"/>
                                        </p:tgtEl>
                                        <p:attrNameLst>
                                          <p:attrName>ppt_w</p:attrName>
                                        </p:attrNameLst>
                                      </p:cBhvr>
                                      <p:tavLst>
                                        <p:tav tm="0">
                                          <p:val>
                                            <p:fltVal val="0"/>
                                          </p:val>
                                        </p:tav>
                                        <p:tav tm="100000">
                                          <p:val>
                                            <p:strVal val="#ppt_w"/>
                                          </p:val>
                                        </p:tav>
                                      </p:tavLst>
                                    </p:anim>
                                    <p:anim calcmode="lin" valueType="num">
                                      <p:cBhvr>
                                        <p:cTn id="18" dur="500" fill="hold"/>
                                        <p:tgtEl>
                                          <p:spTgt spid="7"/>
                                        </p:tgtEl>
                                        <p:attrNameLst>
                                          <p:attrName>ppt_h</p:attrName>
                                        </p:attrNameLst>
                                      </p:cBhvr>
                                      <p:tavLst>
                                        <p:tav tm="0">
                                          <p:val>
                                            <p:fltVal val="0"/>
                                          </p:val>
                                        </p:tav>
                                        <p:tav tm="100000">
                                          <p:val>
                                            <p:strVal val="#ppt_h"/>
                                          </p:val>
                                        </p:tav>
                                      </p:tavLst>
                                    </p:anim>
                                    <p:animEffect transition="in" filter="fade">
                                      <p:cBhvr>
                                        <p:cTn id="19" dur="5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1000"/>
                                        <p:tgtEl>
                                          <p:spTgt spid="8"/>
                                        </p:tgtEl>
                                      </p:cBhvr>
                                    </p:animEffect>
                                    <p:anim calcmode="lin" valueType="num">
                                      <p:cBhvr>
                                        <p:cTn id="25" dur="1000" fill="hold"/>
                                        <p:tgtEl>
                                          <p:spTgt spid="8"/>
                                        </p:tgtEl>
                                        <p:attrNameLst>
                                          <p:attrName>ppt_x</p:attrName>
                                        </p:attrNameLst>
                                      </p:cBhvr>
                                      <p:tavLst>
                                        <p:tav tm="0">
                                          <p:val>
                                            <p:strVal val="#ppt_x"/>
                                          </p:val>
                                        </p:tav>
                                        <p:tav tm="100000">
                                          <p:val>
                                            <p:strVal val="#ppt_x"/>
                                          </p:val>
                                        </p:tav>
                                      </p:tavLst>
                                    </p:anim>
                                    <p:anim calcmode="lin" valueType="num">
                                      <p:cBhvr>
                                        <p:cTn id="2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ipe(left)">
                                      <p:cBhvr>
                                        <p:cTn id="31" dur="500"/>
                                        <p:tgtEl>
                                          <p:spTgt spid="10"/>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wipe(left)">
                                      <p:cBhvr>
                                        <p:cTn id="3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7" grpId="0"/>
      <p:bldP spid="8" grpId="0"/>
      <p:bldP spid="9" grpId="0" animBg="1"/>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p:cNvSpPr>
          <p:nvPr/>
        </p:nvSpPr>
        <p:spPr>
          <a:xfrm>
            <a:off x="0" y="0"/>
            <a:ext cx="9144000" cy="13007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uFillTx/>
            </a:endParaRPr>
          </a:p>
        </p:txBody>
      </p:sp>
      <p:sp>
        <p:nvSpPr>
          <p:cNvPr id="4" name="Title 1"/>
          <p:cNvSpPr txBox="1">
            <a:spLocks/>
          </p:cNvSpPr>
          <p:nvPr/>
        </p:nvSpPr>
        <p:spPr>
          <a:xfrm>
            <a:off x="29194" y="380140"/>
            <a:ext cx="9114806" cy="771446"/>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uFillTx/>
                <a:latin typeface="+mj-lt"/>
                <a:ea typeface="+mj-ea"/>
                <a:cs typeface="+mj-cs"/>
              </a:defRPr>
            </a:lvl1pPr>
          </a:lstStyle>
          <a:p>
            <a:pPr algn="ctr"/>
            <a:r>
              <a:rPr lang="en-US" dirty="0">
                <a:solidFill>
                  <a:schemeClr val="bg1"/>
                </a:solidFill>
                <a:effectLst>
                  <a:outerShdw blurRad="38100" dist="38100" dir="2700000" algn="tl">
                    <a:srgbClr val="000000">
                      <a:alpha val="43137"/>
                    </a:srgbClr>
                  </a:outerShdw>
                </a:effectLst>
              </a:rPr>
              <a:t>2</a:t>
            </a:r>
            <a:r>
              <a:rPr lang="en-US" baseline="30000" dirty="0">
                <a:solidFill>
                  <a:schemeClr val="bg1"/>
                </a:solidFill>
                <a:effectLst>
                  <a:outerShdw blurRad="38100" dist="38100" dir="2700000" algn="tl">
                    <a:srgbClr val="000000">
                      <a:alpha val="43137"/>
                    </a:srgbClr>
                  </a:outerShdw>
                </a:effectLst>
              </a:rPr>
              <a:t>nd</a:t>
            </a:r>
            <a:r>
              <a:rPr lang="en-US" dirty="0">
                <a:solidFill>
                  <a:schemeClr val="bg1"/>
                </a:solidFill>
                <a:effectLst>
                  <a:outerShdw blurRad="38100" dist="38100" dir="2700000" algn="tl">
                    <a:srgbClr val="000000">
                      <a:alpha val="43137"/>
                    </a:srgbClr>
                  </a:outerShdw>
                </a:effectLst>
              </a:rPr>
              <a:t> Law | Try This… | #2</a:t>
            </a:r>
            <a:endParaRPr lang="en-US" u="sng" dirty="0">
              <a:solidFill>
                <a:schemeClr val="bg1"/>
              </a:solidFill>
              <a:effectLst>
                <a:outerShdw blurRad="38100" dist="38100" dir="2700000" algn="tl">
                  <a:srgbClr val="000000">
                    <a:alpha val="43137"/>
                  </a:srgbClr>
                </a:outerShdw>
              </a:effectLst>
            </a:endParaRPr>
          </a:p>
        </p:txBody>
      </p:sp>
      <p:sp>
        <p:nvSpPr>
          <p:cNvPr id="5" name="Rectangle 3"/>
          <p:cNvSpPr txBox="1">
            <a:spLocks noChangeArrowheads="1"/>
          </p:cNvSpPr>
          <p:nvPr/>
        </p:nvSpPr>
        <p:spPr>
          <a:xfrm>
            <a:off x="360608" y="1531726"/>
            <a:ext cx="8440492" cy="4735724"/>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uFillTx/>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uFillTx/>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uFillTx/>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uFillTx/>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uFillTx/>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uFillTx/>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uFillTx/>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uFillTx/>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uFillTx/>
                <a:latin typeface="+mn-lt"/>
                <a:ea typeface="+mn-ea"/>
                <a:cs typeface="+mn-cs"/>
              </a:defRPr>
            </a:lvl9pPr>
          </a:lstStyle>
          <a:p>
            <a:pPr marL="0" indent="0">
              <a:buNone/>
            </a:pPr>
            <a:r>
              <a:rPr lang="en-US" altLang="en-US" sz="3200" dirty="0">
                <a:uFillTx/>
                <a:latin typeface="+mj-lt"/>
              </a:rPr>
              <a:t>How fast is this 100 kg block accelerating?</a:t>
            </a:r>
          </a:p>
        </p:txBody>
      </p:sp>
      <p:sp>
        <p:nvSpPr>
          <p:cNvPr id="2" name="Rounded Rectangle 1"/>
          <p:cNvSpPr>
            <a:spLocks/>
          </p:cNvSpPr>
          <p:nvPr/>
        </p:nvSpPr>
        <p:spPr>
          <a:xfrm>
            <a:off x="1143000" y="4028175"/>
            <a:ext cx="1228725" cy="1209675"/>
          </a:xfrm>
          <a:prstGeom prst="roundRect">
            <a:avLst/>
          </a:prstGeom>
          <a:solidFill>
            <a:schemeClr val="accent1">
              <a:lumMod val="40000"/>
              <a:lumOff val="60000"/>
            </a:schemeClr>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uFillTx/>
            </a:endParaRPr>
          </a:p>
        </p:txBody>
      </p:sp>
      <p:cxnSp>
        <p:nvCxnSpPr>
          <p:cNvPr id="7" name="Straight Arrow Connector 6"/>
          <p:cNvCxnSpPr/>
          <p:nvPr/>
        </p:nvCxnSpPr>
        <p:spPr>
          <a:xfrm flipH="1" flipV="1">
            <a:off x="1752599" y="2343150"/>
            <a:ext cx="4763" cy="2289863"/>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752599" y="4633013"/>
            <a:ext cx="0" cy="1501087"/>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1752599" y="4633012"/>
            <a:ext cx="1781176"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a:off x="733425" y="4633012"/>
            <a:ext cx="1019174"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18" name="TextBox 17"/>
          <p:cNvSpPr txBox="1">
            <a:spLocks/>
          </p:cNvSpPr>
          <p:nvPr/>
        </p:nvSpPr>
        <p:spPr>
          <a:xfrm>
            <a:off x="1752598" y="2549118"/>
            <a:ext cx="918841" cy="461665"/>
          </a:xfrm>
          <a:prstGeom prst="rect">
            <a:avLst/>
          </a:prstGeom>
          <a:noFill/>
        </p:spPr>
        <p:txBody>
          <a:bodyPr wrap="none" rtlCol="0">
            <a:spAutoFit/>
          </a:bodyPr>
          <a:lstStyle/>
          <a:p>
            <a:r>
              <a:rPr lang="en-US" sz="2400" dirty="0">
                <a:solidFill>
                  <a:schemeClr val="tx1">
                    <a:lumMod val="85000"/>
                    <a:lumOff val="15000"/>
                  </a:schemeClr>
                </a:solidFill>
                <a:uFillTx/>
              </a:rPr>
              <a:t>600 N</a:t>
            </a:r>
          </a:p>
        </p:txBody>
      </p:sp>
      <p:sp>
        <p:nvSpPr>
          <p:cNvPr id="19" name="TextBox 18"/>
          <p:cNvSpPr txBox="1">
            <a:spLocks/>
          </p:cNvSpPr>
          <p:nvPr/>
        </p:nvSpPr>
        <p:spPr>
          <a:xfrm>
            <a:off x="1724346" y="5507232"/>
            <a:ext cx="918841" cy="461665"/>
          </a:xfrm>
          <a:prstGeom prst="rect">
            <a:avLst/>
          </a:prstGeom>
          <a:noFill/>
        </p:spPr>
        <p:txBody>
          <a:bodyPr wrap="none" rtlCol="0">
            <a:spAutoFit/>
          </a:bodyPr>
          <a:lstStyle/>
          <a:p>
            <a:r>
              <a:rPr lang="en-US" sz="2400" dirty="0">
                <a:solidFill>
                  <a:schemeClr val="tx1">
                    <a:lumMod val="85000"/>
                    <a:lumOff val="15000"/>
                  </a:schemeClr>
                </a:solidFill>
                <a:uFillTx/>
              </a:rPr>
              <a:t>200 N</a:t>
            </a:r>
          </a:p>
        </p:txBody>
      </p:sp>
      <p:sp>
        <p:nvSpPr>
          <p:cNvPr id="20" name="TextBox 19"/>
          <p:cNvSpPr txBox="1">
            <a:spLocks/>
          </p:cNvSpPr>
          <p:nvPr/>
        </p:nvSpPr>
        <p:spPr>
          <a:xfrm>
            <a:off x="2494671" y="4171347"/>
            <a:ext cx="918841" cy="461665"/>
          </a:xfrm>
          <a:prstGeom prst="rect">
            <a:avLst/>
          </a:prstGeom>
          <a:noFill/>
        </p:spPr>
        <p:txBody>
          <a:bodyPr wrap="none" rtlCol="0">
            <a:spAutoFit/>
          </a:bodyPr>
          <a:lstStyle/>
          <a:p>
            <a:r>
              <a:rPr lang="en-US" sz="2400" dirty="0">
                <a:solidFill>
                  <a:schemeClr val="tx1">
                    <a:lumMod val="85000"/>
                    <a:lumOff val="15000"/>
                  </a:schemeClr>
                </a:solidFill>
                <a:uFillTx/>
              </a:rPr>
              <a:t>400 N</a:t>
            </a:r>
          </a:p>
        </p:txBody>
      </p:sp>
      <p:sp>
        <p:nvSpPr>
          <p:cNvPr id="21" name="TextBox 20"/>
          <p:cNvSpPr txBox="1">
            <a:spLocks/>
          </p:cNvSpPr>
          <p:nvPr/>
        </p:nvSpPr>
        <p:spPr>
          <a:xfrm>
            <a:off x="241687" y="4132797"/>
            <a:ext cx="918841" cy="461665"/>
          </a:xfrm>
          <a:prstGeom prst="rect">
            <a:avLst/>
          </a:prstGeom>
          <a:noFill/>
        </p:spPr>
        <p:txBody>
          <a:bodyPr wrap="none" rtlCol="0">
            <a:spAutoFit/>
          </a:bodyPr>
          <a:lstStyle/>
          <a:p>
            <a:r>
              <a:rPr lang="en-US" sz="2400" dirty="0">
                <a:solidFill>
                  <a:schemeClr val="tx1">
                    <a:lumMod val="85000"/>
                    <a:lumOff val="15000"/>
                  </a:schemeClr>
                </a:solidFill>
                <a:uFillTx/>
              </a:rPr>
              <a:t>100 N</a:t>
            </a:r>
          </a:p>
        </p:txBody>
      </p:sp>
      <p:sp>
        <p:nvSpPr>
          <p:cNvPr id="22" name="Oval 21"/>
          <p:cNvSpPr>
            <a:spLocks/>
          </p:cNvSpPr>
          <p:nvPr/>
        </p:nvSpPr>
        <p:spPr>
          <a:xfrm>
            <a:off x="1628775" y="4495800"/>
            <a:ext cx="247650" cy="247650"/>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uFillTx/>
            </a:endParaRPr>
          </a:p>
        </p:txBody>
      </p:sp>
      <mc:AlternateContent xmlns:mc="http://schemas.openxmlformats.org/markup-compatibility/2006">
        <mc:Choice xmlns:a14="http://schemas.microsoft.com/office/drawing/2010/main" Requires="a14">
          <p:sp>
            <p:nvSpPr>
              <p:cNvPr id="15" name="TextBox 14">
                <a:extLst>
                  <a:ext uri="{FF2B5EF4-FFF2-40B4-BE49-F238E27FC236}">
                    <a16:creationId xmlns:a16="http://schemas.microsoft.com/office/drawing/2014/main" id="{E9ECE41D-74AA-4A63-8365-3541EF4FDFC4}"/>
                  </a:ext>
                </a:extLst>
              </p:cNvPr>
              <p:cNvSpPr txBox="1"/>
              <p:nvPr/>
            </p:nvSpPr>
            <p:spPr>
              <a:xfrm>
                <a:off x="3842602" y="5024826"/>
                <a:ext cx="1218026" cy="921984"/>
              </a:xfrm>
              <a:prstGeom prst="rect">
                <a:avLst/>
              </a:prstGeom>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3200" b="0" i="1" smtClean="0">
                          <a:solidFill>
                            <a:srgbClr val="0070C0"/>
                          </a:solidFill>
                          <a:latin typeface="Cambria Math" panose="02040503050406030204" pitchFamily="18" charset="0"/>
                        </a:rPr>
                        <m:t>𝑎</m:t>
                      </m:r>
                      <m:r>
                        <a:rPr lang="en-US" sz="3200" b="0" i="1" smtClean="0">
                          <a:solidFill>
                            <a:schemeClr val="tx1">
                              <a:lumMod val="85000"/>
                              <a:lumOff val="15000"/>
                            </a:schemeClr>
                          </a:solidFill>
                          <a:latin typeface="Cambria Math" panose="02040503050406030204" pitchFamily="18" charset="0"/>
                        </a:rPr>
                        <m:t>=</m:t>
                      </m:r>
                      <m:f>
                        <m:fPr>
                          <m:ctrlPr>
                            <a:rPr lang="en-US" sz="3200" b="0" i="1" smtClean="0">
                              <a:solidFill>
                                <a:schemeClr val="tx1">
                                  <a:lumMod val="85000"/>
                                  <a:lumOff val="15000"/>
                                </a:schemeClr>
                              </a:solidFill>
                              <a:latin typeface="Cambria Math" panose="02040503050406030204" pitchFamily="18" charset="0"/>
                            </a:rPr>
                          </m:ctrlPr>
                        </m:fPr>
                        <m:num>
                          <m:r>
                            <a:rPr lang="en-US" sz="3200" b="0" i="1" smtClean="0">
                              <a:solidFill>
                                <a:srgbClr val="C00000"/>
                              </a:solidFill>
                              <a:latin typeface="Cambria Math" panose="02040503050406030204" pitchFamily="18" charset="0"/>
                            </a:rPr>
                            <m:t>𝐹</m:t>
                          </m:r>
                        </m:num>
                        <m:den>
                          <m:r>
                            <a:rPr lang="en-US" sz="3200" b="0" i="1" smtClean="0">
                              <a:solidFill>
                                <a:srgbClr val="00B050"/>
                              </a:solidFill>
                              <a:latin typeface="Cambria Math" panose="02040503050406030204" pitchFamily="18" charset="0"/>
                            </a:rPr>
                            <m:t>𝑚</m:t>
                          </m:r>
                        </m:den>
                      </m:f>
                    </m:oMath>
                  </m:oMathPara>
                </a14:m>
                <a:endParaRPr lang="en-US" sz="3200" b="1" dirty="0">
                  <a:solidFill>
                    <a:schemeClr val="tx1">
                      <a:lumMod val="85000"/>
                      <a:lumOff val="15000"/>
                    </a:schemeClr>
                  </a:solidFill>
                </a:endParaRPr>
              </a:p>
            </p:txBody>
          </p:sp>
        </mc:Choice>
        <mc:Fallback>
          <p:sp>
            <p:nvSpPr>
              <p:cNvPr id="15" name="TextBox 14">
                <a:extLst>
                  <a:ext uri="{FF2B5EF4-FFF2-40B4-BE49-F238E27FC236}">
                    <a16:creationId xmlns:a16="http://schemas.microsoft.com/office/drawing/2014/main" id="{E9ECE41D-74AA-4A63-8365-3541EF4FDFC4}"/>
                  </a:ext>
                </a:extLst>
              </p:cNvPr>
              <p:cNvSpPr txBox="1">
                <a:spLocks noRot="1" noChangeAspect="1" noMove="1" noResize="1" noEditPoints="1" noAdjustHandles="1" noChangeArrowheads="1" noChangeShapeType="1" noTextEdit="1"/>
              </p:cNvSpPr>
              <p:nvPr/>
            </p:nvSpPr>
            <p:spPr>
              <a:xfrm>
                <a:off x="3842602" y="5024826"/>
                <a:ext cx="1218026" cy="921984"/>
              </a:xfrm>
              <a:prstGeom prst="rect">
                <a:avLst/>
              </a:prstGeom>
              <a:blipFill>
                <a:blip r:embed="rId2"/>
                <a:stretch>
                  <a:fillRect/>
                </a:stretch>
              </a:blipFill>
            </p:spPr>
            <p:txBody>
              <a:bodyPr/>
              <a:lstStyle/>
              <a:p>
                <a:r>
                  <a:rPr lang="en-US">
                    <a:noFill/>
                  </a:rPr>
                  <a:t> </a:t>
                </a:r>
              </a:p>
            </p:txBody>
          </p:sp>
        </mc:Fallback>
      </mc:AlternateContent>
      <p:sp>
        <p:nvSpPr>
          <p:cNvPr id="16" name="Rounded Rectangle 1">
            <a:extLst>
              <a:ext uri="{FF2B5EF4-FFF2-40B4-BE49-F238E27FC236}">
                <a16:creationId xmlns:a16="http://schemas.microsoft.com/office/drawing/2014/main" id="{D5580CA1-C8D8-4707-A33A-A16EC2BD5718}"/>
              </a:ext>
            </a:extLst>
          </p:cNvPr>
          <p:cNvSpPr>
            <a:spLocks/>
          </p:cNvSpPr>
          <p:nvPr/>
        </p:nvSpPr>
        <p:spPr>
          <a:xfrm>
            <a:off x="4063430" y="3010783"/>
            <a:ext cx="1228725" cy="1209675"/>
          </a:xfrm>
          <a:prstGeom prst="roundRect">
            <a:avLst/>
          </a:prstGeom>
          <a:solidFill>
            <a:schemeClr val="accent1">
              <a:lumMod val="40000"/>
              <a:lumOff val="60000"/>
            </a:schemeClr>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uFillTx/>
            </a:endParaRPr>
          </a:p>
        </p:txBody>
      </p:sp>
      <p:grpSp>
        <p:nvGrpSpPr>
          <p:cNvPr id="6" name="Group 5">
            <a:extLst>
              <a:ext uri="{FF2B5EF4-FFF2-40B4-BE49-F238E27FC236}">
                <a16:creationId xmlns:a16="http://schemas.microsoft.com/office/drawing/2014/main" id="{9A7276D4-98FD-4319-809B-38D74C44E3EB}"/>
              </a:ext>
            </a:extLst>
          </p:cNvPr>
          <p:cNvGrpSpPr/>
          <p:nvPr/>
        </p:nvGrpSpPr>
        <p:grpSpPr>
          <a:xfrm>
            <a:off x="4673028" y="2059823"/>
            <a:ext cx="1046906" cy="1527048"/>
            <a:chOff x="4673028" y="2059823"/>
            <a:chExt cx="1046906" cy="1527048"/>
          </a:xfrm>
        </p:grpSpPr>
        <p:cxnSp>
          <p:nvCxnSpPr>
            <p:cNvPr id="17" name="Straight Arrow Connector 16">
              <a:extLst>
                <a:ext uri="{FF2B5EF4-FFF2-40B4-BE49-F238E27FC236}">
                  <a16:creationId xmlns:a16="http://schemas.microsoft.com/office/drawing/2014/main" id="{FA56044B-5982-4C86-B42F-9AAF7C9AF8F5}"/>
                </a:ext>
              </a:extLst>
            </p:cNvPr>
            <p:cNvCxnSpPr/>
            <p:nvPr/>
          </p:nvCxnSpPr>
          <p:spPr>
            <a:xfrm flipH="1" flipV="1">
              <a:off x="4673028" y="2059823"/>
              <a:ext cx="4763" cy="1527048"/>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0437184C-421B-4D94-9771-91EC25A97430}"/>
                </a:ext>
              </a:extLst>
            </p:cNvPr>
            <p:cNvSpPr txBox="1">
              <a:spLocks/>
            </p:cNvSpPr>
            <p:nvPr/>
          </p:nvSpPr>
          <p:spPr>
            <a:xfrm>
              <a:off x="4719339" y="2290402"/>
              <a:ext cx="1000595" cy="461665"/>
            </a:xfrm>
            <a:prstGeom prst="rect">
              <a:avLst/>
            </a:prstGeom>
            <a:noFill/>
          </p:spPr>
          <p:txBody>
            <a:bodyPr wrap="none" rtlCol="0">
              <a:spAutoFit/>
            </a:bodyPr>
            <a:lstStyle/>
            <a:p>
              <a:r>
                <a:rPr lang="en-US" sz="2400" dirty="0">
                  <a:solidFill>
                    <a:schemeClr val="tx1">
                      <a:lumMod val="85000"/>
                      <a:lumOff val="15000"/>
                    </a:schemeClr>
                  </a:solidFill>
                  <a:uFillTx/>
                  <a:latin typeface="Ebrima" panose="02000000000000000000" pitchFamily="2" charset="0"/>
                  <a:ea typeface="Ebrima" panose="02000000000000000000" pitchFamily="2" charset="0"/>
                  <a:cs typeface="Ebrima" panose="02000000000000000000" pitchFamily="2" charset="0"/>
                </a:rPr>
                <a:t>400 N</a:t>
              </a:r>
            </a:p>
          </p:txBody>
        </p:sp>
      </p:grpSp>
      <p:grpSp>
        <p:nvGrpSpPr>
          <p:cNvPr id="8" name="Group 7">
            <a:extLst>
              <a:ext uri="{FF2B5EF4-FFF2-40B4-BE49-F238E27FC236}">
                <a16:creationId xmlns:a16="http://schemas.microsoft.com/office/drawing/2014/main" id="{7D8FA765-4B85-47C8-8C2B-EE15B83D1BDC}"/>
              </a:ext>
            </a:extLst>
          </p:cNvPr>
          <p:cNvGrpSpPr/>
          <p:nvPr/>
        </p:nvGrpSpPr>
        <p:grpSpPr>
          <a:xfrm>
            <a:off x="4673029" y="3615620"/>
            <a:ext cx="1660655" cy="549675"/>
            <a:chOff x="4673029" y="3615620"/>
            <a:chExt cx="1660655" cy="549675"/>
          </a:xfrm>
        </p:grpSpPr>
        <p:cxnSp>
          <p:nvCxnSpPr>
            <p:cNvPr id="24" name="Straight Arrow Connector 23">
              <a:extLst>
                <a:ext uri="{FF2B5EF4-FFF2-40B4-BE49-F238E27FC236}">
                  <a16:creationId xmlns:a16="http://schemas.microsoft.com/office/drawing/2014/main" id="{12CCB404-EAE5-47DF-965B-7573C748399C}"/>
                </a:ext>
              </a:extLst>
            </p:cNvPr>
            <p:cNvCxnSpPr/>
            <p:nvPr/>
          </p:nvCxnSpPr>
          <p:spPr>
            <a:xfrm>
              <a:off x="4673029" y="3615620"/>
              <a:ext cx="1325880" cy="0"/>
            </a:xfrm>
            <a:prstGeom prst="straightConnector1">
              <a:avLst/>
            </a:prstGeom>
            <a:ln w="762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BBAEE51B-DF05-4641-9D1C-B86DA04AC29B}"/>
                </a:ext>
              </a:extLst>
            </p:cNvPr>
            <p:cNvSpPr txBox="1">
              <a:spLocks/>
            </p:cNvSpPr>
            <p:nvPr/>
          </p:nvSpPr>
          <p:spPr>
            <a:xfrm>
              <a:off x="5333089" y="3703630"/>
              <a:ext cx="1000595" cy="461665"/>
            </a:xfrm>
            <a:prstGeom prst="rect">
              <a:avLst/>
            </a:prstGeom>
            <a:noFill/>
          </p:spPr>
          <p:txBody>
            <a:bodyPr wrap="none" rtlCol="0">
              <a:spAutoFit/>
            </a:bodyPr>
            <a:lstStyle/>
            <a:p>
              <a:r>
                <a:rPr lang="en-US" sz="2400" dirty="0">
                  <a:solidFill>
                    <a:schemeClr val="tx1">
                      <a:lumMod val="85000"/>
                      <a:lumOff val="15000"/>
                    </a:schemeClr>
                  </a:solidFill>
                  <a:uFillTx/>
                  <a:latin typeface="Ebrima" panose="02000000000000000000" pitchFamily="2" charset="0"/>
                  <a:ea typeface="Ebrima" panose="02000000000000000000" pitchFamily="2" charset="0"/>
                  <a:cs typeface="Ebrima" panose="02000000000000000000" pitchFamily="2" charset="0"/>
                </a:rPr>
                <a:t>300 N</a:t>
              </a:r>
            </a:p>
          </p:txBody>
        </p:sp>
      </p:grpSp>
      <p:sp>
        <p:nvSpPr>
          <p:cNvPr id="31" name="Rounded Rectangle 1">
            <a:extLst>
              <a:ext uri="{FF2B5EF4-FFF2-40B4-BE49-F238E27FC236}">
                <a16:creationId xmlns:a16="http://schemas.microsoft.com/office/drawing/2014/main" id="{E2BA4937-6488-4BD6-A7AB-190FB25E0378}"/>
              </a:ext>
            </a:extLst>
          </p:cNvPr>
          <p:cNvSpPr>
            <a:spLocks/>
          </p:cNvSpPr>
          <p:nvPr/>
        </p:nvSpPr>
        <p:spPr>
          <a:xfrm>
            <a:off x="6762078" y="3010783"/>
            <a:ext cx="1228725" cy="1209675"/>
          </a:xfrm>
          <a:prstGeom prst="roundRect">
            <a:avLst/>
          </a:prstGeom>
          <a:solidFill>
            <a:schemeClr val="accent1">
              <a:lumMod val="40000"/>
              <a:lumOff val="60000"/>
            </a:schemeClr>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uFillTx/>
            </a:endParaRPr>
          </a:p>
        </p:txBody>
      </p:sp>
      <p:grpSp>
        <p:nvGrpSpPr>
          <p:cNvPr id="10" name="Group 9">
            <a:extLst>
              <a:ext uri="{FF2B5EF4-FFF2-40B4-BE49-F238E27FC236}">
                <a16:creationId xmlns:a16="http://schemas.microsoft.com/office/drawing/2014/main" id="{6A4F1FAE-29F5-454B-A24B-CE485CFBDBC7}"/>
              </a:ext>
            </a:extLst>
          </p:cNvPr>
          <p:cNvGrpSpPr/>
          <p:nvPr/>
        </p:nvGrpSpPr>
        <p:grpSpPr>
          <a:xfrm>
            <a:off x="4673029" y="1991348"/>
            <a:ext cx="1325880" cy="1595523"/>
            <a:chOff x="4673029" y="1991348"/>
            <a:chExt cx="1325880" cy="1595523"/>
          </a:xfrm>
        </p:grpSpPr>
        <p:cxnSp>
          <p:nvCxnSpPr>
            <p:cNvPr id="32" name="Straight Arrow Connector 31">
              <a:extLst>
                <a:ext uri="{FF2B5EF4-FFF2-40B4-BE49-F238E27FC236}">
                  <a16:creationId xmlns:a16="http://schemas.microsoft.com/office/drawing/2014/main" id="{20A4ED5F-0361-47DA-8C34-7D26BFC2F946}"/>
                </a:ext>
              </a:extLst>
            </p:cNvPr>
            <p:cNvCxnSpPr>
              <a:cxnSpLocks/>
            </p:cNvCxnSpPr>
            <p:nvPr/>
          </p:nvCxnSpPr>
          <p:spPr>
            <a:xfrm flipV="1">
              <a:off x="4673029" y="2059823"/>
              <a:ext cx="1325880" cy="1527048"/>
            </a:xfrm>
            <a:prstGeom prst="straightConnector1">
              <a:avLst/>
            </a:prstGeom>
            <a:ln w="76200">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CB164B89-1954-452C-9821-B6D680625274}"/>
                </a:ext>
              </a:extLst>
            </p:cNvPr>
            <p:cNvSpPr txBox="1">
              <a:spLocks/>
            </p:cNvSpPr>
            <p:nvPr/>
          </p:nvSpPr>
          <p:spPr>
            <a:xfrm rot="18629479">
              <a:off x="4867120" y="2260813"/>
              <a:ext cx="1000595" cy="461665"/>
            </a:xfrm>
            <a:prstGeom prst="rect">
              <a:avLst/>
            </a:prstGeom>
            <a:noFill/>
          </p:spPr>
          <p:txBody>
            <a:bodyPr wrap="none" rtlCol="0">
              <a:spAutoFit/>
            </a:bodyPr>
            <a:lstStyle/>
            <a:p>
              <a:r>
                <a:rPr lang="en-US" sz="2400" dirty="0">
                  <a:solidFill>
                    <a:srgbClr val="7030A0"/>
                  </a:solidFill>
                  <a:uFillTx/>
                  <a:latin typeface="Ebrima" panose="02000000000000000000" pitchFamily="2" charset="0"/>
                  <a:ea typeface="Ebrima" panose="02000000000000000000" pitchFamily="2" charset="0"/>
                  <a:cs typeface="Ebrima" panose="02000000000000000000" pitchFamily="2" charset="0"/>
                </a:rPr>
                <a:t>500 N</a:t>
              </a:r>
            </a:p>
          </p:txBody>
        </p:sp>
      </p:grpSp>
      <p:sp>
        <p:nvSpPr>
          <p:cNvPr id="36" name="Oval 35">
            <a:extLst>
              <a:ext uri="{FF2B5EF4-FFF2-40B4-BE49-F238E27FC236}">
                <a16:creationId xmlns:a16="http://schemas.microsoft.com/office/drawing/2014/main" id="{736F8B3C-E0CC-42A9-B7C6-3F5C88D9660C}"/>
              </a:ext>
            </a:extLst>
          </p:cNvPr>
          <p:cNvSpPr>
            <a:spLocks/>
          </p:cNvSpPr>
          <p:nvPr/>
        </p:nvSpPr>
        <p:spPr>
          <a:xfrm>
            <a:off x="7247853" y="3478408"/>
            <a:ext cx="247650" cy="247650"/>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uFillTx/>
            </a:endParaRPr>
          </a:p>
        </p:txBody>
      </p:sp>
      <p:sp>
        <p:nvSpPr>
          <p:cNvPr id="27" name="Rectangle: Rounded Corners 26">
            <a:extLst>
              <a:ext uri="{FF2B5EF4-FFF2-40B4-BE49-F238E27FC236}">
                <a16:creationId xmlns:a16="http://schemas.microsoft.com/office/drawing/2014/main" id="{5F9C350A-C335-40B7-B847-01FD33A4E45C}"/>
              </a:ext>
            </a:extLst>
          </p:cNvPr>
          <p:cNvSpPr/>
          <p:nvPr/>
        </p:nvSpPr>
        <p:spPr>
          <a:xfrm>
            <a:off x="1813938" y="2637322"/>
            <a:ext cx="774803" cy="285673"/>
          </a:xfrm>
          <a:prstGeom prst="roundRect">
            <a:avLst/>
          </a:prstGeom>
          <a:solidFill>
            <a:srgbClr val="C00000">
              <a:alpha val="30196"/>
            </a:srgbClr>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Rounded Corners 28">
            <a:extLst>
              <a:ext uri="{FF2B5EF4-FFF2-40B4-BE49-F238E27FC236}">
                <a16:creationId xmlns:a16="http://schemas.microsoft.com/office/drawing/2014/main" id="{7995E6D6-8CAD-43C0-892F-6D57545A15AD}"/>
              </a:ext>
            </a:extLst>
          </p:cNvPr>
          <p:cNvSpPr/>
          <p:nvPr/>
        </p:nvSpPr>
        <p:spPr>
          <a:xfrm>
            <a:off x="1782055" y="5570929"/>
            <a:ext cx="806686" cy="315472"/>
          </a:xfrm>
          <a:prstGeom prst="roundRect">
            <a:avLst/>
          </a:prstGeom>
          <a:solidFill>
            <a:srgbClr val="C00000">
              <a:alpha val="30196"/>
            </a:srgbClr>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Rounded Corners 32">
            <a:extLst>
              <a:ext uri="{FF2B5EF4-FFF2-40B4-BE49-F238E27FC236}">
                <a16:creationId xmlns:a16="http://schemas.microsoft.com/office/drawing/2014/main" id="{7471DA2B-0A2D-45A8-B3D9-5F94281FA1F1}"/>
              </a:ext>
            </a:extLst>
          </p:cNvPr>
          <p:cNvSpPr/>
          <p:nvPr/>
        </p:nvSpPr>
        <p:spPr>
          <a:xfrm>
            <a:off x="2512218" y="4212145"/>
            <a:ext cx="861133" cy="343948"/>
          </a:xfrm>
          <a:prstGeom prst="roundRect">
            <a:avLst/>
          </a:prstGeom>
          <a:solidFill>
            <a:srgbClr val="00B050">
              <a:alpha val="30196"/>
            </a:srgbClr>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Rounded Corners 33">
            <a:extLst>
              <a:ext uri="{FF2B5EF4-FFF2-40B4-BE49-F238E27FC236}">
                <a16:creationId xmlns:a16="http://schemas.microsoft.com/office/drawing/2014/main" id="{7F7A65E3-05CA-4B74-ACF8-BC24501E3588}"/>
              </a:ext>
            </a:extLst>
          </p:cNvPr>
          <p:cNvSpPr/>
          <p:nvPr/>
        </p:nvSpPr>
        <p:spPr>
          <a:xfrm>
            <a:off x="268352" y="4203832"/>
            <a:ext cx="861133" cy="333954"/>
          </a:xfrm>
          <a:prstGeom prst="roundRect">
            <a:avLst/>
          </a:prstGeom>
          <a:solidFill>
            <a:srgbClr val="00B050">
              <a:alpha val="30196"/>
            </a:srgbClr>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57C6C9B5-AB36-4139-9E88-BC5C19BD17FD}"/>
              </a:ext>
            </a:extLst>
          </p:cNvPr>
          <p:cNvSpPr>
            <a:spLocks/>
          </p:cNvSpPr>
          <p:nvPr/>
        </p:nvSpPr>
        <p:spPr>
          <a:xfrm>
            <a:off x="4549205" y="3478408"/>
            <a:ext cx="247650" cy="247650"/>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uFillTx/>
            </a:endParaRPr>
          </a:p>
        </p:txBody>
      </p:sp>
      <mc:AlternateContent xmlns:mc="http://schemas.openxmlformats.org/markup-compatibility/2006">
        <mc:Choice xmlns:a14="http://schemas.microsoft.com/office/drawing/2010/main" Requires="a14">
          <p:sp>
            <p:nvSpPr>
              <p:cNvPr id="37" name="TextBox 36">
                <a:extLst>
                  <a:ext uri="{FF2B5EF4-FFF2-40B4-BE49-F238E27FC236}">
                    <a16:creationId xmlns:a16="http://schemas.microsoft.com/office/drawing/2014/main" id="{4859EFB3-7161-4070-B1F2-E66DF7F54427}"/>
                  </a:ext>
                </a:extLst>
              </p:cNvPr>
              <p:cNvSpPr txBox="1"/>
              <p:nvPr/>
            </p:nvSpPr>
            <p:spPr>
              <a:xfrm>
                <a:off x="5076246" y="5018438"/>
                <a:ext cx="3656642" cy="1021562"/>
              </a:xfrm>
              <a:prstGeom prst="rect">
                <a:avLst/>
              </a:prstGeom>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3200" i="1">
                          <a:solidFill>
                            <a:schemeClr val="tx1">
                              <a:lumMod val="85000"/>
                              <a:lumOff val="15000"/>
                            </a:schemeClr>
                          </a:solidFill>
                          <a:latin typeface="Cambria Math" panose="02040503050406030204" pitchFamily="18" charset="0"/>
                        </a:rPr>
                        <m:t>=</m:t>
                      </m:r>
                      <m:f>
                        <m:fPr>
                          <m:ctrlPr>
                            <a:rPr lang="en-US" sz="3200" i="1">
                              <a:solidFill>
                                <a:schemeClr val="tx1">
                                  <a:lumMod val="85000"/>
                                  <a:lumOff val="15000"/>
                                </a:schemeClr>
                              </a:solidFill>
                              <a:latin typeface="Cambria Math" panose="02040503050406030204" pitchFamily="18" charset="0"/>
                            </a:rPr>
                          </m:ctrlPr>
                        </m:fPr>
                        <m:num>
                          <m:r>
                            <a:rPr lang="en-US" sz="3200" b="0" i="0" smtClean="0">
                              <a:solidFill>
                                <a:srgbClr val="C00000"/>
                              </a:solidFill>
                              <a:latin typeface="Cambria Math" panose="02040503050406030204" pitchFamily="18" charset="0"/>
                            </a:rPr>
                            <m:t>500 </m:t>
                          </m:r>
                          <m:r>
                            <m:rPr>
                              <m:sty m:val="p"/>
                            </m:rPr>
                            <a:rPr lang="en-US" sz="3200" b="0" i="0" smtClean="0">
                              <a:solidFill>
                                <a:srgbClr val="C00000"/>
                              </a:solidFill>
                              <a:latin typeface="Cambria Math" panose="02040503050406030204" pitchFamily="18" charset="0"/>
                            </a:rPr>
                            <m:t>N</m:t>
                          </m:r>
                        </m:num>
                        <m:den>
                          <m:r>
                            <a:rPr lang="en-US" sz="3200" b="0" i="0" smtClean="0">
                              <a:solidFill>
                                <a:srgbClr val="00B050"/>
                              </a:solidFill>
                              <a:latin typeface="Cambria Math" panose="02040503050406030204" pitchFamily="18" charset="0"/>
                            </a:rPr>
                            <m:t>100 </m:t>
                          </m:r>
                          <m:r>
                            <m:rPr>
                              <m:sty m:val="p"/>
                            </m:rPr>
                            <a:rPr lang="en-US" sz="3200" b="0" i="0" smtClean="0">
                              <a:solidFill>
                                <a:srgbClr val="00B050"/>
                              </a:solidFill>
                              <a:latin typeface="Cambria Math" panose="02040503050406030204" pitchFamily="18" charset="0"/>
                            </a:rPr>
                            <m:t>kg</m:t>
                          </m:r>
                        </m:den>
                      </m:f>
                      <m:r>
                        <a:rPr lang="en-US" sz="3200" i="0">
                          <a:solidFill>
                            <a:schemeClr val="tx1">
                              <a:lumMod val="85000"/>
                              <a:lumOff val="15000"/>
                            </a:schemeClr>
                          </a:solidFill>
                          <a:latin typeface="Cambria Math" panose="02040503050406030204" pitchFamily="18" charset="0"/>
                        </a:rPr>
                        <m:t>=</m:t>
                      </m:r>
                      <m:r>
                        <a:rPr lang="en-US" sz="3200" b="1" i="0" smtClean="0">
                          <a:solidFill>
                            <a:srgbClr val="0070C0"/>
                          </a:solidFill>
                          <a:latin typeface="Cambria Math" panose="02040503050406030204" pitchFamily="18" charset="0"/>
                        </a:rPr>
                        <m:t>𝟓</m:t>
                      </m:r>
                      <m:r>
                        <a:rPr lang="en-US" sz="3200" b="1" i="0" smtClean="0">
                          <a:solidFill>
                            <a:srgbClr val="0070C0"/>
                          </a:solidFill>
                          <a:latin typeface="Cambria Math" panose="02040503050406030204" pitchFamily="18" charset="0"/>
                        </a:rPr>
                        <m:t> </m:t>
                      </m:r>
                      <m:r>
                        <a:rPr lang="en-US" sz="3200" b="1" i="0" smtClean="0">
                          <a:solidFill>
                            <a:srgbClr val="0070C0"/>
                          </a:solidFill>
                          <a:latin typeface="Cambria Math" panose="02040503050406030204" pitchFamily="18" charset="0"/>
                        </a:rPr>
                        <m:t>𝐦</m:t>
                      </m:r>
                      <m:r>
                        <a:rPr lang="en-US" sz="3200" b="1" i="0" smtClean="0">
                          <a:solidFill>
                            <a:srgbClr val="0070C0"/>
                          </a:solidFill>
                          <a:latin typeface="Cambria Math" panose="02040503050406030204" pitchFamily="18" charset="0"/>
                        </a:rPr>
                        <m:t> </m:t>
                      </m:r>
                      <m:sSup>
                        <m:sSupPr>
                          <m:ctrlPr>
                            <a:rPr lang="en-US" sz="3200" b="1" i="1" smtClean="0">
                              <a:solidFill>
                                <a:srgbClr val="0070C0"/>
                              </a:solidFill>
                              <a:latin typeface="Cambria Math" panose="02040503050406030204" pitchFamily="18" charset="0"/>
                            </a:rPr>
                          </m:ctrlPr>
                        </m:sSupPr>
                        <m:e>
                          <m:r>
                            <a:rPr lang="en-US" sz="3200" b="1" i="0" smtClean="0">
                              <a:solidFill>
                                <a:srgbClr val="0070C0"/>
                              </a:solidFill>
                              <a:latin typeface="Cambria Math" panose="02040503050406030204" pitchFamily="18" charset="0"/>
                            </a:rPr>
                            <m:t>𝐬</m:t>
                          </m:r>
                        </m:e>
                        <m:sup>
                          <m:r>
                            <a:rPr lang="en-US" sz="3200" b="1" i="0" smtClean="0">
                              <a:solidFill>
                                <a:srgbClr val="0070C0"/>
                              </a:solidFill>
                              <a:latin typeface="Cambria Math" panose="02040503050406030204" pitchFamily="18" charset="0"/>
                            </a:rPr>
                            <m:t>−</m:t>
                          </m:r>
                          <m:r>
                            <a:rPr lang="en-US" sz="3200" b="1" i="0" smtClean="0">
                              <a:solidFill>
                                <a:srgbClr val="0070C0"/>
                              </a:solidFill>
                              <a:latin typeface="Cambria Math" panose="02040503050406030204" pitchFamily="18" charset="0"/>
                            </a:rPr>
                            <m:t>𝟐</m:t>
                          </m:r>
                        </m:sup>
                      </m:sSup>
                    </m:oMath>
                  </m:oMathPara>
                </a14:m>
                <a:endParaRPr lang="en-US" sz="3200" b="1" dirty="0">
                  <a:solidFill>
                    <a:schemeClr val="tx1">
                      <a:lumMod val="85000"/>
                      <a:lumOff val="15000"/>
                    </a:schemeClr>
                  </a:solidFill>
                </a:endParaRPr>
              </a:p>
            </p:txBody>
          </p:sp>
        </mc:Choice>
        <mc:Fallback>
          <p:sp>
            <p:nvSpPr>
              <p:cNvPr id="37" name="TextBox 36">
                <a:extLst>
                  <a:ext uri="{FF2B5EF4-FFF2-40B4-BE49-F238E27FC236}">
                    <a16:creationId xmlns:a16="http://schemas.microsoft.com/office/drawing/2014/main" id="{4859EFB3-7161-4070-B1F2-E66DF7F54427}"/>
                  </a:ext>
                </a:extLst>
              </p:cNvPr>
              <p:cNvSpPr txBox="1">
                <a:spLocks noRot="1" noChangeAspect="1" noMove="1" noResize="1" noEditPoints="1" noAdjustHandles="1" noChangeArrowheads="1" noChangeShapeType="1" noTextEdit="1"/>
              </p:cNvSpPr>
              <p:nvPr/>
            </p:nvSpPr>
            <p:spPr>
              <a:xfrm>
                <a:off x="5076246" y="5018438"/>
                <a:ext cx="3656642" cy="1021562"/>
              </a:xfrm>
              <a:prstGeom prst="rect">
                <a:avLst/>
              </a:prstGeom>
              <a:blipFill>
                <a:blip r:embed="rId3"/>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406810916"/>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fade">
                                      <p:cBhvr>
                                        <p:cTn id="10" dur="500"/>
                                        <p:tgtEl>
                                          <p:spTgt spid="1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7"/>
                                        </p:tgtEl>
                                        <p:attrNameLst>
                                          <p:attrName>style.visibility</p:attrName>
                                        </p:attrNameLst>
                                      </p:cBhvr>
                                      <p:to>
                                        <p:strVal val="visible"/>
                                      </p:to>
                                    </p:set>
                                    <p:animEffect transition="in" filter="fade">
                                      <p:cBhvr>
                                        <p:cTn id="15" dur="500"/>
                                        <p:tgtEl>
                                          <p:spTgt spid="27"/>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9"/>
                                        </p:tgtEl>
                                        <p:attrNameLst>
                                          <p:attrName>style.visibility</p:attrName>
                                        </p:attrNameLst>
                                      </p:cBhvr>
                                      <p:to>
                                        <p:strVal val="visible"/>
                                      </p:to>
                                    </p:set>
                                    <p:animEffect transition="in" filter="fade">
                                      <p:cBhvr>
                                        <p:cTn id="18" dur="500"/>
                                        <p:tgtEl>
                                          <p:spTgt spid="29"/>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wipe(down)">
                                      <p:cBhvr>
                                        <p:cTn id="23" dur="5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4"/>
                                        </p:tgtEl>
                                        <p:attrNameLst>
                                          <p:attrName>style.visibility</p:attrName>
                                        </p:attrNameLst>
                                      </p:cBhvr>
                                      <p:to>
                                        <p:strVal val="visible"/>
                                      </p:to>
                                    </p:set>
                                    <p:animEffect transition="in" filter="fade">
                                      <p:cBhvr>
                                        <p:cTn id="28" dur="500"/>
                                        <p:tgtEl>
                                          <p:spTgt spid="34"/>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3"/>
                                        </p:tgtEl>
                                        <p:attrNameLst>
                                          <p:attrName>style.visibility</p:attrName>
                                        </p:attrNameLst>
                                      </p:cBhvr>
                                      <p:to>
                                        <p:strVal val="visible"/>
                                      </p:to>
                                    </p:set>
                                    <p:animEffect transition="in" filter="fade">
                                      <p:cBhvr>
                                        <p:cTn id="31" dur="500"/>
                                        <p:tgtEl>
                                          <p:spTgt spid="33"/>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nodeType="click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wipe(left)">
                                      <p:cBhvr>
                                        <p:cTn id="36" dur="500"/>
                                        <p:tgtEl>
                                          <p:spTgt spid="8"/>
                                        </p:tgtEl>
                                      </p:cBhvr>
                                    </p:animEffect>
                                  </p:childTnLst>
                                </p:cTn>
                              </p:par>
                            </p:childTnLst>
                          </p:cTn>
                        </p:par>
                      </p:childTnLst>
                    </p:cTn>
                  </p:par>
                  <p:par>
                    <p:cTn id="37" fill="hold">
                      <p:stCondLst>
                        <p:cond delay="indefinite"/>
                      </p:stCondLst>
                      <p:childTnLst>
                        <p:par>
                          <p:cTn id="38" fill="hold">
                            <p:stCondLst>
                              <p:cond delay="0"/>
                            </p:stCondLst>
                            <p:childTnLst>
                              <p:par>
                                <p:cTn id="39" presetID="42" presetClass="path" presetSubtype="0" accel="50000" decel="50000" fill="hold" nodeType="clickEffect">
                                  <p:stCondLst>
                                    <p:cond delay="0"/>
                                  </p:stCondLst>
                                  <p:childTnLst>
                                    <p:animMotion origin="layout" path="M 8.33333E-7 -4.07407E-6 L 0.14444 0.00255 " pathEditMode="relative" rAng="0" ptsTypes="AA">
                                      <p:cBhvr>
                                        <p:cTn id="40" dur="2000" fill="hold"/>
                                        <p:tgtEl>
                                          <p:spTgt spid="6"/>
                                        </p:tgtEl>
                                        <p:attrNameLst>
                                          <p:attrName>ppt_x</p:attrName>
                                          <p:attrName>ppt_y</p:attrName>
                                        </p:attrNameLst>
                                      </p:cBhvr>
                                      <p:rCtr x="7222" y="116"/>
                                    </p:animMotion>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nodeType="clickEffect">
                                  <p:stCondLst>
                                    <p:cond delay="0"/>
                                  </p:stCondLst>
                                  <p:childTnLst>
                                    <p:set>
                                      <p:cBhvr>
                                        <p:cTn id="44" dur="1" fill="hold">
                                          <p:stCondLst>
                                            <p:cond delay="0"/>
                                          </p:stCondLst>
                                        </p:cTn>
                                        <p:tgtEl>
                                          <p:spTgt spid="10"/>
                                        </p:tgtEl>
                                        <p:attrNameLst>
                                          <p:attrName>style.visibility</p:attrName>
                                        </p:attrNameLst>
                                      </p:cBhvr>
                                      <p:to>
                                        <p:strVal val="visible"/>
                                      </p:to>
                                    </p:set>
                                    <p:animEffect transition="in" filter="wipe(down)">
                                      <p:cBhvr>
                                        <p:cTn id="45" dur="500"/>
                                        <p:tgtEl>
                                          <p:spTgt spid="10"/>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31"/>
                                        </p:tgtEl>
                                        <p:attrNameLst>
                                          <p:attrName>style.visibility</p:attrName>
                                        </p:attrNameLst>
                                      </p:cBhvr>
                                      <p:to>
                                        <p:strVal val="visible"/>
                                      </p:to>
                                    </p:set>
                                    <p:animEffect transition="in" filter="fade">
                                      <p:cBhvr>
                                        <p:cTn id="50" dur="500"/>
                                        <p:tgtEl>
                                          <p:spTgt spid="31"/>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36"/>
                                        </p:tgtEl>
                                        <p:attrNameLst>
                                          <p:attrName>style.visibility</p:attrName>
                                        </p:attrNameLst>
                                      </p:cBhvr>
                                      <p:to>
                                        <p:strVal val="visible"/>
                                      </p:to>
                                    </p:set>
                                    <p:animEffect transition="in" filter="fade">
                                      <p:cBhvr>
                                        <p:cTn id="53" dur="500"/>
                                        <p:tgtEl>
                                          <p:spTgt spid="36"/>
                                        </p:tgtEl>
                                      </p:cBhvr>
                                    </p:animEffect>
                                  </p:childTnLst>
                                </p:cTn>
                              </p:par>
                            </p:childTnLst>
                          </p:cTn>
                        </p:par>
                      </p:childTnLst>
                    </p:cTn>
                  </p:par>
                  <p:par>
                    <p:cTn id="54" fill="hold">
                      <p:stCondLst>
                        <p:cond delay="indefinite"/>
                      </p:stCondLst>
                      <p:childTnLst>
                        <p:par>
                          <p:cTn id="55" fill="hold">
                            <p:stCondLst>
                              <p:cond delay="0"/>
                            </p:stCondLst>
                            <p:childTnLst>
                              <p:par>
                                <p:cTn id="56" presetID="42" presetClass="path" presetSubtype="0" accel="50000" decel="50000" fill="hold" nodeType="clickEffect">
                                  <p:stCondLst>
                                    <p:cond delay="0"/>
                                  </p:stCondLst>
                                  <p:childTnLst>
                                    <p:animMotion origin="layout" path="M 0.14444 0.00255 L 1.66667E-6 -7.40741E-7 " pathEditMode="relative" rAng="0" ptsTypes="AA">
                                      <p:cBhvr>
                                        <p:cTn id="57" dur="2000" fill="hold"/>
                                        <p:tgtEl>
                                          <p:spTgt spid="6"/>
                                        </p:tgtEl>
                                        <p:attrNameLst>
                                          <p:attrName>ppt_x</p:attrName>
                                          <p:attrName>ppt_y</p:attrName>
                                        </p:attrNameLst>
                                      </p:cBhvr>
                                      <p:rCtr x="-7257" y="69"/>
                                    </p:animMotion>
                                  </p:childTnLst>
                                </p:cTn>
                              </p:par>
                              <p:par>
                                <p:cTn id="58" presetID="42" presetClass="path" presetSubtype="0" accel="50000" decel="50000" fill="hold" nodeType="withEffect">
                                  <p:stCondLst>
                                    <p:cond delay="0"/>
                                  </p:stCondLst>
                                  <p:childTnLst>
                                    <p:animMotion origin="layout" path="M 3.05556E-6 -1.48148E-6 L 0.29826 -1.48148E-6 " pathEditMode="relative" rAng="0" ptsTypes="AA">
                                      <p:cBhvr>
                                        <p:cTn id="59" dur="2000" fill="hold"/>
                                        <p:tgtEl>
                                          <p:spTgt spid="10"/>
                                        </p:tgtEl>
                                        <p:attrNameLst>
                                          <p:attrName>ppt_x</p:attrName>
                                          <p:attrName>ppt_y</p:attrName>
                                        </p:attrNameLst>
                                      </p:cBhvr>
                                      <p:rCtr x="14913" y="0"/>
                                    </p:animMotion>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grpId="0" nodeType="clickEffect">
                                  <p:stCondLst>
                                    <p:cond delay="0"/>
                                  </p:stCondLst>
                                  <p:childTnLst>
                                    <p:set>
                                      <p:cBhvr>
                                        <p:cTn id="63" dur="1" fill="hold">
                                          <p:stCondLst>
                                            <p:cond delay="0"/>
                                          </p:stCondLst>
                                        </p:cTn>
                                        <p:tgtEl>
                                          <p:spTgt spid="15"/>
                                        </p:tgtEl>
                                        <p:attrNameLst>
                                          <p:attrName>style.visibility</p:attrName>
                                        </p:attrNameLst>
                                      </p:cBhvr>
                                      <p:to>
                                        <p:strVal val="visible"/>
                                      </p:to>
                                    </p:set>
                                    <p:animEffect transition="in" filter="wipe(left)">
                                      <p:cBhvr>
                                        <p:cTn id="64" dur="500"/>
                                        <p:tgtEl>
                                          <p:spTgt spid="15"/>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8" fill="hold" grpId="0" nodeType="clickEffect">
                                  <p:stCondLst>
                                    <p:cond delay="0"/>
                                  </p:stCondLst>
                                  <p:childTnLst>
                                    <p:set>
                                      <p:cBhvr>
                                        <p:cTn id="68" dur="1" fill="hold">
                                          <p:stCondLst>
                                            <p:cond delay="0"/>
                                          </p:stCondLst>
                                        </p:cTn>
                                        <p:tgtEl>
                                          <p:spTgt spid="37"/>
                                        </p:tgtEl>
                                        <p:attrNameLst>
                                          <p:attrName>style.visibility</p:attrName>
                                        </p:attrNameLst>
                                      </p:cBhvr>
                                      <p:to>
                                        <p:strVal val="visible"/>
                                      </p:to>
                                    </p:set>
                                    <p:animEffect transition="in" filter="wipe(left)">
                                      <p:cBhvr>
                                        <p:cTn id="6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animBg="1"/>
      <p:bldP spid="31" grpId="0" animBg="1"/>
      <p:bldP spid="36" grpId="0" animBg="1"/>
      <p:bldP spid="27" grpId="0" animBg="1"/>
      <p:bldP spid="29" grpId="0" animBg="1"/>
      <p:bldP spid="33" grpId="0" animBg="1"/>
      <p:bldP spid="34" grpId="0" animBg="1"/>
      <p:bldP spid="30" grpId="0" animBg="1"/>
      <p:bldP spid="37" grpId="0"/>
    </p:bld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Rectangle 2"/>
          <p:cNvSpPr>
            <a:spLocks/>
          </p:cNvSpPr>
          <p:nvPr/>
        </p:nvSpPr>
        <p:spPr>
          <a:xfrm>
            <a:off x="0" y="0"/>
            <a:ext cx="9144000" cy="13007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uFillTx/>
            </a:endParaRPr>
          </a:p>
        </p:txBody>
      </p:sp>
      <p:sp>
        <p:nvSpPr>
          <p:cNvPr id="4" name="Title 1"/>
          <p:cNvSpPr txBox="1">
            <a:spLocks/>
          </p:cNvSpPr>
          <p:nvPr/>
        </p:nvSpPr>
        <p:spPr>
          <a:xfrm>
            <a:off x="29194" y="380140"/>
            <a:ext cx="9114806" cy="771446"/>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uFillTx/>
                <a:latin typeface="+mj-lt"/>
                <a:ea typeface="+mj-ea"/>
                <a:cs typeface="+mj-cs"/>
              </a:defRPr>
            </a:lvl1pPr>
          </a:lstStyle>
          <a:p>
            <a:pPr algn="ctr"/>
            <a:r>
              <a:rPr lang="en-US" dirty="0">
                <a:solidFill>
                  <a:schemeClr val="bg1"/>
                </a:solidFill>
                <a:effectLst>
                  <a:outerShdw blurRad="38100" dist="38100" dir="2700000" algn="tl">
                    <a:srgbClr val="000000">
                      <a:alpha val="43137"/>
                    </a:srgbClr>
                  </a:outerShdw>
                </a:effectLst>
              </a:rPr>
              <a:t>2</a:t>
            </a:r>
            <a:r>
              <a:rPr lang="en-US" baseline="30000" dirty="0">
                <a:solidFill>
                  <a:schemeClr val="bg1"/>
                </a:solidFill>
                <a:effectLst>
                  <a:outerShdw blurRad="38100" dist="38100" dir="2700000" algn="tl">
                    <a:srgbClr val="000000">
                      <a:alpha val="43137"/>
                    </a:srgbClr>
                  </a:outerShdw>
                </a:effectLst>
              </a:rPr>
              <a:t>nd</a:t>
            </a:r>
            <a:r>
              <a:rPr lang="en-US" dirty="0">
                <a:solidFill>
                  <a:schemeClr val="bg1"/>
                </a:solidFill>
                <a:effectLst>
                  <a:outerShdw blurRad="38100" dist="38100" dir="2700000" algn="tl">
                    <a:srgbClr val="000000">
                      <a:alpha val="43137"/>
                    </a:srgbClr>
                  </a:outerShdw>
                </a:effectLst>
              </a:rPr>
              <a:t> Law | Try This… | #2</a:t>
            </a:r>
            <a:endParaRPr lang="en-US" u="sng" dirty="0">
              <a:solidFill>
                <a:schemeClr val="bg1"/>
              </a:solidFill>
              <a:effectLst>
                <a:outerShdw blurRad="38100" dist="38100" dir="2700000" algn="tl">
                  <a:srgbClr val="000000">
                    <a:alpha val="43137"/>
                  </a:srgbClr>
                </a:outerShdw>
              </a:effectLst>
            </a:endParaRPr>
          </a:p>
        </p:txBody>
      </p:sp>
      <p:sp>
        <p:nvSpPr>
          <p:cNvPr id="5" name="Rectangle 3"/>
          <p:cNvSpPr txBox="1">
            <a:spLocks noChangeArrowheads="1"/>
          </p:cNvSpPr>
          <p:nvPr/>
        </p:nvSpPr>
        <p:spPr>
          <a:xfrm>
            <a:off x="360608" y="1531726"/>
            <a:ext cx="8440492" cy="4735724"/>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uFillTx/>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uFillTx/>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uFillTx/>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uFillTx/>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uFillTx/>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uFillTx/>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uFillTx/>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uFillTx/>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uFillTx/>
                <a:latin typeface="+mn-lt"/>
                <a:ea typeface="+mn-ea"/>
                <a:cs typeface="+mn-cs"/>
              </a:defRPr>
            </a:lvl9pPr>
          </a:lstStyle>
          <a:p>
            <a:pPr marL="0" indent="0">
              <a:buNone/>
            </a:pPr>
            <a:r>
              <a:rPr lang="en-US" altLang="en-US" sz="3200" dirty="0">
                <a:uFillTx/>
                <a:latin typeface="+mj-lt"/>
              </a:rPr>
              <a:t>How fast is this 100 kg block accelerating?</a:t>
            </a:r>
          </a:p>
        </p:txBody>
      </p:sp>
      <p:sp>
        <p:nvSpPr>
          <p:cNvPr id="2" name="Rounded Rectangle 1"/>
          <p:cNvSpPr>
            <a:spLocks/>
          </p:cNvSpPr>
          <p:nvPr/>
        </p:nvSpPr>
        <p:spPr>
          <a:xfrm>
            <a:off x="1143000" y="4028175"/>
            <a:ext cx="1228725" cy="1209675"/>
          </a:xfrm>
          <a:prstGeom prst="roundRect">
            <a:avLst/>
          </a:prstGeom>
          <a:solidFill>
            <a:schemeClr val="accent1">
              <a:lumMod val="40000"/>
              <a:lumOff val="60000"/>
            </a:schemeClr>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uFillTx/>
            </a:endParaRPr>
          </a:p>
        </p:txBody>
      </p:sp>
      <p:cxnSp>
        <p:nvCxnSpPr>
          <p:cNvPr id="7" name="Straight Arrow Connector 6"/>
          <p:cNvCxnSpPr/>
          <p:nvPr/>
        </p:nvCxnSpPr>
        <p:spPr>
          <a:xfrm flipH="1" flipV="1">
            <a:off x="1752599" y="2343150"/>
            <a:ext cx="4763" cy="2289863"/>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752599" y="4633013"/>
            <a:ext cx="0" cy="1501087"/>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1752599" y="4633012"/>
            <a:ext cx="1781176"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a:off x="733425" y="4633012"/>
            <a:ext cx="1019174"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18" name="TextBox 17"/>
          <p:cNvSpPr txBox="1">
            <a:spLocks/>
          </p:cNvSpPr>
          <p:nvPr/>
        </p:nvSpPr>
        <p:spPr>
          <a:xfrm>
            <a:off x="1752598" y="2549118"/>
            <a:ext cx="918841" cy="461665"/>
          </a:xfrm>
          <a:prstGeom prst="rect">
            <a:avLst/>
          </a:prstGeom>
          <a:noFill/>
        </p:spPr>
        <p:txBody>
          <a:bodyPr wrap="none" rtlCol="0">
            <a:spAutoFit/>
          </a:bodyPr>
          <a:lstStyle/>
          <a:p>
            <a:r>
              <a:rPr lang="en-US" sz="2400" dirty="0">
                <a:solidFill>
                  <a:schemeClr val="tx1">
                    <a:lumMod val="85000"/>
                    <a:lumOff val="15000"/>
                  </a:schemeClr>
                </a:solidFill>
                <a:uFillTx/>
              </a:rPr>
              <a:t>600 N</a:t>
            </a:r>
          </a:p>
        </p:txBody>
      </p:sp>
      <p:sp>
        <p:nvSpPr>
          <p:cNvPr id="19" name="TextBox 18"/>
          <p:cNvSpPr txBox="1">
            <a:spLocks/>
          </p:cNvSpPr>
          <p:nvPr/>
        </p:nvSpPr>
        <p:spPr>
          <a:xfrm>
            <a:off x="1724346" y="5507232"/>
            <a:ext cx="918841" cy="461665"/>
          </a:xfrm>
          <a:prstGeom prst="rect">
            <a:avLst/>
          </a:prstGeom>
          <a:noFill/>
        </p:spPr>
        <p:txBody>
          <a:bodyPr wrap="none" rtlCol="0">
            <a:spAutoFit/>
          </a:bodyPr>
          <a:lstStyle/>
          <a:p>
            <a:r>
              <a:rPr lang="en-US" sz="2400" dirty="0">
                <a:solidFill>
                  <a:schemeClr val="tx1">
                    <a:lumMod val="85000"/>
                    <a:lumOff val="15000"/>
                  </a:schemeClr>
                </a:solidFill>
                <a:uFillTx/>
              </a:rPr>
              <a:t>200 N</a:t>
            </a:r>
          </a:p>
        </p:txBody>
      </p:sp>
      <p:sp>
        <p:nvSpPr>
          <p:cNvPr id="20" name="TextBox 19"/>
          <p:cNvSpPr txBox="1">
            <a:spLocks/>
          </p:cNvSpPr>
          <p:nvPr/>
        </p:nvSpPr>
        <p:spPr>
          <a:xfrm>
            <a:off x="2494671" y="4171347"/>
            <a:ext cx="918841" cy="461665"/>
          </a:xfrm>
          <a:prstGeom prst="rect">
            <a:avLst/>
          </a:prstGeom>
          <a:noFill/>
        </p:spPr>
        <p:txBody>
          <a:bodyPr wrap="none" rtlCol="0">
            <a:spAutoFit/>
          </a:bodyPr>
          <a:lstStyle/>
          <a:p>
            <a:r>
              <a:rPr lang="en-US" sz="2400" dirty="0">
                <a:solidFill>
                  <a:schemeClr val="tx1">
                    <a:lumMod val="85000"/>
                    <a:lumOff val="15000"/>
                  </a:schemeClr>
                </a:solidFill>
                <a:uFillTx/>
              </a:rPr>
              <a:t>400 N</a:t>
            </a:r>
          </a:p>
        </p:txBody>
      </p:sp>
      <p:sp>
        <p:nvSpPr>
          <p:cNvPr id="21" name="TextBox 20"/>
          <p:cNvSpPr txBox="1">
            <a:spLocks/>
          </p:cNvSpPr>
          <p:nvPr/>
        </p:nvSpPr>
        <p:spPr>
          <a:xfrm>
            <a:off x="241687" y="4132797"/>
            <a:ext cx="918841" cy="461665"/>
          </a:xfrm>
          <a:prstGeom prst="rect">
            <a:avLst/>
          </a:prstGeom>
          <a:noFill/>
        </p:spPr>
        <p:txBody>
          <a:bodyPr wrap="none" rtlCol="0">
            <a:spAutoFit/>
          </a:bodyPr>
          <a:lstStyle/>
          <a:p>
            <a:r>
              <a:rPr lang="en-US" sz="2400" dirty="0">
                <a:solidFill>
                  <a:schemeClr val="tx1">
                    <a:lumMod val="85000"/>
                    <a:lumOff val="15000"/>
                  </a:schemeClr>
                </a:solidFill>
                <a:uFillTx/>
              </a:rPr>
              <a:t>100 N</a:t>
            </a:r>
          </a:p>
        </p:txBody>
      </p:sp>
      <p:sp>
        <p:nvSpPr>
          <p:cNvPr id="22" name="Oval 21"/>
          <p:cNvSpPr>
            <a:spLocks/>
          </p:cNvSpPr>
          <p:nvPr/>
        </p:nvSpPr>
        <p:spPr>
          <a:xfrm>
            <a:off x="1628775" y="4495800"/>
            <a:ext cx="247650" cy="247650"/>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uFillTx/>
            </a:endParaRPr>
          </a:p>
        </p:txBody>
      </p:sp>
      <mc:AlternateContent xmlns:mc="http://schemas.openxmlformats.org/markup-compatibility/2006" xmlns:a14="http://schemas.microsoft.com/office/drawing/2010/main">
        <mc:Choice Requires="a14">
          <p:sp>
            <p:nvSpPr>
              <p:cNvPr id="15" name="TextBox 14">
                <a:extLst>
                  <a:ext uri="{FF2B5EF4-FFF2-40B4-BE49-F238E27FC236}">
                    <a16:creationId xmlns:a16="http://schemas.microsoft.com/office/drawing/2014/main" id="{E9ECE41D-74AA-4A63-8365-3541EF4FDFC4}"/>
                  </a:ext>
                </a:extLst>
              </p:cNvPr>
              <p:cNvSpPr txBox="1"/>
              <p:nvPr/>
            </p:nvSpPr>
            <p:spPr>
              <a:xfrm>
                <a:off x="3842602" y="5024826"/>
                <a:ext cx="4892493" cy="1021562"/>
              </a:xfrm>
              <a:prstGeom prst="rect">
                <a:avLst/>
              </a:prstGeom>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3200" b="0" i="1" smtClean="0">
                          <a:solidFill>
                            <a:srgbClr val="0070C0"/>
                          </a:solidFill>
                          <a:latin typeface="Cambria Math" panose="02040503050406030204" pitchFamily="18" charset="0"/>
                        </a:rPr>
                        <m:t>𝑎</m:t>
                      </m:r>
                      <m:r>
                        <a:rPr lang="en-US" sz="3200" b="0" i="1" smtClean="0">
                          <a:solidFill>
                            <a:schemeClr val="tx1">
                              <a:lumMod val="85000"/>
                              <a:lumOff val="15000"/>
                            </a:schemeClr>
                          </a:solidFill>
                          <a:latin typeface="Cambria Math" panose="02040503050406030204" pitchFamily="18" charset="0"/>
                        </a:rPr>
                        <m:t>=</m:t>
                      </m:r>
                      <m:f>
                        <m:fPr>
                          <m:ctrlPr>
                            <a:rPr lang="en-US" sz="3200" b="0" i="1" smtClean="0">
                              <a:solidFill>
                                <a:schemeClr val="tx1">
                                  <a:lumMod val="85000"/>
                                  <a:lumOff val="15000"/>
                                </a:schemeClr>
                              </a:solidFill>
                              <a:latin typeface="Cambria Math" panose="02040503050406030204" pitchFamily="18" charset="0"/>
                            </a:rPr>
                          </m:ctrlPr>
                        </m:fPr>
                        <m:num>
                          <m:r>
                            <a:rPr lang="en-US" sz="3200" b="0" i="1" smtClean="0">
                              <a:solidFill>
                                <a:srgbClr val="C00000"/>
                              </a:solidFill>
                              <a:latin typeface="Cambria Math" panose="02040503050406030204" pitchFamily="18" charset="0"/>
                            </a:rPr>
                            <m:t>𝐹</m:t>
                          </m:r>
                        </m:num>
                        <m:den>
                          <m:r>
                            <a:rPr lang="en-US" sz="3200" b="0" i="1" smtClean="0">
                              <a:solidFill>
                                <a:srgbClr val="00B050"/>
                              </a:solidFill>
                              <a:latin typeface="Cambria Math" panose="02040503050406030204" pitchFamily="18" charset="0"/>
                            </a:rPr>
                            <m:t>𝑚</m:t>
                          </m:r>
                        </m:den>
                      </m:f>
                      <m:r>
                        <a:rPr lang="en-US" sz="3200" i="1">
                          <a:solidFill>
                            <a:schemeClr val="tx1">
                              <a:lumMod val="85000"/>
                              <a:lumOff val="15000"/>
                            </a:schemeClr>
                          </a:solidFill>
                          <a:latin typeface="Cambria Math" panose="02040503050406030204" pitchFamily="18" charset="0"/>
                        </a:rPr>
                        <m:t>=</m:t>
                      </m:r>
                      <m:f>
                        <m:fPr>
                          <m:ctrlPr>
                            <a:rPr lang="en-US" sz="3200" i="1">
                              <a:solidFill>
                                <a:schemeClr val="tx1">
                                  <a:lumMod val="85000"/>
                                  <a:lumOff val="15000"/>
                                </a:schemeClr>
                              </a:solidFill>
                              <a:latin typeface="Cambria Math" panose="02040503050406030204" pitchFamily="18" charset="0"/>
                            </a:rPr>
                          </m:ctrlPr>
                        </m:fPr>
                        <m:num>
                          <m:r>
                            <a:rPr lang="en-US" sz="3200" b="0" i="0" smtClean="0">
                              <a:solidFill>
                                <a:srgbClr val="C00000"/>
                              </a:solidFill>
                              <a:latin typeface="Cambria Math" panose="02040503050406030204" pitchFamily="18" charset="0"/>
                            </a:rPr>
                            <m:t>500 </m:t>
                          </m:r>
                          <m:r>
                            <m:rPr>
                              <m:sty m:val="p"/>
                            </m:rPr>
                            <a:rPr lang="en-US" sz="3200" b="0" i="0" smtClean="0">
                              <a:solidFill>
                                <a:srgbClr val="C00000"/>
                              </a:solidFill>
                              <a:latin typeface="Cambria Math" panose="02040503050406030204" pitchFamily="18" charset="0"/>
                            </a:rPr>
                            <m:t>N</m:t>
                          </m:r>
                        </m:num>
                        <m:den>
                          <m:r>
                            <a:rPr lang="en-US" sz="3200" b="0" i="0" smtClean="0">
                              <a:solidFill>
                                <a:srgbClr val="00B050"/>
                              </a:solidFill>
                              <a:latin typeface="Cambria Math" panose="02040503050406030204" pitchFamily="18" charset="0"/>
                            </a:rPr>
                            <m:t>100 </m:t>
                          </m:r>
                          <m:r>
                            <m:rPr>
                              <m:sty m:val="p"/>
                            </m:rPr>
                            <a:rPr lang="en-US" sz="3200" b="0" i="0" smtClean="0">
                              <a:solidFill>
                                <a:srgbClr val="00B050"/>
                              </a:solidFill>
                              <a:latin typeface="Cambria Math" panose="02040503050406030204" pitchFamily="18" charset="0"/>
                            </a:rPr>
                            <m:t>kg</m:t>
                          </m:r>
                        </m:den>
                      </m:f>
                      <m:r>
                        <a:rPr lang="en-US" sz="3200" i="0">
                          <a:solidFill>
                            <a:schemeClr val="tx1">
                              <a:lumMod val="85000"/>
                              <a:lumOff val="15000"/>
                            </a:schemeClr>
                          </a:solidFill>
                          <a:latin typeface="Cambria Math" panose="02040503050406030204" pitchFamily="18" charset="0"/>
                        </a:rPr>
                        <m:t>=</m:t>
                      </m:r>
                      <m:r>
                        <a:rPr lang="en-US" sz="3200" b="1" i="0" smtClean="0">
                          <a:solidFill>
                            <a:srgbClr val="0070C0"/>
                          </a:solidFill>
                          <a:latin typeface="Cambria Math" panose="02040503050406030204" pitchFamily="18" charset="0"/>
                        </a:rPr>
                        <m:t>𝟓</m:t>
                      </m:r>
                      <m:r>
                        <a:rPr lang="en-US" sz="3200" b="1" i="0" smtClean="0">
                          <a:solidFill>
                            <a:srgbClr val="0070C0"/>
                          </a:solidFill>
                          <a:latin typeface="Cambria Math" panose="02040503050406030204" pitchFamily="18" charset="0"/>
                        </a:rPr>
                        <m:t> </m:t>
                      </m:r>
                      <m:r>
                        <a:rPr lang="en-US" sz="3200" b="1" i="0" smtClean="0">
                          <a:solidFill>
                            <a:srgbClr val="0070C0"/>
                          </a:solidFill>
                          <a:latin typeface="Cambria Math" panose="02040503050406030204" pitchFamily="18" charset="0"/>
                        </a:rPr>
                        <m:t>𝐦</m:t>
                      </m:r>
                      <m:r>
                        <a:rPr lang="en-US" sz="3200" b="1" i="0" smtClean="0">
                          <a:solidFill>
                            <a:srgbClr val="0070C0"/>
                          </a:solidFill>
                          <a:latin typeface="Cambria Math" panose="02040503050406030204" pitchFamily="18" charset="0"/>
                        </a:rPr>
                        <m:t> </m:t>
                      </m:r>
                      <m:sSup>
                        <m:sSupPr>
                          <m:ctrlPr>
                            <a:rPr lang="en-US" sz="3200" b="1" i="1" smtClean="0">
                              <a:solidFill>
                                <a:srgbClr val="0070C0"/>
                              </a:solidFill>
                              <a:latin typeface="Cambria Math" panose="02040503050406030204" pitchFamily="18" charset="0"/>
                            </a:rPr>
                          </m:ctrlPr>
                        </m:sSupPr>
                        <m:e>
                          <m:r>
                            <a:rPr lang="en-US" sz="3200" b="1" i="0" smtClean="0">
                              <a:solidFill>
                                <a:srgbClr val="0070C0"/>
                              </a:solidFill>
                              <a:latin typeface="Cambria Math" panose="02040503050406030204" pitchFamily="18" charset="0"/>
                            </a:rPr>
                            <m:t>𝐬</m:t>
                          </m:r>
                        </m:e>
                        <m:sup>
                          <m:r>
                            <a:rPr lang="en-US" sz="3200" b="1" i="0" smtClean="0">
                              <a:solidFill>
                                <a:srgbClr val="0070C0"/>
                              </a:solidFill>
                              <a:latin typeface="Cambria Math" panose="02040503050406030204" pitchFamily="18" charset="0"/>
                            </a:rPr>
                            <m:t>−</m:t>
                          </m:r>
                          <m:r>
                            <a:rPr lang="en-US" sz="3200" b="1" i="0" smtClean="0">
                              <a:solidFill>
                                <a:srgbClr val="0070C0"/>
                              </a:solidFill>
                              <a:latin typeface="Cambria Math" panose="02040503050406030204" pitchFamily="18" charset="0"/>
                            </a:rPr>
                            <m:t>𝟐</m:t>
                          </m:r>
                        </m:sup>
                      </m:sSup>
                    </m:oMath>
                  </m:oMathPara>
                </a14:m>
                <a:endParaRPr lang="en-US" sz="3200" b="1" dirty="0">
                  <a:solidFill>
                    <a:schemeClr val="tx1">
                      <a:lumMod val="85000"/>
                      <a:lumOff val="15000"/>
                    </a:schemeClr>
                  </a:solidFill>
                </a:endParaRPr>
              </a:p>
            </p:txBody>
          </p:sp>
        </mc:Choice>
        <mc:Fallback xmlns="">
          <p:sp>
            <p:nvSpPr>
              <p:cNvPr id="15" name="TextBox 14">
                <a:extLst>
                  <a:ext uri="{FF2B5EF4-FFF2-40B4-BE49-F238E27FC236}">
                    <a16:creationId xmlns:a16="http://schemas.microsoft.com/office/drawing/2014/main" id="{E9ECE41D-74AA-4A63-8365-3541EF4FDFC4}"/>
                  </a:ext>
                </a:extLst>
              </p:cNvPr>
              <p:cNvSpPr txBox="1">
                <a:spLocks noRot="1" noChangeAspect="1" noMove="1" noResize="1" noEditPoints="1" noAdjustHandles="1" noChangeArrowheads="1" noChangeShapeType="1" noTextEdit="1"/>
              </p:cNvSpPr>
              <p:nvPr/>
            </p:nvSpPr>
            <p:spPr>
              <a:xfrm>
                <a:off x="3842602" y="5024826"/>
                <a:ext cx="4892493" cy="1021562"/>
              </a:xfrm>
              <a:prstGeom prst="rect">
                <a:avLst/>
              </a:prstGeom>
              <a:blipFill>
                <a:blip r:embed="rId2"/>
                <a:stretch>
                  <a:fillRect/>
                </a:stretch>
              </a:blipFill>
            </p:spPr>
            <p:txBody>
              <a:bodyPr/>
              <a:lstStyle/>
              <a:p>
                <a:r>
                  <a:rPr lang="en-US">
                    <a:noFill/>
                  </a:rPr>
                  <a:t> </a:t>
                </a:r>
              </a:p>
            </p:txBody>
          </p:sp>
        </mc:Fallback>
      </mc:AlternateContent>
      <p:sp>
        <p:nvSpPr>
          <p:cNvPr id="16" name="Rounded Rectangle 1">
            <a:extLst>
              <a:ext uri="{FF2B5EF4-FFF2-40B4-BE49-F238E27FC236}">
                <a16:creationId xmlns:a16="http://schemas.microsoft.com/office/drawing/2014/main" id="{D5580CA1-C8D8-4707-A33A-A16EC2BD5718}"/>
              </a:ext>
            </a:extLst>
          </p:cNvPr>
          <p:cNvSpPr>
            <a:spLocks/>
          </p:cNvSpPr>
          <p:nvPr/>
        </p:nvSpPr>
        <p:spPr>
          <a:xfrm>
            <a:off x="4063430" y="3010783"/>
            <a:ext cx="1228725" cy="1209675"/>
          </a:xfrm>
          <a:prstGeom prst="roundRect">
            <a:avLst/>
          </a:prstGeom>
          <a:solidFill>
            <a:schemeClr val="accent1">
              <a:lumMod val="40000"/>
              <a:lumOff val="60000"/>
            </a:schemeClr>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uFillTx/>
            </a:endParaRPr>
          </a:p>
        </p:txBody>
      </p:sp>
      <p:cxnSp>
        <p:nvCxnSpPr>
          <p:cNvPr id="17" name="Straight Arrow Connector 16">
            <a:extLst>
              <a:ext uri="{FF2B5EF4-FFF2-40B4-BE49-F238E27FC236}">
                <a16:creationId xmlns:a16="http://schemas.microsoft.com/office/drawing/2014/main" id="{FA56044B-5982-4C86-B42F-9AAF7C9AF8F5}"/>
              </a:ext>
            </a:extLst>
          </p:cNvPr>
          <p:cNvCxnSpPr/>
          <p:nvPr/>
        </p:nvCxnSpPr>
        <p:spPr>
          <a:xfrm flipH="1" flipV="1">
            <a:off x="4673028" y="2059823"/>
            <a:ext cx="4763" cy="1527048"/>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12CCB404-EAE5-47DF-965B-7573C748399C}"/>
              </a:ext>
            </a:extLst>
          </p:cNvPr>
          <p:cNvCxnSpPr/>
          <p:nvPr/>
        </p:nvCxnSpPr>
        <p:spPr>
          <a:xfrm>
            <a:off x="4673029" y="3615620"/>
            <a:ext cx="1325880"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0437184C-421B-4D94-9771-91EC25A97430}"/>
              </a:ext>
            </a:extLst>
          </p:cNvPr>
          <p:cNvSpPr txBox="1">
            <a:spLocks/>
          </p:cNvSpPr>
          <p:nvPr/>
        </p:nvSpPr>
        <p:spPr>
          <a:xfrm>
            <a:off x="4719339" y="2290402"/>
            <a:ext cx="1000595" cy="461665"/>
          </a:xfrm>
          <a:prstGeom prst="rect">
            <a:avLst/>
          </a:prstGeom>
          <a:noFill/>
        </p:spPr>
        <p:txBody>
          <a:bodyPr wrap="none" rtlCol="0">
            <a:spAutoFit/>
          </a:bodyPr>
          <a:lstStyle/>
          <a:p>
            <a:r>
              <a:rPr lang="en-US" sz="2400" dirty="0">
                <a:solidFill>
                  <a:schemeClr val="tx1">
                    <a:lumMod val="85000"/>
                    <a:lumOff val="15000"/>
                  </a:schemeClr>
                </a:solidFill>
                <a:uFillTx/>
                <a:latin typeface="Ebrima" panose="02000000000000000000" pitchFamily="2" charset="0"/>
                <a:ea typeface="Ebrima" panose="02000000000000000000" pitchFamily="2" charset="0"/>
                <a:cs typeface="Ebrima" panose="02000000000000000000" pitchFamily="2" charset="0"/>
              </a:rPr>
              <a:t>400 N</a:t>
            </a:r>
          </a:p>
        </p:txBody>
      </p:sp>
      <p:sp>
        <p:nvSpPr>
          <p:cNvPr id="28" name="TextBox 27">
            <a:extLst>
              <a:ext uri="{FF2B5EF4-FFF2-40B4-BE49-F238E27FC236}">
                <a16:creationId xmlns:a16="http://schemas.microsoft.com/office/drawing/2014/main" id="{BBAEE51B-DF05-4641-9D1C-B86DA04AC29B}"/>
              </a:ext>
            </a:extLst>
          </p:cNvPr>
          <p:cNvSpPr txBox="1">
            <a:spLocks/>
          </p:cNvSpPr>
          <p:nvPr/>
        </p:nvSpPr>
        <p:spPr>
          <a:xfrm>
            <a:off x="5359823" y="3063107"/>
            <a:ext cx="1000595" cy="461665"/>
          </a:xfrm>
          <a:prstGeom prst="rect">
            <a:avLst/>
          </a:prstGeom>
          <a:noFill/>
        </p:spPr>
        <p:txBody>
          <a:bodyPr wrap="none" rtlCol="0">
            <a:spAutoFit/>
          </a:bodyPr>
          <a:lstStyle/>
          <a:p>
            <a:r>
              <a:rPr lang="en-US" sz="2400" dirty="0">
                <a:solidFill>
                  <a:schemeClr val="tx1">
                    <a:lumMod val="85000"/>
                    <a:lumOff val="15000"/>
                  </a:schemeClr>
                </a:solidFill>
                <a:uFillTx/>
                <a:latin typeface="Ebrima" panose="02000000000000000000" pitchFamily="2" charset="0"/>
                <a:ea typeface="Ebrima" panose="02000000000000000000" pitchFamily="2" charset="0"/>
                <a:cs typeface="Ebrima" panose="02000000000000000000" pitchFamily="2" charset="0"/>
              </a:rPr>
              <a:t>300 N</a:t>
            </a:r>
          </a:p>
        </p:txBody>
      </p:sp>
      <p:sp>
        <p:nvSpPr>
          <p:cNvPr id="30" name="Oval 29">
            <a:extLst>
              <a:ext uri="{FF2B5EF4-FFF2-40B4-BE49-F238E27FC236}">
                <a16:creationId xmlns:a16="http://schemas.microsoft.com/office/drawing/2014/main" id="{57C6C9B5-AB36-4139-9E88-BC5C19BD17FD}"/>
              </a:ext>
            </a:extLst>
          </p:cNvPr>
          <p:cNvSpPr>
            <a:spLocks/>
          </p:cNvSpPr>
          <p:nvPr/>
        </p:nvSpPr>
        <p:spPr>
          <a:xfrm>
            <a:off x="4549205" y="3478408"/>
            <a:ext cx="247650" cy="247650"/>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uFillTx/>
            </a:endParaRPr>
          </a:p>
        </p:txBody>
      </p:sp>
      <p:sp>
        <p:nvSpPr>
          <p:cNvPr id="31" name="Rounded Rectangle 1">
            <a:extLst>
              <a:ext uri="{FF2B5EF4-FFF2-40B4-BE49-F238E27FC236}">
                <a16:creationId xmlns:a16="http://schemas.microsoft.com/office/drawing/2014/main" id="{E2BA4937-6488-4BD6-A7AB-190FB25E0378}"/>
              </a:ext>
            </a:extLst>
          </p:cNvPr>
          <p:cNvSpPr>
            <a:spLocks/>
          </p:cNvSpPr>
          <p:nvPr/>
        </p:nvSpPr>
        <p:spPr>
          <a:xfrm>
            <a:off x="6762078" y="3010783"/>
            <a:ext cx="1228725" cy="1209675"/>
          </a:xfrm>
          <a:prstGeom prst="roundRect">
            <a:avLst/>
          </a:prstGeom>
          <a:solidFill>
            <a:schemeClr val="accent1">
              <a:lumMod val="40000"/>
              <a:lumOff val="60000"/>
            </a:schemeClr>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uFillTx/>
            </a:endParaRPr>
          </a:p>
        </p:txBody>
      </p:sp>
      <p:cxnSp>
        <p:nvCxnSpPr>
          <p:cNvPr id="32" name="Straight Arrow Connector 31">
            <a:extLst>
              <a:ext uri="{FF2B5EF4-FFF2-40B4-BE49-F238E27FC236}">
                <a16:creationId xmlns:a16="http://schemas.microsoft.com/office/drawing/2014/main" id="{20A4ED5F-0361-47DA-8C34-7D26BFC2F946}"/>
              </a:ext>
            </a:extLst>
          </p:cNvPr>
          <p:cNvCxnSpPr>
            <a:cxnSpLocks/>
          </p:cNvCxnSpPr>
          <p:nvPr/>
        </p:nvCxnSpPr>
        <p:spPr>
          <a:xfrm flipV="1">
            <a:off x="7371677" y="2075185"/>
            <a:ext cx="1325880" cy="1527048"/>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CB164B89-1954-452C-9821-B6D680625274}"/>
              </a:ext>
            </a:extLst>
          </p:cNvPr>
          <p:cNvSpPr txBox="1">
            <a:spLocks/>
          </p:cNvSpPr>
          <p:nvPr/>
        </p:nvSpPr>
        <p:spPr>
          <a:xfrm>
            <a:off x="7230670" y="2202806"/>
            <a:ext cx="1000595" cy="461665"/>
          </a:xfrm>
          <a:prstGeom prst="rect">
            <a:avLst/>
          </a:prstGeom>
          <a:noFill/>
        </p:spPr>
        <p:txBody>
          <a:bodyPr wrap="none" rtlCol="0">
            <a:spAutoFit/>
          </a:bodyPr>
          <a:lstStyle/>
          <a:p>
            <a:r>
              <a:rPr lang="en-US" sz="2400" dirty="0">
                <a:solidFill>
                  <a:srgbClr val="C00000"/>
                </a:solidFill>
                <a:uFillTx/>
                <a:latin typeface="Ebrima" panose="02000000000000000000" pitchFamily="2" charset="0"/>
                <a:ea typeface="Ebrima" panose="02000000000000000000" pitchFamily="2" charset="0"/>
                <a:cs typeface="Ebrima" panose="02000000000000000000" pitchFamily="2" charset="0"/>
              </a:rPr>
              <a:t>500 N</a:t>
            </a:r>
          </a:p>
        </p:txBody>
      </p:sp>
      <p:sp>
        <p:nvSpPr>
          <p:cNvPr id="36" name="Oval 35">
            <a:extLst>
              <a:ext uri="{FF2B5EF4-FFF2-40B4-BE49-F238E27FC236}">
                <a16:creationId xmlns:a16="http://schemas.microsoft.com/office/drawing/2014/main" id="{736F8B3C-E0CC-42A9-B7C6-3F5C88D9660C}"/>
              </a:ext>
            </a:extLst>
          </p:cNvPr>
          <p:cNvSpPr>
            <a:spLocks/>
          </p:cNvSpPr>
          <p:nvPr/>
        </p:nvSpPr>
        <p:spPr>
          <a:xfrm>
            <a:off x="7247853" y="3478408"/>
            <a:ext cx="247650" cy="247650"/>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uFillTx/>
            </a:endParaRPr>
          </a:p>
        </p:txBody>
      </p:sp>
    </p:spTree>
    <p:extLst>
      <p:ext uri="{BB962C8B-B14F-4D97-AF65-F5344CB8AC3E}">
        <p14:creationId xmlns:p14="http://schemas.microsoft.com/office/powerpoint/2010/main" val="3625967327"/>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13007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txBox="1">
            <a:spLocks/>
          </p:cNvSpPr>
          <p:nvPr/>
        </p:nvSpPr>
        <p:spPr>
          <a:xfrm>
            <a:off x="29194" y="380140"/>
            <a:ext cx="9114806" cy="771446"/>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dirty="0">
                <a:solidFill>
                  <a:schemeClr val="bg1"/>
                </a:solidFill>
                <a:effectLst>
                  <a:outerShdw blurRad="38100" dist="38100" dir="2700000" algn="tl">
                    <a:srgbClr val="000000">
                      <a:alpha val="43137"/>
                    </a:srgbClr>
                  </a:outerShdw>
                </a:effectLst>
              </a:rPr>
              <a:t>2</a:t>
            </a:r>
            <a:r>
              <a:rPr lang="en-US" baseline="30000" dirty="0">
                <a:solidFill>
                  <a:schemeClr val="bg1"/>
                </a:solidFill>
                <a:effectLst>
                  <a:outerShdw blurRad="38100" dist="38100" dir="2700000" algn="tl">
                    <a:srgbClr val="000000">
                      <a:alpha val="43137"/>
                    </a:srgbClr>
                  </a:outerShdw>
                </a:effectLst>
              </a:rPr>
              <a:t>nd</a:t>
            </a:r>
            <a:r>
              <a:rPr lang="en-US" dirty="0">
                <a:solidFill>
                  <a:schemeClr val="bg1"/>
                </a:solidFill>
                <a:effectLst>
                  <a:outerShdw blurRad="38100" dist="38100" dir="2700000" algn="tl">
                    <a:srgbClr val="000000">
                      <a:alpha val="43137"/>
                    </a:srgbClr>
                  </a:outerShdw>
                </a:effectLst>
              </a:rPr>
              <a:t> Law is the Bridge</a:t>
            </a:r>
            <a:endParaRPr lang="en-US" u="sng" dirty="0">
              <a:solidFill>
                <a:schemeClr val="bg1"/>
              </a:solidFill>
              <a:effectLst>
                <a:outerShdw blurRad="38100" dist="38100" dir="2700000" algn="tl">
                  <a:srgbClr val="000000">
                    <a:alpha val="43137"/>
                  </a:srgbClr>
                </a:outerShdw>
              </a:effectLst>
            </a:endParaRPr>
          </a:p>
        </p:txBody>
      </p:sp>
      <p:grpSp>
        <p:nvGrpSpPr>
          <p:cNvPr id="11" name="Group 10">
            <a:extLst>
              <a:ext uri="{FF2B5EF4-FFF2-40B4-BE49-F238E27FC236}">
                <a16:creationId xmlns:a16="http://schemas.microsoft.com/office/drawing/2014/main" id="{5BC71031-464E-4126-966A-2BC703E0CD81}"/>
              </a:ext>
            </a:extLst>
          </p:cNvPr>
          <p:cNvGrpSpPr/>
          <p:nvPr/>
        </p:nvGrpSpPr>
        <p:grpSpPr>
          <a:xfrm>
            <a:off x="3552825" y="1617451"/>
            <a:ext cx="5143500" cy="4429125"/>
            <a:chOff x="3552825" y="1617451"/>
            <a:chExt cx="5143500" cy="4429125"/>
          </a:xfrm>
        </p:grpSpPr>
        <p:sp>
          <p:nvSpPr>
            <p:cNvPr id="6" name="Oval 5"/>
            <p:cNvSpPr/>
            <p:nvPr/>
          </p:nvSpPr>
          <p:spPr>
            <a:xfrm>
              <a:off x="3552825" y="1617451"/>
              <a:ext cx="5143500" cy="4429125"/>
            </a:xfrm>
            <a:prstGeom prst="ellipse">
              <a:avLst/>
            </a:prstGeom>
            <a:solidFill>
              <a:srgbClr val="1CADE4">
                <a:alpha val="4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5711474" y="2609756"/>
              <a:ext cx="2686954" cy="1107996"/>
            </a:xfrm>
            <a:prstGeom prst="rect">
              <a:avLst/>
            </a:prstGeom>
            <a:noFill/>
          </p:spPr>
          <p:txBody>
            <a:bodyPr wrap="none" rtlCol="0">
              <a:spAutoFit/>
            </a:bodyPr>
            <a:lstStyle/>
            <a:p>
              <a:r>
                <a:rPr lang="en-US" sz="6600" dirty="0">
                  <a:latin typeface="+mj-lt"/>
                </a:rPr>
                <a:t>Motion</a:t>
              </a:r>
            </a:p>
          </p:txBody>
        </p:sp>
      </p:grpSp>
      <mc:AlternateContent xmlns:mc="http://schemas.openxmlformats.org/markup-compatibility/2006" xmlns:a14="http://schemas.microsoft.com/office/drawing/2010/main">
        <mc:Choice Requires="a14">
          <p:graphicFrame>
            <p:nvGraphicFramePr>
              <p:cNvPr id="5" name="Table 4"/>
              <p:cNvGraphicFramePr>
                <a:graphicFrameLocks noGrp="1"/>
              </p:cNvGraphicFramePr>
              <p:nvPr/>
            </p:nvGraphicFramePr>
            <p:xfrm>
              <a:off x="5861745" y="3628227"/>
              <a:ext cx="1806926" cy="1626520"/>
            </p:xfrm>
            <a:graphic>
              <a:graphicData uri="http://schemas.openxmlformats.org/drawingml/2006/table">
                <a:tbl>
                  <a:tblPr bandRow="1">
                    <a:tableStyleId>{8A107856-5554-42FB-B03E-39F5DBC370BA}</a:tableStyleId>
                  </a:tblPr>
                  <a:tblGrid>
                    <a:gridCol w="1806926">
                      <a:extLst>
                        <a:ext uri="{9D8B030D-6E8A-4147-A177-3AD203B41FA5}">
                          <a16:colId xmlns:a16="http://schemas.microsoft.com/office/drawing/2014/main" val="2890981836"/>
                        </a:ext>
                      </a:extLst>
                    </a:gridCol>
                  </a:tblGrid>
                  <a:tr h="392318">
                    <a:tc>
                      <a:txBody>
                        <a:bodyPr/>
                        <a:lstStyle/>
                        <a:p>
                          <a:pPr algn="ctr"/>
                          <a14:m>
                            <m:oMathPara xmlns:m="http://schemas.openxmlformats.org/officeDocument/2006/math">
                              <m:oMathParaPr>
                                <m:jc m:val="centerGroup"/>
                              </m:oMathParaPr>
                              <m:oMath xmlns:m="http://schemas.openxmlformats.org/officeDocument/2006/math">
                                <m:r>
                                  <a:rPr lang="en-US" sz="1800" b="0" i="1" smtClean="0">
                                    <a:latin typeface="Cambria Math" panose="02040503050406030204" pitchFamily="18" charset="0"/>
                                  </a:rPr>
                                  <m:t>𝑣</m:t>
                                </m:r>
                                <m:r>
                                  <a:rPr lang="en-US" sz="1800" b="0" i="1" smtClean="0">
                                    <a:latin typeface="Cambria Math" panose="02040503050406030204" pitchFamily="18" charset="0"/>
                                  </a:rPr>
                                  <m:t>=</m:t>
                                </m:r>
                                <m:r>
                                  <a:rPr lang="en-US" sz="1800" b="0" i="1" smtClean="0">
                                    <a:latin typeface="Cambria Math" panose="02040503050406030204" pitchFamily="18" charset="0"/>
                                  </a:rPr>
                                  <m:t>𝑢</m:t>
                                </m:r>
                                <m:r>
                                  <a:rPr lang="en-US" sz="1800" b="0" i="1" smtClean="0">
                                    <a:latin typeface="Cambria Math" panose="02040503050406030204" pitchFamily="18" charset="0"/>
                                  </a:rPr>
                                  <m:t>+</m:t>
                                </m:r>
                                <m:r>
                                  <a:rPr lang="en-US" sz="1800" b="0" i="1" smtClean="0">
                                    <a:latin typeface="Cambria Math" panose="02040503050406030204" pitchFamily="18" charset="0"/>
                                  </a:rPr>
                                  <m:t>𝑎𝑡</m:t>
                                </m:r>
                              </m:oMath>
                            </m:oMathPara>
                          </a14:m>
                          <a:endParaRPr lang="en-US" sz="1800" dirty="0"/>
                        </a:p>
                      </a:txBody>
                      <a:tcPr anchor="ctr"/>
                    </a:tc>
                    <a:extLst>
                      <a:ext uri="{0D108BD9-81ED-4DB2-BD59-A6C34878D82A}">
                        <a16:rowId xmlns:a16="http://schemas.microsoft.com/office/drawing/2014/main" val="3890837928"/>
                      </a:ext>
                    </a:extLst>
                  </a:tr>
                  <a:tr h="392318">
                    <a:tc>
                      <a:txBody>
                        <a:bodyPr/>
                        <a:lstStyle/>
                        <a:p>
                          <a:pPr algn="ctr"/>
                          <a14:m>
                            <m:oMathPara xmlns:m="http://schemas.openxmlformats.org/officeDocument/2006/math">
                              <m:oMathParaPr>
                                <m:jc m:val="centerGroup"/>
                              </m:oMathParaPr>
                              <m:oMath xmlns:m="http://schemas.openxmlformats.org/officeDocument/2006/math">
                                <m:r>
                                  <a:rPr lang="en-US" sz="1800" b="0" i="1" smtClean="0">
                                    <a:latin typeface="Cambria Math" panose="02040503050406030204" pitchFamily="18" charset="0"/>
                                  </a:rPr>
                                  <m:t>𝑠</m:t>
                                </m:r>
                                <m:r>
                                  <a:rPr lang="en-US" sz="1800" b="0" i="1" smtClean="0">
                                    <a:latin typeface="Cambria Math" panose="02040503050406030204" pitchFamily="18" charset="0"/>
                                  </a:rPr>
                                  <m:t>=</m:t>
                                </m:r>
                                <m:r>
                                  <a:rPr lang="en-US" sz="1800" b="0" i="1" smtClean="0">
                                    <a:latin typeface="Cambria Math" panose="02040503050406030204" pitchFamily="18" charset="0"/>
                                  </a:rPr>
                                  <m:t>𝑢𝑡</m:t>
                                </m:r>
                                <m:r>
                                  <a:rPr lang="en-US" sz="1800" b="0" i="1" smtClean="0">
                                    <a:latin typeface="Cambria Math" panose="02040503050406030204" pitchFamily="18" charset="0"/>
                                  </a:rPr>
                                  <m:t>+</m:t>
                                </m:r>
                                <m:box>
                                  <m:boxPr>
                                    <m:ctrlPr>
                                      <a:rPr lang="en-US" sz="1800" b="0" i="1" smtClean="0">
                                        <a:latin typeface="Cambria Math" panose="02040503050406030204" pitchFamily="18" charset="0"/>
                                      </a:rPr>
                                    </m:ctrlPr>
                                  </m:boxPr>
                                  <m:e>
                                    <m:argPr>
                                      <m:argSz m:val="-1"/>
                                    </m:argPr>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1</m:t>
                                        </m:r>
                                      </m:num>
                                      <m:den>
                                        <m:r>
                                          <a:rPr lang="en-US" sz="1800" b="0" i="1" smtClean="0">
                                            <a:latin typeface="Cambria Math" panose="02040503050406030204" pitchFamily="18" charset="0"/>
                                          </a:rPr>
                                          <m:t>2</m:t>
                                        </m:r>
                                      </m:den>
                                    </m:f>
                                  </m:e>
                                </m:box>
                                <m:r>
                                  <a:rPr lang="en-US" sz="1800" b="0" i="1" smtClean="0">
                                    <a:latin typeface="Cambria Math" panose="02040503050406030204" pitchFamily="18" charset="0"/>
                                  </a:rPr>
                                  <m:t>𝑎</m:t>
                                </m:r>
                                <m:sSup>
                                  <m:sSupPr>
                                    <m:ctrlPr>
                                      <a:rPr lang="en-US" sz="1800" b="0" i="1" smtClean="0">
                                        <a:latin typeface="Cambria Math" panose="02040503050406030204" pitchFamily="18" charset="0"/>
                                      </a:rPr>
                                    </m:ctrlPr>
                                  </m:sSupPr>
                                  <m:e>
                                    <m:r>
                                      <a:rPr lang="en-US" sz="1800" b="0" i="1" smtClean="0">
                                        <a:latin typeface="Cambria Math" panose="02040503050406030204" pitchFamily="18" charset="0"/>
                                      </a:rPr>
                                      <m:t>𝑡</m:t>
                                    </m:r>
                                  </m:e>
                                  <m:sup>
                                    <m:r>
                                      <a:rPr lang="en-US" sz="1800" b="0" i="1" smtClean="0">
                                        <a:latin typeface="Cambria Math" panose="02040503050406030204" pitchFamily="18" charset="0"/>
                                      </a:rPr>
                                      <m:t>2</m:t>
                                    </m:r>
                                  </m:sup>
                                </m:sSup>
                              </m:oMath>
                            </m:oMathPara>
                          </a14:m>
                          <a:endParaRPr lang="en-US" sz="1800" dirty="0"/>
                        </a:p>
                      </a:txBody>
                      <a:tcPr anchor="ctr"/>
                    </a:tc>
                    <a:extLst>
                      <a:ext uri="{0D108BD9-81ED-4DB2-BD59-A6C34878D82A}">
                        <a16:rowId xmlns:a16="http://schemas.microsoft.com/office/drawing/2014/main" val="1979437417"/>
                      </a:ext>
                    </a:extLst>
                  </a:tr>
                  <a:tr h="392318">
                    <a:tc>
                      <a:txBody>
                        <a:bodyPr/>
                        <a:lstStyle/>
                        <a:p>
                          <a:pPr algn="ctr"/>
                          <a14:m>
                            <m:oMathPara xmlns:m="http://schemas.openxmlformats.org/officeDocument/2006/math">
                              <m:oMathParaPr>
                                <m:jc m:val="centerGroup"/>
                              </m:oMathParaPr>
                              <m:oMath xmlns:m="http://schemas.openxmlformats.org/officeDocument/2006/math">
                                <m:sSup>
                                  <m:sSupPr>
                                    <m:ctrlPr>
                                      <a:rPr lang="en-US" sz="1800" b="0" i="1" smtClean="0">
                                        <a:latin typeface="Cambria Math" panose="02040503050406030204" pitchFamily="18" charset="0"/>
                                      </a:rPr>
                                    </m:ctrlPr>
                                  </m:sSupPr>
                                  <m:e>
                                    <m:r>
                                      <a:rPr lang="en-US" sz="1800" b="0" i="1" smtClean="0">
                                        <a:latin typeface="Cambria Math" panose="02040503050406030204" pitchFamily="18" charset="0"/>
                                      </a:rPr>
                                      <m:t>𝑣</m:t>
                                    </m:r>
                                  </m:e>
                                  <m:sup>
                                    <m:r>
                                      <a:rPr lang="en-US" sz="1800" b="0" i="1" smtClean="0">
                                        <a:latin typeface="Cambria Math" panose="02040503050406030204" pitchFamily="18" charset="0"/>
                                      </a:rPr>
                                      <m:t>2</m:t>
                                    </m:r>
                                  </m:sup>
                                </m:sSup>
                                <m:r>
                                  <a:rPr lang="en-US" sz="1800" b="0" i="1" smtClean="0">
                                    <a:latin typeface="Cambria Math" panose="02040503050406030204" pitchFamily="18" charset="0"/>
                                  </a:rPr>
                                  <m:t>=</m:t>
                                </m:r>
                                <m:sSup>
                                  <m:sSupPr>
                                    <m:ctrlPr>
                                      <a:rPr lang="en-US" sz="1800" b="0" i="1" smtClean="0">
                                        <a:latin typeface="Cambria Math" panose="02040503050406030204" pitchFamily="18" charset="0"/>
                                      </a:rPr>
                                    </m:ctrlPr>
                                  </m:sSupPr>
                                  <m:e>
                                    <m:r>
                                      <a:rPr lang="en-US" sz="1800" b="0" i="1" smtClean="0">
                                        <a:latin typeface="Cambria Math" panose="02040503050406030204" pitchFamily="18" charset="0"/>
                                      </a:rPr>
                                      <m:t>𝑢</m:t>
                                    </m:r>
                                  </m:e>
                                  <m:sup>
                                    <m:r>
                                      <a:rPr lang="en-US" sz="1800" b="0" i="1" smtClean="0">
                                        <a:latin typeface="Cambria Math" panose="02040503050406030204" pitchFamily="18" charset="0"/>
                                      </a:rPr>
                                      <m:t>2</m:t>
                                    </m:r>
                                  </m:sup>
                                </m:sSup>
                                <m:r>
                                  <a:rPr lang="en-US" sz="1800" b="0" i="1" smtClean="0">
                                    <a:latin typeface="Cambria Math" panose="02040503050406030204" pitchFamily="18" charset="0"/>
                                  </a:rPr>
                                  <m:t>+2</m:t>
                                </m:r>
                                <m:r>
                                  <a:rPr lang="en-US" sz="1800" b="0" i="1" smtClean="0">
                                    <a:latin typeface="Cambria Math" panose="02040503050406030204" pitchFamily="18" charset="0"/>
                                  </a:rPr>
                                  <m:t>𝑎𝑠</m:t>
                                </m:r>
                              </m:oMath>
                            </m:oMathPara>
                          </a14:m>
                          <a:endParaRPr lang="en-US" sz="1800" dirty="0"/>
                        </a:p>
                      </a:txBody>
                      <a:tcPr anchor="ctr"/>
                    </a:tc>
                    <a:extLst>
                      <a:ext uri="{0D108BD9-81ED-4DB2-BD59-A6C34878D82A}">
                        <a16:rowId xmlns:a16="http://schemas.microsoft.com/office/drawing/2014/main" val="2414768667"/>
                      </a:ext>
                    </a:extLst>
                  </a:tr>
                  <a:tr h="392318">
                    <a:tc>
                      <a:txBody>
                        <a:bodyPr/>
                        <a:lstStyle/>
                        <a:p>
                          <a:pPr algn="ctr"/>
                          <a14:m>
                            <m:oMathPara xmlns:m="http://schemas.openxmlformats.org/officeDocument/2006/math">
                              <m:oMathParaPr>
                                <m:jc m:val="centerGroup"/>
                              </m:oMathParaPr>
                              <m:oMath xmlns:m="http://schemas.openxmlformats.org/officeDocument/2006/math">
                                <m:r>
                                  <a:rPr lang="en-US" sz="1800" b="0" i="1" smtClean="0">
                                    <a:latin typeface="Cambria Math" panose="02040503050406030204" pitchFamily="18" charset="0"/>
                                  </a:rPr>
                                  <m:t>𝑠</m:t>
                                </m:r>
                                <m:r>
                                  <a:rPr lang="en-US" sz="1800" b="0" i="1" smtClean="0">
                                    <a:latin typeface="Cambria Math" panose="02040503050406030204" pitchFamily="18" charset="0"/>
                                  </a:rPr>
                                  <m:t>=</m:t>
                                </m:r>
                                <m:box>
                                  <m:boxPr>
                                    <m:ctrlPr>
                                      <a:rPr lang="en-US" sz="1800" b="0" i="1" smtClean="0">
                                        <a:latin typeface="Cambria Math" panose="02040503050406030204" pitchFamily="18" charset="0"/>
                                      </a:rPr>
                                    </m:ctrlPr>
                                  </m:boxPr>
                                  <m:e>
                                    <m:argPr>
                                      <m:argSz m:val="-1"/>
                                    </m:argPr>
                                    <m:f>
                                      <m:fPr>
                                        <m:ctrlPr>
                                          <a:rPr lang="en-US" sz="1800" b="0" i="1" smtClean="0">
                                            <a:latin typeface="Cambria Math" panose="02040503050406030204" pitchFamily="18" charset="0"/>
                                          </a:rPr>
                                        </m:ctrlPr>
                                      </m:fPr>
                                      <m:num>
                                        <m:d>
                                          <m:dPr>
                                            <m:ctrlPr>
                                              <a:rPr lang="en-US" sz="1800" b="0" i="1" smtClean="0">
                                                <a:latin typeface="Cambria Math" panose="02040503050406030204" pitchFamily="18" charset="0"/>
                                              </a:rPr>
                                            </m:ctrlPr>
                                          </m:dPr>
                                          <m:e>
                                            <m:r>
                                              <a:rPr lang="en-US" sz="1800" b="0" i="1" smtClean="0">
                                                <a:latin typeface="Cambria Math" panose="02040503050406030204" pitchFamily="18" charset="0"/>
                                              </a:rPr>
                                              <m:t>𝑣</m:t>
                                            </m:r>
                                            <m:r>
                                              <a:rPr lang="en-US" sz="1800" b="0" i="1" smtClean="0">
                                                <a:latin typeface="Cambria Math" panose="02040503050406030204" pitchFamily="18" charset="0"/>
                                              </a:rPr>
                                              <m:t>+</m:t>
                                            </m:r>
                                            <m:r>
                                              <a:rPr lang="en-US" sz="1800" b="0" i="1" smtClean="0">
                                                <a:latin typeface="Cambria Math" panose="02040503050406030204" pitchFamily="18" charset="0"/>
                                              </a:rPr>
                                              <m:t>𝑢</m:t>
                                            </m:r>
                                          </m:e>
                                        </m:d>
                                        <m:r>
                                          <a:rPr lang="en-US" sz="1800" b="0" i="1" smtClean="0">
                                            <a:latin typeface="Cambria Math" panose="02040503050406030204" pitchFamily="18" charset="0"/>
                                          </a:rPr>
                                          <m:t>𝑡</m:t>
                                        </m:r>
                                      </m:num>
                                      <m:den>
                                        <m:r>
                                          <a:rPr lang="en-US" sz="1800" b="0" i="1" smtClean="0">
                                            <a:latin typeface="Cambria Math" panose="02040503050406030204" pitchFamily="18" charset="0"/>
                                          </a:rPr>
                                          <m:t>2</m:t>
                                        </m:r>
                                      </m:den>
                                    </m:f>
                                  </m:e>
                                </m:box>
                              </m:oMath>
                            </m:oMathPara>
                          </a14:m>
                          <a:endParaRPr lang="en-US" sz="1800" dirty="0"/>
                        </a:p>
                      </a:txBody>
                      <a:tcPr anchor="ctr"/>
                    </a:tc>
                    <a:extLst>
                      <a:ext uri="{0D108BD9-81ED-4DB2-BD59-A6C34878D82A}">
                        <a16:rowId xmlns:a16="http://schemas.microsoft.com/office/drawing/2014/main" val="124330135"/>
                      </a:ext>
                    </a:extLst>
                  </a:tr>
                </a:tbl>
              </a:graphicData>
            </a:graphic>
          </p:graphicFrame>
        </mc:Choice>
        <mc:Fallback xmlns="">
          <p:graphicFrame>
            <p:nvGraphicFramePr>
              <p:cNvPr id="5" name="Table 4"/>
              <p:cNvGraphicFramePr>
                <a:graphicFrameLocks noGrp="1"/>
              </p:cNvGraphicFramePr>
              <p:nvPr>
                <p:extLst>
                  <p:ext uri="{D42A27DB-BD31-4B8C-83A1-F6EECF244321}">
                    <p14:modId xmlns:p14="http://schemas.microsoft.com/office/powerpoint/2010/main" val="1961060636"/>
                  </p:ext>
                </p:extLst>
              </p:nvPr>
            </p:nvGraphicFramePr>
            <p:xfrm>
              <a:off x="5861745" y="3628227"/>
              <a:ext cx="1806926" cy="1626520"/>
            </p:xfrm>
            <a:graphic>
              <a:graphicData uri="http://schemas.openxmlformats.org/drawingml/2006/table">
                <a:tbl>
                  <a:tblPr bandRow="1">
                    <a:tableStyleId>{8A107856-5554-42FB-B03E-39F5DBC370BA}</a:tableStyleId>
                  </a:tblPr>
                  <a:tblGrid>
                    <a:gridCol w="1806926">
                      <a:extLst>
                        <a:ext uri="{9D8B030D-6E8A-4147-A177-3AD203B41FA5}">
                          <a16:colId xmlns:a16="http://schemas.microsoft.com/office/drawing/2014/main" val="2890981836"/>
                        </a:ext>
                      </a:extLst>
                    </a:gridCol>
                  </a:tblGrid>
                  <a:tr h="392318">
                    <a:tc>
                      <a:txBody>
                        <a:bodyPr/>
                        <a:lstStyle/>
                        <a:p>
                          <a:endParaRPr lang="en-US"/>
                        </a:p>
                      </a:txBody>
                      <a:tcPr anchor="ctr">
                        <a:blipFill>
                          <a:blip r:embed="rId2"/>
                          <a:stretch>
                            <a:fillRect l="-337" t="-1563" r="-1010" b="-321875"/>
                          </a:stretch>
                        </a:blipFill>
                      </a:tcPr>
                    </a:tc>
                    <a:extLst>
                      <a:ext uri="{0D108BD9-81ED-4DB2-BD59-A6C34878D82A}">
                        <a16:rowId xmlns:a16="http://schemas.microsoft.com/office/drawing/2014/main" val="3890837928"/>
                      </a:ext>
                    </a:extLst>
                  </a:tr>
                  <a:tr h="411036">
                    <a:tc>
                      <a:txBody>
                        <a:bodyPr/>
                        <a:lstStyle/>
                        <a:p>
                          <a:endParaRPr lang="en-US"/>
                        </a:p>
                      </a:txBody>
                      <a:tcPr anchor="ctr">
                        <a:blipFill>
                          <a:blip r:embed="rId2"/>
                          <a:stretch>
                            <a:fillRect l="-337" t="-95588" r="-1010" b="-202941"/>
                          </a:stretch>
                        </a:blipFill>
                      </a:tcPr>
                    </a:tc>
                    <a:extLst>
                      <a:ext uri="{0D108BD9-81ED-4DB2-BD59-A6C34878D82A}">
                        <a16:rowId xmlns:a16="http://schemas.microsoft.com/office/drawing/2014/main" val="1979437417"/>
                      </a:ext>
                    </a:extLst>
                  </a:tr>
                  <a:tr h="392318">
                    <a:tc>
                      <a:txBody>
                        <a:bodyPr/>
                        <a:lstStyle/>
                        <a:p>
                          <a:endParaRPr lang="en-US"/>
                        </a:p>
                      </a:txBody>
                      <a:tcPr anchor="ctr">
                        <a:blipFill>
                          <a:blip r:embed="rId2"/>
                          <a:stretch>
                            <a:fillRect l="-337" t="-207813" r="-1010" b="-115625"/>
                          </a:stretch>
                        </a:blipFill>
                      </a:tcPr>
                    </a:tc>
                    <a:extLst>
                      <a:ext uri="{0D108BD9-81ED-4DB2-BD59-A6C34878D82A}">
                        <a16:rowId xmlns:a16="http://schemas.microsoft.com/office/drawing/2014/main" val="2414768667"/>
                      </a:ext>
                    </a:extLst>
                  </a:tr>
                  <a:tr h="430848">
                    <a:tc>
                      <a:txBody>
                        <a:bodyPr/>
                        <a:lstStyle/>
                        <a:p>
                          <a:endParaRPr lang="en-US"/>
                        </a:p>
                      </a:txBody>
                      <a:tcPr anchor="ctr">
                        <a:blipFill>
                          <a:blip r:embed="rId2"/>
                          <a:stretch>
                            <a:fillRect l="-337" t="-277465" r="-1010" b="-4225"/>
                          </a:stretch>
                        </a:blipFill>
                      </a:tcPr>
                    </a:tc>
                    <a:extLst>
                      <a:ext uri="{0D108BD9-81ED-4DB2-BD59-A6C34878D82A}">
                        <a16:rowId xmlns:a16="http://schemas.microsoft.com/office/drawing/2014/main" val="124330135"/>
                      </a:ext>
                    </a:extLst>
                  </a:tr>
                </a:tbl>
              </a:graphicData>
            </a:graphic>
          </p:graphicFrame>
        </mc:Fallback>
      </mc:AlternateContent>
      <p:grpSp>
        <p:nvGrpSpPr>
          <p:cNvPr id="12" name="Group 11">
            <a:extLst>
              <a:ext uri="{FF2B5EF4-FFF2-40B4-BE49-F238E27FC236}">
                <a16:creationId xmlns:a16="http://schemas.microsoft.com/office/drawing/2014/main" id="{7218AD9A-D6E9-4C2E-81D3-DCEB1A346388}"/>
              </a:ext>
            </a:extLst>
          </p:cNvPr>
          <p:cNvGrpSpPr/>
          <p:nvPr/>
        </p:nvGrpSpPr>
        <p:grpSpPr>
          <a:xfrm>
            <a:off x="371475" y="1617451"/>
            <a:ext cx="5143500" cy="4429125"/>
            <a:chOff x="371475" y="1617451"/>
            <a:chExt cx="5143500" cy="4429125"/>
          </a:xfrm>
        </p:grpSpPr>
        <p:grpSp>
          <p:nvGrpSpPr>
            <p:cNvPr id="9" name="Group 8">
              <a:extLst>
                <a:ext uri="{FF2B5EF4-FFF2-40B4-BE49-F238E27FC236}">
                  <a16:creationId xmlns:a16="http://schemas.microsoft.com/office/drawing/2014/main" id="{12E3E84D-6782-449F-B6B2-8F7C2D4533DA}"/>
                </a:ext>
              </a:extLst>
            </p:cNvPr>
            <p:cNvGrpSpPr/>
            <p:nvPr/>
          </p:nvGrpSpPr>
          <p:grpSpPr>
            <a:xfrm>
              <a:off x="371475" y="1617451"/>
              <a:ext cx="5143500" cy="4429125"/>
              <a:chOff x="371475" y="1617451"/>
              <a:chExt cx="5143500" cy="4429125"/>
            </a:xfrm>
          </p:grpSpPr>
          <p:sp>
            <p:nvSpPr>
              <p:cNvPr id="2" name="Oval 1"/>
              <p:cNvSpPr/>
              <p:nvPr/>
            </p:nvSpPr>
            <p:spPr>
              <a:xfrm>
                <a:off x="371475" y="1617451"/>
                <a:ext cx="5143500" cy="4429125"/>
              </a:xfrm>
              <a:prstGeom prst="ellipse">
                <a:avLst/>
              </a:prstGeom>
              <a:solidFill>
                <a:srgbClr val="1CADE4">
                  <a:alpha val="4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866838" y="2609756"/>
                <a:ext cx="2388090" cy="1107996"/>
              </a:xfrm>
              <a:prstGeom prst="rect">
                <a:avLst/>
              </a:prstGeom>
              <a:noFill/>
            </p:spPr>
            <p:txBody>
              <a:bodyPr wrap="none" rtlCol="0">
                <a:spAutoFit/>
              </a:bodyPr>
              <a:lstStyle/>
              <a:p>
                <a:r>
                  <a:rPr lang="en-US" sz="6600" dirty="0">
                    <a:latin typeface="+mj-lt"/>
                  </a:rPr>
                  <a:t>Forces</a:t>
                </a:r>
              </a:p>
            </p:txBody>
          </p:sp>
          <p:sp>
            <p:nvSpPr>
              <p:cNvPr id="17" name="Rectangle 16"/>
              <p:cNvSpPr/>
              <p:nvPr/>
            </p:nvSpPr>
            <p:spPr>
              <a:xfrm>
                <a:off x="1609008" y="4074091"/>
                <a:ext cx="731520" cy="7315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Arrow Connector 17"/>
              <p:cNvCxnSpPr/>
              <p:nvPr/>
            </p:nvCxnSpPr>
            <p:spPr>
              <a:xfrm>
                <a:off x="1974768" y="4465977"/>
                <a:ext cx="0" cy="731520"/>
              </a:xfrm>
              <a:prstGeom prst="straightConnector1">
                <a:avLst/>
              </a:prstGeom>
              <a:ln w="76200">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V="1">
                <a:off x="1974768" y="4462849"/>
                <a:ext cx="1280160" cy="3127"/>
              </a:xfrm>
              <a:prstGeom prst="straightConnector1">
                <a:avLst/>
              </a:prstGeom>
              <a:ln w="76200">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H="1">
                <a:off x="1060368" y="4465977"/>
                <a:ext cx="914400" cy="0"/>
              </a:xfrm>
              <a:prstGeom prst="straightConnector1">
                <a:avLst/>
              </a:prstGeom>
              <a:ln w="76200">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H="1" flipV="1">
                <a:off x="1974768" y="3736906"/>
                <a:ext cx="0" cy="731520"/>
              </a:xfrm>
              <a:prstGeom prst="straightConnector1">
                <a:avLst/>
              </a:prstGeom>
              <a:ln w="76200">
                <a:solidFill>
                  <a:srgbClr val="002060"/>
                </a:solidFill>
                <a:tailEnd type="triangle"/>
              </a:ln>
            </p:spPr>
            <p:style>
              <a:lnRef idx="1">
                <a:schemeClr val="accent1"/>
              </a:lnRef>
              <a:fillRef idx="0">
                <a:schemeClr val="accent1"/>
              </a:fillRef>
              <a:effectRef idx="0">
                <a:schemeClr val="accent1"/>
              </a:effectRef>
              <a:fontRef idx="minor">
                <a:schemeClr val="tx1"/>
              </a:fontRef>
            </p:style>
          </p:cxnSp>
        </p:grpSp>
        <p:sp>
          <p:nvSpPr>
            <p:cNvPr id="22" name="Oval 21"/>
            <p:cNvSpPr/>
            <p:nvPr/>
          </p:nvSpPr>
          <p:spPr>
            <a:xfrm>
              <a:off x="1850944" y="4338974"/>
              <a:ext cx="247650" cy="247650"/>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mc:AlternateContent xmlns:mc="http://schemas.openxmlformats.org/markup-compatibility/2006" xmlns:a14="http://schemas.microsoft.com/office/drawing/2010/main">
        <mc:Choice Requires="a14">
          <p:sp>
            <p:nvSpPr>
              <p:cNvPr id="15" name="TextBox 14">
                <a:extLst>
                  <a:ext uri="{FF2B5EF4-FFF2-40B4-BE49-F238E27FC236}">
                    <a16:creationId xmlns:a16="http://schemas.microsoft.com/office/drawing/2014/main" id="{B428A364-0C43-4797-A395-F8FFE21A9154}"/>
                  </a:ext>
                </a:extLst>
              </p:cNvPr>
              <p:cNvSpPr txBox="1"/>
              <p:nvPr/>
            </p:nvSpPr>
            <p:spPr>
              <a:xfrm>
                <a:off x="3620688" y="3524236"/>
                <a:ext cx="1843582" cy="615553"/>
              </a:xfrm>
              <a:prstGeom prst="rect">
                <a:avLst/>
              </a:prstGeom>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4000" b="0" i="1" smtClean="0">
                          <a:solidFill>
                            <a:srgbClr val="C00000"/>
                          </a:solidFill>
                          <a:latin typeface="Cambria Math" panose="02040503050406030204" pitchFamily="18" charset="0"/>
                        </a:rPr>
                        <m:t>𝐹</m:t>
                      </m:r>
                      <m:r>
                        <a:rPr lang="en-US" sz="4000" b="0" i="1" smtClean="0">
                          <a:solidFill>
                            <a:schemeClr val="tx1">
                              <a:lumMod val="85000"/>
                              <a:lumOff val="15000"/>
                            </a:schemeClr>
                          </a:solidFill>
                          <a:latin typeface="Cambria Math" panose="02040503050406030204" pitchFamily="18" charset="0"/>
                        </a:rPr>
                        <m:t>=</m:t>
                      </m:r>
                      <m:r>
                        <a:rPr lang="en-US" sz="4000" b="0" i="1" smtClean="0">
                          <a:solidFill>
                            <a:srgbClr val="00B050"/>
                          </a:solidFill>
                          <a:latin typeface="Cambria Math" panose="02040503050406030204" pitchFamily="18" charset="0"/>
                        </a:rPr>
                        <m:t>𝑚</m:t>
                      </m:r>
                      <m:r>
                        <a:rPr lang="en-US" sz="4000" b="0" i="1" smtClean="0">
                          <a:solidFill>
                            <a:srgbClr val="0070C0"/>
                          </a:solidFill>
                          <a:latin typeface="Cambria Math" panose="02040503050406030204" pitchFamily="18" charset="0"/>
                        </a:rPr>
                        <m:t>𝑎</m:t>
                      </m:r>
                    </m:oMath>
                  </m:oMathPara>
                </a14:m>
                <a:endParaRPr lang="en-US" sz="4000" dirty="0">
                  <a:solidFill>
                    <a:srgbClr val="C00000"/>
                  </a:solidFill>
                </a:endParaRPr>
              </a:p>
            </p:txBody>
          </p:sp>
        </mc:Choice>
        <mc:Fallback xmlns="">
          <p:sp>
            <p:nvSpPr>
              <p:cNvPr id="15" name="TextBox 14">
                <a:extLst>
                  <a:ext uri="{FF2B5EF4-FFF2-40B4-BE49-F238E27FC236}">
                    <a16:creationId xmlns:a16="http://schemas.microsoft.com/office/drawing/2014/main" id="{B428A364-0C43-4797-A395-F8FFE21A9154}"/>
                  </a:ext>
                </a:extLst>
              </p:cNvPr>
              <p:cNvSpPr txBox="1">
                <a:spLocks noRot="1" noChangeAspect="1" noMove="1" noResize="1" noEditPoints="1" noAdjustHandles="1" noChangeArrowheads="1" noChangeShapeType="1" noTextEdit="1"/>
              </p:cNvSpPr>
              <p:nvPr/>
            </p:nvSpPr>
            <p:spPr>
              <a:xfrm>
                <a:off x="3620688" y="3524236"/>
                <a:ext cx="1843582" cy="615553"/>
              </a:xfrm>
              <a:prstGeom prst="rect">
                <a:avLst/>
              </a:prstGeom>
              <a:blipFill>
                <a:blip r:embed="rId3"/>
                <a:stretch>
                  <a:fillRect/>
                </a:stretch>
              </a:blipFill>
            </p:spPr>
            <p:txBody>
              <a:bodyPr/>
              <a:lstStyle/>
              <a:p>
                <a:r>
                  <a:rPr lang="en-US">
                    <a:noFill/>
                  </a:rPr>
                  <a:t> </a:t>
                </a:r>
              </a:p>
            </p:txBody>
          </p:sp>
        </mc:Fallback>
      </mc:AlternateContent>
      <p:cxnSp>
        <p:nvCxnSpPr>
          <p:cNvPr id="10" name="Straight Arrow Connector 9">
            <a:extLst>
              <a:ext uri="{FF2B5EF4-FFF2-40B4-BE49-F238E27FC236}">
                <a16:creationId xmlns:a16="http://schemas.microsoft.com/office/drawing/2014/main" id="{25B98C50-64FA-4E51-8F67-14A42022CFA8}"/>
              </a:ext>
            </a:extLst>
          </p:cNvPr>
          <p:cNvCxnSpPr/>
          <p:nvPr/>
        </p:nvCxnSpPr>
        <p:spPr>
          <a:xfrm flipH="1" flipV="1">
            <a:off x="3206055" y="3429000"/>
            <a:ext cx="464245" cy="288752"/>
          </a:xfrm>
          <a:prstGeom prst="straightConnector1">
            <a:avLst/>
          </a:prstGeom>
          <a:ln w="57150">
            <a:solidFill>
              <a:srgbClr val="C00000"/>
            </a:solidFill>
            <a:tailEnd type="triangle"/>
          </a:ln>
        </p:spPr>
        <p:style>
          <a:lnRef idx="1">
            <a:schemeClr val="accent1"/>
          </a:lnRef>
          <a:fillRef idx="0">
            <a:schemeClr val="accent1"/>
          </a:fillRef>
          <a:effectRef idx="1">
            <a:schemeClr val="accent1"/>
          </a:effectRef>
          <a:fontRef idx="minor">
            <a:schemeClr val="tx1"/>
          </a:fontRef>
        </p:style>
      </p:cxnSp>
      <p:cxnSp>
        <p:nvCxnSpPr>
          <p:cNvPr id="23" name="Straight Arrow Connector 22">
            <a:extLst>
              <a:ext uri="{FF2B5EF4-FFF2-40B4-BE49-F238E27FC236}">
                <a16:creationId xmlns:a16="http://schemas.microsoft.com/office/drawing/2014/main" id="{2F863638-2E66-438B-9100-9B71B8A5BA8A}"/>
              </a:ext>
            </a:extLst>
          </p:cNvPr>
          <p:cNvCxnSpPr>
            <a:cxnSpLocks/>
          </p:cNvCxnSpPr>
          <p:nvPr/>
        </p:nvCxnSpPr>
        <p:spPr>
          <a:xfrm flipV="1">
            <a:off x="5404216" y="3333764"/>
            <a:ext cx="394905" cy="383988"/>
          </a:xfrm>
          <a:prstGeom prst="straightConnector1">
            <a:avLst/>
          </a:prstGeom>
          <a:ln w="57150">
            <a:solidFill>
              <a:srgbClr val="0070C0"/>
            </a:solidFill>
            <a:tailEnd type="triangle"/>
          </a:ln>
        </p:spPr>
        <p:style>
          <a:lnRef idx="1">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07844774"/>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up)">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1000"/>
                                        <p:tgtEl>
                                          <p:spTgt spid="15"/>
                                        </p:tgtEl>
                                      </p:cBhvr>
                                    </p:animEffect>
                                    <p:anim calcmode="lin" valueType="num">
                                      <p:cBhvr>
                                        <p:cTn id="23" dur="1000" fill="hold"/>
                                        <p:tgtEl>
                                          <p:spTgt spid="15"/>
                                        </p:tgtEl>
                                        <p:attrNameLst>
                                          <p:attrName>ppt_x</p:attrName>
                                        </p:attrNameLst>
                                      </p:cBhvr>
                                      <p:tavLst>
                                        <p:tav tm="0">
                                          <p:val>
                                            <p:strVal val="#ppt_x"/>
                                          </p:val>
                                        </p:tav>
                                        <p:tav tm="100000">
                                          <p:val>
                                            <p:strVal val="#ppt_x"/>
                                          </p:val>
                                        </p:tav>
                                      </p:tavLst>
                                    </p:anim>
                                    <p:anim calcmode="lin" valueType="num">
                                      <p:cBhvr>
                                        <p:cTn id="24"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2" presetClass="entr" presetSubtype="2" fill="hold" nodeType="click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wipe(right)">
                                      <p:cBhvr>
                                        <p:cTn id="29" dur="500"/>
                                        <p:tgtEl>
                                          <p:spTgt spid="10"/>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childTnLst>
                                    <p:set>
                                      <p:cBhvr>
                                        <p:cTn id="33" dur="1" fill="hold">
                                          <p:stCondLst>
                                            <p:cond delay="0"/>
                                          </p:stCondLst>
                                        </p:cTn>
                                        <p:tgtEl>
                                          <p:spTgt spid="23"/>
                                        </p:tgtEl>
                                        <p:attrNameLst>
                                          <p:attrName>style.visibility</p:attrName>
                                        </p:attrNameLst>
                                      </p:cBhvr>
                                      <p:to>
                                        <p:strVal val="visible"/>
                                      </p:to>
                                    </p:set>
                                    <p:animEffect transition="in" filter="wipe(left)">
                                      <p:cBhvr>
                                        <p:cTn id="34"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p:cNvSpPr>
          <p:nvPr/>
        </p:nvSpPr>
        <p:spPr>
          <a:xfrm>
            <a:off x="0" y="0"/>
            <a:ext cx="9144000" cy="13007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uFillTx/>
            </a:endParaRPr>
          </a:p>
        </p:txBody>
      </p:sp>
      <p:sp>
        <p:nvSpPr>
          <p:cNvPr id="6" name="Title 1"/>
          <p:cNvSpPr txBox="1">
            <a:spLocks/>
          </p:cNvSpPr>
          <p:nvPr/>
        </p:nvSpPr>
        <p:spPr>
          <a:xfrm>
            <a:off x="29194" y="380140"/>
            <a:ext cx="9114806" cy="771446"/>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uFillTx/>
                <a:latin typeface="+mj-lt"/>
                <a:ea typeface="+mj-ea"/>
                <a:cs typeface="+mj-cs"/>
              </a:defRPr>
            </a:lvl1pPr>
          </a:lstStyle>
          <a:p>
            <a:pPr algn="ctr"/>
            <a:r>
              <a:rPr lang="en-US" dirty="0">
                <a:solidFill>
                  <a:schemeClr val="bg1"/>
                </a:solidFill>
                <a:effectLst>
                  <a:outerShdw blurRad="38100" dist="38100" dir="2700000" algn="tl">
                    <a:srgbClr val="000000">
                      <a:alpha val="43137"/>
                    </a:srgbClr>
                  </a:outerShdw>
                </a:effectLst>
                <a:uFillTx/>
              </a:rPr>
              <a:t>Equations</a:t>
            </a:r>
            <a:endParaRPr lang="en-US" u="sng" dirty="0">
              <a:solidFill>
                <a:schemeClr val="bg1"/>
              </a:solidFill>
              <a:effectLst>
                <a:outerShdw blurRad="38100" dist="38100" dir="2700000" algn="tl">
                  <a:srgbClr val="000000">
                    <a:alpha val="43137"/>
                  </a:srgbClr>
                </a:outerShdw>
              </a:effectLst>
              <a:uFillTx/>
            </a:endParaRPr>
          </a:p>
        </p:txBody>
      </p:sp>
      <mc:AlternateContent xmlns:mc="http://schemas.openxmlformats.org/markup-compatibility/2006" xmlns:a14="http://schemas.microsoft.com/office/drawing/2010/main">
        <mc:Choice Requires="a14">
          <p:graphicFrame>
            <p:nvGraphicFramePr>
              <p:cNvPr id="4" name="Table 3"/>
              <p:cNvGraphicFramePr>
                <a:graphicFrameLocks noGrp="1"/>
              </p:cNvGraphicFramePr>
              <p:nvPr/>
            </p:nvGraphicFramePr>
            <p:xfrm>
              <a:off x="218300" y="1531726"/>
              <a:ext cx="8726919" cy="4669322"/>
            </p:xfrm>
            <a:graphic>
              <a:graphicData uri="http://schemas.openxmlformats.org/drawingml/2006/table">
                <a:tbl>
                  <a:tblPr bandRow="1">
                    <a:tableStyleId>{8A107856-5554-42FB-B03E-39F5DBC370BA}</a:tableStyleId>
                  </a:tblPr>
                  <a:tblGrid>
                    <a:gridCol w="3761349">
                      <a:extLst>
                        <a:ext uri="{9D8B030D-6E8A-4147-A177-3AD203B41FA5}">
                          <a16:colId xmlns:a16="http://schemas.microsoft.com/office/drawing/2014/main" val="2160596082"/>
                        </a:ext>
                      </a:extLst>
                    </a:gridCol>
                    <a:gridCol w="993114">
                      <a:extLst>
                        <a:ext uri="{9D8B030D-6E8A-4147-A177-3AD203B41FA5}">
                          <a16:colId xmlns:a16="http://schemas.microsoft.com/office/drawing/2014/main" val="3066842352"/>
                        </a:ext>
                      </a:extLst>
                    </a:gridCol>
                    <a:gridCol w="993114">
                      <a:extLst>
                        <a:ext uri="{9D8B030D-6E8A-4147-A177-3AD203B41FA5}">
                          <a16:colId xmlns:a16="http://schemas.microsoft.com/office/drawing/2014/main" val="1323503259"/>
                        </a:ext>
                      </a:extLst>
                    </a:gridCol>
                    <a:gridCol w="993114">
                      <a:extLst>
                        <a:ext uri="{9D8B030D-6E8A-4147-A177-3AD203B41FA5}">
                          <a16:colId xmlns:a16="http://schemas.microsoft.com/office/drawing/2014/main" val="1065866214"/>
                        </a:ext>
                      </a:extLst>
                    </a:gridCol>
                    <a:gridCol w="993114">
                      <a:extLst>
                        <a:ext uri="{9D8B030D-6E8A-4147-A177-3AD203B41FA5}">
                          <a16:colId xmlns:a16="http://schemas.microsoft.com/office/drawing/2014/main" val="4009717987"/>
                        </a:ext>
                      </a:extLst>
                    </a:gridCol>
                    <a:gridCol w="993114">
                      <a:extLst>
                        <a:ext uri="{9D8B030D-6E8A-4147-A177-3AD203B41FA5}">
                          <a16:colId xmlns:a16="http://schemas.microsoft.com/office/drawing/2014/main" val="571984144"/>
                        </a:ext>
                      </a:extLst>
                    </a:gridCol>
                  </a:tblGrid>
                  <a:tr h="1165822">
                    <a:tc>
                      <a:txBody>
                        <a:bodyPr/>
                        <a:lstStyle/>
                        <a:p>
                          <a:pPr algn="ctr"/>
                          <a:r>
                            <a:rPr lang="en-US" sz="3600" i="1" dirty="0">
                              <a:latin typeface="Cambria" panose="02040503050406030204" pitchFamily="18" charset="0"/>
                            </a:rPr>
                            <a:t>Units</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i="1" dirty="0">
                              <a:latin typeface="Cambria" panose="02040503050406030204" pitchFamily="18" charset="0"/>
                            </a:rPr>
                            <a:t>m</a:t>
                          </a:r>
                        </a:p>
                      </a:txBody>
                      <a:tcPr anchor="ctr"/>
                    </a:tc>
                    <a:tc>
                      <a:txBody>
                        <a:bodyPr/>
                        <a:lstStyle/>
                        <a:p>
                          <a:pPr algn="ctr"/>
                          <a:r>
                            <a:rPr lang="en-US" sz="2800" i="1" dirty="0">
                              <a:latin typeface="Cambria" panose="02040503050406030204" pitchFamily="18" charset="0"/>
                            </a:rPr>
                            <a:t>m</a:t>
                          </a:r>
                          <a:r>
                            <a:rPr lang="en-US" sz="2800" i="1" baseline="0" dirty="0">
                              <a:latin typeface="Cambria" panose="02040503050406030204" pitchFamily="18" charset="0"/>
                            </a:rPr>
                            <a:t> </a:t>
                          </a:r>
                          <a:r>
                            <a:rPr lang="en-US" sz="2800" i="1" dirty="0">
                              <a:latin typeface="Cambria" panose="02040503050406030204" pitchFamily="18" charset="0"/>
                            </a:rPr>
                            <a:t>s</a:t>
                          </a:r>
                          <a:r>
                            <a:rPr lang="en-US" sz="2800" i="1" baseline="30000" dirty="0">
                              <a:latin typeface="Cambria" panose="02040503050406030204" pitchFamily="18" charset="0"/>
                            </a:rPr>
                            <a:t>-1</a:t>
                          </a:r>
                          <a:endParaRPr lang="en-US" sz="2800" i="1" dirty="0">
                            <a:latin typeface="Cambria" panose="02040503050406030204" pitchFamily="18" charset="0"/>
                          </a:endParaRPr>
                        </a:p>
                      </a:txBody>
                      <a:tcPr anchor="ctr"/>
                    </a:tc>
                    <a:tc>
                      <a:txBody>
                        <a:bodyPr/>
                        <a:lstStyle/>
                        <a:p>
                          <a:pPr algn="ctr"/>
                          <a:r>
                            <a:rPr lang="en-US" sz="2800" i="1" dirty="0">
                              <a:latin typeface="Cambria" panose="02040503050406030204" pitchFamily="18" charset="0"/>
                            </a:rPr>
                            <a:t>m</a:t>
                          </a:r>
                          <a:r>
                            <a:rPr lang="en-US" sz="2800" i="1" baseline="0" dirty="0">
                              <a:latin typeface="Cambria" panose="02040503050406030204" pitchFamily="18" charset="0"/>
                            </a:rPr>
                            <a:t> </a:t>
                          </a:r>
                          <a:r>
                            <a:rPr lang="en-US" sz="2800" i="1" dirty="0">
                              <a:latin typeface="Cambria" panose="02040503050406030204" pitchFamily="18" charset="0"/>
                            </a:rPr>
                            <a:t>s</a:t>
                          </a:r>
                          <a:r>
                            <a:rPr lang="en-US" sz="2800" i="1" baseline="30000" dirty="0">
                              <a:latin typeface="Cambria" panose="02040503050406030204" pitchFamily="18" charset="0"/>
                            </a:rPr>
                            <a:t>-1</a:t>
                          </a:r>
                          <a:endParaRPr lang="en-US" sz="2800" i="1" dirty="0">
                            <a:latin typeface="Cambria" panose="02040503050406030204" pitchFamily="18" charset="0"/>
                          </a:endParaRPr>
                        </a:p>
                      </a:txBody>
                      <a:tcPr anchor="ctr"/>
                    </a:tc>
                    <a:tc>
                      <a:txBody>
                        <a:bodyPr/>
                        <a:lstStyle/>
                        <a:p>
                          <a:pPr algn="ctr"/>
                          <a:r>
                            <a:rPr lang="en-US" sz="2800" i="1" dirty="0">
                              <a:latin typeface="Cambria" panose="02040503050406030204" pitchFamily="18" charset="0"/>
                            </a:rPr>
                            <a:t>m</a:t>
                          </a:r>
                          <a:r>
                            <a:rPr lang="en-US" sz="2800" i="1" baseline="0" dirty="0">
                              <a:latin typeface="Cambria" panose="02040503050406030204" pitchFamily="18" charset="0"/>
                            </a:rPr>
                            <a:t> </a:t>
                          </a:r>
                          <a:r>
                            <a:rPr lang="en-US" sz="2800" i="1" dirty="0">
                              <a:latin typeface="Cambria" panose="02040503050406030204" pitchFamily="18" charset="0"/>
                            </a:rPr>
                            <a:t>s</a:t>
                          </a:r>
                          <a:r>
                            <a:rPr lang="en-US" sz="2800" i="1" baseline="30000" dirty="0">
                              <a:latin typeface="Cambria" panose="02040503050406030204" pitchFamily="18" charset="0"/>
                            </a:rPr>
                            <a:t>-2</a:t>
                          </a:r>
                          <a:endParaRPr lang="en-US" sz="2800" i="1" dirty="0">
                            <a:latin typeface="Cambria" panose="02040503050406030204" pitchFamily="18"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i="1" dirty="0">
                              <a:latin typeface="Cambria" panose="02040503050406030204" pitchFamily="18" charset="0"/>
                            </a:rPr>
                            <a:t>s</a:t>
                          </a:r>
                        </a:p>
                      </a:txBody>
                      <a:tcPr anchor="ctr"/>
                    </a:tc>
                    <a:extLst>
                      <a:ext uri="{0D108BD9-81ED-4DB2-BD59-A6C34878D82A}">
                        <a16:rowId xmlns:a16="http://schemas.microsoft.com/office/drawing/2014/main" val="154410454"/>
                      </a:ext>
                    </a:extLst>
                  </a:tr>
                  <a:tr h="875875">
                    <a:tc>
                      <a:txBody>
                        <a:bodyPr/>
                        <a:lstStyle/>
                        <a:p>
                          <a:pPr algn="ctr"/>
                          <a14:m>
                            <m:oMathPara xmlns:m="http://schemas.openxmlformats.org/officeDocument/2006/math">
                              <m:oMathParaPr>
                                <m:jc m:val="centerGroup"/>
                              </m:oMathParaPr>
                              <m:oMath xmlns:m="http://schemas.openxmlformats.org/officeDocument/2006/math">
                                <m:r>
                                  <a:rPr lang="en-US" sz="3600" b="0" i="1" smtClean="0">
                                    <a:latin typeface="Cambria Math" panose="02040503050406030204" pitchFamily="18" charset="0"/>
                                  </a:rPr>
                                  <m:t>𝑣</m:t>
                                </m:r>
                                <m:r>
                                  <a:rPr lang="en-US" sz="3600" b="0" i="1" smtClean="0">
                                    <a:latin typeface="Cambria Math" panose="02040503050406030204" pitchFamily="18" charset="0"/>
                                  </a:rPr>
                                  <m:t>=</m:t>
                                </m:r>
                                <m:r>
                                  <a:rPr lang="en-US" sz="3600" b="0" i="1" smtClean="0">
                                    <a:latin typeface="Cambria Math" panose="02040503050406030204" pitchFamily="18" charset="0"/>
                                  </a:rPr>
                                  <m:t>𝑢</m:t>
                                </m:r>
                                <m:r>
                                  <a:rPr lang="en-US" sz="3600" b="0" i="1" smtClean="0">
                                    <a:latin typeface="Cambria Math" panose="02040503050406030204" pitchFamily="18" charset="0"/>
                                  </a:rPr>
                                  <m:t>+</m:t>
                                </m:r>
                                <m:r>
                                  <a:rPr lang="en-US" sz="3600" b="0" i="1" smtClean="0">
                                    <a:latin typeface="Cambria Math" panose="02040503050406030204" pitchFamily="18" charset="0"/>
                                  </a:rPr>
                                  <m:t>𝑎𝑡</m:t>
                                </m:r>
                              </m:oMath>
                            </m:oMathPara>
                          </a14:m>
                          <a:endParaRPr lang="en-US" sz="36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3600" dirty="0"/>
                        </a:p>
                      </a:txBody>
                      <a:tcPr anchor="ctr"/>
                    </a:tc>
                    <a:tc>
                      <a:txBody>
                        <a:bodyPr/>
                        <a:lstStyle/>
                        <a:p>
                          <a:pPr algn="ctr"/>
                          <a14:m>
                            <m:oMathPara xmlns:m="http://schemas.openxmlformats.org/officeDocument/2006/math">
                              <m:oMathParaPr>
                                <m:jc m:val="centerGroup"/>
                              </m:oMathParaPr>
                              <m:oMath xmlns:m="http://schemas.openxmlformats.org/officeDocument/2006/math">
                                <m:r>
                                  <a:rPr lang="en-US" sz="3600" i="1" smtClean="0">
                                    <a:latin typeface="Cambria Math" panose="02040503050406030204" pitchFamily="18" charset="0"/>
                                  </a:rPr>
                                  <m:t>𝑢</m:t>
                                </m:r>
                              </m:oMath>
                            </m:oMathPara>
                          </a14:m>
                          <a:endParaRPr lang="en-US" sz="3600" dirty="0"/>
                        </a:p>
                      </a:txBody>
                      <a:tcPr anchor="ctr"/>
                    </a:tc>
                    <a:tc>
                      <a:txBody>
                        <a:bodyPr/>
                        <a:lstStyle/>
                        <a:p>
                          <a:pPr algn="ctr"/>
                          <a14:m>
                            <m:oMathPara xmlns:m="http://schemas.openxmlformats.org/officeDocument/2006/math">
                              <m:oMathParaPr>
                                <m:jc m:val="centerGroup"/>
                              </m:oMathParaPr>
                              <m:oMath xmlns:m="http://schemas.openxmlformats.org/officeDocument/2006/math">
                                <m:r>
                                  <a:rPr lang="en-US" sz="3600" i="1" smtClean="0">
                                    <a:latin typeface="Cambria Math" panose="02040503050406030204" pitchFamily="18" charset="0"/>
                                  </a:rPr>
                                  <m:t>𝑣</m:t>
                                </m:r>
                              </m:oMath>
                            </m:oMathPara>
                          </a14:m>
                          <a:endParaRPr lang="en-US" sz="36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sz="3600" b="0" i="1" smtClean="0">
                                    <a:latin typeface="Cambria Math" panose="02040503050406030204" pitchFamily="18" charset="0"/>
                                  </a:rPr>
                                  <m:t>𝑎</m:t>
                                </m:r>
                              </m:oMath>
                            </m:oMathPara>
                          </a14:m>
                          <a:endParaRPr lang="en-US" sz="36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sz="3600" b="0" i="1" smtClean="0">
                                    <a:latin typeface="Cambria Math" panose="02040503050406030204" pitchFamily="18" charset="0"/>
                                  </a:rPr>
                                  <m:t>𝑡</m:t>
                                </m:r>
                              </m:oMath>
                            </m:oMathPara>
                          </a14:m>
                          <a:endParaRPr lang="en-US" sz="3600" dirty="0"/>
                        </a:p>
                      </a:txBody>
                      <a:tcPr anchor="ctr"/>
                    </a:tc>
                    <a:extLst>
                      <a:ext uri="{0D108BD9-81ED-4DB2-BD59-A6C34878D82A}">
                        <a16:rowId xmlns:a16="http://schemas.microsoft.com/office/drawing/2014/main" val="1293479280"/>
                      </a:ext>
                    </a:extLst>
                  </a:tr>
                  <a:tr h="875875">
                    <a:tc>
                      <a:txBody>
                        <a:bodyPr/>
                        <a:lstStyle/>
                        <a:p>
                          <a:pPr algn="ctr"/>
                          <a14:m>
                            <m:oMathPara xmlns:m="http://schemas.openxmlformats.org/officeDocument/2006/math">
                              <m:oMathParaPr>
                                <m:jc m:val="centerGroup"/>
                              </m:oMathParaPr>
                              <m:oMath xmlns:m="http://schemas.openxmlformats.org/officeDocument/2006/math">
                                <m:r>
                                  <a:rPr lang="en-US" sz="3600" b="0" i="1" smtClean="0">
                                    <a:latin typeface="Cambria Math" panose="02040503050406030204" pitchFamily="18" charset="0"/>
                                  </a:rPr>
                                  <m:t>𝑠</m:t>
                                </m:r>
                                <m:r>
                                  <a:rPr lang="en-US" sz="3600" b="0" i="1" smtClean="0">
                                    <a:latin typeface="Cambria Math" panose="02040503050406030204" pitchFamily="18" charset="0"/>
                                  </a:rPr>
                                  <m:t>=</m:t>
                                </m:r>
                                <m:r>
                                  <a:rPr lang="en-US" sz="3600" b="0" i="1" smtClean="0">
                                    <a:latin typeface="Cambria Math" panose="02040503050406030204" pitchFamily="18" charset="0"/>
                                  </a:rPr>
                                  <m:t>𝑢𝑡</m:t>
                                </m:r>
                                <m:r>
                                  <a:rPr lang="en-US" sz="3600" b="0" i="1" smtClean="0">
                                    <a:latin typeface="Cambria Math" panose="02040503050406030204" pitchFamily="18" charset="0"/>
                                  </a:rPr>
                                  <m:t>+</m:t>
                                </m:r>
                                <m:box>
                                  <m:boxPr>
                                    <m:ctrlPr>
                                      <a:rPr lang="en-US" sz="3600" b="0" i="1" smtClean="0">
                                        <a:latin typeface="Cambria Math" panose="02040503050406030204" pitchFamily="18" charset="0"/>
                                      </a:rPr>
                                    </m:ctrlPr>
                                  </m:boxPr>
                                  <m:e>
                                    <m:argPr>
                                      <m:argSz m:val="-1"/>
                                    </m:argPr>
                                    <m:f>
                                      <m:fPr>
                                        <m:ctrlPr>
                                          <a:rPr lang="en-US" sz="3600" b="0" i="1" smtClean="0">
                                            <a:latin typeface="Cambria Math" panose="02040503050406030204" pitchFamily="18" charset="0"/>
                                          </a:rPr>
                                        </m:ctrlPr>
                                      </m:fPr>
                                      <m:num>
                                        <m:r>
                                          <a:rPr lang="en-US" sz="3600" b="0" i="1" smtClean="0">
                                            <a:latin typeface="Cambria Math" panose="02040503050406030204" pitchFamily="18" charset="0"/>
                                          </a:rPr>
                                          <m:t>1</m:t>
                                        </m:r>
                                      </m:num>
                                      <m:den>
                                        <m:r>
                                          <a:rPr lang="en-US" sz="3600" b="0" i="1" smtClean="0">
                                            <a:latin typeface="Cambria Math" panose="02040503050406030204" pitchFamily="18" charset="0"/>
                                          </a:rPr>
                                          <m:t>2</m:t>
                                        </m:r>
                                      </m:den>
                                    </m:f>
                                  </m:e>
                                </m:box>
                                <m:r>
                                  <a:rPr lang="en-US" sz="3600" b="0" i="1" smtClean="0">
                                    <a:latin typeface="Cambria Math" panose="02040503050406030204" pitchFamily="18" charset="0"/>
                                  </a:rPr>
                                  <m:t>𝑎</m:t>
                                </m:r>
                                <m:sSup>
                                  <m:sSupPr>
                                    <m:ctrlPr>
                                      <a:rPr lang="en-US" sz="3600" b="0" i="1" smtClean="0">
                                        <a:latin typeface="Cambria Math" panose="02040503050406030204" pitchFamily="18" charset="0"/>
                                      </a:rPr>
                                    </m:ctrlPr>
                                  </m:sSupPr>
                                  <m:e>
                                    <m:r>
                                      <a:rPr lang="en-US" sz="3600" b="0" i="1" smtClean="0">
                                        <a:latin typeface="Cambria Math" panose="02040503050406030204" pitchFamily="18" charset="0"/>
                                      </a:rPr>
                                      <m:t>𝑡</m:t>
                                    </m:r>
                                  </m:e>
                                  <m:sup>
                                    <m:r>
                                      <a:rPr lang="en-US" sz="3600" b="0" i="1" smtClean="0">
                                        <a:latin typeface="Cambria Math" panose="02040503050406030204" pitchFamily="18" charset="0"/>
                                      </a:rPr>
                                      <m:t>2</m:t>
                                    </m:r>
                                  </m:sup>
                                </m:sSup>
                              </m:oMath>
                            </m:oMathPara>
                          </a14:m>
                          <a:endParaRPr lang="en-US" sz="36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sz="3600" b="0" i="1" smtClean="0">
                                    <a:latin typeface="Cambria Math" panose="02040503050406030204" pitchFamily="18" charset="0"/>
                                  </a:rPr>
                                  <m:t>𝑠</m:t>
                                </m:r>
                              </m:oMath>
                            </m:oMathPara>
                          </a14:m>
                          <a:endParaRPr lang="en-US" sz="3600" dirty="0"/>
                        </a:p>
                      </a:txBody>
                      <a:tcPr anchor="ctr"/>
                    </a:tc>
                    <a:tc>
                      <a:txBody>
                        <a:bodyPr/>
                        <a:lstStyle/>
                        <a:p>
                          <a:pPr algn="ctr"/>
                          <a14:m>
                            <m:oMathPara xmlns:m="http://schemas.openxmlformats.org/officeDocument/2006/math">
                              <m:oMathParaPr>
                                <m:jc m:val="centerGroup"/>
                              </m:oMathParaPr>
                              <m:oMath xmlns:m="http://schemas.openxmlformats.org/officeDocument/2006/math">
                                <m:r>
                                  <a:rPr lang="en-US" sz="3600" i="1" smtClean="0">
                                    <a:latin typeface="Cambria Math" panose="02040503050406030204" pitchFamily="18" charset="0"/>
                                  </a:rPr>
                                  <m:t>𝑢</m:t>
                                </m:r>
                              </m:oMath>
                            </m:oMathPara>
                          </a14:m>
                          <a:endParaRPr lang="en-US" sz="3600" dirty="0"/>
                        </a:p>
                      </a:txBody>
                      <a:tcPr anchor="ctr"/>
                    </a:tc>
                    <a:tc>
                      <a:txBody>
                        <a:bodyPr/>
                        <a:lstStyle/>
                        <a:p>
                          <a:pPr algn="ctr"/>
                          <a:endParaRPr lang="en-US" sz="36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sz="3600" b="0" i="1" smtClean="0">
                                    <a:latin typeface="Cambria Math" panose="02040503050406030204" pitchFamily="18" charset="0"/>
                                  </a:rPr>
                                  <m:t>𝑎</m:t>
                                </m:r>
                              </m:oMath>
                            </m:oMathPara>
                          </a14:m>
                          <a:endParaRPr lang="en-US" sz="36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sz="3600" b="0" i="1" smtClean="0">
                                    <a:latin typeface="Cambria Math" panose="02040503050406030204" pitchFamily="18" charset="0"/>
                                  </a:rPr>
                                  <m:t>𝑡</m:t>
                                </m:r>
                              </m:oMath>
                            </m:oMathPara>
                          </a14:m>
                          <a:endParaRPr lang="en-US" sz="3600" dirty="0"/>
                        </a:p>
                      </a:txBody>
                      <a:tcPr anchor="ctr"/>
                    </a:tc>
                    <a:extLst>
                      <a:ext uri="{0D108BD9-81ED-4DB2-BD59-A6C34878D82A}">
                        <a16:rowId xmlns:a16="http://schemas.microsoft.com/office/drawing/2014/main" val="1277016835"/>
                      </a:ext>
                    </a:extLst>
                  </a:tr>
                  <a:tr h="875875">
                    <a:tc>
                      <a:txBody>
                        <a:bodyPr/>
                        <a:lstStyle/>
                        <a:p>
                          <a:pPr algn="ctr"/>
                          <a14:m>
                            <m:oMathPara xmlns:m="http://schemas.openxmlformats.org/officeDocument/2006/math">
                              <m:oMathParaPr>
                                <m:jc m:val="centerGroup"/>
                              </m:oMathParaPr>
                              <m:oMath xmlns:m="http://schemas.openxmlformats.org/officeDocument/2006/math">
                                <m:sSup>
                                  <m:sSupPr>
                                    <m:ctrlPr>
                                      <a:rPr lang="en-US" sz="3600" b="0" i="1" smtClean="0">
                                        <a:latin typeface="Cambria Math" panose="02040503050406030204" pitchFamily="18" charset="0"/>
                                      </a:rPr>
                                    </m:ctrlPr>
                                  </m:sSupPr>
                                  <m:e>
                                    <m:r>
                                      <a:rPr lang="en-US" sz="3600" b="0" i="1" smtClean="0">
                                        <a:latin typeface="Cambria Math" panose="02040503050406030204" pitchFamily="18" charset="0"/>
                                      </a:rPr>
                                      <m:t>𝑣</m:t>
                                    </m:r>
                                  </m:e>
                                  <m:sup>
                                    <m:r>
                                      <a:rPr lang="en-US" sz="3600" b="0" i="1" smtClean="0">
                                        <a:latin typeface="Cambria Math" panose="02040503050406030204" pitchFamily="18" charset="0"/>
                                      </a:rPr>
                                      <m:t>2</m:t>
                                    </m:r>
                                  </m:sup>
                                </m:sSup>
                                <m:r>
                                  <a:rPr lang="en-US" sz="3600" b="0" i="1" smtClean="0">
                                    <a:latin typeface="Cambria Math" panose="02040503050406030204" pitchFamily="18" charset="0"/>
                                  </a:rPr>
                                  <m:t>=</m:t>
                                </m:r>
                                <m:sSup>
                                  <m:sSupPr>
                                    <m:ctrlPr>
                                      <a:rPr lang="en-US" sz="3600" b="0" i="1" smtClean="0">
                                        <a:latin typeface="Cambria Math" panose="02040503050406030204" pitchFamily="18" charset="0"/>
                                      </a:rPr>
                                    </m:ctrlPr>
                                  </m:sSupPr>
                                  <m:e>
                                    <m:r>
                                      <a:rPr lang="en-US" sz="3600" b="0" i="1" smtClean="0">
                                        <a:latin typeface="Cambria Math" panose="02040503050406030204" pitchFamily="18" charset="0"/>
                                      </a:rPr>
                                      <m:t>𝑢</m:t>
                                    </m:r>
                                  </m:e>
                                  <m:sup>
                                    <m:r>
                                      <a:rPr lang="en-US" sz="3600" b="0" i="1" smtClean="0">
                                        <a:latin typeface="Cambria Math" panose="02040503050406030204" pitchFamily="18" charset="0"/>
                                      </a:rPr>
                                      <m:t>2</m:t>
                                    </m:r>
                                  </m:sup>
                                </m:sSup>
                                <m:r>
                                  <a:rPr lang="en-US" sz="3600" b="0" i="1" smtClean="0">
                                    <a:latin typeface="Cambria Math" panose="02040503050406030204" pitchFamily="18" charset="0"/>
                                  </a:rPr>
                                  <m:t>+2</m:t>
                                </m:r>
                                <m:r>
                                  <a:rPr lang="en-US" sz="3600" b="0" i="1" smtClean="0">
                                    <a:latin typeface="Cambria Math" panose="02040503050406030204" pitchFamily="18" charset="0"/>
                                  </a:rPr>
                                  <m:t>𝑎𝑠</m:t>
                                </m:r>
                              </m:oMath>
                            </m:oMathPara>
                          </a14:m>
                          <a:endParaRPr lang="en-US" sz="36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sz="3600" b="0" i="1" smtClean="0">
                                    <a:latin typeface="Cambria Math" panose="02040503050406030204" pitchFamily="18" charset="0"/>
                                  </a:rPr>
                                  <m:t>𝑠</m:t>
                                </m:r>
                              </m:oMath>
                            </m:oMathPara>
                          </a14:m>
                          <a:endParaRPr lang="en-US" sz="3600" dirty="0"/>
                        </a:p>
                      </a:txBody>
                      <a:tcPr anchor="ctr"/>
                    </a:tc>
                    <a:tc>
                      <a:txBody>
                        <a:bodyPr/>
                        <a:lstStyle/>
                        <a:p>
                          <a:pPr algn="ctr"/>
                          <a14:m>
                            <m:oMathPara xmlns:m="http://schemas.openxmlformats.org/officeDocument/2006/math">
                              <m:oMathParaPr>
                                <m:jc m:val="centerGroup"/>
                              </m:oMathParaPr>
                              <m:oMath xmlns:m="http://schemas.openxmlformats.org/officeDocument/2006/math">
                                <m:r>
                                  <a:rPr lang="en-US" sz="3600" i="1" smtClean="0">
                                    <a:latin typeface="Cambria Math" panose="02040503050406030204" pitchFamily="18" charset="0"/>
                                  </a:rPr>
                                  <m:t>𝑢</m:t>
                                </m:r>
                              </m:oMath>
                            </m:oMathPara>
                          </a14:m>
                          <a:endParaRPr lang="en-US" sz="3600" dirty="0"/>
                        </a:p>
                      </a:txBody>
                      <a:tcPr anchor="ctr"/>
                    </a:tc>
                    <a:tc>
                      <a:txBody>
                        <a:bodyPr/>
                        <a:lstStyle/>
                        <a:p>
                          <a:pPr algn="ctr"/>
                          <a14:m>
                            <m:oMathPara xmlns:m="http://schemas.openxmlformats.org/officeDocument/2006/math">
                              <m:oMathParaPr>
                                <m:jc m:val="centerGroup"/>
                              </m:oMathParaPr>
                              <m:oMath xmlns:m="http://schemas.openxmlformats.org/officeDocument/2006/math">
                                <m:r>
                                  <a:rPr lang="en-US" sz="3600" i="1" smtClean="0">
                                    <a:latin typeface="Cambria Math" panose="02040503050406030204" pitchFamily="18" charset="0"/>
                                  </a:rPr>
                                  <m:t>𝑣</m:t>
                                </m:r>
                              </m:oMath>
                            </m:oMathPara>
                          </a14:m>
                          <a:endParaRPr lang="en-US" sz="36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sz="3600" b="0" i="1" smtClean="0">
                                    <a:latin typeface="Cambria Math" panose="02040503050406030204" pitchFamily="18" charset="0"/>
                                  </a:rPr>
                                  <m:t>𝑎</m:t>
                                </m:r>
                              </m:oMath>
                            </m:oMathPara>
                          </a14:m>
                          <a:endParaRPr lang="en-US" sz="36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3600" dirty="0"/>
                        </a:p>
                      </a:txBody>
                      <a:tcPr anchor="ctr"/>
                    </a:tc>
                    <a:extLst>
                      <a:ext uri="{0D108BD9-81ED-4DB2-BD59-A6C34878D82A}">
                        <a16:rowId xmlns:a16="http://schemas.microsoft.com/office/drawing/2014/main" val="542328083"/>
                      </a:ext>
                    </a:extLst>
                  </a:tr>
                  <a:tr h="875875">
                    <a:tc>
                      <a:txBody>
                        <a:bodyPr/>
                        <a:lstStyle/>
                        <a:p>
                          <a:pPr algn="ctr"/>
                          <a14:m>
                            <m:oMathPara xmlns:m="http://schemas.openxmlformats.org/officeDocument/2006/math">
                              <m:oMathParaPr>
                                <m:jc m:val="centerGroup"/>
                              </m:oMathParaPr>
                              <m:oMath xmlns:m="http://schemas.openxmlformats.org/officeDocument/2006/math">
                                <m:r>
                                  <a:rPr lang="en-US" sz="3600" b="0" i="1" smtClean="0">
                                    <a:latin typeface="Cambria Math" panose="02040503050406030204" pitchFamily="18" charset="0"/>
                                  </a:rPr>
                                  <m:t>𝑠</m:t>
                                </m:r>
                                <m:r>
                                  <a:rPr lang="en-US" sz="3600" b="0" i="1" smtClean="0">
                                    <a:latin typeface="Cambria Math" panose="02040503050406030204" pitchFamily="18" charset="0"/>
                                  </a:rPr>
                                  <m:t>=</m:t>
                                </m:r>
                                <m:box>
                                  <m:boxPr>
                                    <m:ctrlPr>
                                      <a:rPr lang="en-US" sz="3600" b="0" i="1" smtClean="0">
                                        <a:latin typeface="Cambria Math" panose="02040503050406030204" pitchFamily="18" charset="0"/>
                                      </a:rPr>
                                    </m:ctrlPr>
                                  </m:boxPr>
                                  <m:e>
                                    <m:argPr>
                                      <m:argSz m:val="-1"/>
                                    </m:argPr>
                                    <m:f>
                                      <m:fPr>
                                        <m:ctrlPr>
                                          <a:rPr lang="en-US" sz="3600" b="0" i="1" smtClean="0">
                                            <a:latin typeface="Cambria Math" panose="02040503050406030204" pitchFamily="18" charset="0"/>
                                          </a:rPr>
                                        </m:ctrlPr>
                                      </m:fPr>
                                      <m:num>
                                        <m:d>
                                          <m:dPr>
                                            <m:ctrlPr>
                                              <a:rPr lang="en-US" sz="3600" b="0" i="1" smtClean="0">
                                                <a:latin typeface="Cambria Math" panose="02040503050406030204" pitchFamily="18" charset="0"/>
                                              </a:rPr>
                                            </m:ctrlPr>
                                          </m:dPr>
                                          <m:e>
                                            <m:r>
                                              <a:rPr lang="en-US" sz="3600" b="0" i="1" smtClean="0">
                                                <a:latin typeface="Cambria Math" panose="02040503050406030204" pitchFamily="18" charset="0"/>
                                              </a:rPr>
                                              <m:t>𝑣</m:t>
                                            </m:r>
                                            <m:r>
                                              <a:rPr lang="en-US" sz="3600" b="0" i="1" smtClean="0">
                                                <a:latin typeface="Cambria Math" panose="02040503050406030204" pitchFamily="18" charset="0"/>
                                              </a:rPr>
                                              <m:t>+</m:t>
                                            </m:r>
                                            <m:r>
                                              <a:rPr lang="en-US" sz="3600" b="0" i="1" smtClean="0">
                                                <a:latin typeface="Cambria Math" panose="02040503050406030204" pitchFamily="18" charset="0"/>
                                              </a:rPr>
                                              <m:t>𝑢</m:t>
                                            </m:r>
                                          </m:e>
                                        </m:d>
                                        <m:r>
                                          <a:rPr lang="en-US" sz="3600" b="0" i="1" smtClean="0">
                                            <a:latin typeface="Cambria Math" panose="02040503050406030204" pitchFamily="18" charset="0"/>
                                          </a:rPr>
                                          <m:t>𝑡</m:t>
                                        </m:r>
                                      </m:num>
                                      <m:den>
                                        <m:r>
                                          <a:rPr lang="en-US" sz="3600" b="0" i="1" smtClean="0">
                                            <a:latin typeface="Cambria Math" panose="02040503050406030204" pitchFamily="18" charset="0"/>
                                          </a:rPr>
                                          <m:t>2</m:t>
                                        </m:r>
                                      </m:den>
                                    </m:f>
                                  </m:e>
                                </m:box>
                              </m:oMath>
                            </m:oMathPara>
                          </a14:m>
                          <a:endParaRPr lang="en-US" sz="36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sz="3600" b="0" i="1" smtClean="0">
                                    <a:latin typeface="Cambria Math" panose="02040503050406030204" pitchFamily="18" charset="0"/>
                                  </a:rPr>
                                  <m:t>𝑠</m:t>
                                </m:r>
                              </m:oMath>
                            </m:oMathPara>
                          </a14:m>
                          <a:endParaRPr lang="en-US" sz="3600" dirty="0"/>
                        </a:p>
                      </a:txBody>
                      <a:tcPr anchor="ctr"/>
                    </a:tc>
                    <a:tc>
                      <a:txBody>
                        <a:bodyPr/>
                        <a:lstStyle/>
                        <a:p>
                          <a:pPr algn="ctr"/>
                          <a14:m>
                            <m:oMathPara xmlns:m="http://schemas.openxmlformats.org/officeDocument/2006/math">
                              <m:oMathParaPr>
                                <m:jc m:val="centerGroup"/>
                              </m:oMathParaPr>
                              <m:oMath xmlns:m="http://schemas.openxmlformats.org/officeDocument/2006/math">
                                <m:r>
                                  <a:rPr lang="en-US" sz="3600" i="1" smtClean="0">
                                    <a:latin typeface="Cambria Math" panose="02040503050406030204" pitchFamily="18" charset="0"/>
                                  </a:rPr>
                                  <m:t>𝑢</m:t>
                                </m:r>
                              </m:oMath>
                            </m:oMathPara>
                          </a14:m>
                          <a:endParaRPr lang="en-US" sz="3600" dirty="0"/>
                        </a:p>
                      </a:txBody>
                      <a:tcPr anchor="ctr"/>
                    </a:tc>
                    <a:tc>
                      <a:txBody>
                        <a:bodyPr/>
                        <a:lstStyle/>
                        <a:p>
                          <a:pPr algn="ctr"/>
                          <a14:m>
                            <m:oMathPara xmlns:m="http://schemas.openxmlformats.org/officeDocument/2006/math">
                              <m:oMathParaPr>
                                <m:jc m:val="centerGroup"/>
                              </m:oMathParaPr>
                              <m:oMath xmlns:m="http://schemas.openxmlformats.org/officeDocument/2006/math">
                                <m:r>
                                  <a:rPr lang="en-US" sz="3600" i="1" smtClean="0">
                                    <a:latin typeface="Cambria Math" panose="02040503050406030204" pitchFamily="18" charset="0"/>
                                  </a:rPr>
                                  <m:t>𝑣</m:t>
                                </m:r>
                              </m:oMath>
                            </m:oMathPara>
                          </a14:m>
                          <a:endParaRPr lang="en-US" sz="36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36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sz="3600" b="0" i="1" smtClean="0">
                                    <a:latin typeface="Cambria Math" panose="02040503050406030204" pitchFamily="18" charset="0"/>
                                  </a:rPr>
                                  <m:t>𝑡</m:t>
                                </m:r>
                              </m:oMath>
                            </m:oMathPara>
                          </a14:m>
                          <a:endParaRPr lang="en-US" sz="3600" dirty="0"/>
                        </a:p>
                      </a:txBody>
                      <a:tcPr anchor="ctr"/>
                    </a:tc>
                    <a:extLst>
                      <a:ext uri="{0D108BD9-81ED-4DB2-BD59-A6C34878D82A}">
                        <a16:rowId xmlns:a16="http://schemas.microsoft.com/office/drawing/2014/main" val="2316709308"/>
                      </a:ext>
                    </a:extLst>
                  </a:tr>
                </a:tbl>
              </a:graphicData>
            </a:graphic>
          </p:graphicFrame>
        </mc:Choice>
        <mc:Fallback xmlns="">
          <p:graphicFrame>
            <p:nvGraphicFramePr>
              <p:cNvPr id="4" name="Table 3"/>
              <p:cNvGraphicFramePr>
                <a:graphicFrameLocks noGrp="1"/>
              </p:cNvGraphicFramePr>
              <p:nvPr>
                <p:extLst>
                  <p:ext uri="{D42A27DB-BD31-4B8C-83A1-F6EECF244321}">
                    <p14:modId xmlns:p14="http://schemas.microsoft.com/office/powerpoint/2010/main" val="1954112072"/>
                  </p:ext>
                </p:extLst>
              </p:nvPr>
            </p:nvGraphicFramePr>
            <p:xfrm>
              <a:off x="218300" y="1531726"/>
              <a:ext cx="8726919" cy="4669322"/>
            </p:xfrm>
            <a:graphic>
              <a:graphicData uri="http://schemas.openxmlformats.org/drawingml/2006/table">
                <a:tbl>
                  <a:tblPr bandRow="1">
                    <a:tableStyleId>{8A107856-5554-42FB-B03E-39F5DBC370BA}</a:tableStyleId>
                  </a:tblPr>
                  <a:tblGrid>
                    <a:gridCol w="3761349">
                      <a:extLst>
                        <a:ext uri="{9D8B030D-6E8A-4147-A177-3AD203B41FA5}">
                          <a16:colId xmlns:a16="http://schemas.microsoft.com/office/drawing/2014/main" val="2160596082"/>
                        </a:ext>
                      </a:extLst>
                    </a:gridCol>
                    <a:gridCol w="993114">
                      <a:extLst>
                        <a:ext uri="{9D8B030D-6E8A-4147-A177-3AD203B41FA5}">
                          <a16:colId xmlns:a16="http://schemas.microsoft.com/office/drawing/2014/main" val="3066842352"/>
                        </a:ext>
                      </a:extLst>
                    </a:gridCol>
                    <a:gridCol w="993114">
                      <a:extLst>
                        <a:ext uri="{9D8B030D-6E8A-4147-A177-3AD203B41FA5}">
                          <a16:colId xmlns:a16="http://schemas.microsoft.com/office/drawing/2014/main" val="1323503259"/>
                        </a:ext>
                      </a:extLst>
                    </a:gridCol>
                    <a:gridCol w="993114">
                      <a:extLst>
                        <a:ext uri="{9D8B030D-6E8A-4147-A177-3AD203B41FA5}">
                          <a16:colId xmlns:a16="http://schemas.microsoft.com/office/drawing/2014/main" val="1065866214"/>
                        </a:ext>
                      </a:extLst>
                    </a:gridCol>
                    <a:gridCol w="993114">
                      <a:extLst>
                        <a:ext uri="{9D8B030D-6E8A-4147-A177-3AD203B41FA5}">
                          <a16:colId xmlns:a16="http://schemas.microsoft.com/office/drawing/2014/main" val="4009717987"/>
                        </a:ext>
                      </a:extLst>
                    </a:gridCol>
                    <a:gridCol w="993114">
                      <a:extLst>
                        <a:ext uri="{9D8B030D-6E8A-4147-A177-3AD203B41FA5}">
                          <a16:colId xmlns:a16="http://schemas.microsoft.com/office/drawing/2014/main" val="571984144"/>
                        </a:ext>
                      </a:extLst>
                    </a:gridCol>
                  </a:tblGrid>
                  <a:tr h="1165822">
                    <a:tc>
                      <a:txBody>
                        <a:bodyPr/>
                        <a:lstStyle/>
                        <a:p>
                          <a:pPr algn="ctr"/>
                          <a:r>
                            <a:rPr lang="en-US" sz="3600" i="1" dirty="0">
                              <a:latin typeface="Cambria" panose="02040503050406030204" pitchFamily="18" charset="0"/>
                            </a:rPr>
                            <a:t>Units</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i="1" dirty="0">
                              <a:latin typeface="Cambria" panose="02040503050406030204" pitchFamily="18" charset="0"/>
                            </a:rPr>
                            <a:t>m</a:t>
                          </a:r>
                        </a:p>
                      </a:txBody>
                      <a:tcPr anchor="ctr"/>
                    </a:tc>
                    <a:tc>
                      <a:txBody>
                        <a:bodyPr/>
                        <a:lstStyle/>
                        <a:p>
                          <a:pPr algn="ctr"/>
                          <a:r>
                            <a:rPr lang="en-US" sz="2800" i="1" dirty="0">
                              <a:latin typeface="Cambria" panose="02040503050406030204" pitchFamily="18" charset="0"/>
                            </a:rPr>
                            <a:t>m</a:t>
                          </a:r>
                          <a:r>
                            <a:rPr lang="en-US" sz="2800" i="1" baseline="0" dirty="0">
                              <a:latin typeface="Cambria" panose="02040503050406030204" pitchFamily="18" charset="0"/>
                            </a:rPr>
                            <a:t> </a:t>
                          </a:r>
                          <a:r>
                            <a:rPr lang="en-US" sz="2800" i="1" dirty="0">
                              <a:latin typeface="Cambria" panose="02040503050406030204" pitchFamily="18" charset="0"/>
                            </a:rPr>
                            <a:t>s</a:t>
                          </a:r>
                          <a:r>
                            <a:rPr lang="en-US" sz="2800" i="1" baseline="30000" dirty="0">
                              <a:latin typeface="Cambria" panose="02040503050406030204" pitchFamily="18" charset="0"/>
                            </a:rPr>
                            <a:t>-1</a:t>
                          </a:r>
                          <a:endParaRPr lang="en-US" sz="2800" i="1" dirty="0">
                            <a:latin typeface="Cambria" panose="02040503050406030204" pitchFamily="18" charset="0"/>
                          </a:endParaRPr>
                        </a:p>
                      </a:txBody>
                      <a:tcPr anchor="ctr"/>
                    </a:tc>
                    <a:tc>
                      <a:txBody>
                        <a:bodyPr/>
                        <a:lstStyle/>
                        <a:p>
                          <a:pPr algn="ctr"/>
                          <a:r>
                            <a:rPr lang="en-US" sz="2800" i="1" dirty="0">
                              <a:latin typeface="Cambria" panose="02040503050406030204" pitchFamily="18" charset="0"/>
                            </a:rPr>
                            <a:t>m</a:t>
                          </a:r>
                          <a:r>
                            <a:rPr lang="en-US" sz="2800" i="1" baseline="0" dirty="0">
                              <a:latin typeface="Cambria" panose="02040503050406030204" pitchFamily="18" charset="0"/>
                            </a:rPr>
                            <a:t> </a:t>
                          </a:r>
                          <a:r>
                            <a:rPr lang="en-US" sz="2800" i="1" dirty="0">
                              <a:latin typeface="Cambria" panose="02040503050406030204" pitchFamily="18" charset="0"/>
                            </a:rPr>
                            <a:t>s</a:t>
                          </a:r>
                          <a:r>
                            <a:rPr lang="en-US" sz="2800" i="1" baseline="30000" dirty="0">
                              <a:latin typeface="Cambria" panose="02040503050406030204" pitchFamily="18" charset="0"/>
                            </a:rPr>
                            <a:t>-1</a:t>
                          </a:r>
                          <a:endParaRPr lang="en-US" sz="2800" i="1" dirty="0">
                            <a:latin typeface="Cambria" panose="02040503050406030204" pitchFamily="18" charset="0"/>
                          </a:endParaRPr>
                        </a:p>
                      </a:txBody>
                      <a:tcPr anchor="ctr"/>
                    </a:tc>
                    <a:tc>
                      <a:txBody>
                        <a:bodyPr/>
                        <a:lstStyle/>
                        <a:p>
                          <a:pPr algn="ctr"/>
                          <a:r>
                            <a:rPr lang="en-US" sz="2800" i="1" dirty="0">
                              <a:latin typeface="Cambria" panose="02040503050406030204" pitchFamily="18" charset="0"/>
                            </a:rPr>
                            <a:t>m</a:t>
                          </a:r>
                          <a:r>
                            <a:rPr lang="en-US" sz="2800" i="1" baseline="0" dirty="0">
                              <a:latin typeface="Cambria" panose="02040503050406030204" pitchFamily="18" charset="0"/>
                            </a:rPr>
                            <a:t> </a:t>
                          </a:r>
                          <a:r>
                            <a:rPr lang="en-US" sz="2800" i="1" dirty="0">
                              <a:latin typeface="Cambria" panose="02040503050406030204" pitchFamily="18" charset="0"/>
                            </a:rPr>
                            <a:t>s</a:t>
                          </a:r>
                          <a:r>
                            <a:rPr lang="en-US" sz="2800" i="1" baseline="30000" dirty="0">
                              <a:latin typeface="Cambria" panose="02040503050406030204" pitchFamily="18" charset="0"/>
                            </a:rPr>
                            <a:t>-2</a:t>
                          </a:r>
                          <a:endParaRPr lang="en-US" sz="2800" i="1" dirty="0">
                            <a:latin typeface="Cambria" panose="02040503050406030204" pitchFamily="18"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i="1" dirty="0">
                              <a:latin typeface="Cambria" panose="02040503050406030204" pitchFamily="18" charset="0"/>
                            </a:rPr>
                            <a:t>s</a:t>
                          </a:r>
                        </a:p>
                      </a:txBody>
                      <a:tcPr anchor="ctr"/>
                    </a:tc>
                    <a:extLst>
                      <a:ext uri="{0D108BD9-81ED-4DB2-BD59-A6C34878D82A}">
                        <a16:rowId xmlns:a16="http://schemas.microsoft.com/office/drawing/2014/main" val="154410454"/>
                      </a:ext>
                    </a:extLst>
                  </a:tr>
                  <a:tr h="875875">
                    <a:tc>
                      <a:txBody>
                        <a:bodyPr/>
                        <a:lstStyle/>
                        <a:p>
                          <a:endParaRPr lang="en-US"/>
                        </a:p>
                      </a:txBody>
                      <a:tcPr anchor="ctr">
                        <a:blipFill>
                          <a:blip r:embed="rId2"/>
                          <a:stretch>
                            <a:fillRect l="-162" t="-134965" r="-132201" b="-303497"/>
                          </a:stretch>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3600" dirty="0"/>
                        </a:p>
                      </a:txBody>
                      <a:tcPr anchor="ctr"/>
                    </a:tc>
                    <a:tc>
                      <a:txBody>
                        <a:bodyPr/>
                        <a:lstStyle/>
                        <a:p>
                          <a:endParaRPr lang="en-US"/>
                        </a:p>
                      </a:txBody>
                      <a:tcPr anchor="ctr">
                        <a:blipFill>
                          <a:blip r:embed="rId2"/>
                          <a:stretch>
                            <a:fillRect l="-479755" t="-134965" r="-301227" b="-303497"/>
                          </a:stretch>
                        </a:blipFill>
                      </a:tcPr>
                    </a:tc>
                    <a:tc>
                      <a:txBody>
                        <a:bodyPr/>
                        <a:lstStyle/>
                        <a:p>
                          <a:endParaRPr lang="en-US"/>
                        </a:p>
                      </a:txBody>
                      <a:tcPr anchor="ctr">
                        <a:blipFill>
                          <a:blip r:embed="rId2"/>
                          <a:stretch>
                            <a:fillRect l="-579755" t="-134965" r="-201227" b="-303497"/>
                          </a:stretch>
                        </a:blipFill>
                      </a:tcPr>
                    </a:tc>
                    <a:tc>
                      <a:txBody>
                        <a:bodyPr/>
                        <a:lstStyle/>
                        <a:p>
                          <a:endParaRPr lang="en-US"/>
                        </a:p>
                      </a:txBody>
                      <a:tcPr anchor="ctr">
                        <a:blipFill>
                          <a:blip r:embed="rId2"/>
                          <a:stretch>
                            <a:fillRect l="-679755" t="-134965" r="-101227" b="-303497"/>
                          </a:stretch>
                        </a:blipFill>
                      </a:tcPr>
                    </a:tc>
                    <a:tc>
                      <a:txBody>
                        <a:bodyPr/>
                        <a:lstStyle/>
                        <a:p>
                          <a:endParaRPr lang="en-US"/>
                        </a:p>
                      </a:txBody>
                      <a:tcPr anchor="ctr">
                        <a:blipFill>
                          <a:blip r:embed="rId2"/>
                          <a:stretch>
                            <a:fillRect l="-779755" t="-134965" r="-1227" b="-303497"/>
                          </a:stretch>
                        </a:blipFill>
                      </a:tcPr>
                    </a:tc>
                    <a:extLst>
                      <a:ext uri="{0D108BD9-81ED-4DB2-BD59-A6C34878D82A}">
                        <a16:rowId xmlns:a16="http://schemas.microsoft.com/office/drawing/2014/main" val="1293479280"/>
                      </a:ext>
                    </a:extLst>
                  </a:tr>
                  <a:tr h="875875">
                    <a:tc>
                      <a:txBody>
                        <a:bodyPr/>
                        <a:lstStyle/>
                        <a:p>
                          <a:endParaRPr lang="en-US"/>
                        </a:p>
                      </a:txBody>
                      <a:tcPr anchor="ctr">
                        <a:blipFill>
                          <a:blip r:embed="rId2"/>
                          <a:stretch>
                            <a:fillRect l="-162" t="-233333" r="-132201" b="-201389"/>
                          </a:stretch>
                        </a:blipFill>
                      </a:tcPr>
                    </a:tc>
                    <a:tc>
                      <a:txBody>
                        <a:bodyPr/>
                        <a:lstStyle/>
                        <a:p>
                          <a:endParaRPr lang="en-US"/>
                        </a:p>
                      </a:txBody>
                      <a:tcPr anchor="ctr">
                        <a:blipFill>
                          <a:blip r:embed="rId2"/>
                          <a:stretch>
                            <a:fillRect l="-379755" t="-233333" r="-401227" b="-201389"/>
                          </a:stretch>
                        </a:blipFill>
                      </a:tcPr>
                    </a:tc>
                    <a:tc>
                      <a:txBody>
                        <a:bodyPr/>
                        <a:lstStyle/>
                        <a:p>
                          <a:endParaRPr lang="en-US"/>
                        </a:p>
                      </a:txBody>
                      <a:tcPr anchor="ctr">
                        <a:blipFill>
                          <a:blip r:embed="rId2"/>
                          <a:stretch>
                            <a:fillRect l="-479755" t="-233333" r="-301227" b="-201389"/>
                          </a:stretch>
                        </a:blipFill>
                      </a:tcPr>
                    </a:tc>
                    <a:tc>
                      <a:txBody>
                        <a:bodyPr/>
                        <a:lstStyle/>
                        <a:p>
                          <a:pPr algn="ctr"/>
                          <a:endParaRPr lang="en-US" sz="3600" dirty="0"/>
                        </a:p>
                      </a:txBody>
                      <a:tcPr anchor="ctr"/>
                    </a:tc>
                    <a:tc>
                      <a:txBody>
                        <a:bodyPr/>
                        <a:lstStyle/>
                        <a:p>
                          <a:endParaRPr lang="en-US"/>
                        </a:p>
                      </a:txBody>
                      <a:tcPr anchor="ctr">
                        <a:blipFill>
                          <a:blip r:embed="rId2"/>
                          <a:stretch>
                            <a:fillRect l="-679755" t="-233333" r="-101227" b="-201389"/>
                          </a:stretch>
                        </a:blipFill>
                      </a:tcPr>
                    </a:tc>
                    <a:tc>
                      <a:txBody>
                        <a:bodyPr/>
                        <a:lstStyle/>
                        <a:p>
                          <a:endParaRPr lang="en-US"/>
                        </a:p>
                      </a:txBody>
                      <a:tcPr anchor="ctr">
                        <a:blipFill>
                          <a:blip r:embed="rId2"/>
                          <a:stretch>
                            <a:fillRect l="-779755" t="-233333" r="-1227" b="-201389"/>
                          </a:stretch>
                        </a:blipFill>
                      </a:tcPr>
                    </a:tc>
                    <a:extLst>
                      <a:ext uri="{0D108BD9-81ED-4DB2-BD59-A6C34878D82A}">
                        <a16:rowId xmlns:a16="http://schemas.microsoft.com/office/drawing/2014/main" val="1277016835"/>
                      </a:ext>
                    </a:extLst>
                  </a:tr>
                  <a:tr h="875875">
                    <a:tc>
                      <a:txBody>
                        <a:bodyPr/>
                        <a:lstStyle/>
                        <a:p>
                          <a:endParaRPr lang="en-US"/>
                        </a:p>
                      </a:txBody>
                      <a:tcPr anchor="ctr">
                        <a:blipFill>
                          <a:blip r:embed="rId2"/>
                          <a:stretch>
                            <a:fillRect l="-162" t="-333333" r="-132201" b="-101389"/>
                          </a:stretch>
                        </a:blipFill>
                      </a:tcPr>
                    </a:tc>
                    <a:tc>
                      <a:txBody>
                        <a:bodyPr/>
                        <a:lstStyle/>
                        <a:p>
                          <a:endParaRPr lang="en-US"/>
                        </a:p>
                      </a:txBody>
                      <a:tcPr anchor="ctr">
                        <a:blipFill>
                          <a:blip r:embed="rId2"/>
                          <a:stretch>
                            <a:fillRect l="-379755" t="-333333" r="-401227" b="-101389"/>
                          </a:stretch>
                        </a:blipFill>
                      </a:tcPr>
                    </a:tc>
                    <a:tc>
                      <a:txBody>
                        <a:bodyPr/>
                        <a:lstStyle/>
                        <a:p>
                          <a:endParaRPr lang="en-US"/>
                        </a:p>
                      </a:txBody>
                      <a:tcPr anchor="ctr">
                        <a:blipFill>
                          <a:blip r:embed="rId2"/>
                          <a:stretch>
                            <a:fillRect l="-479755" t="-333333" r="-301227" b="-101389"/>
                          </a:stretch>
                        </a:blipFill>
                      </a:tcPr>
                    </a:tc>
                    <a:tc>
                      <a:txBody>
                        <a:bodyPr/>
                        <a:lstStyle/>
                        <a:p>
                          <a:endParaRPr lang="en-US"/>
                        </a:p>
                      </a:txBody>
                      <a:tcPr anchor="ctr">
                        <a:blipFill>
                          <a:blip r:embed="rId2"/>
                          <a:stretch>
                            <a:fillRect l="-579755" t="-333333" r="-201227" b="-101389"/>
                          </a:stretch>
                        </a:blipFill>
                      </a:tcPr>
                    </a:tc>
                    <a:tc>
                      <a:txBody>
                        <a:bodyPr/>
                        <a:lstStyle/>
                        <a:p>
                          <a:endParaRPr lang="en-US"/>
                        </a:p>
                      </a:txBody>
                      <a:tcPr anchor="ctr">
                        <a:blipFill>
                          <a:blip r:embed="rId2"/>
                          <a:stretch>
                            <a:fillRect l="-679755" t="-333333" r="-101227" b="-101389"/>
                          </a:stretch>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3600" dirty="0"/>
                        </a:p>
                      </a:txBody>
                      <a:tcPr anchor="ctr"/>
                    </a:tc>
                    <a:extLst>
                      <a:ext uri="{0D108BD9-81ED-4DB2-BD59-A6C34878D82A}">
                        <a16:rowId xmlns:a16="http://schemas.microsoft.com/office/drawing/2014/main" val="542328083"/>
                      </a:ext>
                    </a:extLst>
                  </a:tr>
                  <a:tr h="875875">
                    <a:tc>
                      <a:txBody>
                        <a:bodyPr/>
                        <a:lstStyle/>
                        <a:p>
                          <a:endParaRPr lang="en-US"/>
                        </a:p>
                      </a:txBody>
                      <a:tcPr anchor="ctr">
                        <a:blipFill>
                          <a:blip r:embed="rId2"/>
                          <a:stretch>
                            <a:fillRect l="-162" t="-433333" r="-132201" b="-1389"/>
                          </a:stretch>
                        </a:blipFill>
                      </a:tcPr>
                    </a:tc>
                    <a:tc>
                      <a:txBody>
                        <a:bodyPr/>
                        <a:lstStyle/>
                        <a:p>
                          <a:endParaRPr lang="en-US"/>
                        </a:p>
                      </a:txBody>
                      <a:tcPr anchor="ctr">
                        <a:blipFill>
                          <a:blip r:embed="rId2"/>
                          <a:stretch>
                            <a:fillRect l="-379755" t="-433333" r="-401227" b="-1389"/>
                          </a:stretch>
                        </a:blipFill>
                      </a:tcPr>
                    </a:tc>
                    <a:tc>
                      <a:txBody>
                        <a:bodyPr/>
                        <a:lstStyle/>
                        <a:p>
                          <a:endParaRPr lang="en-US"/>
                        </a:p>
                      </a:txBody>
                      <a:tcPr anchor="ctr">
                        <a:blipFill>
                          <a:blip r:embed="rId2"/>
                          <a:stretch>
                            <a:fillRect l="-479755" t="-433333" r="-301227" b="-1389"/>
                          </a:stretch>
                        </a:blipFill>
                      </a:tcPr>
                    </a:tc>
                    <a:tc>
                      <a:txBody>
                        <a:bodyPr/>
                        <a:lstStyle/>
                        <a:p>
                          <a:endParaRPr lang="en-US"/>
                        </a:p>
                      </a:txBody>
                      <a:tcPr anchor="ctr">
                        <a:blipFill>
                          <a:blip r:embed="rId2"/>
                          <a:stretch>
                            <a:fillRect l="-579755" t="-433333" r="-201227" b="-1389"/>
                          </a:stretch>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3600" dirty="0"/>
                        </a:p>
                      </a:txBody>
                      <a:tcPr anchor="ctr"/>
                    </a:tc>
                    <a:tc>
                      <a:txBody>
                        <a:bodyPr/>
                        <a:lstStyle/>
                        <a:p>
                          <a:endParaRPr lang="en-US"/>
                        </a:p>
                      </a:txBody>
                      <a:tcPr anchor="ctr">
                        <a:blipFill>
                          <a:blip r:embed="rId2"/>
                          <a:stretch>
                            <a:fillRect l="-779755" t="-433333" r="-1227" b="-1389"/>
                          </a:stretch>
                        </a:blipFill>
                      </a:tcPr>
                    </a:tc>
                    <a:extLst>
                      <a:ext uri="{0D108BD9-81ED-4DB2-BD59-A6C34878D82A}">
                        <a16:rowId xmlns:a16="http://schemas.microsoft.com/office/drawing/2014/main" val="2316709308"/>
                      </a:ext>
                    </a:extLst>
                  </a:tr>
                </a:tbl>
              </a:graphicData>
            </a:graphic>
          </p:graphicFrame>
        </mc:Fallback>
      </mc:AlternateContent>
    </p:spTree>
    <p:extLst>
      <p:ext uri="{BB962C8B-B14F-4D97-AF65-F5344CB8AC3E}">
        <p14:creationId xmlns:p14="http://schemas.microsoft.com/office/powerpoint/2010/main" val="3367957877"/>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10523</TotalTime>
  <Words>626</Words>
  <Application>Microsoft Office PowerPoint</Application>
  <PresentationFormat>On-screen Show (4:3)</PresentationFormat>
  <Paragraphs>152</Paragraphs>
  <Slides>14</Slides>
  <Notes>0</Notes>
  <HiddenSlides>1</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Calibri</vt:lpstr>
      <vt:lpstr>Calibri Light</vt:lpstr>
      <vt:lpstr>Cambria</vt:lpstr>
      <vt:lpstr>Cambria Math</vt:lpstr>
      <vt:lpstr>Ebrima</vt:lpstr>
      <vt:lpstr>Wingdings</vt:lpstr>
      <vt:lpstr>Retrospect</vt:lpstr>
      <vt:lpstr>Newton’s 2nd Law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Physics - 2.1.2 - Newton's 2nd Law</dc:title>
  <dc:creator>Joe Cossette</dc:creator>
  <cp:lastModifiedBy>Joe Cossette</cp:lastModifiedBy>
  <cp:revision>92</cp:revision>
  <dcterms:created xsi:type="dcterms:W3CDTF">2014-08-31T00:23:19Z</dcterms:created>
  <dcterms:modified xsi:type="dcterms:W3CDTF">2020-10-05T05:27:31Z</dcterms:modified>
</cp:coreProperties>
</file>