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56" r:id="rId2"/>
    <p:sldId id="295" r:id="rId3"/>
    <p:sldId id="296" r:id="rId4"/>
    <p:sldId id="297" r:id="rId5"/>
    <p:sldId id="300" r:id="rId6"/>
    <p:sldId id="302" r:id="rId7"/>
    <p:sldId id="301" r:id="rId8"/>
    <p:sldId id="298" r:id="rId9"/>
    <p:sldId id="39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068"/>
    <a:srgbClr val="00B050"/>
    <a:srgbClr val="002060"/>
    <a:srgbClr val="FFFF00"/>
    <a:srgbClr val="FF0066"/>
    <a:srgbClr val="C89736"/>
    <a:srgbClr val="1C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3992A-6374-41E8-AE7E-984A7763FB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25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uFillTx/>
              </a:rPr>
              <a:t>Weight, Normal Reaction, &amp; Tension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IB Physics | Forces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Forces | Weight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1002" y="1692477"/>
            <a:ext cx="3557153" cy="6858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3600" dirty="0"/>
              <a:t>Newton’s 2</a:t>
            </a:r>
            <a:r>
              <a:rPr lang="en-US" altLang="en-US" sz="3600" baseline="30000" dirty="0"/>
              <a:t>nd</a:t>
            </a:r>
            <a:r>
              <a:rPr lang="en-US" altLang="en-US" sz="3600" dirty="0"/>
              <a:t> Law:</a:t>
            </a:r>
          </a:p>
          <a:p>
            <a:pPr algn="r"/>
            <a:endParaRPr lang="en-US" altLang="en-US" sz="36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685063" y="1441762"/>
            <a:ext cx="7543800" cy="1159519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7400" b="1" dirty="0">
                <a:solidFill>
                  <a:srgbClr val="C00000"/>
                </a:solidFill>
                <a:latin typeface="+mj-lt"/>
              </a:rPr>
              <a:t>F</a:t>
            </a:r>
            <a:r>
              <a:rPr lang="en-US" altLang="en-US" sz="7400" b="1" dirty="0">
                <a:solidFill>
                  <a:srgbClr val="FF0000"/>
                </a:solidFill>
                <a:latin typeface="+mj-lt"/>
              </a:rPr>
              <a:t>  </a:t>
            </a:r>
            <a:r>
              <a:rPr lang="en-US" altLang="en-US" sz="7400" b="1" dirty="0">
                <a:solidFill>
                  <a:schemeClr val="tx1"/>
                </a:solidFill>
                <a:latin typeface="+mj-lt"/>
              </a:rPr>
              <a:t>=</a:t>
            </a:r>
            <a:r>
              <a:rPr lang="en-US" altLang="en-US" sz="74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7400" b="1" dirty="0">
                <a:solidFill>
                  <a:srgbClr val="00B050"/>
                </a:solidFill>
                <a:latin typeface="+mj-lt"/>
              </a:rPr>
              <a:t>m</a:t>
            </a:r>
            <a:r>
              <a:rPr lang="en-US" altLang="en-US" sz="74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7400" b="1" dirty="0">
                <a:solidFill>
                  <a:schemeClr val="tx1"/>
                </a:solidFill>
                <a:latin typeface="+mj-lt"/>
              </a:rPr>
              <a:t>×</a:t>
            </a:r>
            <a:r>
              <a:rPr lang="en-US" altLang="en-US" sz="74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7400" b="1" dirty="0">
                <a:solidFill>
                  <a:schemeClr val="accent2"/>
                </a:solidFill>
                <a:latin typeface="+mj-lt"/>
              </a:rPr>
              <a:t>a</a:t>
            </a:r>
            <a:r>
              <a:rPr lang="en-US" altLang="en-US" sz="7400" b="1" dirty="0">
                <a:solidFill>
                  <a:srgbClr val="FF0000"/>
                </a:solidFill>
                <a:latin typeface="+mj-lt"/>
              </a:rPr>
              <a:t>       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181777" y="2814549"/>
            <a:ext cx="4439638" cy="1159519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7400" b="1" dirty="0" err="1">
                <a:solidFill>
                  <a:srgbClr val="C00000"/>
                </a:solidFill>
                <a:latin typeface="+mj-lt"/>
              </a:rPr>
              <a:t>F</a:t>
            </a:r>
            <a:r>
              <a:rPr lang="en-US" altLang="en-US" sz="7400" b="1" baseline="-25000" dirty="0" err="1">
                <a:solidFill>
                  <a:srgbClr val="C00000"/>
                </a:solidFill>
                <a:latin typeface="+mj-lt"/>
              </a:rPr>
              <a:t>g</a:t>
            </a:r>
            <a:r>
              <a:rPr lang="en-US" altLang="en-US" sz="74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7400" b="1" dirty="0">
                <a:solidFill>
                  <a:schemeClr val="tx1"/>
                </a:solidFill>
                <a:latin typeface="+mj-lt"/>
              </a:rPr>
              <a:t>=</a:t>
            </a:r>
            <a:r>
              <a:rPr lang="en-US" altLang="en-US" sz="74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7400" b="1" dirty="0">
                <a:solidFill>
                  <a:srgbClr val="00B050"/>
                </a:solidFill>
                <a:latin typeface="+mj-lt"/>
              </a:rPr>
              <a:t>m</a:t>
            </a:r>
            <a:r>
              <a:rPr lang="en-US" altLang="en-US" sz="74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7400" b="1" dirty="0">
                <a:solidFill>
                  <a:schemeClr val="tx1"/>
                </a:solidFill>
                <a:latin typeface="+mj-lt"/>
              </a:rPr>
              <a:t>×</a:t>
            </a:r>
            <a:r>
              <a:rPr lang="en-US" altLang="en-US" sz="74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7400" b="1" dirty="0">
                <a:solidFill>
                  <a:schemeClr val="accent2"/>
                </a:solidFill>
                <a:latin typeface="+mj-lt"/>
              </a:rPr>
              <a:t>g</a:t>
            </a:r>
            <a:r>
              <a:rPr lang="en-US" altLang="en-US" sz="7400" b="1" dirty="0">
                <a:solidFill>
                  <a:srgbClr val="FF0000"/>
                </a:solidFill>
                <a:latin typeface="+mj-lt"/>
              </a:rPr>
              <a:t>       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D5620E8-E7E3-904F-81CC-8663E1EF7E99}"/>
              </a:ext>
            </a:extLst>
          </p:cNvPr>
          <p:cNvGrpSpPr/>
          <p:nvPr/>
        </p:nvGrpSpPr>
        <p:grpSpPr>
          <a:xfrm>
            <a:off x="5067301" y="2382917"/>
            <a:ext cx="3089563" cy="529936"/>
            <a:chOff x="5067301" y="2382917"/>
            <a:chExt cx="3089563" cy="529936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8156864" y="2382917"/>
              <a:ext cx="0" cy="529936"/>
            </a:xfrm>
            <a:prstGeom prst="straightConnector1">
              <a:avLst/>
            </a:prstGeom>
            <a:ln w="76200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6646718" y="2382917"/>
              <a:ext cx="0" cy="529936"/>
            </a:xfrm>
            <a:prstGeom prst="straightConnector1">
              <a:avLst/>
            </a:prstGeom>
            <a:ln w="76200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5067301" y="2382917"/>
              <a:ext cx="0" cy="529936"/>
            </a:xfrm>
            <a:prstGeom prst="straightConnector1">
              <a:avLst/>
            </a:prstGeom>
            <a:ln w="76200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81002" y="3023693"/>
            <a:ext cx="3557153" cy="6858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3600" dirty="0"/>
              <a:t>Weight:</a:t>
            </a:r>
          </a:p>
          <a:p>
            <a:endParaRPr lang="en-US" altLang="en-US" sz="36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4057661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381001" y="4245407"/>
            <a:ext cx="8582889" cy="2072266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600" b="1" dirty="0" err="1">
                <a:solidFill>
                  <a:srgbClr val="C00000"/>
                </a:solidFill>
                <a:latin typeface="+mj-lt"/>
              </a:rPr>
              <a:t>F</a:t>
            </a:r>
            <a:r>
              <a:rPr lang="en-US" altLang="en-US" sz="3600" b="1" baseline="-25000" dirty="0" err="1">
                <a:solidFill>
                  <a:srgbClr val="C00000"/>
                </a:solidFill>
                <a:latin typeface="+mj-lt"/>
              </a:rPr>
              <a:t>g</a:t>
            </a:r>
            <a:r>
              <a:rPr lang="en-US" altLang="en-US" sz="36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3600" b="1" dirty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 </a:t>
            </a:r>
            <a:r>
              <a:rPr lang="en-US" alt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Force of Gravity (weight) [N]</a:t>
            </a:r>
            <a:endParaRPr lang="en-US" altLang="en-US" sz="32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altLang="en-US" sz="3600" b="1" dirty="0">
                <a:solidFill>
                  <a:srgbClr val="00B050"/>
                </a:solidFill>
                <a:latin typeface="+mj-lt"/>
              </a:rPr>
              <a:t>m </a:t>
            </a:r>
            <a:r>
              <a:rPr lang="en-US" altLang="en-US" sz="3600" b="1" dirty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 </a:t>
            </a:r>
            <a:r>
              <a:rPr lang="en-US" altLang="en-US" sz="32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mass [kg]</a:t>
            </a:r>
            <a:endParaRPr lang="en-US" altLang="en-US" sz="3200" dirty="0">
              <a:solidFill>
                <a:srgbClr val="00B05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altLang="en-US" sz="3600" b="1" dirty="0">
                <a:solidFill>
                  <a:schemeClr val="accent2"/>
                </a:solidFill>
                <a:latin typeface="+mj-lt"/>
              </a:rPr>
              <a:t>g</a:t>
            </a:r>
            <a:r>
              <a:rPr lang="en-US" altLang="en-US" sz="36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3600" b="1" dirty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 </a:t>
            </a:r>
            <a:r>
              <a:rPr lang="en-US" altLang="en-US" sz="32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Acceleration due to Gravity  9.81 m s</a:t>
            </a:r>
            <a:r>
              <a:rPr lang="en-US" altLang="en-US" sz="3200" baseline="30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-2</a:t>
            </a:r>
            <a:endParaRPr lang="en-US" altLang="en-US" sz="3600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8478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 vs Weight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7819" y="1517073"/>
          <a:ext cx="8707582" cy="458412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257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9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56747">
                <a:tc>
                  <a:txBody>
                    <a:bodyPr/>
                    <a:lstStyle/>
                    <a:p>
                      <a:r>
                        <a:rPr lang="en-US" sz="2400" dirty="0"/>
                        <a:t>Mass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7376">
                <a:tc gridSpan="2">
                  <a:txBody>
                    <a:bodyPr/>
                    <a:lstStyle/>
                    <a:p>
                      <a:r>
                        <a:rPr lang="en-US" sz="2400" dirty="0"/>
                        <a:t>Weight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01BA2A-2E55-442C-A2B3-185851E611E5}"/>
              </a:ext>
            </a:extLst>
          </p:cNvPr>
          <p:cNvSpPr txBox="1"/>
          <p:nvPr/>
        </p:nvSpPr>
        <p:spPr>
          <a:xfrm>
            <a:off x="665018" y="2313709"/>
            <a:ext cx="4269117" cy="707886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Amount of matter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C09A3C-D8D4-4E1C-83FD-D58423E680E4}"/>
              </a:ext>
            </a:extLst>
          </p:cNvPr>
          <p:cNvSpPr txBox="1"/>
          <p:nvPr/>
        </p:nvSpPr>
        <p:spPr>
          <a:xfrm>
            <a:off x="665018" y="4738254"/>
            <a:ext cx="4759636" cy="707886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Force due to gravity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303511"/>
              </p:ext>
            </p:extLst>
          </p:nvPr>
        </p:nvGraphicFramePr>
        <p:xfrm>
          <a:off x="5881254" y="1527463"/>
          <a:ext cx="3023754" cy="1941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07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Metric Units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386">
                <a:tc>
                  <a:txBody>
                    <a:bodyPr/>
                    <a:lstStyle/>
                    <a:p>
                      <a:r>
                        <a:rPr lang="en-US" sz="2400" dirty="0"/>
                        <a:t>Mass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1386">
                <a:tc>
                  <a:txBody>
                    <a:bodyPr/>
                    <a:lstStyle/>
                    <a:p>
                      <a:r>
                        <a:rPr lang="en-US" sz="2400" dirty="0"/>
                        <a:t>Weight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B05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8B70287-4225-E641-BBED-B85790941F34}"/>
              </a:ext>
            </a:extLst>
          </p:cNvPr>
          <p:cNvSpPr/>
          <p:nvPr/>
        </p:nvSpPr>
        <p:spPr>
          <a:xfrm>
            <a:off x="7810208" y="2175119"/>
            <a:ext cx="6687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kg</a:t>
            </a:r>
            <a:endParaRPr lang="en-US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6473FC-FC1C-4944-AFBD-D70C73604456}"/>
              </a:ext>
            </a:extLst>
          </p:cNvPr>
          <p:cNvSpPr/>
          <p:nvPr/>
        </p:nvSpPr>
        <p:spPr>
          <a:xfrm>
            <a:off x="7890358" y="2844225"/>
            <a:ext cx="5084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</a:t>
            </a:r>
            <a:endParaRPr lang="en-US" b="1" dirty="0">
              <a:solidFill>
                <a:srgbClr val="00B05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3801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Forces | Weight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9194" y="3535274"/>
            <a:ext cx="8969333" cy="95998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200" dirty="0">
                <a:latin typeface="+mj-lt"/>
              </a:rPr>
              <a:t>What is your weight in Newtons?</a:t>
            </a:r>
            <a:endParaRPr lang="en-US" altLang="en-US" sz="2800" dirty="0">
              <a:latin typeface="+mj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9194" y="1402755"/>
            <a:ext cx="8969333" cy="95998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200" dirty="0">
                <a:latin typeface="+mj-lt"/>
              </a:rPr>
              <a:t>What is your mass in kilograms?   (1 kg = 2.2 </a:t>
            </a:r>
            <a:r>
              <a:rPr lang="en-US" altLang="en-US" sz="3200" dirty="0" err="1">
                <a:latin typeface="+mj-lt"/>
              </a:rPr>
              <a:t>lbs</a:t>
            </a:r>
            <a:r>
              <a:rPr lang="en-US" altLang="en-US" sz="3200" dirty="0">
                <a:latin typeface="+mj-lt"/>
              </a:rPr>
              <a:t>)</a:t>
            </a:r>
            <a:endParaRPr lang="en-US" altLang="en-US" sz="28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8D038C9-BC99-4FB6-8A9A-46DBA5DA4EEF}"/>
                  </a:ext>
                </a:extLst>
              </p:cNvPr>
              <p:cNvSpPr txBox="1"/>
              <p:nvPr/>
            </p:nvSpPr>
            <p:spPr>
              <a:xfrm>
                <a:off x="865909" y="2140790"/>
                <a:ext cx="5534399" cy="935192"/>
              </a:xfrm>
              <a:prstGeom prst="rect">
                <a:avLst/>
              </a:prstGeom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3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=165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lbs</m:t>
                      </m:r>
                      <m:r>
                        <a:rPr lang="en-US" sz="3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×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kg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2.2 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lbs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𝟕𝟓</m:t>
                      </m:r>
                      <m:r>
                        <a:rPr lang="en-US" sz="32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𝐤𝐠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8D038C9-BC99-4FB6-8A9A-46DBA5DA4E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909" y="2140790"/>
                <a:ext cx="5534399" cy="935192"/>
              </a:xfrm>
              <a:prstGeom prst="rect">
                <a:avLst/>
              </a:prstGeom>
              <a:blipFill>
                <a:blip r:embed="rId2"/>
                <a:stretch>
                  <a:fillRect l="-458" t="-8000" r="-2059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B988AA3-5DB8-468A-B03C-AFEA12C44212}"/>
                  </a:ext>
                </a:extLst>
              </p:cNvPr>
              <p:cNvSpPr txBox="1"/>
              <p:nvPr/>
            </p:nvSpPr>
            <p:spPr>
              <a:xfrm>
                <a:off x="865909" y="4495260"/>
                <a:ext cx="7101110" cy="665695"/>
              </a:xfrm>
              <a:prstGeom prst="rect">
                <a:avLst/>
              </a:prstGeom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sz="40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4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4000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(75)</m:t>
                      </m:r>
                      <m:r>
                        <a:rPr lang="en-US" sz="4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(9.81)</m:t>
                      </m:r>
                      <m:r>
                        <a:rPr lang="en-US" sz="4000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𝟕𝟑𝟔</m:t>
                      </m:r>
                      <m:r>
                        <a:rPr lang="en-US" sz="4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𝐍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B988AA3-5DB8-468A-B03C-AFEA12C442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909" y="4495260"/>
                <a:ext cx="7101110" cy="6656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887219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Forces | Normal Reaction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17E2AD1-343D-1C42-9F3C-D184000F92A9}"/>
              </a:ext>
            </a:extLst>
          </p:cNvPr>
          <p:cNvGrpSpPr/>
          <p:nvPr/>
        </p:nvGrpSpPr>
        <p:grpSpPr>
          <a:xfrm>
            <a:off x="3487057" y="2284350"/>
            <a:ext cx="4831739" cy="461665"/>
            <a:chOff x="3487057" y="1791984"/>
            <a:chExt cx="4831739" cy="46166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2CFD64E-B4CC-4AA0-BC18-71D83A26EF4E}"/>
                </a:ext>
              </a:extLst>
            </p:cNvPr>
            <p:cNvSpPr txBox="1"/>
            <p:nvPr/>
          </p:nvSpPr>
          <p:spPr>
            <a:xfrm>
              <a:off x="4381500" y="1791984"/>
              <a:ext cx="3937296" cy="461665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R for normal </a:t>
              </a:r>
              <a:r>
                <a:rPr lang="en-US" sz="2400" b="1" u="sng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R</a:t>
              </a:r>
              <a:r>
                <a:rPr lang="en-US" sz="24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eaction force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9B566A3B-7F50-49CB-96B5-DEBA4A3DC207}"/>
                </a:ext>
              </a:extLst>
            </p:cNvPr>
            <p:cNvCxnSpPr>
              <a:stCxn id="7" idx="1"/>
              <a:endCxn id="6" idx="3"/>
            </p:cNvCxnSpPr>
            <p:nvPr/>
          </p:nvCxnSpPr>
          <p:spPr>
            <a:xfrm flipH="1">
              <a:off x="3487057" y="2022817"/>
              <a:ext cx="894443" cy="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2A802ADE-7986-4545-BBB1-C6AEEA2DEA4A}"/>
              </a:ext>
            </a:extLst>
          </p:cNvPr>
          <p:cNvSpPr txBox="1"/>
          <p:nvPr/>
        </p:nvSpPr>
        <p:spPr>
          <a:xfrm>
            <a:off x="3934278" y="2769847"/>
            <a:ext cx="4729180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Some sources use F</a:t>
            </a:r>
            <a:r>
              <a:rPr lang="en-US" sz="2000" i="1" baseline="-25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</a:t>
            </a:r>
            <a:r>
              <a:rPr lang="en-US" sz="2000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for “Normal Force”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027703B-A5CC-994B-A07F-C73C00BD367C}"/>
              </a:ext>
            </a:extLst>
          </p:cNvPr>
          <p:cNvSpPr/>
          <p:nvPr/>
        </p:nvSpPr>
        <p:spPr>
          <a:xfrm>
            <a:off x="643835" y="4181842"/>
            <a:ext cx="3902765" cy="261479"/>
          </a:xfrm>
          <a:prstGeom prst="rect">
            <a:avLst/>
          </a:prstGeom>
          <a:solidFill>
            <a:srgbClr val="C897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B1C7E20-F61E-ED4D-A444-AA9C6A65AD02}"/>
              </a:ext>
            </a:extLst>
          </p:cNvPr>
          <p:cNvSpPr/>
          <p:nvPr/>
        </p:nvSpPr>
        <p:spPr>
          <a:xfrm>
            <a:off x="827046" y="4319243"/>
            <a:ext cx="163554" cy="1417320"/>
          </a:xfrm>
          <a:prstGeom prst="rect">
            <a:avLst/>
          </a:prstGeom>
          <a:solidFill>
            <a:srgbClr val="C897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30573BC-2D2F-364F-B3D2-525C5B5A34A3}"/>
              </a:ext>
            </a:extLst>
          </p:cNvPr>
          <p:cNvSpPr/>
          <p:nvPr/>
        </p:nvSpPr>
        <p:spPr>
          <a:xfrm>
            <a:off x="4217946" y="4319243"/>
            <a:ext cx="163554" cy="1417320"/>
          </a:xfrm>
          <a:prstGeom prst="rect">
            <a:avLst/>
          </a:prstGeom>
          <a:solidFill>
            <a:srgbClr val="C897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" descr="http://www.recyclethis.co.uk/wp-content/uploads/2009/04/bowling-ball.jpg">
            <a:extLst>
              <a:ext uri="{FF2B5EF4-FFF2-40B4-BE49-F238E27FC236}">
                <a16:creationId xmlns:a16="http://schemas.microsoft.com/office/drawing/2014/main" id="{793DD7D5-3DE3-3949-ABD8-8487408D34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77"/>
          <a:stretch/>
        </p:blipFill>
        <p:spPr bwMode="auto">
          <a:xfrm>
            <a:off x="1834632" y="3026692"/>
            <a:ext cx="1521170" cy="115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22A8C6BC-CD45-2042-9EB0-8CFDC5C76002}"/>
              </a:ext>
            </a:extLst>
          </p:cNvPr>
          <p:cNvGrpSpPr/>
          <p:nvPr/>
        </p:nvGrpSpPr>
        <p:grpSpPr>
          <a:xfrm>
            <a:off x="2609850" y="2012541"/>
            <a:ext cx="877207" cy="1645920"/>
            <a:chOff x="2609850" y="1485006"/>
            <a:chExt cx="877207" cy="1645920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99DEAF9E-FA3E-2F4C-9ECE-871D094FFEC9}"/>
                </a:ext>
              </a:extLst>
            </p:cNvPr>
            <p:cNvCxnSpPr/>
            <p:nvPr/>
          </p:nvCxnSpPr>
          <p:spPr>
            <a:xfrm>
              <a:off x="2609850" y="1485006"/>
              <a:ext cx="0" cy="1645920"/>
            </a:xfrm>
            <a:prstGeom prst="straightConnector1">
              <a:avLst/>
            </a:prstGeom>
            <a:ln w="15240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56541A0-9849-1B43-9175-4683CC6A23A5}"/>
                </a:ext>
              </a:extLst>
            </p:cNvPr>
            <p:cNvSpPr txBox="1"/>
            <p:nvPr/>
          </p:nvSpPr>
          <p:spPr>
            <a:xfrm>
              <a:off x="2933700" y="1638097"/>
              <a:ext cx="553357" cy="769441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sz="4400" b="1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R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F715D70-F851-C744-AF68-8977C30719F8}"/>
              </a:ext>
            </a:extLst>
          </p:cNvPr>
          <p:cNvGrpSpPr/>
          <p:nvPr/>
        </p:nvGrpSpPr>
        <p:grpSpPr>
          <a:xfrm>
            <a:off x="2609850" y="3658461"/>
            <a:ext cx="1034301" cy="1816203"/>
            <a:chOff x="2609850" y="3130926"/>
            <a:chExt cx="1034301" cy="1816203"/>
          </a:xfrm>
        </p:grpSpPr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42413C19-CBA7-E241-B3A6-402BD337D2D8}"/>
                </a:ext>
              </a:extLst>
            </p:cNvPr>
            <p:cNvCxnSpPr/>
            <p:nvPr/>
          </p:nvCxnSpPr>
          <p:spPr>
            <a:xfrm>
              <a:off x="2609850" y="3130926"/>
              <a:ext cx="0" cy="1645920"/>
            </a:xfrm>
            <a:prstGeom prst="straightConnector1">
              <a:avLst/>
            </a:prstGeom>
            <a:ln w="1524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A044C76-53A4-1647-92E2-F1870553BB51}"/>
                </a:ext>
              </a:extLst>
            </p:cNvPr>
            <p:cNvSpPr txBox="1"/>
            <p:nvPr/>
          </p:nvSpPr>
          <p:spPr>
            <a:xfrm>
              <a:off x="2933700" y="4177688"/>
              <a:ext cx="710451" cy="769441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sz="4400" b="1" dirty="0" err="1">
                  <a:solidFill>
                    <a:srgbClr val="00B05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r>
                <a:rPr lang="en-US" sz="4400" b="1" baseline="-25000" dirty="0" err="1">
                  <a:solidFill>
                    <a:srgbClr val="00B05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g</a:t>
              </a:r>
              <a:endParaRPr lang="en-US" sz="4400" b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60155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Forces | Normal Reaction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5618DAC-40DB-8547-8C47-7AC15CF1FE14}"/>
              </a:ext>
            </a:extLst>
          </p:cNvPr>
          <p:cNvGrpSpPr/>
          <p:nvPr/>
        </p:nvGrpSpPr>
        <p:grpSpPr>
          <a:xfrm>
            <a:off x="643835" y="2012541"/>
            <a:ext cx="3902765" cy="3724022"/>
            <a:chOff x="643835" y="2012541"/>
            <a:chExt cx="3902765" cy="3724022"/>
          </a:xfrm>
        </p:grpSpPr>
        <p:sp>
          <p:nvSpPr>
            <p:cNvPr id="17" name="Rectangle 16"/>
            <p:cNvSpPr/>
            <p:nvPr/>
          </p:nvSpPr>
          <p:spPr>
            <a:xfrm>
              <a:off x="643835" y="4181842"/>
              <a:ext cx="3902765" cy="261479"/>
            </a:xfrm>
            <a:prstGeom prst="rect">
              <a:avLst/>
            </a:prstGeom>
            <a:solidFill>
              <a:srgbClr val="C897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27046" y="4319243"/>
              <a:ext cx="163554" cy="1417320"/>
            </a:xfrm>
            <a:prstGeom prst="rect">
              <a:avLst/>
            </a:prstGeom>
            <a:solidFill>
              <a:srgbClr val="C897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217946" y="4319243"/>
              <a:ext cx="163554" cy="1417320"/>
            </a:xfrm>
            <a:prstGeom prst="rect">
              <a:avLst/>
            </a:prstGeom>
            <a:solidFill>
              <a:srgbClr val="C897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http://www.recyclethis.co.uk/wp-content/uploads/2009/04/bowling-ball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077"/>
            <a:stretch/>
          </p:blipFill>
          <p:spPr bwMode="auto">
            <a:xfrm>
              <a:off x="1834632" y="3026692"/>
              <a:ext cx="1521170" cy="1155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E98F67F-6109-0349-A3C4-E62E3ECF0C8B}"/>
                </a:ext>
              </a:extLst>
            </p:cNvPr>
            <p:cNvGrpSpPr/>
            <p:nvPr/>
          </p:nvGrpSpPr>
          <p:grpSpPr>
            <a:xfrm>
              <a:off x="2609850" y="2012541"/>
              <a:ext cx="877207" cy="1645920"/>
              <a:chOff x="2609850" y="1485006"/>
              <a:chExt cx="877207" cy="1645920"/>
            </a:xfrm>
          </p:grpSpPr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2BF3D55E-0A25-4384-8CA5-84EEF06D4C2E}"/>
                  </a:ext>
                </a:extLst>
              </p:cNvPr>
              <p:cNvCxnSpPr/>
              <p:nvPr/>
            </p:nvCxnSpPr>
            <p:spPr>
              <a:xfrm>
                <a:off x="2609850" y="1485006"/>
                <a:ext cx="0" cy="1645920"/>
              </a:xfrm>
              <a:prstGeom prst="straightConnector1">
                <a:avLst/>
              </a:prstGeom>
              <a:ln w="152400">
                <a:solidFill>
                  <a:srgbClr val="C0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E8648D-69DD-49E1-82E6-8DDD32A86E43}"/>
                  </a:ext>
                </a:extLst>
              </p:cNvPr>
              <p:cNvSpPr txBox="1"/>
              <p:nvPr/>
            </p:nvSpPr>
            <p:spPr>
              <a:xfrm>
                <a:off x="2933700" y="1638097"/>
                <a:ext cx="553357" cy="769441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R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7FCAB13E-69D0-6448-9FAE-EC69FA43413B}"/>
              </a:ext>
            </a:extLst>
          </p:cNvPr>
          <p:cNvGrpSpPr/>
          <p:nvPr/>
        </p:nvGrpSpPr>
        <p:grpSpPr>
          <a:xfrm>
            <a:off x="2609850" y="3658461"/>
            <a:ext cx="1034301" cy="1816203"/>
            <a:chOff x="2609850" y="3130926"/>
            <a:chExt cx="1034301" cy="1816203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ABE0457A-A13C-4D6F-9497-FAA8E1BD9BF6}"/>
                </a:ext>
              </a:extLst>
            </p:cNvPr>
            <p:cNvCxnSpPr/>
            <p:nvPr/>
          </p:nvCxnSpPr>
          <p:spPr>
            <a:xfrm>
              <a:off x="2609850" y="3130926"/>
              <a:ext cx="0" cy="1645920"/>
            </a:xfrm>
            <a:prstGeom prst="straightConnector1">
              <a:avLst/>
            </a:prstGeom>
            <a:ln w="1524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E130307-C92C-468F-B7DD-EC922632E371}"/>
                </a:ext>
              </a:extLst>
            </p:cNvPr>
            <p:cNvSpPr txBox="1"/>
            <p:nvPr/>
          </p:nvSpPr>
          <p:spPr>
            <a:xfrm>
              <a:off x="2933700" y="4177688"/>
              <a:ext cx="710451" cy="769441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sz="4400" b="1" dirty="0" err="1">
                  <a:solidFill>
                    <a:srgbClr val="00B05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r>
                <a:rPr lang="en-US" sz="4400" b="1" baseline="-25000" dirty="0" err="1">
                  <a:solidFill>
                    <a:srgbClr val="00B05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g</a:t>
              </a:r>
              <a:endParaRPr lang="en-US" sz="4400" b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849E8E56-6756-F945-A7C3-BDA5F49D1C15}"/>
              </a:ext>
            </a:extLst>
          </p:cNvPr>
          <p:cNvSpPr txBox="1"/>
          <p:nvPr/>
        </p:nvSpPr>
        <p:spPr>
          <a:xfrm>
            <a:off x="4586597" y="1494808"/>
            <a:ext cx="4303403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*Always perpendicular to the surface applying the force</a:t>
            </a:r>
          </a:p>
        </p:txBody>
      </p:sp>
    </p:spTree>
    <p:extLst>
      <p:ext uri="{BB962C8B-B14F-4D97-AF65-F5344CB8AC3E}">
        <p14:creationId xmlns:p14="http://schemas.microsoft.com/office/powerpoint/2010/main" val="37069504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repeatCount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H="1">
            <a:off x="6751706" y="2600325"/>
            <a:ext cx="0" cy="931168"/>
          </a:xfrm>
          <a:prstGeom prst="line">
            <a:avLst/>
          </a:prstGeom>
          <a:ln w="57150">
            <a:solidFill>
              <a:srgbClr val="636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 Force Depends on Scenario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9835" y="3984507"/>
            <a:ext cx="3902765" cy="261479"/>
          </a:xfrm>
          <a:prstGeom prst="rect">
            <a:avLst/>
          </a:prstGeom>
          <a:solidFill>
            <a:srgbClr val="C897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73045" y="4121907"/>
            <a:ext cx="163555" cy="1768593"/>
          </a:xfrm>
          <a:prstGeom prst="rect">
            <a:avLst/>
          </a:prstGeom>
          <a:solidFill>
            <a:srgbClr val="C897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963945" y="4121907"/>
            <a:ext cx="163555" cy="1768593"/>
          </a:xfrm>
          <a:prstGeom prst="rect">
            <a:avLst/>
          </a:prstGeom>
          <a:solidFill>
            <a:srgbClr val="C897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826867" y="3095507"/>
            <a:ext cx="1028700" cy="88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5 kg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00324" y="3975993"/>
            <a:ext cx="3902765" cy="261479"/>
          </a:xfrm>
          <a:prstGeom prst="rect">
            <a:avLst/>
          </a:prstGeom>
          <a:solidFill>
            <a:srgbClr val="C897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983534" y="4113393"/>
            <a:ext cx="163555" cy="1768593"/>
          </a:xfrm>
          <a:prstGeom prst="rect">
            <a:avLst/>
          </a:prstGeom>
          <a:solidFill>
            <a:srgbClr val="C897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374434" y="4113393"/>
            <a:ext cx="163555" cy="1768593"/>
          </a:xfrm>
          <a:prstGeom prst="rect">
            <a:avLst/>
          </a:prstGeom>
          <a:solidFill>
            <a:srgbClr val="C897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237356" y="3086993"/>
            <a:ext cx="1028700" cy="88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5 kg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D7152AF-B90E-4762-8C8C-62E45FC98D3F}"/>
              </a:ext>
            </a:extLst>
          </p:cNvPr>
          <p:cNvCxnSpPr/>
          <p:nvPr/>
        </p:nvCxnSpPr>
        <p:spPr>
          <a:xfrm flipV="1">
            <a:off x="6751706" y="2135159"/>
            <a:ext cx="0" cy="640080"/>
          </a:xfrm>
          <a:prstGeom prst="straightConnector1">
            <a:avLst/>
          </a:prstGeom>
          <a:ln w="762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A9DC30C-794B-48C4-B247-254DF8F346A8}"/>
              </a:ext>
            </a:extLst>
          </p:cNvPr>
          <p:cNvSpPr txBox="1"/>
          <p:nvPr/>
        </p:nvSpPr>
        <p:spPr>
          <a:xfrm>
            <a:off x="6009355" y="1582912"/>
            <a:ext cx="1484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66"/>
                </a:solidFill>
                <a:latin typeface="+mj-lt"/>
              </a:rPr>
              <a:t>F</a:t>
            </a:r>
            <a:r>
              <a:rPr lang="en-US" sz="2800" baseline="-25000" dirty="0">
                <a:solidFill>
                  <a:srgbClr val="FF0066"/>
                </a:solidFill>
                <a:latin typeface="+mj-lt"/>
              </a:rPr>
              <a:t>T</a:t>
            </a:r>
            <a:r>
              <a:rPr lang="en-US" sz="2800" dirty="0">
                <a:solidFill>
                  <a:srgbClr val="FF0066"/>
                </a:solidFill>
                <a:latin typeface="+mj-lt"/>
              </a:rPr>
              <a:t> = 20 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C573AA4-A630-4994-B393-96893FAC4057}"/>
              </a:ext>
            </a:extLst>
          </p:cNvPr>
          <p:cNvCxnSpPr>
            <a:cxnSpLocks/>
          </p:cNvCxnSpPr>
          <p:nvPr/>
        </p:nvCxnSpPr>
        <p:spPr>
          <a:xfrm>
            <a:off x="2312491" y="3848100"/>
            <a:ext cx="0" cy="1329313"/>
          </a:xfrm>
          <a:prstGeom prst="straightConnector1">
            <a:avLst/>
          </a:prstGeom>
          <a:ln w="152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81A1A2D-A41F-45A4-99E7-7E031D4491EB}"/>
              </a:ext>
            </a:extLst>
          </p:cNvPr>
          <p:cNvCxnSpPr>
            <a:cxnSpLocks/>
          </p:cNvCxnSpPr>
          <p:nvPr/>
        </p:nvCxnSpPr>
        <p:spPr>
          <a:xfrm>
            <a:off x="2312491" y="1885573"/>
            <a:ext cx="0" cy="1314827"/>
          </a:xfrm>
          <a:prstGeom prst="straightConnector1">
            <a:avLst/>
          </a:prstGeom>
          <a:ln w="15240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518AD14-F706-4F4E-B9A2-6536A7AFD4B4}"/>
              </a:ext>
            </a:extLst>
          </p:cNvPr>
          <p:cNvSpPr txBox="1"/>
          <p:nvPr/>
        </p:nvSpPr>
        <p:spPr>
          <a:xfrm>
            <a:off x="1371826" y="1352079"/>
            <a:ext cx="2129109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 = </a:t>
            </a:r>
            <a:r>
              <a:rPr lang="en-US" sz="2400" b="1" dirty="0" err="1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2400" b="1" baseline="-25000" dirty="0" err="1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sz="2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49 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DDF704A-6807-4B4A-973D-C61F7938CF7B}"/>
              </a:ext>
            </a:extLst>
          </p:cNvPr>
          <p:cNvSpPr txBox="1"/>
          <p:nvPr/>
        </p:nvSpPr>
        <p:spPr>
          <a:xfrm>
            <a:off x="1397226" y="5257756"/>
            <a:ext cx="1949573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2400" baseline="-25000" dirty="0" err="1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sz="24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5 × 9.81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F43C62-9F69-46C3-8BCF-259DB3967761}"/>
              </a:ext>
            </a:extLst>
          </p:cNvPr>
          <p:cNvSpPr txBox="1"/>
          <p:nvPr/>
        </p:nvSpPr>
        <p:spPr>
          <a:xfrm>
            <a:off x="1617650" y="5757477"/>
            <a:ext cx="1540806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2400" b="1" baseline="-25000" dirty="0" err="1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sz="2400" b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49 N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3357FC6-44C2-4786-AE06-050C82C50C79}"/>
              </a:ext>
            </a:extLst>
          </p:cNvPr>
          <p:cNvCxnSpPr>
            <a:cxnSpLocks/>
          </p:cNvCxnSpPr>
          <p:nvPr/>
        </p:nvCxnSpPr>
        <p:spPr>
          <a:xfrm>
            <a:off x="6950020" y="2476500"/>
            <a:ext cx="0" cy="727174"/>
          </a:xfrm>
          <a:prstGeom prst="straightConnector1">
            <a:avLst/>
          </a:prstGeom>
          <a:ln w="15240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C2E4C734-84BD-4190-A7FA-9382150ACA89}"/>
              </a:ext>
            </a:extLst>
          </p:cNvPr>
          <p:cNvSpPr txBox="1"/>
          <p:nvPr/>
        </p:nvSpPr>
        <p:spPr>
          <a:xfrm>
            <a:off x="7266056" y="2100646"/>
            <a:ext cx="1664238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 = </a:t>
            </a:r>
            <a:r>
              <a:rPr lang="en-US" sz="2400" dirty="0" err="1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2400" baseline="-25000" dirty="0" err="1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– F</a:t>
            </a:r>
            <a:r>
              <a:rPr lang="en-US" sz="2400" baseline="-25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  <a:endParaRPr lang="en-US" sz="24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239CDE5-045A-427E-B8C5-B85C17CF48B9}"/>
              </a:ext>
            </a:extLst>
          </p:cNvPr>
          <p:cNvSpPr txBox="1"/>
          <p:nvPr/>
        </p:nvSpPr>
        <p:spPr>
          <a:xfrm>
            <a:off x="7266056" y="2600325"/>
            <a:ext cx="1887055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 = 49 – 20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57A1BC1-0ABF-4BE2-99E1-28A8AC133D8F}"/>
              </a:ext>
            </a:extLst>
          </p:cNvPr>
          <p:cNvSpPr txBox="1"/>
          <p:nvPr/>
        </p:nvSpPr>
        <p:spPr>
          <a:xfrm>
            <a:off x="7464369" y="3093206"/>
            <a:ext cx="1454244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 = 29 N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8CB6989-9898-6044-9E93-B8A2685F5BAA}"/>
              </a:ext>
            </a:extLst>
          </p:cNvPr>
          <p:cNvCxnSpPr>
            <a:cxnSpLocks/>
          </p:cNvCxnSpPr>
          <p:nvPr/>
        </p:nvCxnSpPr>
        <p:spPr>
          <a:xfrm>
            <a:off x="6753288" y="3848100"/>
            <a:ext cx="0" cy="1329313"/>
          </a:xfrm>
          <a:prstGeom prst="straightConnector1">
            <a:avLst/>
          </a:prstGeom>
          <a:ln w="152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CEFB5278-0507-BE4A-81B3-5EFB6E20338B}"/>
              </a:ext>
            </a:extLst>
          </p:cNvPr>
          <p:cNvSpPr txBox="1"/>
          <p:nvPr/>
        </p:nvSpPr>
        <p:spPr>
          <a:xfrm>
            <a:off x="5838023" y="5257756"/>
            <a:ext cx="1949573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2400" baseline="-25000" dirty="0" err="1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sz="24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5 × 9.81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45A2C0F-A694-2C4D-8403-050B8A3E0E3B}"/>
              </a:ext>
            </a:extLst>
          </p:cNvPr>
          <p:cNvSpPr txBox="1"/>
          <p:nvPr/>
        </p:nvSpPr>
        <p:spPr>
          <a:xfrm>
            <a:off x="6058447" y="5757477"/>
            <a:ext cx="1540806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2400" b="1" baseline="-25000" dirty="0" err="1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sz="2400" b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49 N</a:t>
            </a:r>
          </a:p>
        </p:txBody>
      </p:sp>
    </p:spTree>
    <p:extLst>
      <p:ext uri="{BB962C8B-B14F-4D97-AF65-F5344CB8AC3E}">
        <p14:creationId xmlns:p14="http://schemas.microsoft.com/office/powerpoint/2010/main" val="26207537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31" grpId="0"/>
      <p:bldP spid="32" grpId="0"/>
      <p:bldP spid="33" grpId="0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Forces | Tension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https://s-media-cache-ak0.pinimg.com/736x/8c/7f/fe/8c7ffef4fb20dfe160ac0dc8244c74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99" y="1509443"/>
            <a:ext cx="4262551" cy="237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>
            <a:stCxn id="9" idx="2"/>
          </p:cNvCxnSpPr>
          <p:nvPr/>
        </p:nvCxnSpPr>
        <p:spPr>
          <a:xfrm flipH="1">
            <a:off x="5049189" y="3159385"/>
            <a:ext cx="6626" cy="1501109"/>
          </a:xfrm>
          <a:prstGeom prst="line">
            <a:avLst/>
          </a:prstGeom>
          <a:ln w="57150">
            <a:solidFill>
              <a:srgbClr val="636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2EBD8E4-50C8-D44F-80CE-11E404CF2EC3}"/>
              </a:ext>
            </a:extLst>
          </p:cNvPr>
          <p:cNvGrpSpPr/>
          <p:nvPr/>
        </p:nvGrpSpPr>
        <p:grpSpPr>
          <a:xfrm>
            <a:off x="5049189" y="1509443"/>
            <a:ext cx="3892163" cy="4675051"/>
            <a:chOff x="5049189" y="1509443"/>
            <a:chExt cx="3892163" cy="4675051"/>
          </a:xfrm>
        </p:grpSpPr>
        <p:sp>
          <p:nvSpPr>
            <p:cNvPr id="12" name="Arc 11"/>
            <p:cNvSpPr/>
            <p:nvPr/>
          </p:nvSpPr>
          <p:spPr>
            <a:xfrm>
              <a:off x="5049189" y="2806877"/>
              <a:ext cx="738146" cy="718268"/>
            </a:xfrm>
            <a:prstGeom prst="arc">
              <a:avLst>
                <a:gd name="adj1" fmla="val 10812730"/>
                <a:gd name="adj2" fmla="val 16419012"/>
              </a:avLst>
            </a:prstGeom>
            <a:noFill/>
            <a:ln w="57150">
              <a:solidFill>
                <a:srgbClr val="63646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2D48F43-DCFC-144B-B089-D9455C8B48C0}"/>
                </a:ext>
              </a:extLst>
            </p:cNvPr>
            <p:cNvGrpSpPr/>
            <p:nvPr/>
          </p:nvGrpSpPr>
          <p:grpSpPr>
            <a:xfrm>
              <a:off x="5055815" y="1509443"/>
              <a:ext cx="3885537" cy="4675051"/>
              <a:chOff x="5055815" y="1509443"/>
              <a:chExt cx="3885537" cy="4675051"/>
            </a:xfrm>
          </p:grpSpPr>
          <p:pic>
            <p:nvPicPr>
              <p:cNvPr id="7" name="Picture 6" descr="http://mediasolvegroup.com/wp-content/uploads/2010/08/pull-vs.-push2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7458" t="7531"/>
              <a:stretch/>
            </p:blipFill>
            <p:spPr bwMode="auto">
              <a:xfrm>
                <a:off x="7099299" y="1509443"/>
                <a:ext cx="1736036" cy="26673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Rectangle 7"/>
              <p:cNvSpPr/>
              <p:nvPr/>
            </p:nvSpPr>
            <p:spPr>
              <a:xfrm>
                <a:off x="5787335" y="3587068"/>
                <a:ext cx="3154017" cy="2597426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055815" y="2793625"/>
                <a:ext cx="731520" cy="7315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flipH="1">
                <a:off x="5408323" y="2646163"/>
                <a:ext cx="1783742" cy="160714"/>
              </a:xfrm>
              <a:prstGeom prst="line">
                <a:avLst/>
              </a:prstGeom>
              <a:ln w="57150">
                <a:solidFill>
                  <a:srgbClr val="63646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ectangle 12"/>
              <p:cNvSpPr/>
              <p:nvPr/>
            </p:nvSpPr>
            <p:spPr>
              <a:xfrm rot="2787114">
                <a:off x="5233813" y="3420340"/>
                <a:ext cx="1053160" cy="23195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4" name="Rectangle 13"/>
          <p:cNvSpPr/>
          <p:nvPr/>
        </p:nvSpPr>
        <p:spPr>
          <a:xfrm>
            <a:off x="4674152" y="4541224"/>
            <a:ext cx="734171" cy="702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4" idx="2"/>
          </p:cNvCxnSpPr>
          <p:nvPr/>
        </p:nvCxnSpPr>
        <p:spPr>
          <a:xfrm>
            <a:off x="5041238" y="5243589"/>
            <a:ext cx="7951" cy="636105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74152" y="5894675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100 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483066E-6E40-427C-90D3-41DBD5E9507E}"/>
              </a:ext>
            </a:extLst>
          </p:cNvPr>
          <p:cNvCxnSpPr>
            <a:cxnSpLocks/>
          </p:cNvCxnSpPr>
          <p:nvPr/>
        </p:nvCxnSpPr>
        <p:spPr>
          <a:xfrm flipV="1">
            <a:off x="3582711" y="2490551"/>
            <a:ext cx="938347" cy="584199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5A61A1D-4DCA-4615-A0B6-A5F3EDB26333}"/>
              </a:ext>
            </a:extLst>
          </p:cNvPr>
          <p:cNvCxnSpPr>
            <a:cxnSpLocks/>
          </p:cNvCxnSpPr>
          <p:nvPr/>
        </p:nvCxnSpPr>
        <p:spPr>
          <a:xfrm flipH="1" flipV="1">
            <a:off x="64934" y="2584112"/>
            <a:ext cx="974085" cy="518005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37DA5E4-224E-48D8-BADA-CD61637B6625}"/>
              </a:ext>
            </a:extLst>
          </p:cNvPr>
          <p:cNvSpPr txBox="1"/>
          <p:nvPr/>
        </p:nvSpPr>
        <p:spPr>
          <a:xfrm>
            <a:off x="6264879" y="1934925"/>
            <a:ext cx="606256" cy="646331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3600" b="1" baseline="-25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  <a:endParaRPr lang="en-US" sz="3600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18E4741-6AD5-4418-BC9D-CFD7BEDE54DA}"/>
              </a:ext>
            </a:extLst>
          </p:cNvPr>
          <p:cNvCxnSpPr>
            <a:cxnSpLocks/>
          </p:cNvCxnSpPr>
          <p:nvPr/>
        </p:nvCxnSpPr>
        <p:spPr>
          <a:xfrm flipV="1">
            <a:off x="6300194" y="2646163"/>
            <a:ext cx="852113" cy="80357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811C1BF-20E8-4986-B384-33C917D74620}"/>
              </a:ext>
            </a:extLst>
          </p:cNvPr>
          <p:cNvSpPr txBox="1"/>
          <p:nvPr/>
        </p:nvSpPr>
        <p:spPr>
          <a:xfrm>
            <a:off x="495927" y="4264535"/>
            <a:ext cx="3681693" cy="175432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*Always pulls in the direction of the rope or chain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97176B9-4693-FD40-888C-897AFD25B951}"/>
              </a:ext>
            </a:extLst>
          </p:cNvPr>
          <p:cNvCxnSpPr>
            <a:cxnSpLocks/>
          </p:cNvCxnSpPr>
          <p:nvPr/>
        </p:nvCxnSpPr>
        <p:spPr>
          <a:xfrm flipV="1">
            <a:off x="5051704" y="2563232"/>
            <a:ext cx="646" cy="82296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7751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Takeaways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1AACDE-E121-4D7E-A3C7-3A2259793267}"/>
              </a:ext>
            </a:extLst>
          </p:cNvPr>
          <p:cNvSpPr txBox="1"/>
          <p:nvPr/>
        </p:nvSpPr>
        <p:spPr>
          <a:xfrm>
            <a:off x="473233" y="1587032"/>
            <a:ext cx="822672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calculate the weight of an object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describe the difference between mass and weight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use Newton’s third law to describe how to find the normal reaction force with force pairs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use a diagram to identify the direction of tension force acting on an object</a:t>
            </a:r>
          </a:p>
        </p:txBody>
      </p:sp>
    </p:spTree>
    <p:extLst>
      <p:ext uri="{BB962C8B-B14F-4D97-AF65-F5344CB8AC3E}">
        <p14:creationId xmlns:p14="http://schemas.microsoft.com/office/powerpoint/2010/main" val="15301741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11233</TotalTime>
  <Words>284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Cambria Math</vt:lpstr>
      <vt:lpstr>Ebrima</vt:lpstr>
      <vt:lpstr>Wingdings</vt:lpstr>
      <vt:lpstr>Retrospect</vt:lpstr>
      <vt:lpstr>Weight, Normal Reaction, &amp; Tension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- 2.3.1 - Weight, Normal Reaction, and Tension</dc:title>
  <dc:creator>Joe Cossette</dc:creator>
  <cp:lastModifiedBy>Joe Cossette</cp:lastModifiedBy>
  <cp:revision>94</cp:revision>
  <dcterms:created xsi:type="dcterms:W3CDTF">2014-08-31T00:23:19Z</dcterms:created>
  <dcterms:modified xsi:type="dcterms:W3CDTF">2020-10-08T13:47:37Z</dcterms:modified>
</cp:coreProperties>
</file>