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74" r:id="rId2"/>
    <p:sldId id="332" r:id="rId3"/>
    <p:sldId id="333" r:id="rId4"/>
    <p:sldId id="375" r:id="rId5"/>
    <p:sldId id="376" r:id="rId6"/>
    <p:sldId id="377" r:id="rId7"/>
    <p:sldId id="378" r:id="rId8"/>
    <p:sldId id="338" r:id="rId9"/>
    <p:sldId id="339" r:id="rId10"/>
    <p:sldId id="340" r:id="rId11"/>
    <p:sldId id="341" r:id="rId12"/>
    <p:sldId id="342" r:id="rId13"/>
    <p:sldId id="3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068"/>
    <a:srgbClr val="00B050"/>
    <a:srgbClr val="002060"/>
    <a:srgbClr val="FFFF00"/>
    <a:srgbClr val="FF0066"/>
    <a:srgbClr val="C89736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Air Resistance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Forces</a:t>
            </a:r>
          </a:p>
        </p:txBody>
      </p:sp>
    </p:spTree>
    <p:extLst>
      <p:ext uri="{BB962C8B-B14F-4D97-AF65-F5344CB8AC3E}">
        <p14:creationId xmlns:p14="http://schemas.microsoft.com/office/powerpoint/2010/main" val="106941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Problem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53663" r="39907"/>
          <a:stretch/>
        </p:blipFill>
        <p:spPr>
          <a:xfrm>
            <a:off x="4572000" y="2388356"/>
            <a:ext cx="3308794" cy="357972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t="5434" r="38068" b="46338"/>
          <a:stretch/>
        </p:blipFill>
        <p:spPr>
          <a:xfrm>
            <a:off x="916299" y="2315302"/>
            <a:ext cx="3410042" cy="37258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123" y="1531726"/>
            <a:ext cx="875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An object falls vertically from rest. Air resistance acts on the object and it reaches a terminal speed. Which of the following is the distance-time graph for its motion?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FEC1C-88F2-4310-B289-315E842D8542}"/>
              </a:ext>
            </a:extLst>
          </p:cNvPr>
          <p:cNvSpPr/>
          <p:nvPr/>
        </p:nvSpPr>
        <p:spPr>
          <a:xfrm>
            <a:off x="1162049" y="2315302"/>
            <a:ext cx="3030895" cy="186291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0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Problem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8113" y="1531726"/>
            <a:ext cx="8388950" cy="2589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2D1C15-2A3F-4D79-8C8E-BE0626024850}"/>
              </a:ext>
            </a:extLst>
          </p:cNvPr>
          <p:cNvSpPr/>
          <p:nvPr/>
        </p:nvSpPr>
        <p:spPr>
          <a:xfrm>
            <a:off x="771524" y="3181349"/>
            <a:ext cx="6572251" cy="43489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7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Problem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4129" y="1531726"/>
            <a:ext cx="8391041" cy="2549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71DAEE-12DC-4FBB-BFB6-3E55822A2F4B}"/>
              </a:ext>
            </a:extLst>
          </p:cNvPr>
          <p:cNvSpPr/>
          <p:nvPr/>
        </p:nvSpPr>
        <p:spPr>
          <a:xfrm>
            <a:off x="809624" y="3086100"/>
            <a:ext cx="2990851" cy="45772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EA173A-F689-4D40-A231-6590CF0664BA}"/>
              </a:ext>
            </a:extLst>
          </p:cNvPr>
          <p:cNvCxnSpPr/>
          <p:nvPr/>
        </p:nvCxnSpPr>
        <p:spPr>
          <a:xfrm flipH="1" flipV="1">
            <a:off x="4572000" y="2863711"/>
            <a:ext cx="22860" cy="2758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174DB4-4DD1-4A8A-9FFF-7045618B3085}"/>
              </a:ext>
            </a:extLst>
          </p:cNvPr>
          <p:cNvCxnSpPr>
            <a:cxnSpLocks/>
          </p:cNvCxnSpPr>
          <p:nvPr/>
        </p:nvCxnSpPr>
        <p:spPr>
          <a:xfrm flipV="1">
            <a:off x="4572000" y="5584985"/>
            <a:ext cx="4162425" cy="9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23777C-C8F7-4DF3-80F4-98BA18CE8FA2}"/>
              </a:ext>
            </a:extLst>
          </p:cNvPr>
          <p:cNvSpPr txBox="1"/>
          <p:nvPr/>
        </p:nvSpPr>
        <p:spPr>
          <a:xfrm rot="16200000">
            <a:off x="3393079" y="4058265"/>
            <a:ext cx="18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 (m)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05FF1-27B3-45B3-AE30-E1B23157E050}"/>
              </a:ext>
            </a:extLst>
          </p:cNvPr>
          <p:cNvSpPr txBox="1"/>
          <p:nvPr/>
        </p:nvSpPr>
        <p:spPr>
          <a:xfrm>
            <a:off x="6372737" y="563852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AE3E99-BBC6-46AE-9037-AA9E3AFEC956}"/>
              </a:ext>
            </a:extLst>
          </p:cNvPr>
          <p:cNvGrpSpPr/>
          <p:nvPr/>
        </p:nvGrpSpPr>
        <p:grpSpPr>
          <a:xfrm>
            <a:off x="4601308" y="3086100"/>
            <a:ext cx="3495691" cy="2501073"/>
            <a:chOff x="4601308" y="3086100"/>
            <a:chExt cx="3495691" cy="250107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A1AF0B-E2EF-4238-B985-29800CAE32CB}"/>
                </a:ext>
              </a:extLst>
            </p:cNvPr>
            <p:cNvSpPr/>
            <p:nvPr/>
          </p:nvSpPr>
          <p:spPr>
            <a:xfrm>
              <a:off x="4601308" y="4880264"/>
              <a:ext cx="1868072" cy="706909"/>
            </a:xfrm>
            <a:custGeom>
              <a:avLst/>
              <a:gdLst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871"/>
                <a:gd name="connsiteX1" fmla="*/ 1191491 w 1191491"/>
                <a:gd name="connsiteY1" fmla="*/ 0 h 706871"/>
                <a:gd name="connsiteX0" fmla="*/ 0 w 1191491"/>
                <a:gd name="connsiteY0" fmla="*/ 706581 h 706879"/>
                <a:gd name="connsiteX1" fmla="*/ 1191491 w 1191491"/>
                <a:gd name="connsiteY1" fmla="*/ 0 h 706879"/>
                <a:gd name="connsiteX0" fmla="*/ 0 w 1191491"/>
                <a:gd name="connsiteY0" fmla="*/ 706581 h 706909"/>
                <a:gd name="connsiteX1" fmla="*/ 1191491 w 1191491"/>
                <a:gd name="connsiteY1" fmla="*/ 0 h 7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06909">
                  <a:moveTo>
                    <a:pt x="0" y="706581"/>
                  </a:moveTo>
                  <a:cubicBezTo>
                    <a:pt x="646546" y="720436"/>
                    <a:pt x="1005319" y="292676"/>
                    <a:pt x="1191491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446DA1-15E9-4C62-BDD2-C7760B47A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9380" y="3086100"/>
              <a:ext cx="1627619" cy="179416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A4695-466A-437D-A323-9E3496C177BD}"/>
              </a:ext>
            </a:extLst>
          </p:cNvPr>
          <p:cNvGrpSpPr/>
          <p:nvPr/>
        </p:nvGrpSpPr>
        <p:grpSpPr>
          <a:xfrm>
            <a:off x="5234180" y="3078703"/>
            <a:ext cx="3495691" cy="2501073"/>
            <a:chOff x="5234180" y="3078703"/>
            <a:chExt cx="3495691" cy="250107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7DF07D-2D8D-4E69-AF9D-B968FCAB8838}"/>
                </a:ext>
              </a:extLst>
            </p:cNvPr>
            <p:cNvSpPr/>
            <p:nvPr/>
          </p:nvSpPr>
          <p:spPr>
            <a:xfrm>
              <a:off x="5234180" y="4872867"/>
              <a:ext cx="1868072" cy="706909"/>
            </a:xfrm>
            <a:custGeom>
              <a:avLst/>
              <a:gdLst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871"/>
                <a:gd name="connsiteX1" fmla="*/ 1191491 w 1191491"/>
                <a:gd name="connsiteY1" fmla="*/ 0 h 706871"/>
                <a:gd name="connsiteX0" fmla="*/ 0 w 1191491"/>
                <a:gd name="connsiteY0" fmla="*/ 706581 h 706879"/>
                <a:gd name="connsiteX1" fmla="*/ 1191491 w 1191491"/>
                <a:gd name="connsiteY1" fmla="*/ 0 h 706879"/>
                <a:gd name="connsiteX0" fmla="*/ 0 w 1191491"/>
                <a:gd name="connsiteY0" fmla="*/ 706581 h 706909"/>
                <a:gd name="connsiteX1" fmla="*/ 1191491 w 1191491"/>
                <a:gd name="connsiteY1" fmla="*/ 0 h 7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06909">
                  <a:moveTo>
                    <a:pt x="0" y="706581"/>
                  </a:moveTo>
                  <a:cubicBezTo>
                    <a:pt x="646546" y="720436"/>
                    <a:pt x="1005319" y="292676"/>
                    <a:pt x="1191491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3B4C86-E6A8-491F-AC7C-7F0EDE354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252" y="3078703"/>
              <a:ext cx="1627619" cy="17941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289D09-7BF7-48B5-869F-5869311F1727}"/>
              </a:ext>
            </a:extLst>
          </p:cNvPr>
          <p:cNvCxnSpPr/>
          <p:nvPr/>
        </p:nvCxnSpPr>
        <p:spPr>
          <a:xfrm flipV="1">
            <a:off x="5429250" y="5481638"/>
            <a:ext cx="0" cy="981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91A8F3-23BB-4E87-B3F1-93FC4D216B63}"/>
              </a:ext>
            </a:extLst>
          </p:cNvPr>
          <p:cNvCxnSpPr>
            <a:cxnSpLocks/>
          </p:cNvCxnSpPr>
          <p:nvPr/>
        </p:nvCxnSpPr>
        <p:spPr>
          <a:xfrm flipV="1">
            <a:off x="5886450" y="5314951"/>
            <a:ext cx="0" cy="2047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77490E-3FAD-467C-BC9E-99B31DE8C958}"/>
              </a:ext>
            </a:extLst>
          </p:cNvPr>
          <p:cNvCxnSpPr>
            <a:cxnSpLocks/>
          </p:cNvCxnSpPr>
          <p:nvPr/>
        </p:nvCxnSpPr>
        <p:spPr>
          <a:xfrm flipV="1">
            <a:off x="6286500" y="5024440"/>
            <a:ext cx="0" cy="37147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303DC5-76FC-42B3-8004-4DE6794F8263}"/>
              </a:ext>
            </a:extLst>
          </p:cNvPr>
          <p:cNvCxnSpPr>
            <a:cxnSpLocks/>
          </p:cNvCxnSpPr>
          <p:nvPr/>
        </p:nvCxnSpPr>
        <p:spPr>
          <a:xfrm flipV="1">
            <a:off x="6738937" y="4586291"/>
            <a:ext cx="0" cy="5782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8E4FA1-610C-4EBB-93BB-9EE957A00118}"/>
              </a:ext>
            </a:extLst>
          </p:cNvPr>
          <p:cNvCxnSpPr>
            <a:cxnSpLocks/>
          </p:cNvCxnSpPr>
          <p:nvPr/>
        </p:nvCxnSpPr>
        <p:spPr>
          <a:xfrm flipV="1">
            <a:off x="7258050" y="4008021"/>
            <a:ext cx="0" cy="683042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8D99F1-8F8B-4D86-BD06-32F3648C13D5}"/>
              </a:ext>
            </a:extLst>
          </p:cNvPr>
          <p:cNvCxnSpPr>
            <a:cxnSpLocks/>
          </p:cNvCxnSpPr>
          <p:nvPr/>
        </p:nvCxnSpPr>
        <p:spPr>
          <a:xfrm flipV="1">
            <a:off x="7691437" y="3543824"/>
            <a:ext cx="0" cy="683042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98B460-8CD7-4FCF-A199-557CB3D14367}"/>
              </a:ext>
            </a:extLst>
          </p:cNvPr>
          <p:cNvCxnSpPr>
            <a:cxnSpLocks/>
          </p:cNvCxnSpPr>
          <p:nvPr/>
        </p:nvCxnSpPr>
        <p:spPr>
          <a:xfrm flipV="1">
            <a:off x="8096999" y="3087479"/>
            <a:ext cx="0" cy="683042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A77BEFE-A7C6-4CE5-8A64-D689FE663DED}"/>
              </a:ext>
            </a:extLst>
          </p:cNvPr>
          <p:cNvSpPr txBox="1"/>
          <p:nvPr/>
        </p:nvSpPr>
        <p:spPr>
          <a:xfrm>
            <a:off x="5337696" y="488026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CBE2D0-0BE5-4500-A3BA-A9E7661ED83C}"/>
              </a:ext>
            </a:extLst>
          </p:cNvPr>
          <p:cNvSpPr txBox="1"/>
          <p:nvPr/>
        </p:nvSpPr>
        <p:spPr>
          <a:xfrm>
            <a:off x="6797961" y="3429000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45392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factors that affect air resistance and how the resistance changes with 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Terminal Velocity in terms of net force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graph the change in position and velocity for an object falling with air resistance and reaching terminal velocity</a:t>
            </a:r>
          </a:p>
        </p:txBody>
      </p:sp>
    </p:spTree>
    <p:extLst>
      <p:ext uri="{BB962C8B-B14F-4D97-AF65-F5344CB8AC3E}">
        <p14:creationId xmlns:p14="http://schemas.microsoft.com/office/powerpoint/2010/main" val="950639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6100"/>
            <a:ext cx="9144000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Resistance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3" y="1724486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20826" y="2687536"/>
            <a:ext cx="0" cy="11163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08015" y="1558702"/>
            <a:ext cx="3667" cy="3667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73" y="2909103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459226" y="3872153"/>
            <a:ext cx="0" cy="11163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59226" y="2468880"/>
            <a:ext cx="0" cy="61426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31" y="4093720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920484" y="5056770"/>
            <a:ext cx="0" cy="11163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909506" y="3190856"/>
            <a:ext cx="1834" cy="11043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66923" y="1516523"/>
            <a:ext cx="5477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Force of gravity is always _________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539" y="4562180"/>
            <a:ext cx="34522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Force of air resistance </a:t>
            </a: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__________ when</a:t>
            </a: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velocity increases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78587" y="2119082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2931069" y="3303699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5434442" y="4490867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4664" y="2968152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2085" y="4168727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3343" y="5378626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B6664-3676-40B9-8101-8B1352D6A90A}"/>
              </a:ext>
            </a:extLst>
          </p:cNvPr>
          <p:cNvSpPr txBox="1"/>
          <p:nvPr/>
        </p:nvSpPr>
        <p:spPr>
          <a:xfrm>
            <a:off x="7391474" y="1480485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5930EC-910C-4D85-B3B2-681AD88E45D4}"/>
              </a:ext>
            </a:extLst>
          </p:cNvPr>
          <p:cNvSpPr txBox="1"/>
          <p:nvPr/>
        </p:nvSpPr>
        <p:spPr>
          <a:xfrm>
            <a:off x="455205" y="498852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2296934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6100"/>
            <a:ext cx="9144000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the Acceleration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" y="2020547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82" y="2020547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61" y="2020547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58D38-6086-496C-BACB-DB6C008825C6}"/>
              </a:ext>
            </a:extLst>
          </p:cNvPr>
          <p:cNvGrpSpPr/>
          <p:nvPr/>
        </p:nvGrpSpPr>
        <p:grpSpPr>
          <a:xfrm>
            <a:off x="1503309" y="1567466"/>
            <a:ext cx="1043876" cy="654083"/>
            <a:chOff x="1503309" y="1567466"/>
            <a:chExt cx="1043876" cy="654083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1503309" y="1854763"/>
              <a:ext cx="3667" cy="3667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03309" y="1567466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100 N</a:t>
              </a:r>
              <a:endParaRPr 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8B10C-D529-41AB-B84F-2724FEFB1431}"/>
              </a:ext>
            </a:extLst>
          </p:cNvPr>
          <p:cNvGrpSpPr/>
          <p:nvPr/>
        </p:nvGrpSpPr>
        <p:grpSpPr>
          <a:xfrm>
            <a:off x="4539935" y="1559097"/>
            <a:ext cx="1140882" cy="635496"/>
            <a:chOff x="4539935" y="1559097"/>
            <a:chExt cx="1140882" cy="63549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4539935" y="1580324"/>
              <a:ext cx="0" cy="61426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36941" y="1559097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400 N</a:t>
              </a:r>
              <a:endParaRPr 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53288D-F139-4AD0-ADE5-55BD11D5550F}"/>
              </a:ext>
            </a:extLst>
          </p:cNvPr>
          <p:cNvGrpSpPr/>
          <p:nvPr/>
        </p:nvGrpSpPr>
        <p:grpSpPr>
          <a:xfrm>
            <a:off x="7558936" y="1117683"/>
            <a:ext cx="1059882" cy="1104394"/>
            <a:chOff x="7558936" y="1117683"/>
            <a:chExt cx="1059882" cy="1104394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7558936" y="1117683"/>
              <a:ext cx="1834" cy="110439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574942" y="1469121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94C508-D06A-4400-A3D3-D4A151D60C12}"/>
              </a:ext>
            </a:extLst>
          </p:cNvPr>
          <p:cNvGrpSpPr/>
          <p:nvPr/>
        </p:nvGrpSpPr>
        <p:grpSpPr>
          <a:xfrm>
            <a:off x="1503309" y="2983597"/>
            <a:ext cx="7115509" cy="1116368"/>
            <a:chOff x="1503309" y="2983597"/>
            <a:chExt cx="7115509" cy="111636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16120" y="2983597"/>
              <a:ext cx="0" cy="11163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39935" y="2983597"/>
              <a:ext cx="0" cy="11163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69914" y="2983597"/>
              <a:ext cx="0" cy="11163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03309" y="332799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6941" y="332799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74942" y="332799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73718" y="2595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70 kg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7533" y="26142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70 kg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21347" y="26142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70 kg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6880ED-AA38-4AEB-A925-666935B2171A}"/>
              </a:ext>
            </a:extLst>
          </p:cNvPr>
          <p:cNvSpPr txBox="1"/>
          <p:nvPr/>
        </p:nvSpPr>
        <p:spPr>
          <a:xfrm>
            <a:off x="6631612" y="4348719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3200" baseline="-25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0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799D3B-F2F0-40B1-80C2-9869B1916482}"/>
                  </a:ext>
                </a:extLst>
              </p:cNvPr>
              <p:cNvSpPr txBox="1"/>
              <p:nvPr/>
            </p:nvSpPr>
            <p:spPr>
              <a:xfrm>
                <a:off x="252183" y="5201084"/>
                <a:ext cx="686085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799D3B-F2F0-40B1-80C2-9869B1916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3" y="5201084"/>
                <a:ext cx="686085" cy="51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4157D1-C0CD-45F2-9467-BD0AF4B59CA3}"/>
                  </a:ext>
                </a:extLst>
              </p:cNvPr>
              <p:cNvSpPr txBox="1"/>
              <p:nvPr/>
            </p:nvSpPr>
            <p:spPr>
              <a:xfrm>
                <a:off x="3453968" y="5201084"/>
                <a:ext cx="23395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4157D1-C0CD-45F2-9467-BD0AF4B5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68" y="5201084"/>
                <a:ext cx="233955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792FE4-4B0C-4570-BAC7-125776B3C620}"/>
                  </a:ext>
                </a:extLst>
              </p:cNvPr>
              <p:cNvSpPr txBox="1"/>
              <p:nvPr/>
            </p:nvSpPr>
            <p:spPr>
              <a:xfrm>
                <a:off x="6687032" y="5201084"/>
                <a:ext cx="18490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792FE4-4B0C-4570-BAC7-125776B3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32" y="5201084"/>
                <a:ext cx="184903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357F6E5-0233-46A5-8E46-E7AB4C4575DF}"/>
              </a:ext>
            </a:extLst>
          </p:cNvPr>
          <p:cNvGrpSpPr/>
          <p:nvPr/>
        </p:nvGrpSpPr>
        <p:grpSpPr>
          <a:xfrm>
            <a:off x="320934" y="4348720"/>
            <a:ext cx="2450475" cy="584775"/>
            <a:chOff x="320934" y="4348720"/>
            <a:chExt cx="2450475" cy="5847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011C0-67DF-4DF9-BFF4-19AAB95115F1}"/>
                </a:ext>
              </a:extLst>
            </p:cNvPr>
            <p:cNvSpPr txBox="1"/>
            <p:nvPr/>
          </p:nvSpPr>
          <p:spPr>
            <a:xfrm>
              <a:off x="320934" y="4348720"/>
              <a:ext cx="2364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3200" baseline="-25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net</a:t>
              </a:r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600 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613C01-F668-4126-BA32-FE2594F8E291}"/>
                </a:ext>
              </a:extLst>
            </p:cNvPr>
            <p:cNvCxnSpPr>
              <a:cxnSpLocks/>
            </p:cNvCxnSpPr>
            <p:nvPr/>
          </p:nvCxnSpPr>
          <p:spPr>
            <a:xfrm>
              <a:off x="2771409" y="4461164"/>
              <a:ext cx="0" cy="39658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9F82D8-D07E-4996-9DE3-4753BFFD5A5E}"/>
              </a:ext>
            </a:extLst>
          </p:cNvPr>
          <p:cNvGrpSpPr/>
          <p:nvPr/>
        </p:nvGrpSpPr>
        <p:grpSpPr>
          <a:xfrm>
            <a:off x="3357559" y="4348719"/>
            <a:ext cx="2435960" cy="584775"/>
            <a:chOff x="3357559" y="4348719"/>
            <a:chExt cx="2435960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E0C6D-D49C-4C42-B559-72D90C309D24}"/>
                </a:ext>
              </a:extLst>
            </p:cNvPr>
            <p:cNvSpPr txBox="1"/>
            <p:nvPr/>
          </p:nvSpPr>
          <p:spPr>
            <a:xfrm>
              <a:off x="3357559" y="4348719"/>
              <a:ext cx="2364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3200" baseline="-25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net</a:t>
              </a:r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300 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BAA95-8C85-4EC4-8797-A631286888B7}"/>
                </a:ext>
              </a:extLst>
            </p:cNvPr>
            <p:cNvCxnSpPr>
              <a:cxnSpLocks/>
            </p:cNvCxnSpPr>
            <p:nvPr/>
          </p:nvCxnSpPr>
          <p:spPr>
            <a:xfrm>
              <a:off x="5793519" y="4461164"/>
              <a:ext cx="0" cy="39658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B31972-7E32-493C-983F-F069D4691F62}"/>
                  </a:ext>
                </a:extLst>
              </p:cNvPr>
              <p:cNvSpPr txBox="1"/>
              <p:nvPr/>
            </p:nvSpPr>
            <p:spPr>
              <a:xfrm>
                <a:off x="949490" y="5201083"/>
                <a:ext cx="214154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𝟓𝟕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B31972-7E32-493C-983F-F069D4691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90" y="5201083"/>
                <a:ext cx="2141547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Arrow 8">
            <a:extLst>
              <a:ext uri="{FF2B5EF4-FFF2-40B4-BE49-F238E27FC236}">
                <a16:creationId xmlns:a16="http://schemas.microsoft.com/office/drawing/2014/main" id="{8E2F7BF1-6125-4DB0-9163-48FDA21A21DD}"/>
              </a:ext>
            </a:extLst>
          </p:cNvPr>
          <p:cNvSpPr/>
          <p:nvPr/>
        </p:nvSpPr>
        <p:spPr>
          <a:xfrm rot="5400000">
            <a:off x="-78949" y="2389488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40" name="Right Arrow 22">
            <a:extLst>
              <a:ext uri="{FF2B5EF4-FFF2-40B4-BE49-F238E27FC236}">
                <a16:creationId xmlns:a16="http://schemas.microsoft.com/office/drawing/2014/main" id="{DBF9D768-50AF-45F1-8293-C813E97A8796}"/>
              </a:ext>
            </a:extLst>
          </p:cNvPr>
          <p:cNvSpPr/>
          <p:nvPr/>
        </p:nvSpPr>
        <p:spPr>
          <a:xfrm rot="5400000">
            <a:off x="2868008" y="2395030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41" name="Right Arrow 23">
            <a:extLst>
              <a:ext uri="{FF2B5EF4-FFF2-40B4-BE49-F238E27FC236}">
                <a16:creationId xmlns:a16="http://schemas.microsoft.com/office/drawing/2014/main" id="{6FD227D0-5DF1-4C97-AA66-3F988F06E598}"/>
              </a:ext>
            </a:extLst>
          </p:cNvPr>
          <p:cNvSpPr/>
          <p:nvPr/>
        </p:nvSpPr>
        <p:spPr>
          <a:xfrm rot="5400000">
            <a:off x="5942103" y="2389489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 s</a:t>
            </a:r>
            <a:r>
              <a:rPr lang="en-US" baseline="30000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4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28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88229" y="1531726"/>
            <a:ext cx="5012871" cy="18515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At a certain velocity, the air resistance acting on an object (or person) is equal to the force of gravity.</a:t>
            </a:r>
          </a:p>
        </p:txBody>
      </p:sp>
      <p:pic>
        <p:nvPicPr>
          <p:cNvPr id="15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3" y="2583770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669216" y="3546820"/>
            <a:ext cx="0" cy="11163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58238" y="1680906"/>
            <a:ext cx="1834" cy="11043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5400000">
            <a:off x="183174" y="2980917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92075" y="3868676"/>
            <a:ext cx="99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gravity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2075" y="1870728"/>
            <a:ext cx="1607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US" sz="2800" baseline="-25000" dirty="0">
                <a:solidFill>
                  <a:srgbClr val="0070C0"/>
                </a:solidFill>
                <a:latin typeface="+mj-lt"/>
              </a:rPr>
              <a:t>air resistance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88229" y="3546820"/>
            <a:ext cx="5212080" cy="6175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err="1">
                <a:latin typeface="+mj-lt"/>
              </a:rPr>
              <a:t>F</a:t>
            </a:r>
            <a:r>
              <a:rPr lang="en-US" altLang="en-US" sz="3200" baseline="-25000" dirty="0" err="1">
                <a:latin typeface="+mj-lt"/>
              </a:rPr>
              <a:t>net</a:t>
            </a:r>
            <a:r>
              <a:rPr lang="en-US" altLang="en-US" sz="3200" dirty="0">
                <a:latin typeface="+mj-lt"/>
              </a:rPr>
              <a:t> =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88229" y="4391896"/>
            <a:ext cx="5012871" cy="9900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i="1" dirty="0">
                <a:latin typeface="+mj-lt"/>
              </a:rPr>
              <a:t>This is the top speed for a falling object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A4AE9-99A4-4789-BA7F-7D11B97FBBA2}"/>
              </a:ext>
            </a:extLst>
          </p:cNvPr>
          <p:cNvSpPr txBox="1"/>
          <p:nvPr/>
        </p:nvSpPr>
        <p:spPr>
          <a:xfrm>
            <a:off x="4737754" y="3415145"/>
            <a:ext cx="1109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N</a:t>
            </a:r>
          </a:p>
        </p:txBody>
      </p:sp>
    </p:spTree>
    <p:extLst>
      <p:ext uri="{BB962C8B-B14F-4D97-AF65-F5344CB8AC3E}">
        <p14:creationId xmlns:p14="http://schemas.microsoft.com/office/powerpoint/2010/main" val="4174320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Graphs Guide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78490" y="3090983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50499" y="3996052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78490" y="4139122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50499" y="4687762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-1902" y="3266035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135" y="4330966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v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803909" y="3100314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775918" y="4005383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803909" y="4148453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775918" y="4697093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061985" y="309746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033994" y="400253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3061985" y="4145600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033994" y="469424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352717" y="309746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324726" y="400253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352717" y="4145600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324726" y="469424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637228" y="309746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609237" y="400253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637228" y="4145600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609237" y="469424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920183" y="310870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892192" y="401377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6920183" y="4156840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6892192" y="470548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8178259" y="3088130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8150268" y="399319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8178259" y="4136269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8150268" y="468490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16200000">
            <a:off x="267186" y="2038531"/>
            <a:ext cx="14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Constant Displacement</a:t>
            </a: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1477677" y="2038531"/>
            <a:ext cx="14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Constant </a:t>
            </a:r>
          </a:p>
          <a:p>
            <a:r>
              <a:rPr lang="en-US" dirty="0">
                <a:latin typeface="+mj-lt"/>
              </a:rPr>
              <a:t>+ Velocity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2760631" y="2038531"/>
            <a:ext cx="14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Constant </a:t>
            </a:r>
          </a:p>
          <a:p>
            <a:r>
              <a:rPr lang="en-US" dirty="0">
                <a:latin typeface="+mj-lt"/>
              </a:rPr>
              <a:t>- Velocity</a:t>
            </a: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4027032" y="2018876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+ Acceleration </a:t>
            </a:r>
          </a:p>
          <a:p>
            <a:r>
              <a:rPr lang="en-US" dirty="0">
                <a:latin typeface="+mj-lt"/>
              </a:rPr>
              <a:t>Speeding up</a:t>
            </a: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5266440" y="2018876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+ Acceleration </a:t>
            </a:r>
          </a:p>
          <a:p>
            <a:r>
              <a:rPr lang="en-US" dirty="0">
                <a:latin typeface="+mj-lt"/>
              </a:rPr>
              <a:t>Slowing Down</a:t>
            </a: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6574086" y="2018876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- Acceleration </a:t>
            </a:r>
          </a:p>
          <a:p>
            <a:r>
              <a:rPr lang="en-US" dirty="0">
                <a:latin typeface="+mj-lt"/>
              </a:rPr>
              <a:t>Speeding up</a:t>
            </a: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7847724" y="2018876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- Acceleration </a:t>
            </a:r>
          </a:p>
          <a:p>
            <a:r>
              <a:rPr lang="en-US" dirty="0">
                <a:latin typeface="+mj-lt"/>
              </a:rPr>
              <a:t>Slowing Down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578490" y="3565901"/>
            <a:ext cx="68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78490" y="4687909"/>
            <a:ext cx="685800" cy="2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878121" y="3360336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805925" y="4462812"/>
            <a:ext cx="685800" cy="2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145956" y="3383729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059335" y="4908150"/>
            <a:ext cx="685800" cy="2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411660" y="4247100"/>
            <a:ext cx="54864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282921" y="4247100"/>
            <a:ext cx="50292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752287" y="4760924"/>
            <a:ext cx="54864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992941" y="4760924"/>
            <a:ext cx="50292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/>
        </p:nvSpPr>
        <p:spPr>
          <a:xfrm rot="5400000">
            <a:off x="3731244" y="2558890"/>
            <a:ext cx="1416215" cy="1240667"/>
          </a:xfrm>
          <a:prstGeom prst="arc">
            <a:avLst>
              <a:gd name="adj1" fmla="val 17086467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/>
          <p:cNvSpPr/>
          <p:nvPr/>
        </p:nvSpPr>
        <p:spPr>
          <a:xfrm rot="10800000">
            <a:off x="5746988" y="2683729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c 149"/>
          <p:cNvSpPr/>
          <p:nvPr/>
        </p:nvSpPr>
        <p:spPr>
          <a:xfrm rot="16200000">
            <a:off x="8185544" y="3402767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c 150"/>
          <p:cNvSpPr/>
          <p:nvPr/>
        </p:nvSpPr>
        <p:spPr>
          <a:xfrm>
            <a:off x="6200733" y="3312035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9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480837" y="1530211"/>
            <a:ext cx="22860" cy="2758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80837" y="4250552"/>
            <a:ext cx="2534194" cy="10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01916" y="2724765"/>
            <a:ext cx="18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 (m)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4528" y="429394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617409" y="1531726"/>
            <a:ext cx="22860" cy="2758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17409" y="4252067"/>
            <a:ext cx="2534194" cy="10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573812" y="2726280"/>
            <a:ext cx="157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1100" y="429545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pic>
        <p:nvPicPr>
          <p:cNvPr id="29" name="Picture 2" descr="http://www.longbeachskydiving.com/img/slider/california-skydiving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85" y="4941132"/>
            <a:ext cx="2935224" cy="1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005ED5-E046-4B94-BE61-020529CC61DA}"/>
              </a:ext>
            </a:extLst>
          </p:cNvPr>
          <p:cNvGrpSpPr/>
          <p:nvPr/>
        </p:nvGrpSpPr>
        <p:grpSpPr>
          <a:xfrm>
            <a:off x="1510145" y="1943100"/>
            <a:ext cx="2147455" cy="2310573"/>
            <a:chOff x="1510145" y="1943100"/>
            <a:chExt cx="2147455" cy="2310573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B5632950-EF9C-4B2F-B77C-00C5DA5F5816}"/>
                </a:ext>
              </a:extLst>
            </p:cNvPr>
            <p:cNvSpPr/>
            <p:nvPr/>
          </p:nvSpPr>
          <p:spPr>
            <a:xfrm>
              <a:off x="1510145" y="3546764"/>
              <a:ext cx="1191491" cy="706909"/>
            </a:xfrm>
            <a:custGeom>
              <a:avLst/>
              <a:gdLst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871"/>
                <a:gd name="connsiteX1" fmla="*/ 1191491 w 1191491"/>
                <a:gd name="connsiteY1" fmla="*/ 0 h 706871"/>
                <a:gd name="connsiteX0" fmla="*/ 0 w 1191491"/>
                <a:gd name="connsiteY0" fmla="*/ 706581 h 706879"/>
                <a:gd name="connsiteX1" fmla="*/ 1191491 w 1191491"/>
                <a:gd name="connsiteY1" fmla="*/ 0 h 706879"/>
                <a:gd name="connsiteX0" fmla="*/ 0 w 1191491"/>
                <a:gd name="connsiteY0" fmla="*/ 706581 h 706909"/>
                <a:gd name="connsiteX1" fmla="*/ 1191491 w 1191491"/>
                <a:gd name="connsiteY1" fmla="*/ 0 h 7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06909">
                  <a:moveTo>
                    <a:pt x="0" y="706581"/>
                  </a:moveTo>
                  <a:cubicBezTo>
                    <a:pt x="646546" y="720436"/>
                    <a:pt x="1005319" y="292676"/>
                    <a:pt x="1191491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141785-CB5A-4E5A-8235-1ACC13661FD0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2701636" y="1943100"/>
              <a:ext cx="955964" cy="16036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0B4E71-3D44-4731-85AC-05DE7C6EA5D7}"/>
              </a:ext>
            </a:extLst>
          </p:cNvPr>
          <p:cNvGrpSpPr/>
          <p:nvPr/>
        </p:nvGrpSpPr>
        <p:grpSpPr>
          <a:xfrm>
            <a:off x="2981325" y="2562225"/>
            <a:ext cx="1330929" cy="608816"/>
            <a:chOff x="2981325" y="2562225"/>
            <a:chExt cx="1330929" cy="6088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4A881C-1DF2-447B-B513-9A9ED2808AD3}"/>
                </a:ext>
              </a:extLst>
            </p:cNvPr>
            <p:cNvCxnSpPr/>
            <p:nvPr/>
          </p:nvCxnSpPr>
          <p:spPr>
            <a:xfrm>
              <a:off x="2981325" y="3105150"/>
              <a:ext cx="314325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301572-7F6C-412F-B22A-B082B9D7297F}"/>
                </a:ext>
              </a:extLst>
            </p:cNvPr>
            <p:cNvCxnSpPr/>
            <p:nvPr/>
          </p:nvCxnSpPr>
          <p:spPr>
            <a:xfrm flipV="1">
              <a:off x="3300412" y="2562225"/>
              <a:ext cx="0" cy="54768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451110-44F8-4124-B212-838BC3E8201A}"/>
                </a:ext>
              </a:extLst>
            </p:cNvPr>
            <p:cNvSpPr txBox="1"/>
            <p:nvPr/>
          </p:nvSpPr>
          <p:spPr>
            <a:xfrm>
              <a:off x="3281574" y="2647821"/>
              <a:ext cx="1030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Terminal Velocity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4FE939-AAEA-4930-91EF-4BEF296F0ACF}"/>
              </a:ext>
            </a:extLst>
          </p:cNvPr>
          <p:cNvGrpSpPr/>
          <p:nvPr/>
        </p:nvGrpSpPr>
        <p:grpSpPr>
          <a:xfrm>
            <a:off x="5640269" y="2429430"/>
            <a:ext cx="1796256" cy="315503"/>
            <a:chOff x="5640269" y="2429430"/>
            <a:chExt cx="1796256" cy="31550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81FB6A-348B-477F-9923-250BBC5E75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0269" y="2744933"/>
              <a:ext cx="11458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8E3F25-C601-44E5-8840-595C835DBA57}"/>
                </a:ext>
              </a:extLst>
            </p:cNvPr>
            <p:cNvSpPr txBox="1"/>
            <p:nvPr/>
          </p:nvSpPr>
          <p:spPr>
            <a:xfrm>
              <a:off x="5781015" y="2429430"/>
              <a:ext cx="1655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Terminal Velocity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FCADF48-A505-4F37-948B-502941B1DE98}"/>
              </a:ext>
            </a:extLst>
          </p:cNvPr>
          <p:cNvSpPr txBox="1"/>
          <p:nvPr/>
        </p:nvSpPr>
        <p:spPr>
          <a:xfrm>
            <a:off x="6109927" y="5003609"/>
            <a:ext cx="241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Note: these graphs treat the downward direction as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AE5207-42FC-4B12-A589-305795A7D786}"/>
              </a:ext>
            </a:extLst>
          </p:cNvPr>
          <p:cNvGrpSpPr/>
          <p:nvPr/>
        </p:nvGrpSpPr>
        <p:grpSpPr>
          <a:xfrm>
            <a:off x="5640269" y="2742465"/>
            <a:ext cx="2131043" cy="1514860"/>
            <a:chOff x="5640269" y="2742465"/>
            <a:chExt cx="2131043" cy="151486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BB9366-8D60-4C06-943D-7288294E3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099" y="2744932"/>
              <a:ext cx="90321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233D5FF-AF2F-4C1C-9BF6-6D4A01AA052E}"/>
                </a:ext>
              </a:extLst>
            </p:cNvPr>
            <p:cNvSpPr/>
            <p:nvPr/>
          </p:nvSpPr>
          <p:spPr>
            <a:xfrm flipH="1" flipV="1">
              <a:off x="5640269" y="2742465"/>
              <a:ext cx="1228092" cy="1514860"/>
            </a:xfrm>
            <a:custGeom>
              <a:avLst/>
              <a:gdLst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871"/>
                <a:gd name="connsiteX1" fmla="*/ 1191491 w 1191491"/>
                <a:gd name="connsiteY1" fmla="*/ 0 h 706871"/>
                <a:gd name="connsiteX0" fmla="*/ 0 w 1191491"/>
                <a:gd name="connsiteY0" fmla="*/ 706581 h 706879"/>
                <a:gd name="connsiteX1" fmla="*/ 1191491 w 1191491"/>
                <a:gd name="connsiteY1" fmla="*/ 0 h 706879"/>
                <a:gd name="connsiteX0" fmla="*/ 0 w 1191491"/>
                <a:gd name="connsiteY0" fmla="*/ 706581 h 706909"/>
                <a:gd name="connsiteX1" fmla="*/ 1191491 w 1191491"/>
                <a:gd name="connsiteY1" fmla="*/ 0 h 7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06909">
                  <a:moveTo>
                    <a:pt x="0" y="706581"/>
                  </a:moveTo>
                  <a:cubicBezTo>
                    <a:pt x="646546" y="720436"/>
                    <a:pt x="1005319" y="292676"/>
                    <a:pt x="1191491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91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Parachute opens…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http://3.bp.blogspot.com/-heFNMjOFgBw/Tz19jLZXfMI/AAAAAAAAAsQ/mCFbupgNzqU/s1600/can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173121"/>
            <a:ext cx="2298311" cy="16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5B8978-9321-452B-AF19-9A84B4F8AD3D}"/>
              </a:ext>
            </a:extLst>
          </p:cNvPr>
          <p:cNvGrpSpPr/>
          <p:nvPr/>
        </p:nvGrpSpPr>
        <p:grpSpPr>
          <a:xfrm>
            <a:off x="1912884" y="1417426"/>
            <a:ext cx="1239428" cy="2011680"/>
            <a:chOff x="1912884" y="1417426"/>
            <a:chExt cx="1239428" cy="2011680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1912884" y="1417426"/>
              <a:ext cx="3667" cy="201168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25694" y="1662756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1200 N</a:t>
              </a:r>
              <a:endParaRPr 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46016" y="33541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70 kg</a:t>
            </a:r>
          </a:p>
        </p:txBody>
      </p:sp>
      <p:pic>
        <p:nvPicPr>
          <p:cNvPr id="29" name="Picture 2" descr="http://3.bp.blogspot.com/-heFNMjOFgBw/Tz19jLZXfMI/AAAAAAAAAsQ/mCFbupgNzqU/s1600/can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77" y="2173121"/>
            <a:ext cx="2298311" cy="16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172AA2C-559F-446D-9147-3D7EA91A5E48}"/>
              </a:ext>
            </a:extLst>
          </p:cNvPr>
          <p:cNvGrpSpPr/>
          <p:nvPr/>
        </p:nvGrpSpPr>
        <p:grpSpPr>
          <a:xfrm>
            <a:off x="4730598" y="1677945"/>
            <a:ext cx="1235760" cy="1766350"/>
            <a:chOff x="4730598" y="1677945"/>
            <a:chExt cx="1235760" cy="1766350"/>
          </a:xfrm>
        </p:grpSpPr>
        <p:cxnSp>
          <p:nvCxnSpPr>
            <p:cNvPr id="31" name="Straight Arrow Connector 30"/>
            <p:cNvCxnSpPr>
              <a:endCxn id="32" idx="1"/>
            </p:cNvCxnSpPr>
            <p:nvPr/>
          </p:nvCxnSpPr>
          <p:spPr>
            <a:xfrm flipV="1">
              <a:off x="4730598" y="1939555"/>
              <a:ext cx="0" cy="150474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739740" y="1677945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1000 N</a:t>
              </a:r>
              <a:endParaRPr 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50919" y="33541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70 kg</a:t>
            </a:r>
          </a:p>
        </p:txBody>
      </p:sp>
      <p:pic>
        <p:nvPicPr>
          <p:cNvPr id="35" name="Picture 2" descr="http://3.bp.blogspot.com/-heFNMjOFgBw/Tz19jLZXfMI/AAAAAAAAAsQ/mCFbupgNzqU/s1600/can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79" y="2157932"/>
            <a:ext cx="2298311" cy="16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5F4AAE2-5AED-4DE0-9A7C-D689EAC8BEE4}"/>
              </a:ext>
            </a:extLst>
          </p:cNvPr>
          <p:cNvGrpSpPr/>
          <p:nvPr/>
        </p:nvGrpSpPr>
        <p:grpSpPr>
          <a:xfrm>
            <a:off x="7470563" y="1747142"/>
            <a:ext cx="1043876" cy="1607041"/>
            <a:chOff x="7470563" y="1747142"/>
            <a:chExt cx="1043876" cy="1607041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7535500" y="2238615"/>
              <a:ext cx="0" cy="111556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470563" y="1747142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9B299-DC5E-4359-9351-D0B588D70635}"/>
              </a:ext>
            </a:extLst>
          </p:cNvPr>
          <p:cNvGrpSpPr/>
          <p:nvPr/>
        </p:nvGrpSpPr>
        <p:grpSpPr>
          <a:xfrm>
            <a:off x="1912884" y="3724103"/>
            <a:ext cx="6653681" cy="1131557"/>
            <a:chOff x="1912884" y="3724103"/>
            <a:chExt cx="6653681" cy="113155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25695" y="3739292"/>
              <a:ext cx="0" cy="11163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912884" y="4083685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730598" y="3739292"/>
              <a:ext cx="0" cy="11163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17787" y="4083685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535500" y="3724103"/>
              <a:ext cx="0" cy="11163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22689" y="4068496"/>
              <a:ext cx="1043876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700 N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655821" y="33389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70 kg</a:t>
            </a:r>
          </a:p>
        </p:txBody>
      </p:sp>
      <p:sp>
        <p:nvSpPr>
          <p:cNvPr id="41" name="Right Arrow 40"/>
          <p:cNvSpPr/>
          <p:nvPr/>
        </p:nvSpPr>
        <p:spPr>
          <a:xfrm rot="5400000">
            <a:off x="183174" y="3180942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5400000">
            <a:off x="3022199" y="3180942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5400000">
            <a:off x="5858278" y="3180943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A4617-EA1E-4691-91B9-7802EA69F19A}"/>
              </a:ext>
            </a:extLst>
          </p:cNvPr>
          <p:cNvSpPr txBox="1"/>
          <p:nvPr/>
        </p:nvSpPr>
        <p:spPr>
          <a:xfrm>
            <a:off x="6622431" y="4919322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3200" baseline="-25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0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B7194A4-C55F-4480-9DBA-D9CBA3A874B0}"/>
                  </a:ext>
                </a:extLst>
              </p:cNvPr>
              <p:cNvSpPr txBox="1"/>
              <p:nvPr/>
            </p:nvSpPr>
            <p:spPr>
              <a:xfrm>
                <a:off x="243002" y="5676437"/>
                <a:ext cx="2838854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B7194A4-C55F-4480-9DBA-D9CBA3A87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2" y="5676437"/>
                <a:ext cx="2838854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929284-574C-4DE5-A35A-7429B734FE02}"/>
                  </a:ext>
                </a:extLst>
              </p:cNvPr>
              <p:cNvSpPr txBox="1"/>
              <p:nvPr/>
            </p:nvSpPr>
            <p:spPr>
              <a:xfrm>
                <a:off x="3444787" y="5676437"/>
                <a:ext cx="23395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929284-574C-4DE5-A35A-7429B734F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787" y="5676437"/>
                <a:ext cx="233955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C763B9-E8F7-4CCA-9058-68021A18FACD}"/>
                  </a:ext>
                </a:extLst>
              </p:cNvPr>
              <p:cNvSpPr txBox="1"/>
              <p:nvPr/>
            </p:nvSpPr>
            <p:spPr>
              <a:xfrm>
                <a:off x="6677851" y="5676437"/>
                <a:ext cx="18490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C763B9-E8F7-4CCA-9058-68021A18F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51" y="5676437"/>
                <a:ext cx="184903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D8030C7-3C1D-4C51-ADE3-3840826EC41D}"/>
              </a:ext>
            </a:extLst>
          </p:cNvPr>
          <p:cNvGrpSpPr/>
          <p:nvPr/>
        </p:nvGrpSpPr>
        <p:grpSpPr>
          <a:xfrm>
            <a:off x="311753" y="4919323"/>
            <a:ext cx="2450475" cy="584775"/>
            <a:chOff x="311753" y="4919323"/>
            <a:chExt cx="2450475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2D5789-4C19-4AD2-BD00-B6713E5902C7}"/>
                </a:ext>
              </a:extLst>
            </p:cNvPr>
            <p:cNvSpPr txBox="1"/>
            <p:nvPr/>
          </p:nvSpPr>
          <p:spPr>
            <a:xfrm>
              <a:off x="311753" y="4919323"/>
              <a:ext cx="2364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3200" baseline="-25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net</a:t>
              </a:r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500 N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8D60C01-33E1-4B00-8808-FAACA23A56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28" y="5031767"/>
              <a:ext cx="0" cy="3965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890B39-81AD-4887-AE4E-38880FDF6149}"/>
              </a:ext>
            </a:extLst>
          </p:cNvPr>
          <p:cNvGrpSpPr/>
          <p:nvPr/>
        </p:nvGrpSpPr>
        <p:grpSpPr>
          <a:xfrm>
            <a:off x="3348378" y="4919322"/>
            <a:ext cx="2435960" cy="584775"/>
            <a:chOff x="3348378" y="4919322"/>
            <a:chExt cx="2435960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4B8C86-F7C1-4751-AC83-FB73DE8E52D1}"/>
                </a:ext>
              </a:extLst>
            </p:cNvPr>
            <p:cNvSpPr txBox="1"/>
            <p:nvPr/>
          </p:nvSpPr>
          <p:spPr>
            <a:xfrm>
              <a:off x="3348378" y="4919322"/>
              <a:ext cx="2364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3200" baseline="-25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net</a:t>
              </a:r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300 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DE10B33-00F9-4154-9AA2-D97C5CCF51DE}"/>
                </a:ext>
              </a:extLst>
            </p:cNvPr>
            <p:cNvCxnSpPr>
              <a:cxnSpLocks/>
            </p:cNvCxnSpPr>
            <p:nvPr/>
          </p:nvCxnSpPr>
          <p:spPr>
            <a:xfrm>
              <a:off x="5784338" y="5031767"/>
              <a:ext cx="0" cy="3965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725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97759" y="3144626"/>
            <a:ext cx="22860" cy="2758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7759" y="5880100"/>
            <a:ext cx="7498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-245837" y="4339180"/>
            <a:ext cx="157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4574" y="589321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20618" y="3762842"/>
            <a:ext cx="70408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7758" y="5426542"/>
            <a:ext cx="70408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5910" y="3578176"/>
            <a:ext cx="83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50 m/s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15910" y="5241876"/>
            <a:ext cx="71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 m/s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982897"/>
            <a:ext cx="3328988" cy="1144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84" y="1769802"/>
            <a:ext cx="3120997" cy="13293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2E5182-A255-4D16-B2E1-3C6436F02E02}"/>
              </a:ext>
            </a:extLst>
          </p:cNvPr>
          <p:cNvGrpSpPr/>
          <p:nvPr/>
        </p:nvGrpSpPr>
        <p:grpSpPr>
          <a:xfrm>
            <a:off x="820617" y="3758886"/>
            <a:ext cx="6937964" cy="2121214"/>
            <a:chOff x="820617" y="3758886"/>
            <a:chExt cx="6937964" cy="21212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5C6A11-9E71-47D6-85A8-7F44C6F1E3B1}"/>
                </a:ext>
              </a:extLst>
            </p:cNvPr>
            <p:cNvSpPr/>
            <p:nvPr/>
          </p:nvSpPr>
          <p:spPr>
            <a:xfrm flipH="1" flipV="1">
              <a:off x="820617" y="3762842"/>
              <a:ext cx="2690297" cy="2117258"/>
            </a:xfrm>
            <a:custGeom>
              <a:avLst/>
              <a:gdLst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871"/>
                <a:gd name="connsiteX1" fmla="*/ 1191491 w 1191491"/>
                <a:gd name="connsiteY1" fmla="*/ 0 h 706871"/>
                <a:gd name="connsiteX0" fmla="*/ 0 w 1191491"/>
                <a:gd name="connsiteY0" fmla="*/ 706581 h 706879"/>
                <a:gd name="connsiteX1" fmla="*/ 1191491 w 1191491"/>
                <a:gd name="connsiteY1" fmla="*/ 0 h 706879"/>
                <a:gd name="connsiteX0" fmla="*/ 0 w 1191491"/>
                <a:gd name="connsiteY0" fmla="*/ 706581 h 706909"/>
                <a:gd name="connsiteX1" fmla="*/ 1191491 w 1191491"/>
                <a:gd name="connsiteY1" fmla="*/ 0 h 7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06909">
                  <a:moveTo>
                    <a:pt x="0" y="706581"/>
                  </a:moveTo>
                  <a:cubicBezTo>
                    <a:pt x="646546" y="720436"/>
                    <a:pt x="1005319" y="292676"/>
                    <a:pt x="1191491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8D5781-818F-4931-9756-EBA9CBD54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914" y="3762842"/>
              <a:ext cx="107568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F19B7C-173E-4A49-A3C1-630F6DA7D054}"/>
                </a:ext>
              </a:extLst>
            </p:cNvPr>
            <p:cNvSpPr/>
            <p:nvPr/>
          </p:nvSpPr>
          <p:spPr>
            <a:xfrm flipH="1">
              <a:off x="4586597" y="3758886"/>
              <a:ext cx="2253630" cy="1667648"/>
            </a:xfrm>
            <a:custGeom>
              <a:avLst/>
              <a:gdLst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581"/>
                <a:gd name="connsiteX1" fmla="*/ 1191491 w 1191491"/>
                <a:gd name="connsiteY1" fmla="*/ 0 h 706581"/>
                <a:gd name="connsiteX0" fmla="*/ 0 w 1191491"/>
                <a:gd name="connsiteY0" fmla="*/ 706581 h 706871"/>
                <a:gd name="connsiteX1" fmla="*/ 1191491 w 1191491"/>
                <a:gd name="connsiteY1" fmla="*/ 0 h 706871"/>
                <a:gd name="connsiteX0" fmla="*/ 0 w 1191491"/>
                <a:gd name="connsiteY0" fmla="*/ 706581 h 706879"/>
                <a:gd name="connsiteX1" fmla="*/ 1191491 w 1191491"/>
                <a:gd name="connsiteY1" fmla="*/ 0 h 706879"/>
                <a:gd name="connsiteX0" fmla="*/ 0 w 1191491"/>
                <a:gd name="connsiteY0" fmla="*/ 706581 h 706909"/>
                <a:gd name="connsiteX1" fmla="*/ 1191491 w 1191491"/>
                <a:gd name="connsiteY1" fmla="*/ 0 h 7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06909">
                  <a:moveTo>
                    <a:pt x="0" y="706581"/>
                  </a:moveTo>
                  <a:cubicBezTo>
                    <a:pt x="646546" y="720436"/>
                    <a:pt x="1005319" y="292676"/>
                    <a:pt x="1191491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CDE3A2-F190-4C33-82FA-1B5001A14DEB}"/>
                </a:ext>
              </a:extLst>
            </p:cNvPr>
            <p:cNvCxnSpPr>
              <a:cxnSpLocks/>
            </p:cNvCxnSpPr>
            <p:nvPr/>
          </p:nvCxnSpPr>
          <p:spPr>
            <a:xfrm>
              <a:off x="6840227" y="5427109"/>
              <a:ext cx="91835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6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heFNMjOFgBw/Tz19jLZXfMI/AAAAAAAAAsQ/mCFbupgNzqU/s1600/can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2" y="1816631"/>
            <a:ext cx="2412555" cy="17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59006" y="1531726"/>
            <a:ext cx="5125810" cy="18515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+mj-lt"/>
              </a:rPr>
              <a:t>A parachute dramatically decreases the terminal velocity where air resistance balances out the weight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33496" y="3383280"/>
            <a:ext cx="0" cy="11163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58238" y="1680906"/>
            <a:ext cx="1834" cy="11043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5400000">
            <a:off x="183174" y="2980917"/>
            <a:ext cx="1580606" cy="786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 m 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56355" y="3705136"/>
            <a:ext cx="99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gravity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2075" y="1293411"/>
            <a:ext cx="1607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F</a:t>
            </a:r>
            <a:r>
              <a:rPr lang="en-US" sz="2800" baseline="-25000" dirty="0">
                <a:solidFill>
                  <a:srgbClr val="002060"/>
                </a:solidFill>
                <a:latin typeface="+mj-lt"/>
              </a:rPr>
              <a:t>air resistance</a:t>
            </a:r>
            <a:endParaRPr lang="en-US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8" name="Picture 4" descr="http://www.cyberphysics.co.uk/graphics/graphs/terminal_veloc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36" y="3056610"/>
            <a:ext cx="5238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4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10710</TotalTime>
  <Words>423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Cambria Math</vt:lpstr>
      <vt:lpstr>Ebrima</vt:lpstr>
      <vt:lpstr>Wingdings</vt:lpstr>
      <vt:lpstr>Retrospect</vt:lpstr>
      <vt:lpstr>Air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- 2.3.3 - Air Resistance</dc:title>
  <dc:creator>Joe Cossette</dc:creator>
  <cp:lastModifiedBy>Joe Cossette</cp:lastModifiedBy>
  <cp:revision>91</cp:revision>
  <dcterms:created xsi:type="dcterms:W3CDTF">2014-08-31T00:23:19Z</dcterms:created>
  <dcterms:modified xsi:type="dcterms:W3CDTF">2020-10-08T13:54:29Z</dcterms:modified>
</cp:coreProperties>
</file>