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74"/>
  </p:notesMasterIdLst>
  <p:sldIdLst>
    <p:sldId id="292" r:id="rId2"/>
    <p:sldId id="371" r:id="rId3"/>
    <p:sldId id="362" r:id="rId4"/>
    <p:sldId id="493" r:id="rId5"/>
    <p:sldId id="363" r:id="rId6"/>
    <p:sldId id="364" r:id="rId7"/>
    <p:sldId id="365" r:id="rId8"/>
    <p:sldId id="285" r:id="rId9"/>
    <p:sldId id="366" r:id="rId10"/>
    <p:sldId id="367" r:id="rId11"/>
    <p:sldId id="494" r:id="rId12"/>
    <p:sldId id="369" r:id="rId13"/>
    <p:sldId id="370" r:id="rId14"/>
    <p:sldId id="394" r:id="rId15"/>
    <p:sldId id="256" r:id="rId16"/>
    <p:sldId id="286" r:id="rId17"/>
    <p:sldId id="287" r:id="rId18"/>
    <p:sldId id="288" r:id="rId19"/>
    <p:sldId id="289" r:id="rId20"/>
    <p:sldId id="373" r:id="rId21"/>
    <p:sldId id="290" r:id="rId22"/>
    <p:sldId id="291" r:id="rId23"/>
    <p:sldId id="372" r:id="rId24"/>
    <p:sldId id="293" r:id="rId25"/>
    <p:sldId id="307" r:id="rId26"/>
    <p:sldId id="304" r:id="rId27"/>
    <p:sldId id="495" r:id="rId28"/>
    <p:sldId id="496" r:id="rId29"/>
    <p:sldId id="295" r:id="rId30"/>
    <p:sldId id="296" r:id="rId31"/>
    <p:sldId id="297" r:id="rId32"/>
    <p:sldId id="300" r:id="rId33"/>
    <p:sldId id="302" r:id="rId34"/>
    <p:sldId id="301" r:id="rId35"/>
    <p:sldId id="298" r:id="rId36"/>
    <p:sldId id="497" r:id="rId37"/>
    <p:sldId id="374" r:id="rId38"/>
    <p:sldId id="498" r:id="rId39"/>
    <p:sldId id="322" r:id="rId40"/>
    <p:sldId id="323" r:id="rId41"/>
    <p:sldId id="334" r:id="rId42"/>
    <p:sldId id="325" r:id="rId43"/>
    <p:sldId id="395" r:id="rId44"/>
    <p:sldId id="326" r:id="rId45"/>
    <p:sldId id="324" r:id="rId46"/>
    <p:sldId id="327" r:id="rId47"/>
    <p:sldId id="335" r:id="rId48"/>
    <p:sldId id="336" r:id="rId49"/>
    <p:sldId id="499" r:id="rId50"/>
    <p:sldId id="500" r:id="rId51"/>
    <p:sldId id="332" r:id="rId52"/>
    <p:sldId id="333" r:id="rId53"/>
    <p:sldId id="375" r:id="rId54"/>
    <p:sldId id="376" r:id="rId55"/>
    <p:sldId id="377" r:id="rId56"/>
    <p:sldId id="378" r:id="rId57"/>
    <p:sldId id="338" r:id="rId58"/>
    <p:sldId id="339" r:id="rId59"/>
    <p:sldId id="340" r:id="rId60"/>
    <p:sldId id="341" r:id="rId61"/>
    <p:sldId id="342" r:id="rId62"/>
    <p:sldId id="501" r:id="rId63"/>
    <p:sldId id="379" r:id="rId64"/>
    <p:sldId id="380" r:id="rId65"/>
    <p:sldId id="311" r:id="rId66"/>
    <p:sldId id="315" r:id="rId67"/>
    <p:sldId id="384" r:id="rId68"/>
    <p:sldId id="317" r:id="rId69"/>
    <p:sldId id="382" r:id="rId70"/>
    <p:sldId id="388" r:id="rId71"/>
    <p:sldId id="390" r:id="rId72"/>
    <p:sldId id="391"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00"/>
    <a:srgbClr val="002060"/>
    <a:srgbClr val="344068"/>
    <a:srgbClr val="00B050"/>
    <a:srgbClr val="FF0066"/>
    <a:srgbClr val="C89736"/>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4" d="100"/>
          <a:sy n="74" d="100"/>
        </p:scale>
        <p:origin x="1206" y="54"/>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200DC-04F2-42A1-B378-84FF5C69D6A4}" type="datetimeFigureOut">
              <a:rPr lang="en-US" smtClean="0"/>
              <a:t>2/20/2021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C2BAA-B84D-4651-AA6D-5E77505CD073}" type="slidenum">
              <a:rPr lang="en-US" smtClean="0"/>
              <a:t>‹#›</a:t>
            </a:fld>
            <a:endParaRPr lang="en-US"/>
          </a:p>
        </p:txBody>
      </p:sp>
    </p:spTree>
    <p:extLst>
      <p:ext uri="{BB962C8B-B14F-4D97-AF65-F5344CB8AC3E}">
        <p14:creationId xmlns:p14="http://schemas.microsoft.com/office/powerpoint/2010/main" val="265062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2/20/2021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2/20/2021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2/20/2021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0.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43.png"/><Relationship Id="rId4" Type="http://schemas.openxmlformats.org/officeDocument/2006/relationships/image" Target="../media/image420.png"/></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gif"/><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997190" cy="3566160"/>
          </a:xfrm>
        </p:spPr>
        <p:txBody>
          <a:bodyPr>
            <a:normAutofit/>
          </a:bodyPr>
          <a:lstStyle/>
          <a:p>
            <a:r>
              <a:rPr lang="en-US" sz="6000" b="1" dirty="0">
                <a:latin typeface="Montserrat" panose="00000500000000000000" pitchFamily="50" charset="0"/>
              </a:rPr>
              <a:t>FORCES</a:t>
            </a:r>
          </a:p>
        </p:txBody>
      </p:sp>
      <p:sp>
        <p:nvSpPr>
          <p:cNvPr id="3" name="Subtitle 2"/>
          <p:cNvSpPr>
            <a:spLocks noGrp="1"/>
          </p:cNvSpPr>
          <p:nvPr>
            <p:ph type="subTitle" idx="1"/>
          </p:nvPr>
        </p:nvSpPr>
        <p:spPr/>
        <p:txBody>
          <a:bodyPr/>
          <a:lstStyle/>
          <a:p>
            <a:r>
              <a:rPr lang="en-US" dirty="0"/>
              <a:t>IB Physics | Completed Notes</a:t>
            </a:r>
          </a:p>
        </p:txBody>
      </p:sp>
    </p:spTree>
    <p:extLst>
      <p:ext uri="{BB962C8B-B14F-4D97-AF65-F5344CB8AC3E}">
        <p14:creationId xmlns:p14="http://schemas.microsoft.com/office/powerpoint/2010/main" val="26213678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B547D1-9CA0-48E8-98A4-F1603CF043C6}"/>
              </a:ext>
            </a:extLst>
          </p:cNvPr>
          <p:cNvSpPr/>
          <p:nvPr/>
        </p:nvSpPr>
        <p:spPr>
          <a:xfrm>
            <a:off x="5279185" y="2620581"/>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BBF5C8A-9C31-4C42-A62A-50B4DC515A28}"/>
              </a:ext>
            </a:extLst>
          </p:cNvPr>
          <p:cNvGrpSpPr/>
          <p:nvPr/>
        </p:nvGrpSpPr>
        <p:grpSpPr>
          <a:xfrm>
            <a:off x="5644945" y="2724731"/>
            <a:ext cx="1370560" cy="523220"/>
            <a:chOff x="5644945" y="2724731"/>
            <a:chExt cx="1370560" cy="523220"/>
          </a:xfrm>
        </p:grpSpPr>
        <p:cxnSp>
          <p:nvCxnSpPr>
            <p:cNvPr id="22" name="Straight Arrow Connector 21">
              <a:extLst>
                <a:ext uri="{FF2B5EF4-FFF2-40B4-BE49-F238E27FC236}">
                  <a16:creationId xmlns:a16="http://schemas.microsoft.com/office/drawing/2014/main" id="{4CA4A5DE-2FB4-407A-B20C-B173CC9A7EC1}"/>
                </a:ext>
              </a:extLst>
            </p:cNvPr>
            <p:cNvCxnSpPr/>
            <p:nvPr/>
          </p:nvCxnSpPr>
          <p:spPr>
            <a:xfrm flipV="1">
              <a:off x="5644945" y="3009339"/>
              <a:ext cx="640080" cy="312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ACB085D-2FD7-41F3-94E1-3652A5EEE2FB}"/>
                </a:ext>
              </a:extLst>
            </p:cNvPr>
            <p:cNvSpPr txBox="1"/>
            <p:nvPr/>
          </p:nvSpPr>
          <p:spPr>
            <a:xfrm>
              <a:off x="6269788" y="2724731"/>
              <a:ext cx="745717" cy="523220"/>
            </a:xfrm>
            <a:prstGeom prst="rect">
              <a:avLst/>
            </a:prstGeom>
            <a:noFill/>
          </p:spPr>
          <p:txBody>
            <a:bodyPr wrap="none" rtlCol="0">
              <a:spAutoFit/>
            </a:bodyPr>
            <a:lstStyle/>
            <a:p>
              <a:r>
                <a:rPr lang="en-US" sz="2800" dirty="0">
                  <a:solidFill>
                    <a:srgbClr val="00B050"/>
                  </a:solidFill>
                  <a:latin typeface="Ebrima" panose="02000000000000000000" pitchFamily="2" charset="0"/>
                  <a:ea typeface="Ebrima" panose="02000000000000000000" pitchFamily="2" charset="0"/>
                  <a:cs typeface="Ebrima" panose="02000000000000000000" pitchFamily="2" charset="0"/>
                </a:rPr>
                <a:t>4 N</a:t>
              </a:r>
            </a:p>
          </p:txBody>
        </p:sp>
      </p:grpSp>
      <p:grpSp>
        <p:nvGrpSpPr>
          <p:cNvPr id="10" name="Group 9">
            <a:extLst>
              <a:ext uri="{FF2B5EF4-FFF2-40B4-BE49-F238E27FC236}">
                <a16:creationId xmlns:a16="http://schemas.microsoft.com/office/drawing/2014/main" id="{84F69348-E9CA-4A69-ACFA-F0C1E9FD7A68}"/>
              </a:ext>
            </a:extLst>
          </p:cNvPr>
          <p:cNvGrpSpPr/>
          <p:nvPr/>
        </p:nvGrpSpPr>
        <p:grpSpPr>
          <a:xfrm>
            <a:off x="5305749" y="3012467"/>
            <a:ext cx="745717" cy="950193"/>
            <a:chOff x="5305749" y="3012467"/>
            <a:chExt cx="745717" cy="950193"/>
          </a:xfrm>
        </p:grpSpPr>
        <p:cxnSp>
          <p:nvCxnSpPr>
            <p:cNvPr id="19" name="Straight Arrow Connector 18">
              <a:extLst>
                <a:ext uri="{FF2B5EF4-FFF2-40B4-BE49-F238E27FC236}">
                  <a16:creationId xmlns:a16="http://schemas.microsoft.com/office/drawing/2014/main" id="{1A539DF3-3875-4CF8-A040-EE9F7F7CF1D2}"/>
                </a:ext>
              </a:extLst>
            </p:cNvPr>
            <p:cNvCxnSpPr/>
            <p:nvPr/>
          </p:nvCxnSpPr>
          <p:spPr>
            <a:xfrm>
              <a:off x="5644945" y="3012467"/>
              <a:ext cx="0" cy="4572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FB12F08-1C14-44DE-869D-7EEF9BD2EFC7}"/>
                </a:ext>
              </a:extLst>
            </p:cNvPr>
            <p:cNvSpPr txBox="1"/>
            <p:nvPr/>
          </p:nvSpPr>
          <p:spPr>
            <a:xfrm>
              <a:off x="5305749" y="3439440"/>
              <a:ext cx="745717" cy="523220"/>
            </a:xfrm>
            <a:prstGeom prst="rect">
              <a:avLst/>
            </a:prstGeom>
            <a:noFill/>
          </p:spPr>
          <p:txBody>
            <a:bodyPr wrap="non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3 N</a:t>
              </a:r>
            </a:p>
          </p:txBody>
        </p:sp>
      </p:grpSp>
      <p:cxnSp>
        <p:nvCxnSpPr>
          <p:cNvPr id="43" name="Straight Arrow Connector 42">
            <a:extLst>
              <a:ext uri="{FF2B5EF4-FFF2-40B4-BE49-F238E27FC236}">
                <a16:creationId xmlns:a16="http://schemas.microsoft.com/office/drawing/2014/main" id="{A3A573DC-EDE5-44D9-BCC3-60B5726DC46E}"/>
              </a:ext>
            </a:extLst>
          </p:cNvPr>
          <p:cNvCxnSpPr/>
          <p:nvPr/>
        </p:nvCxnSpPr>
        <p:spPr>
          <a:xfrm>
            <a:off x="5647546" y="3004245"/>
            <a:ext cx="0" cy="4572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CB11333-FE8A-4F95-B022-AD16627184DA}"/>
              </a:ext>
            </a:extLst>
          </p:cNvPr>
          <p:cNvCxnSpPr>
            <a:cxnSpLocks/>
          </p:cNvCxnSpPr>
          <p:nvPr/>
        </p:nvCxnSpPr>
        <p:spPr>
          <a:xfrm>
            <a:off x="5606719" y="2993192"/>
            <a:ext cx="640080" cy="42783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5873B86-B91B-41A0-826E-61613D93D839}"/>
              </a:ext>
            </a:extLst>
          </p:cNvPr>
          <p:cNvCxnSpPr/>
          <p:nvPr/>
        </p:nvCxnSpPr>
        <p:spPr>
          <a:xfrm flipV="1">
            <a:off x="5649905" y="3013164"/>
            <a:ext cx="640080" cy="312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D3DE368-B5E6-4A3D-89E4-7251EDAD40E0}"/>
              </a:ext>
            </a:extLst>
          </p:cNvPr>
          <p:cNvSpPr/>
          <p:nvPr/>
        </p:nvSpPr>
        <p:spPr>
          <a:xfrm>
            <a:off x="5499100" y="4389635"/>
            <a:ext cx="3073400" cy="1555118"/>
          </a:xfrm>
          <a:prstGeom prst="roundRect">
            <a:avLst/>
          </a:prstGeom>
          <a:solidFill>
            <a:srgbClr val="FFFF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is the Net Force? | 2</a:t>
            </a:r>
            <a:endParaRPr lang="en-US" u="sng"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691637" y="2620581"/>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057397" y="3012467"/>
            <a:ext cx="0" cy="1008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5230" y="2747729"/>
            <a:ext cx="861133" cy="523220"/>
          </a:xfrm>
          <a:prstGeom prst="rect">
            <a:avLst/>
          </a:prstGeom>
          <a:noFill/>
        </p:spPr>
        <p:txBody>
          <a:bodyPr wrap="none" rtlCol="0">
            <a:spAutoFit/>
          </a:bodyPr>
          <a:lstStyle/>
          <a:p>
            <a:r>
              <a:rPr lang="en-US" sz="2800" dirty="0">
                <a:solidFill>
                  <a:srgbClr val="002060"/>
                </a:solidFill>
                <a:latin typeface="+mj-lt"/>
              </a:rPr>
              <a:t>10 N</a:t>
            </a:r>
          </a:p>
        </p:txBody>
      </p:sp>
      <p:cxnSp>
        <p:nvCxnSpPr>
          <p:cNvPr id="11" name="Straight Arrow Connector 10"/>
          <p:cNvCxnSpPr/>
          <p:nvPr/>
        </p:nvCxnSpPr>
        <p:spPr>
          <a:xfrm flipV="1">
            <a:off x="2057397" y="3009339"/>
            <a:ext cx="1280160" cy="312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42997" y="3012467"/>
            <a:ext cx="91440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37557" y="2724731"/>
            <a:ext cx="861133" cy="523220"/>
          </a:xfrm>
          <a:prstGeom prst="rect">
            <a:avLst/>
          </a:prstGeom>
          <a:noFill/>
        </p:spPr>
        <p:txBody>
          <a:bodyPr wrap="none" rtlCol="0">
            <a:spAutoFit/>
          </a:bodyPr>
          <a:lstStyle/>
          <a:p>
            <a:r>
              <a:rPr lang="en-US" sz="2800" dirty="0">
                <a:solidFill>
                  <a:srgbClr val="002060"/>
                </a:solidFill>
                <a:latin typeface="+mj-lt"/>
              </a:rPr>
              <a:t>14 N</a:t>
            </a:r>
          </a:p>
        </p:txBody>
      </p:sp>
      <p:sp>
        <p:nvSpPr>
          <p:cNvPr id="18" name="TextBox 17"/>
          <p:cNvSpPr txBox="1"/>
          <p:nvPr/>
        </p:nvSpPr>
        <p:spPr>
          <a:xfrm>
            <a:off x="1649524" y="4027423"/>
            <a:ext cx="861133" cy="523220"/>
          </a:xfrm>
          <a:prstGeom prst="rect">
            <a:avLst/>
          </a:prstGeom>
          <a:noFill/>
        </p:spPr>
        <p:txBody>
          <a:bodyPr wrap="none" rtlCol="0">
            <a:spAutoFit/>
          </a:bodyPr>
          <a:lstStyle/>
          <a:p>
            <a:r>
              <a:rPr lang="en-US" sz="2800" dirty="0">
                <a:solidFill>
                  <a:srgbClr val="002060"/>
                </a:solidFill>
                <a:latin typeface="+mj-lt"/>
              </a:rPr>
              <a:t>11 N</a:t>
            </a:r>
          </a:p>
        </p:txBody>
      </p:sp>
      <p:grpSp>
        <p:nvGrpSpPr>
          <p:cNvPr id="5" name="Group 4">
            <a:extLst>
              <a:ext uri="{FF2B5EF4-FFF2-40B4-BE49-F238E27FC236}">
                <a16:creationId xmlns:a16="http://schemas.microsoft.com/office/drawing/2014/main" id="{230560D4-4079-4E57-A4B9-8CF2E729D86B}"/>
              </a:ext>
            </a:extLst>
          </p:cNvPr>
          <p:cNvGrpSpPr/>
          <p:nvPr/>
        </p:nvGrpSpPr>
        <p:grpSpPr>
          <a:xfrm>
            <a:off x="1718201" y="1792501"/>
            <a:ext cx="678391" cy="1224495"/>
            <a:chOff x="1718201" y="1792501"/>
            <a:chExt cx="678391" cy="1224495"/>
          </a:xfrm>
        </p:grpSpPr>
        <p:cxnSp>
          <p:nvCxnSpPr>
            <p:cNvPr id="16" name="Straight Arrow Connector 15"/>
            <p:cNvCxnSpPr/>
            <p:nvPr/>
          </p:nvCxnSpPr>
          <p:spPr>
            <a:xfrm flipV="1">
              <a:off x="2057397" y="2285476"/>
              <a:ext cx="0" cy="7315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18201" y="1792501"/>
              <a:ext cx="678391" cy="523220"/>
            </a:xfrm>
            <a:prstGeom prst="rect">
              <a:avLst/>
            </a:prstGeom>
            <a:noFill/>
          </p:spPr>
          <p:txBody>
            <a:bodyPr wrap="none" rtlCol="0">
              <a:spAutoFit/>
            </a:bodyPr>
            <a:lstStyle/>
            <a:p>
              <a:r>
                <a:rPr lang="en-US" sz="2800" dirty="0">
                  <a:solidFill>
                    <a:srgbClr val="002060"/>
                  </a:solidFill>
                  <a:latin typeface="+mj-lt"/>
                </a:rPr>
                <a:t>8 N</a:t>
              </a:r>
            </a:p>
          </p:txBody>
        </p:sp>
      </p:grpSp>
      <p:sp>
        <p:nvSpPr>
          <p:cNvPr id="14" name="Oval 13"/>
          <p:cNvSpPr/>
          <p:nvPr/>
        </p:nvSpPr>
        <p:spPr>
          <a:xfrm>
            <a:off x="1933573" y="2885464"/>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265166C-AC95-4B3B-A009-244E3D62C8D3}"/>
              </a:ext>
            </a:extLst>
          </p:cNvPr>
          <p:cNvSpPr/>
          <p:nvPr/>
        </p:nvSpPr>
        <p:spPr>
          <a:xfrm>
            <a:off x="5521121" y="2885464"/>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C172EE48-2D69-4F81-84D6-5F1CA2732BEC}"/>
              </a:ext>
            </a:extLst>
          </p:cNvPr>
          <p:cNvCxnSpPr>
            <a:cxnSpLocks/>
          </p:cNvCxnSpPr>
          <p:nvPr/>
        </p:nvCxnSpPr>
        <p:spPr>
          <a:xfrm>
            <a:off x="5612561" y="3011601"/>
            <a:ext cx="640080" cy="42783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B840F4C-077C-4E4A-ADBF-489C939ECBE7}"/>
              </a:ext>
            </a:extLst>
          </p:cNvPr>
          <p:cNvSpPr/>
          <p:nvPr/>
        </p:nvSpPr>
        <p:spPr>
          <a:xfrm>
            <a:off x="5758156" y="4633387"/>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B238BCA-3FC0-40BE-81BB-78424F7974E9}"/>
              </a:ext>
            </a:extLst>
          </p:cNvPr>
          <p:cNvSpPr/>
          <p:nvPr/>
        </p:nvSpPr>
        <p:spPr>
          <a:xfrm>
            <a:off x="6000092" y="4898270"/>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C79CF2DB-8CA9-40F5-BD3E-5A1F2E30A3D0}"/>
              </a:ext>
            </a:extLst>
          </p:cNvPr>
          <p:cNvCxnSpPr>
            <a:cxnSpLocks/>
          </p:cNvCxnSpPr>
          <p:nvPr/>
        </p:nvCxnSpPr>
        <p:spPr>
          <a:xfrm>
            <a:off x="6091532" y="5024407"/>
            <a:ext cx="640080" cy="42783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D2F57F-62C2-46B7-A8FA-F20B12D50EC0}"/>
              </a:ext>
            </a:extLst>
          </p:cNvPr>
          <p:cNvSpPr txBox="1"/>
          <p:nvPr/>
        </p:nvSpPr>
        <p:spPr>
          <a:xfrm>
            <a:off x="6724835" y="5320046"/>
            <a:ext cx="1704313" cy="523220"/>
          </a:xfrm>
          <a:prstGeom prst="rect">
            <a:avLst/>
          </a:prstGeom>
          <a:noFill/>
        </p:spPr>
        <p:txBody>
          <a:bodyPr wrap="none" rtlCol="0">
            <a:spAutoFit/>
          </a:bodyPr>
          <a:lstStyle/>
          <a:p>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800" baseline="-25000" dirty="0">
                <a:solidFill>
                  <a:srgbClr val="002060"/>
                </a:solidFill>
                <a:latin typeface="Ebrima" panose="02000000000000000000" pitchFamily="2" charset="0"/>
                <a:ea typeface="Ebrima" panose="02000000000000000000" pitchFamily="2" charset="0"/>
                <a:cs typeface="Ebrima" panose="02000000000000000000" pitchFamily="2" charset="0"/>
              </a:rPr>
              <a:t>net</a:t>
            </a: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 = 5 N</a:t>
            </a:r>
          </a:p>
        </p:txBody>
      </p:sp>
      <p:sp>
        <p:nvSpPr>
          <p:cNvPr id="37" name="TextBox 36">
            <a:extLst>
              <a:ext uri="{FF2B5EF4-FFF2-40B4-BE49-F238E27FC236}">
                <a16:creationId xmlns:a16="http://schemas.microsoft.com/office/drawing/2014/main" id="{FC858238-9CF4-4CEA-BF72-8E81DE7D0927}"/>
              </a:ext>
            </a:extLst>
          </p:cNvPr>
          <p:cNvSpPr txBox="1"/>
          <p:nvPr/>
        </p:nvSpPr>
        <p:spPr>
          <a:xfrm>
            <a:off x="7972895" y="2597934"/>
            <a:ext cx="280846" cy="307777"/>
          </a:xfrm>
          <a:prstGeom prst="rect">
            <a:avLst/>
          </a:prstGeom>
          <a:noFill/>
        </p:spPr>
        <p:txBody>
          <a:bodyPr wrap="none" rtlCol="0">
            <a:spAutoFit/>
          </a:bodyPr>
          <a:lstStyle/>
          <a:p>
            <a:r>
              <a:rPr lang="en-US" sz="1400" dirty="0">
                <a:solidFill>
                  <a:srgbClr val="00B050"/>
                </a:solidFill>
                <a:latin typeface="Ebrima" panose="02000000000000000000" pitchFamily="2" charset="0"/>
                <a:ea typeface="Ebrima" panose="02000000000000000000" pitchFamily="2" charset="0"/>
                <a:cs typeface="Ebrima" panose="02000000000000000000" pitchFamily="2" charset="0"/>
              </a:rPr>
              <a:t>4</a:t>
            </a:r>
          </a:p>
        </p:txBody>
      </p:sp>
      <p:sp>
        <p:nvSpPr>
          <p:cNvPr id="38" name="TextBox 37">
            <a:extLst>
              <a:ext uri="{FF2B5EF4-FFF2-40B4-BE49-F238E27FC236}">
                <a16:creationId xmlns:a16="http://schemas.microsoft.com/office/drawing/2014/main" id="{E33E035A-0231-406F-9FC4-07B5BAC9ED56}"/>
              </a:ext>
            </a:extLst>
          </p:cNvPr>
          <p:cNvSpPr txBox="1"/>
          <p:nvPr/>
        </p:nvSpPr>
        <p:spPr>
          <a:xfrm>
            <a:off x="8451752" y="3004245"/>
            <a:ext cx="280846" cy="307777"/>
          </a:xfrm>
          <a:prstGeom prst="rect">
            <a:avLst/>
          </a:prstGeom>
          <a:noFill/>
        </p:spPr>
        <p:txBody>
          <a:bodyPr wrap="none" rtlCol="0">
            <a:spAutoFit/>
          </a:bodyPr>
          <a:lstStyle/>
          <a:p>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rPr>
              <a:t>3</a:t>
            </a:r>
          </a:p>
        </p:txBody>
      </p:sp>
      <p:sp>
        <p:nvSpPr>
          <p:cNvPr id="39" name="TextBox 38">
            <a:extLst>
              <a:ext uri="{FF2B5EF4-FFF2-40B4-BE49-F238E27FC236}">
                <a16:creationId xmlns:a16="http://schemas.microsoft.com/office/drawing/2014/main" id="{BBB390A5-D6DF-48A5-AFE3-C60DEA742ECA}"/>
              </a:ext>
            </a:extLst>
          </p:cNvPr>
          <p:cNvSpPr txBox="1"/>
          <p:nvPr/>
        </p:nvSpPr>
        <p:spPr>
          <a:xfrm>
            <a:off x="7790717" y="3172256"/>
            <a:ext cx="280846" cy="307777"/>
          </a:xfrm>
          <a:prstGeom prst="rect">
            <a:avLst/>
          </a:prstGeom>
          <a:noFill/>
        </p:spPr>
        <p:txBody>
          <a:bodyPr wrap="none" rtlCol="0">
            <a:spAutoFit/>
          </a:bodyPr>
          <a:lstStyle/>
          <a:p>
            <a:r>
              <a:rPr lang="en-US" sz="1400" dirty="0">
                <a:solidFill>
                  <a:srgbClr val="002060"/>
                </a:solidFill>
                <a:latin typeface="Ebrima" panose="02000000000000000000" pitchFamily="2" charset="0"/>
                <a:ea typeface="Ebrima" panose="02000000000000000000" pitchFamily="2" charset="0"/>
                <a:cs typeface="Ebrima" panose="02000000000000000000" pitchFamily="2" charset="0"/>
              </a:rPr>
              <a:t>5</a:t>
            </a:r>
          </a:p>
        </p:txBody>
      </p:sp>
      <p:sp>
        <p:nvSpPr>
          <p:cNvPr id="6" name="Rectangle: Rounded Corners 5">
            <a:extLst>
              <a:ext uri="{FF2B5EF4-FFF2-40B4-BE49-F238E27FC236}">
                <a16:creationId xmlns:a16="http://schemas.microsoft.com/office/drawing/2014/main" id="{BD406D5E-5CC7-470D-B0DE-6DEF97287FC1}"/>
              </a:ext>
            </a:extLst>
          </p:cNvPr>
          <p:cNvSpPr/>
          <p:nvPr/>
        </p:nvSpPr>
        <p:spPr>
          <a:xfrm>
            <a:off x="1718201" y="1792501"/>
            <a:ext cx="678385" cy="486619"/>
          </a:xfrm>
          <a:prstGeom prst="roundRect">
            <a:avLst/>
          </a:prstGeom>
          <a:solidFill>
            <a:srgbClr val="C00000">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1C3F188A-A3D4-441F-8023-39D0F89031D0}"/>
              </a:ext>
            </a:extLst>
          </p:cNvPr>
          <p:cNvSpPr/>
          <p:nvPr/>
        </p:nvSpPr>
        <p:spPr>
          <a:xfrm>
            <a:off x="1626826" y="4041925"/>
            <a:ext cx="861133" cy="486619"/>
          </a:xfrm>
          <a:prstGeom prst="roundRect">
            <a:avLst/>
          </a:prstGeom>
          <a:solidFill>
            <a:srgbClr val="C00000">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72A5B3E3-63CB-420D-AF9F-21B4FE395E0D}"/>
              </a:ext>
            </a:extLst>
          </p:cNvPr>
          <p:cNvSpPr/>
          <p:nvPr/>
        </p:nvSpPr>
        <p:spPr>
          <a:xfrm>
            <a:off x="3338499" y="2767592"/>
            <a:ext cx="861133" cy="486619"/>
          </a:xfrm>
          <a:prstGeom prst="roundRect">
            <a:avLst/>
          </a:prstGeom>
          <a:solidFill>
            <a:srgbClr val="00B050">
              <a:alpha val="3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0CC0364A-9C43-4F7A-B5AD-CE667301D181}"/>
              </a:ext>
            </a:extLst>
          </p:cNvPr>
          <p:cNvSpPr/>
          <p:nvPr/>
        </p:nvSpPr>
        <p:spPr>
          <a:xfrm>
            <a:off x="290256" y="2767592"/>
            <a:ext cx="861133" cy="486619"/>
          </a:xfrm>
          <a:prstGeom prst="roundRect">
            <a:avLst/>
          </a:prstGeom>
          <a:solidFill>
            <a:srgbClr val="00B050">
              <a:alpha val="30196"/>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64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5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25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50"/>
                                        <p:tgtEl>
                                          <p:spTgt spid="29"/>
                                        </p:tgtEl>
                                      </p:cBhvr>
                                    </p:animEffect>
                                  </p:childTnLst>
                                </p:cTn>
                              </p:par>
                            </p:childTnLst>
                          </p:cTn>
                        </p:par>
                        <p:par>
                          <p:cTn id="50" fill="hold">
                            <p:stCondLst>
                              <p:cond delay="250"/>
                            </p:stCondLst>
                            <p:childTnLst>
                              <p:par>
                                <p:cTn id="51" presetID="42" presetClass="path" presetSubtype="0" accel="50000" decel="50000" fill="hold" nodeType="afterEffect">
                                  <p:stCondLst>
                                    <p:cond delay="0"/>
                                  </p:stCondLst>
                                  <p:childTnLst>
                                    <p:animMotion origin="layout" path="M 2.22222E-6 -3.33333E-6 L 0.23906 -0.01203 " pathEditMode="relative" rAng="0" ptsTypes="AA">
                                      <p:cBhvr>
                                        <p:cTn id="52" dur="2000" fill="hold"/>
                                        <p:tgtEl>
                                          <p:spTgt spid="45"/>
                                        </p:tgtEl>
                                        <p:attrNameLst>
                                          <p:attrName>ppt_x</p:attrName>
                                          <p:attrName>ppt_y</p:attrName>
                                        </p:attrNameLst>
                                      </p:cBhvr>
                                      <p:rCtr x="11944" y="-602"/>
                                    </p:animMotion>
                                  </p:childTnLst>
                                </p:cTn>
                              </p:par>
                              <p:par>
                                <p:cTn id="53" presetID="42" presetClass="path" presetSubtype="0" accel="50000" decel="50000" fill="hold" nodeType="withEffect">
                                  <p:stCondLst>
                                    <p:cond delay="0"/>
                                  </p:stCondLst>
                                  <p:childTnLst>
                                    <p:animMotion origin="layout" path="M 1.66667E-6 3.7037E-6 L 0.30417 -0.01204 " pathEditMode="relative" rAng="0" ptsTypes="AA">
                                      <p:cBhvr>
                                        <p:cTn id="54" dur="2000" fill="hold"/>
                                        <p:tgtEl>
                                          <p:spTgt spid="43"/>
                                        </p:tgtEl>
                                        <p:attrNameLst>
                                          <p:attrName>ppt_x</p:attrName>
                                          <p:attrName>ppt_y</p:attrName>
                                        </p:attrNameLst>
                                      </p:cBhvr>
                                      <p:rCtr x="15208" y="-602"/>
                                    </p:animMotion>
                                  </p:childTnLst>
                                </p:cTn>
                              </p:par>
                              <p:par>
                                <p:cTn id="55" presetID="42" presetClass="path" presetSubtype="0" accel="50000" decel="50000" fill="hold" nodeType="withEffect">
                                  <p:stCondLst>
                                    <p:cond delay="0"/>
                                  </p:stCondLst>
                                  <p:childTnLst>
                                    <p:animMotion origin="layout" path="M -4.72222E-6 -3.7037E-7 L 0.23785 -0.00741 " pathEditMode="relative" rAng="0" ptsTypes="AA">
                                      <p:cBhvr>
                                        <p:cTn id="56" dur="2000" fill="hold"/>
                                        <p:tgtEl>
                                          <p:spTgt spid="29"/>
                                        </p:tgtEl>
                                        <p:attrNameLst>
                                          <p:attrName>ppt_x</p:attrName>
                                          <p:attrName>ppt_y</p:attrName>
                                        </p:attrNameLst>
                                      </p:cBhvr>
                                      <p:rCtr x="11892" y="-370"/>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1" grpId="0" animBg="1"/>
      <p:bldP spid="33" grpId="0"/>
      <p:bldP spid="37" grpId="0"/>
      <p:bldP spid="38" grpId="0"/>
      <p:bldP spid="39" grpId="0"/>
      <p:bldP spid="6"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EB3BAD7C-F2E3-401A-A2CA-EA5FBEC923F4}"/>
              </a:ext>
            </a:extLst>
          </p:cNvPr>
          <p:cNvSpPr/>
          <p:nvPr/>
        </p:nvSpPr>
        <p:spPr>
          <a:xfrm>
            <a:off x="5948899" y="5116699"/>
            <a:ext cx="2936292" cy="1096445"/>
          </a:xfrm>
          <a:prstGeom prst="roundRect">
            <a:avLst/>
          </a:prstGeom>
          <a:solidFill>
            <a:srgbClr val="FFFF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is the Net Force? | 3</a:t>
            </a:r>
            <a:endParaRPr lang="en-US" u="sng"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227179" y="3186638"/>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2714EDA-9BEF-4A2D-9BB3-5693FAC68292}"/>
              </a:ext>
            </a:extLst>
          </p:cNvPr>
          <p:cNvGrpSpPr/>
          <p:nvPr/>
        </p:nvGrpSpPr>
        <p:grpSpPr>
          <a:xfrm>
            <a:off x="1592939" y="2358558"/>
            <a:ext cx="2076486" cy="1224496"/>
            <a:chOff x="1592939" y="2358558"/>
            <a:chExt cx="2076486" cy="1224496"/>
          </a:xfrm>
        </p:grpSpPr>
        <p:cxnSp>
          <p:nvCxnSpPr>
            <p:cNvPr id="16" name="Straight Arrow Connector 15"/>
            <p:cNvCxnSpPr/>
            <p:nvPr/>
          </p:nvCxnSpPr>
          <p:spPr>
            <a:xfrm flipV="1">
              <a:off x="1592939" y="2625777"/>
              <a:ext cx="1280160" cy="95727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8292" y="2358558"/>
              <a:ext cx="861133" cy="523220"/>
            </a:xfrm>
            <a:prstGeom prst="rect">
              <a:avLst/>
            </a:prstGeom>
            <a:noFill/>
          </p:spPr>
          <p:txBody>
            <a:bodyPr wrap="none" rtlCol="0">
              <a:spAutoFit/>
            </a:bodyPr>
            <a:lstStyle/>
            <a:p>
              <a:r>
                <a:rPr lang="en-US" sz="2800" dirty="0">
                  <a:solidFill>
                    <a:srgbClr val="002060"/>
                  </a:solidFill>
                  <a:latin typeface="+mj-lt"/>
                </a:rPr>
                <a:t>20 N</a:t>
              </a:r>
            </a:p>
          </p:txBody>
        </p:sp>
      </p:grpSp>
      <p:grpSp>
        <p:nvGrpSpPr>
          <p:cNvPr id="9" name="Group 8">
            <a:extLst>
              <a:ext uri="{FF2B5EF4-FFF2-40B4-BE49-F238E27FC236}">
                <a16:creationId xmlns:a16="http://schemas.microsoft.com/office/drawing/2014/main" id="{9546C2F3-48EC-46E8-906D-A4682099755D}"/>
              </a:ext>
            </a:extLst>
          </p:cNvPr>
          <p:cNvGrpSpPr/>
          <p:nvPr/>
        </p:nvGrpSpPr>
        <p:grpSpPr>
          <a:xfrm>
            <a:off x="1185066" y="3578524"/>
            <a:ext cx="861133" cy="1538176"/>
            <a:chOff x="1185066" y="3578524"/>
            <a:chExt cx="861133" cy="1538176"/>
          </a:xfrm>
        </p:grpSpPr>
        <p:cxnSp>
          <p:nvCxnSpPr>
            <p:cNvPr id="7" name="Straight Arrow Connector 6"/>
            <p:cNvCxnSpPr/>
            <p:nvPr/>
          </p:nvCxnSpPr>
          <p:spPr>
            <a:xfrm>
              <a:off x="1592939" y="3578524"/>
              <a:ext cx="0" cy="1008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85066" y="4593480"/>
              <a:ext cx="861133" cy="523220"/>
            </a:xfrm>
            <a:prstGeom prst="rect">
              <a:avLst/>
            </a:prstGeom>
            <a:noFill/>
          </p:spPr>
          <p:txBody>
            <a:bodyPr wrap="none" rtlCol="0">
              <a:spAutoFit/>
            </a:bodyPr>
            <a:lstStyle/>
            <a:p>
              <a:r>
                <a:rPr lang="en-US" sz="2800" dirty="0">
                  <a:solidFill>
                    <a:srgbClr val="002060"/>
                  </a:solidFill>
                  <a:latin typeface="+mj-lt"/>
                </a:rPr>
                <a:t>10 N</a:t>
              </a:r>
            </a:p>
          </p:txBody>
        </p:sp>
      </p:grpSp>
      <p:grpSp>
        <p:nvGrpSpPr>
          <p:cNvPr id="12" name="Group 11">
            <a:extLst>
              <a:ext uri="{FF2B5EF4-FFF2-40B4-BE49-F238E27FC236}">
                <a16:creationId xmlns:a16="http://schemas.microsoft.com/office/drawing/2014/main" id="{05A1F97D-3DDD-4704-A70E-D9BC099DF65B}"/>
              </a:ext>
            </a:extLst>
          </p:cNvPr>
          <p:cNvGrpSpPr/>
          <p:nvPr/>
        </p:nvGrpSpPr>
        <p:grpSpPr>
          <a:xfrm>
            <a:off x="1533823" y="3175223"/>
            <a:ext cx="1098308" cy="652466"/>
            <a:chOff x="1533823" y="3175223"/>
            <a:chExt cx="1098308" cy="652466"/>
          </a:xfrm>
        </p:grpSpPr>
        <p:sp>
          <p:nvSpPr>
            <p:cNvPr id="19" name="Arc 18"/>
            <p:cNvSpPr/>
            <p:nvPr/>
          </p:nvSpPr>
          <p:spPr>
            <a:xfrm rot="883673">
              <a:off x="1533823" y="3202360"/>
              <a:ext cx="597387" cy="625329"/>
            </a:xfrm>
            <a:prstGeom prst="arc">
              <a:avLst>
                <a:gd name="adj1" fmla="val 17679633"/>
                <a:gd name="adj2" fmla="val 21417311"/>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101216" y="3175223"/>
              <a:ext cx="530915" cy="400110"/>
            </a:xfrm>
            <a:prstGeom prst="rect">
              <a:avLst/>
            </a:prstGeom>
            <a:noFill/>
          </p:spPr>
          <p:txBody>
            <a:bodyPr wrap="none" rtlCol="0">
              <a:spAutoFit/>
            </a:bodyPr>
            <a:lstStyle/>
            <a:p>
              <a:r>
                <a:rPr lang="en-US" sz="2000" dirty="0">
                  <a:solidFill>
                    <a:srgbClr val="00B050"/>
                  </a:solidFill>
                  <a:latin typeface="+mj-lt"/>
                </a:rPr>
                <a:t>30°</a:t>
              </a:r>
            </a:p>
          </p:txBody>
        </p:sp>
      </p:grpSp>
      <p:cxnSp>
        <p:nvCxnSpPr>
          <p:cNvPr id="13" name="Straight Arrow Connector 12">
            <a:extLst>
              <a:ext uri="{FF2B5EF4-FFF2-40B4-BE49-F238E27FC236}">
                <a16:creationId xmlns:a16="http://schemas.microsoft.com/office/drawing/2014/main" id="{EF3B23E5-D486-41CD-8D0B-4D87CE604E32}"/>
              </a:ext>
            </a:extLst>
          </p:cNvPr>
          <p:cNvCxnSpPr/>
          <p:nvPr/>
        </p:nvCxnSpPr>
        <p:spPr>
          <a:xfrm flipV="1">
            <a:off x="1615632" y="3583054"/>
            <a:ext cx="128016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DE258B-7EC5-4903-9686-3B7F75413B27}"/>
              </a:ext>
            </a:extLst>
          </p:cNvPr>
          <p:cNvCxnSpPr/>
          <p:nvPr/>
        </p:nvCxnSpPr>
        <p:spPr>
          <a:xfrm flipV="1">
            <a:off x="2865838" y="2625777"/>
            <a:ext cx="0" cy="9572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51D24-3A8F-409F-B0C0-468DEF43532E}"/>
              </a:ext>
            </a:extLst>
          </p:cNvPr>
          <p:cNvSpPr txBox="1"/>
          <p:nvPr/>
        </p:nvSpPr>
        <p:spPr>
          <a:xfrm>
            <a:off x="2093156" y="3498049"/>
            <a:ext cx="325730" cy="461665"/>
          </a:xfrm>
          <a:prstGeom prst="rect">
            <a:avLst/>
          </a:prstGeom>
          <a:noFill/>
        </p:spPr>
        <p:txBody>
          <a:bodyPr wrap="none" rtlCol="0">
            <a:spAutoFit/>
          </a:bodyPr>
          <a:lstStyle/>
          <a:p>
            <a:r>
              <a:rPr lang="en-US" sz="2400" dirty="0">
                <a:solidFill>
                  <a:srgbClr val="00B050"/>
                </a:solidFill>
                <a:latin typeface="Ebrima" panose="02000000000000000000" pitchFamily="2" charset="0"/>
                <a:ea typeface="Ebrima" panose="02000000000000000000" pitchFamily="2" charset="0"/>
                <a:cs typeface="Ebrima" panose="02000000000000000000" pitchFamily="2" charset="0"/>
              </a:rPr>
              <a:t>x</a:t>
            </a:r>
          </a:p>
        </p:txBody>
      </p:sp>
      <p:sp>
        <p:nvSpPr>
          <p:cNvPr id="20" name="TextBox 19">
            <a:extLst>
              <a:ext uri="{FF2B5EF4-FFF2-40B4-BE49-F238E27FC236}">
                <a16:creationId xmlns:a16="http://schemas.microsoft.com/office/drawing/2014/main" id="{EBBF57DE-EC00-4986-804F-A51C9017A970}"/>
              </a:ext>
            </a:extLst>
          </p:cNvPr>
          <p:cNvSpPr txBox="1"/>
          <p:nvPr/>
        </p:nvSpPr>
        <p:spPr>
          <a:xfrm>
            <a:off x="2897852" y="2913613"/>
            <a:ext cx="333746"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y</a:t>
            </a:r>
          </a:p>
        </p:txBody>
      </p:sp>
      <p:sp>
        <p:nvSpPr>
          <p:cNvPr id="6" name="TextBox 5">
            <a:extLst>
              <a:ext uri="{FF2B5EF4-FFF2-40B4-BE49-F238E27FC236}">
                <a16:creationId xmlns:a16="http://schemas.microsoft.com/office/drawing/2014/main" id="{33088458-0643-403D-8740-F0DF0B73FB50}"/>
              </a:ext>
            </a:extLst>
          </p:cNvPr>
          <p:cNvSpPr txBox="1"/>
          <p:nvPr/>
        </p:nvSpPr>
        <p:spPr>
          <a:xfrm>
            <a:off x="4334378" y="1598466"/>
            <a:ext cx="3877985" cy="523220"/>
          </a:xfrm>
          <a:prstGeom prst="rect">
            <a:avLst/>
          </a:prstGeom>
          <a:noFill/>
        </p:spPr>
        <p:txBody>
          <a:bodyPr wrap="none" rtlCol="0">
            <a:spAutoFit/>
          </a:bodyPr>
          <a:lstStyle/>
          <a:p>
            <a:r>
              <a:rPr lang="en-US" sz="2800" dirty="0">
                <a:solidFill>
                  <a:srgbClr val="00B050"/>
                </a:solidFill>
                <a:latin typeface="Ebrima" panose="02000000000000000000" pitchFamily="2" charset="0"/>
                <a:ea typeface="Ebrima" panose="02000000000000000000" pitchFamily="2" charset="0"/>
                <a:cs typeface="Ebrima" panose="02000000000000000000" pitchFamily="2" charset="0"/>
              </a:rPr>
              <a:t>x = 20 cos(30) = 17.3 N</a:t>
            </a:r>
          </a:p>
        </p:txBody>
      </p:sp>
      <p:sp>
        <p:nvSpPr>
          <p:cNvPr id="21" name="TextBox 20">
            <a:extLst>
              <a:ext uri="{FF2B5EF4-FFF2-40B4-BE49-F238E27FC236}">
                <a16:creationId xmlns:a16="http://schemas.microsoft.com/office/drawing/2014/main" id="{9375FA45-FC5E-4825-8863-77879B7BEE8C}"/>
              </a:ext>
            </a:extLst>
          </p:cNvPr>
          <p:cNvSpPr txBox="1"/>
          <p:nvPr/>
        </p:nvSpPr>
        <p:spPr>
          <a:xfrm>
            <a:off x="4334377" y="2121686"/>
            <a:ext cx="3528530" cy="523220"/>
          </a:xfrm>
          <a:prstGeom prst="rect">
            <a:avLst/>
          </a:prstGeom>
          <a:noFill/>
        </p:spPr>
        <p:txBody>
          <a:bodyPr wrap="non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y = 20 sin(30) = 10 N</a:t>
            </a:r>
          </a:p>
        </p:txBody>
      </p:sp>
      <p:sp>
        <p:nvSpPr>
          <p:cNvPr id="23" name="Arc 22">
            <a:extLst>
              <a:ext uri="{FF2B5EF4-FFF2-40B4-BE49-F238E27FC236}">
                <a16:creationId xmlns:a16="http://schemas.microsoft.com/office/drawing/2014/main" id="{67CF90A2-4085-495E-8237-4B338A542007}"/>
              </a:ext>
            </a:extLst>
          </p:cNvPr>
          <p:cNvSpPr/>
          <p:nvPr/>
        </p:nvSpPr>
        <p:spPr>
          <a:xfrm rot="883673">
            <a:off x="4317919" y="4262526"/>
            <a:ext cx="597387" cy="625329"/>
          </a:xfrm>
          <a:prstGeom prst="arc">
            <a:avLst>
              <a:gd name="adj1" fmla="val 17679633"/>
              <a:gd name="adj2" fmla="val 21417311"/>
            </a:avLst>
          </a:prstGeom>
          <a:ln w="38100">
            <a:solidFill>
              <a:srgbClr val="00B05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a:extLst>
              <a:ext uri="{FF2B5EF4-FFF2-40B4-BE49-F238E27FC236}">
                <a16:creationId xmlns:a16="http://schemas.microsoft.com/office/drawing/2014/main" id="{3C2FDAF8-B797-4C8F-B4B3-C04C732EC260}"/>
              </a:ext>
            </a:extLst>
          </p:cNvPr>
          <p:cNvSpPr/>
          <p:nvPr/>
        </p:nvSpPr>
        <p:spPr>
          <a:xfrm>
            <a:off x="4011275" y="4246804"/>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1618852-AE40-405F-A282-74BFD180226B}"/>
              </a:ext>
            </a:extLst>
          </p:cNvPr>
          <p:cNvCxnSpPr/>
          <p:nvPr/>
        </p:nvCxnSpPr>
        <p:spPr>
          <a:xfrm>
            <a:off x="4377035" y="4638690"/>
            <a:ext cx="0" cy="1008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233B8C1-4CBB-4AFB-A558-341BFB9F544F}"/>
              </a:ext>
            </a:extLst>
          </p:cNvPr>
          <p:cNvCxnSpPr/>
          <p:nvPr/>
        </p:nvCxnSpPr>
        <p:spPr>
          <a:xfrm flipV="1">
            <a:off x="4377035" y="3685943"/>
            <a:ext cx="1280160" cy="957277"/>
          </a:xfrm>
          <a:prstGeom prst="straightConnector1">
            <a:avLst/>
          </a:prstGeom>
          <a:ln w="76200">
            <a:solidFill>
              <a:srgbClr val="002060">
                <a:alpha val="4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55D887E-7CDB-46C1-A4C7-9A2333D09C17}"/>
              </a:ext>
            </a:extLst>
          </p:cNvPr>
          <p:cNvSpPr txBox="1"/>
          <p:nvPr/>
        </p:nvSpPr>
        <p:spPr>
          <a:xfrm>
            <a:off x="3969162" y="5653646"/>
            <a:ext cx="861133" cy="523220"/>
          </a:xfrm>
          <a:prstGeom prst="rect">
            <a:avLst/>
          </a:prstGeom>
          <a:noFill/>
        </p:spPr>
        <p:txBody>
          <a:bodyPr wrap="none" rtlCol="0">
            <a:spAutoFit/>
          </a:bodyPr>
          <a:lstStyle/>
          <a:p>
            <a:r>
              <a:rPr lang="en-US" sz="2800" dirty="0">
                <a:solidFill>
                  <a:srgbClr val="002060"/>
                </a:solidFill>
                <a:latin typeface="+mj-lt"/>
              </a:rPr>
              <a:t>10 N</a:t>
            </a:r>
          </a:p>
        </p:txBody>
      </p:sp>
      <p:cxnSp>
        <p:nvCxnSpPr>
          <p:cNvPr id="29" name="Straight Connector 28">
            <a:extLst>
              <a:ext uri="{FF2B5EF4-FFF2-40B4-BE49-F238E27FC236}">
                <a16:creationId xmlns:a16="http://schemas.microsoft.com/office/drawing/2014/main" id="{E65A4CB0-B809-43AC-9EFF-9D9303823F6F}"/>
              </a:ext>
            </a:extLst>
          </p:cNvPr>
          <p:cNvCxnSpPr>
            <a:stCxn id="33" idx="6"/>
          </p:cNvCxnSpPr>
          <p:nvPr/>
        </p:nvCxnSpPr>
        <p:spPr>
          <a:xfrm>
            <a:off x="4500860" y="4635512"/>
            <a:ext cx="548640"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30D0C2-364C-4B46-A175-A7DC27D9EAE0}"/>
              </a:ext>
            </a:extLst>
          </p:cNvPr>
          <p:cNvCxnSpPr/>
          <p:nvPr/>
        </p:nvCxnSpPr>
        <p:spPr>
          <a:xfrm flipV="1">
            <a:off x="4377035" y="4637138"/>
            <a:ext cx="128016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249FE5-5516-4A87-A345-AD02F8E0CCB3}"/>
              </a:ext>
            </a:extLst>
          </p:cNvPr>
          <p:cNvCxnSpPr/>
          <p:nvPr/>
        </p:nvCxnSpPr>
        <p:spPr>
          <a:xfrm flipV="1">
            <a:off x="4383108" y="3600938"/>
            <a:ext cx="0" cy="9572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547115E-97CD-40AD-8439-A4F5AE96AFF8}"/>
              </a:ext>
            </a:extLst>
          </p:cNvPr>
          <p:cNvSpPr/>
          <p:nvPr/>
        </p:nvSpPr>
        <p:spPr>
          <a:xfrm>
            <a:off x="4253211" y="4511687"/>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9C35E83-39A0-4A31-9365-B99BD3ACFEFA}"/>
              </a:ext>
            </a:extLst>
          </p:cNvPr>
          <p:cNvSpPr txBox="1"/>
          <p:nvPr/>
        </p:nvSpPr>
        <p:spPr>
          <a:xfrm>
            <a:off x="5657195" y="4404679"/>
            <a:ext cx="1067921" cy="461665"/>
          </a:xfrm>
          <a:prstGeom prst="rect">
            <a:avLst/>
          </a:prstGeom>
          <a:noFill/>
        </p:spPr>
        <p:txBody>
          <a:bodyPr wrap="none" rtlCol="0">
            <a:spAutoFit/>
          </a:bodyPr>
          <a:lstStyle/>
          <a:p>
            <a:r>
              <a:rPr lang="en-US" sz="2400" dirty="0">
                <a:solidFill>
                  <a:srgbClr val="00B050"/>
                </a:solidFill>
                <a:latin typeface="Ebrima" panose="02000000000000000000" pitchFamily="2" charset="0"/>
                <a:ea typeface="Ebrima" panose="02000000000000000000" pitchFamily="2" charset="0"/>
                <a:cs typeface="Ebrima" panose="02000000000000000000" pitchFamily="2" charset="0"/>
              </a:rPr>
              <a:t>17.3 N</a:t>
            </a:r>
          </a:p>
        </p:txBody>
      </p:sp>
      <p:sp>
        <p:nvSpPr>
          <p:cNvPr id="35" name="TextBox 34">
            <a:extLst>
              <a:ext uri="{FF2B5EF4-FFF2-40B4-BE49-F238E27FC236}">
                <a16:creationId xmlns:a16="http://schemas.microsoft.com/office/drawing/2014/main" id="{CD0BB650-B7CC-40FE-934B-60BF380FC7FF}"/>
              </a:ext>
            </a:extLst>
          </p:cNvPr>
          <p:cNvSpPr txBox="1"/>
          <p:nvPr/>
        </p:nvSpPr>
        <p:spPr>
          <a:xfrm>
            <a:off x="3989925" y="3175223"/>
            <a:ext cx="833883"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10 N</a:t>
            </a:r>
          </a:p>
        </p:txBody>
      </p:sp>
      <p:sp>
        <p:nvSpPr>
          <p:cNvPr id="37" name="Rectangle 36">
            <a:extLst>
              <a:ext uri="{FF2B5EF4-FFF2-40B4-BE49-F238E27FC236}">
                <a16:creationId xmlns:a16="http://schemas.microsoft.com/office/drawing/2014/main" id="{45E089B7-E6BA-400C-A81D-E3932FF013F9}"/>
              </a:ext>
            </a:extLst>
          </p:cNvPr>
          <p:cNvSpPr/>
          <p:nvPr/>
        </p:nvSpPr>
        <p:spPr>
          <a:xfrm>
            <a:off x="6131867" y="5339832"/>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F0048ED6-C9C7-4D10-A33E-D2067628DFF1}"/>
              </a:ext>
            </a:extLst>
          </p:cNvPr>
          <p:cNvCxnSpPr>
            <a:stCxn id="40" idx="6"/>
          </p:cNvCxnSpPr>
          <p:nvPr/>
        </p:nvCxnSpPr>
        <p:spPr>
          <a:xfrm>
            <a:off x="6621452" y="5728540"/>
            <a:ext cx="548640"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582CB15-D4E3-4B80-AFF0-488856DFCA6E}"/>
              </a:ext>
            </a:extLst>
          </p:cNvPr>
          <p:cNvCxnSpPr>
            <a:cxnSpLocks/>
          </p:cNvCxnSpPr>
          <p:nvPr/>
        </p:nvCxnSpPr>
        <p:spPr>
          <a:xfrm flipV="1">
            <a:off x="6497627" y="5730166"/>
            <a:ext cx="1280160" cy="0"/>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798927F-851D-4865-9A42-B1BA18760998}"/>
              </a:ext>
            </a:extLst>
          </p:cNvPr>
          <p:cNvSpPr/>
          <p:nvPr/>
        </p:nvSpPr>
        <p:spPr>
          <a:xfrm>
            <a:off x="6373803" y="5604715"/>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FE2BDF3-D7CD-468B-ABF0-0A5EA48C2F57}"/>
              </a:ext>
            </a:extLst>
          </p:cNvPr>
          <p:cNvSpPr txBox="1"/>
          <p:nvPr/>
        </p:nvSpPr>
        <p:spPr>
          <a:xfrm>
            <a:off x="6895772" y="5143050"/>
            <a:ext cx="1989425" cy="461665"/>
          </a:xfrm>
          <a:prstGeom prst="rect">
            <a:avLst/>
          </a:prstGeom>
          <a:noFill/>
        </p:spPr>
        <p:txBody>
          <a:bodyPr wrap="square" rtlCol="0">
            <a:spAutoFit/>
          </a:bodyPr>
          <a:lstStyle/>
          <a:p>
            <a:r>
              <a:rPr lang="en-US" sz="2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F</a:t>
            </a:r>
            <a:r>
              <a:rPr lang="en-US" sz="2400" baseline="-250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net</a:t>
            </a:r>
            <a:r>
              <a:rPr lang="en-US" sz="2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 = 17.3 N</a:t>
            </a:r>
          </a:p>
        </p:txBody>
      </p:sp>
      <p:sp>
        <p:nvSpPr>
          <p:cNvPr id="8" name="TextBox 7">
            <a:extLst>
              <a:ext uri="{FF2B5EF4-FFF2-40B4-BE49-F238E27FC236}">
                <a16:creationId xmlns:a16="http://schemas.microsoft.com/office/drawing/2014/main" id="{644FCE82-74A8-4721-9939-18A1A7205590}"/>
              </a:ext>
            </a:extLst>
          </p:cNvPr>
          <p:cNvSpPr txBox="1"/>
          <p:nvPr/>
        </p:nvSpPr>
        <p:spPr>
          <a:xfrm>
            <a:off x="218884" y="1525340"/>
            <a:ext cx="3359702" cy="461665"/>
          </a:xfrm>
          <a:prstGeom prst="rect">
            <a:avLst/>
          </a:prstGeom>
          <a:noFill/>
        </p:spPr>
        <p:txBody>
          <a:bodyPr wrap="none" rtlCol="0">
            <a:spAutoFit/>
          </a:bodyPr>
          <a:lstStyle/>
          <a:p>
            <a:r>
              <a:rPr lang="en-US" sz="2400" i="1" dirty="0">
                <a:solidFill>
                  <a:schemeClr val="tx1">
                    <a:lumMod val="85000"/>
                    <a:lumOff val="15000"/>
                  </a:schemeClr>
                </a:solidFill>
                <a:latin typeface="+mj-lt"/>
              </a:rPr>
              <a:t>Remember SOHCAHTOA?</a:t>
            </a:r>
          </a:p>
        </p:txBody>
      </p:sp>
      <p:cxnSp>
        <p:nvCxnSpPr>
          <p:cNvPr id="44" name="Straight Arrow Connector 43">
            <a:extLst>
              <a:ext uri="{FF2B5EF4-FFF2-40B4-BE49-F238E27FC236}">
                <a16:creationId xmlns:a16="http://schemas.microsoft.com/office/drawing/2014/main" id="{E4AF676F-2F64-46A7-823D-475F21BC7043}"/>
              </a:ext>
            </a:extLst>
          </p:cNvPr>
          <p:cNvCxnSpPr/>
          <p:nvPr/>
        </p:nvCxnSpPr>
        <p:spPr>
          <a:xfrm flipV="1">
            <a:off x="1615632" y="3583054"/>
            <a:ext cx="128016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D79DAF6-FCC4-415C-B0A5-A4DA93193A45}"/>
              </a:ext>
            </a:extLst>
          </p:cNvPr>
          <p:cNvCxnSpPr/>
          <p:nvPr/>
        </p:nvCxnSpPr>
        <p:spPr>
          <a:xfrm flipV="1">
            <a:off x="2865838" y="2625777"/>
            <a:ext cx="0" cy="9572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469115" y="3451521"/>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F77CCF4-84CC-4812-AC17-F55E60DE9ED8}"/>
              </a:ext>
            </a:extLst>
          </p:cNvPr>
          <p:cNvCxnSpPr>
            <a:cxnSpLocks/>
          </p:cNvCxnSpPr>
          <p:nvPr/>
        </p:nvCxnSpPr>
        <p:spPr>
          <a:xfrm flipV="1">
            <a:off x="1684050" y="1639113"/>
            <a:ext cx="683257" cy="3350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773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5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1.38889E-6 -3.7037E-6 L 0.30556 0.15394 " pathEditMode="relative" rAng="0" ptsTypes="AA">
                                      <p:cBhvr>
                                        <p:cTn id="47" dur="2000" fill="hold"/>
                                        <p:tgtEl>
                                          <p:spTgt spid="44"/>
                                        </p:tgtEl>
                                        <p:attrNameLst>
                                          <p:attrName>ppt_x</p:attrName>
                                          <p:attrName>ppt_y</p:attrName>
                                        </p:attrNameLst>
                                      </p:cBhvr>
                                      <p:rCtr x="15278" y="7685"/>
                                    </p:animMotion>
                                  </p:childTnLst>
                                </p:cTn>
                              </p:par>
                              <p:par>
                                <p:cTn id="48" presetID="42" presetClass="path" presetSubtype="0" accel="50000" decel="50000" fill="hold" nodeType="withEffect">
                                  <p:stCondLst>
                                    <p:cond delay="0"/>
                                  </p:stCondLst>
                                  <p:childTnLst>
                                    <p:animMotion origin="layout" path="M 1.94444E-6 3.7037E-6 L 0.16528 0.14166 " pathEditMode="relative" rAng="0" ptsTypes="AA">
                                      <p:cBhvr>
                                        <p:cTn id="49" dur="2000" fill="hold"/>
                                        <p:tgtEl>
                                          <p:spTgt spid="45"/>
                                        </p:tgtEl>
                                        <p:attrNameLst>
                                          <p:attrName>ppt_x</p:attrName>
                                          <p:attrName>ppt_y</p:attrName>
                                        </p:attrNameLst>
                                      </p:cBhvr>
                                      <p:rCtr x="8264" y="7083"/>
                                    </p:animMotion>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04389331-D6D8-4110-B64D-7C5D3AE0BE33}"/>
              </a:ext>
            </a:extLst>
          </p:cNvPr>
          <p:cNvSpPr/>
          <p:nvPr/>
        </p:nvSpPr>
        <p:spPr>
          <a:xfrm>
            <a:off x="5884032" y="4850618"/>
            <a:ext cx="2295818" cy="628410"/>
          </a:xfrm>
          <a:prstGeom prst="roundRect">
            <a:avLst/>
          </a:prstGeom>
          <a:solidFill>
            <a:srgbClr val="FFFF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is the Missing Force?</a:t>
            </a:r>
            <a:endParaRPr lang="en-US" u="sng"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2141579" y="3244695"/>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FE04C2F-3C5C-45C2-9084-41B3CB7A28FC}"/>
              </a:ext>
            </a:extLst>
          </p:cNvPr>
          <p:cNvGrpSpPr/>
          <p:nvPr/>
        </p:nvGrpSpPr>
        <p:grpSpPr>
          <a:xfrm>
            <a:off x="2515708" y="2445331"/>
            <a:ext cx="1188720" cy="1188720"/>
            <a:chOff x="2515708" y="2445331"/>
            <a:chExt cx="1188720" cy="1188720"/>
          </a:xfrm>
        </p:grpSpPr>
        <p:cxnSp>
          <p:nvCxnSpPr>
            <p:cNvPr id="16" name="Straight Arrow Connector 15"/>
            <p:cNvCxnSpPr/>
            <p:nvPr/>
          </p:nvCxnSpPr>
          <p:spPr>
            <a:xfrm flipV="1">
              <a:off x="2515708" y="2445331"/>
              <a:ext cx="1188720" cy="11887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8927803">
              <a:off x="2674540" y="2569573"/>
              <a:ext cx="761747" cy="461665"/>
            </a:xfrm>
            <a:prstGeom prst="rect">
              <a:avLst/>
            </a:prstGeom>
            <a:noFill/>
          </p:spPr>
          <p:txBody>
            <a:bodyPr wrap="none" rtlCol="0">
              <a:spAutoFit/>
            </a:bodyPr>
            <a:lstStyle/>
            <a:p>
              <a:r>
                <a:rPr lang="en-US" sz="2400" dirty="0">
                  <a:solidFill>
                    <a:srgbClr val="002060"/>
                  </a:solidFill>
                  <a:latin typeface="+mj-lt"/>
                </a:rPr>
                <a:t>50 N</a:t>
              </a:r>
            </a:p>
          </p:txBody>
        </p:sp>
      </p:grpSp>
      <p:grpSp>
        <p:nvGrpSpPr>
          <p:cNvPr id="11" name="Group 10">
            <a:extLst>
              <a:ext uri="{FF2B5EF4-FFF2-40B4-BE49-F238E27FC236}">
                <a16:creationId xmlns:a16="http://schemas.microsoft.com/office/drawing/2014/main" id="{B332094C-88C2-4773-8CF7-09390865FF24}"/>
              </a:ext>
            </a:extLst>
          </p:cNvPr>
          <p:cNvGrpSpPr/>
          <p:nvPr/>
        </p:nvGrpSpPr>
        <p:grpSpPr>
          <a:xfrm>
            <a:off x="1544567" y="3141632"/>
            <a:ext cx="1991640" cy="851639"/>
            <a:chOff x="1544567" y="3141632"/>
            <a:chExt cx="1991640" cy="851639"/>
          </a:xfrm>
        </p:grpSpPr>
        <p:sp>
          <p:nvSpPr>
            <p:cNvPr id="26" name="Arc 25"/>
            <p:cNvSpPr/>
            <p:nvPr/>
          </p:nvSpPr>
          <p:spPr>
            <a:xfrm rot="766077">
              <a:off x="2246242" y="3141632"/>
              <a:ext cx="803317" cy="851639"/>
            </a:xfrm>
            <a:prstGeom prst="arc">
              <a:avLst>
                <a:gd name="adj1" fmla="val 17679633"/>
                <a:gd name="adj2" fmla="val 21417311"/>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4095041">
              <a:off x="1976888" y="3141632"/>
              <a:ext cx="803317" cy="851639"/>
            </a:xfrm>
            <a:prstGeom prst="arc">
              <a:avLst>
                <a:gd name="adj1" fmla="val 17679633"/>
                <a:gd name="adj2" fmla="val 21417311"/>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2561428" y="3633073"/>
              <a:ext cx="548640"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05292" y="3171216"/>
              <a:ext cx="530915" cy="400110"/>
            </a:xfrm>
            <a:prstGeom prst="rect">
              <a:avLst/>
            </a:prstGeom>
            <a:noFill/>
          </p:spPr>
          <p:txBody>
            <a:bodyPr wrap="none" rtlCol="0">
              <a:spAutoFit/>
            </a:bodyPr>
            <a:lstStyle/>
            <a:p>
              <a:r>
                <a:rPr lang="en-US" sz="2000" dirty="0">
                  <a:solidFill>
                    <a:srgbClr val="002060"/>
                  </a:solidFill>
                  <a:latin typeface="+mj-lt"/>
                </a:rPr>
                <a:t>45°</a:t>
              </a:r>
            </a:p>
          </p:txBody>
        </p:sp>
        <p:cxnSp>
          <p:nvCxnSpPr>
            <p:cNvPr id="20" name="Straight Connector 19"/>
            <p:cNvCxnSpPr/>
            <p:nvPr/>
          </p:nvCxnSpPr>
          <p:spPr>
            <a:xfrm>
              <a:off x="1919279" y="3635634"/>
              <a:ext cx="548640"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44567" y="3160745"/>
              <a:ext cx="530915" cy="400110"/>
            </a:xfrm>
            <a:prstGeom prst="rect">
              <a:avLst/>
            </a:prstGeom>
            <a:noFill/>
          </p:spPr>
          <p:txBody>
            <a:bodyPr wrap="none" rtlCol="0">
              <a:spAutoFit/>
            </a:bodyPr>
            <a:lstStyle/>
            <a:p>
              <a:r>
                <a:rPr lang="en-US" sz="2000" dirty="0">
                  <a:solidFill>
                    <a:srgbClr val="002060"/>
                  </a:solidFill>
                  <a:latin typeface="+mj-lt"/>
                </a:rPr>
                <a:t>45°</a:t>
              </a:r>
            </a:p>
          </p:txBody>
        </p:sp>
      </p:grpSp>
      <p:grpSp>
        <p:nvGrpSpPr>
          <p:cNvPr id="5" name="Group 4">
            <a:extLst>
              <a:ext uri="{FF2B5EF4-FFF2-40B4-BE49-F238E27FC236}">
                <a16:creationId xmlns:a16="http://schemas.microsoft.com/office/drawing/2014/main" id="{456CC1C9-893C-46AE-9837-79192DCEAFC8}"/>
              </a:ext>
            </a:extLst>
          </p:cNvPr>
          <p:cNvGrpSpPr/>
          <p:nvPr/>
        </p:nvGrpSpPr>
        <p:grpSpPr>
          <a:xfrm>
            <a:off x="1326988" y="2444353"/>
            <a:ext cx="1188720" cy="1188720"/>
            <a:chOff x="1326988" y="2444353"/>
            <a:chExt cx="1188720" cy="1188720"/>
          </a:xfrm>
        </p:grpSpPr>
        <p:cxnSp>
          <p:nvCxnSpPr>
            <p:cNvPr id="15" name="Straight Arrow Connector 14"/>
            <p:cNvCxnSpPr/>
            <p:nvPr/>
          </p:nvCxnSpPr>
          <p:spPr>
            <a:xfrm flipH="1" flipV="1">
              <a:off x="1326988" y="2444353"/>
              <a:ext cx="1188720" cy="11887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2720393">
              <a:off x="1622147" y="2599894"/>
              <a:ext cx="761747" cy="461665"/>
            </a:xfrm>
            <a:prstGeom prst="rect">
              <a:avLst/>
            </a:prstGeom>
            <a:noFill/>
          </p:spPr>
          <p:txBody>
            <a:bodyPr wrap="none" rtlCol="0">
              <a:spAutoFit/>
            </a:bodyPr>
            <a:lstStyle/>
            <a:p>
              <a:r>
                <a:rPr lang="en-US" sz="2400" dirty="0">
                  <a:solidFill>
                    <a:srgbClr val="002060"/>
                  </a:solidFill>
                  <a:latin typeface="+mj-lt"/>
                </a:rPr>
                <a:t>50 N</a:t>
              </a:r>
            </a:p>
          </p:txBody>
        </p:sp>
      </p:grpSp>
      <p:sp>
        <p:nvSpPr>
          <p:cNvPr id="27" name="TextBox 26"/>
          <p:cNvSpPr txBox="1"/>
          <p:nvPr/>
        </p:nvSpPr>
        <p:spPr>
          <a:xfrm>
            <a:off x="6295228" y="1623151"/>
            <a:ext cx="2258695" cy="769441"/>
          </a:xfrm>
          <a:prstGeom prst="rect">
            <a:avLst/>
          </a:prstGeom>
          <a:noFill/>
        </p:spPr>
        <p:txBody>
          <a:bodyPr wrap="none" rtlCol="0">
            <a:spAutoFit/>
          </a:bodyPr>
          <a:lstStyle/>
          <a:p>
            <a:r>
              <a:rPr lang="en-US" sz="4400" dirty="0">
                <a:solidFill>
                  <a:srgbClr val="7030A0"/>
                </a:solidFill>
                <a:latin typeface="+mj-lt"/>
              </a:rPr>
              <a:t>F</a:t>
            </a:r>
            <a:r>
              <a:rPr lang="en-US" sz="4400" baseline="-25000" dirty="0">
                <a:solidFill>
                  <a:srgbClr val="7030A0"/>
                </a:solidFill>
                <a:latin typeface="+mj-lt"/>
              </a:rPr>
              <a:t>net</a:t>
            </a:r>
            <a:r>
              <a:rPr lang="en-US" sz="4400" dirty="0">
                <a:solidFill>
                  <a:srgbClr val="7030A0"/>
                </a:solidFill>
                <a:latin typeface="+mj-lt"/>
              </a:rPr>
              <a:t> = 0 N</a:t>
            </a:r>
          </a:p>
        </p:txBody>
      </p:sp>
      <p:grpSp>
        <p:nvGrpSpPr>
          <p:cNvPr id="13" name="Group 12">
            <a:extLst>
              <a:ext uri="{FF2B5EF4-FFF2-40B4-BE49-F238E27FC236}">
                <a16:creationId xmlns:a16="http://schemas.microsoft.com/office/drawing/2014/main" id="{012E017F-7A73-452B-8EBA-3DB384434ED5}"/>
              </a:ext>
            </a:extLst>
          </p:cNvPr>
          <p:cNvGrpSpPr/>
          <p:nvPr/>
        </p:nvGrpSpPr>
        <p:grpSpPr>
          <a:xfrm>
            <a:off x="2509465" y="3526574"/>
            <a:ext cx="1188720" cy="461665"/>
            <a:chOff x="2509465" y="3526574"/>
            <a:chExt cx="1188720" cy="461665"/>
          </a:xfrm>
        </p:grpSpPr>
        <p:cxnSp>
          <p:nvCxnSpPr>
            <p:cNvPr id="18" name="Straight Arrow Connector 17">
              <a:extLst>
                <a:ext uri="{FF2B5EF4-FFF2-40B4-BE49-F238E27FC236}">
                  <a16:creationId xmlns:a16="http://schemas.microsoft.com/office/drawing/2014/main" id="{1C53ED4D-6CE8-4B98-9D85-A6DF99537D2F}"/>
                </a:ext>
              </a:extLst>
            </p:cNvPr>
            <p:cNvCxnSpPr/>
            <p:nvPr/>
          </p:nvCxnSpPr>
          <p:spPr>
            <a:xfrm flipV="1">
              <a:off x="2509465" y="3633073"/>
              <a:ext cx="11887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8595A18-169B-434E-8124-1146364B6BA0}"/>
                </a:ext>
              </a:extLst>
            </p:cNvPr>
            <p:cNvSpPr txBox="1"/>
            <p:nvPr/>
          </p:nvSpPr>
          <p:spPr>
            <a:xfrm>
              <a:off x="3031314" y="3526574"/>
              <a:ext cx="325730" cy="461665"/>
            </a:xfrm>
            <a:prstGeom prst="rect">
              <a:avLst/>
            </a:prstGeom>
            <a:noFill/>
          </p:spPr>
          <p:txBody>
            <a:bodyPr wrap="none" rtlCol="0">
              <a:spAutoFit/>
            </a:bodyPr>
            <a:lstStyle/>
            <a:p>
              <a:r>
                <a:rPr lang="en-US" sz="2400" dirty="0">
                  <a:solidFill>
                    <a:srgbClr val="00B050"/>
                  </a:solidFill>
                  <a:latin typeface="Ebrima" panose="02000000000000000000" pitchFamily="2" charset="0"/>
                  <a:ea typeface="Ebrima" panose="02000000000000000000" pitchFamily="2" charset="0"/>
                  <a:cs typeface="Ebrima" panose="02000000000000000000" pitchFamily="2" charset="0"/>
                </a:rPr>
                <a:t>x</a:t>
              </a:r>
            </a:p>
          </p:txBody>
        </p:sp>
      </p:grpSp>
      <p:grpSp>
        <p:nvGrpSpPr>
          <p:cNvPr id="31" name="Group 30">
            <a:extLst>
              <a:ext uri="{FF2B5EF4-FFF2-40B4-BE49-F238E27FC236}">
                <a16:creationId xmlns:a16="http://schemas.microsoft.com/office/drawing/2014/main" id="{632A6D52-5DDD-4C7C-9588-80A0DEB8C634}"/>
              </a:ext>
            </a:extLst>
          </p:cNvPr>
          <p:cNvGrpSpPr/>
          <p:nvPr/>
        </p:nvGrpSpPr>
        <p:grpSpPr>
          <a:xfrm>
            <a:off x="3698185" y="2444353"/>
            <a:ext cx="333746" cy="1188720"/>
            <a:chOff x="3698185" y="2444353"/>
            <a:chExt cx="333746" cy="1188720"/>
          </a:xfrm>
        </p:grpSpPr>
        <p:cxnSp>
          <p:nvCxnSpPr>
            <p:cNvPr id="19" name="Straight Arrow Connector 18">
              <a:extLst>
                <a:ext uri="{FF2B5EF4-FFF2-40B4-BE49-F238E27FC236}">
                  <a16:creationId xmlns:a16="http://schemas.microsoft.com/office/drawing/2014/main" id="{A2D748E8-8A96-4A8D-92E6-446947A88313}"/>
                </a:ext>
              </a:extLst>
            </p:cNvPr>
            <p:cNvCxnSpPr/>
            <p:nvPr/>
          </p:nvCxnSpPr>
          <p:spPr>
            <a:xfrm flipV="1">
              <a:off x="3704428" y="2444353"/>
              <a:ext cx="0" cy="11887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4783C0-38C0-4A59-9DA1-0066E8DC479D}"/>
                </a:ext>
              </a:extLst>
            </p:cNvPr>
            <p:cNvSpPr txBox="1"/>
            <p:nvPr/>
          </p:nvSpPr>
          <p:spPr>
            <a:xfrm>
              <a:off x="3698185" y="2763188"/>
              <a:ext cx="333746"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y</a:t>
              </a:r>
            </a:p>
          </p:txBody>
        </p:sp>
      </p:grpSp>
      <p:cxnSp>
        <p:nvCxnSpPr>
          <p:cNvPr id="29" name="Straight Arrow Connector 28">
            <a:extLst>
              <a:ext uri="{FF2B5EF4-FFF2-40B4-BE49-F238E27FC236}">
                <a16:creationId xmlns:a16="http://schemas.microsoft.com/office/drawing/2014/main" id="{8C6A3795-D500-4DD7-9DAF-FD2616F274C8}"/>
              </a:ext>
            </a:extLst>
          </p:cNvPr>
          <p:cNvCxnSpPr/>
          <p:nvPr/>
        </p:nvCxnSpPr>
        <p:spPr>
          <a:xfrm flipV="1">
            <a:off x="1318619" y="3633073"/>
            <a:ext cx="1188720" cy="0"/>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48D84B-EEDA-4BBE-A417-B7D274AA1D3A}"/>
              </a:ext>
            </a:extLst>
          </p:cNvPr>
          <p:cNvCxnSpPr/>
          <p:nvPr/>
        </p:nvCxnSpPr>
        <p:spPr>
          <a:xfrm flipV="1">
            <a:off x="1335356" y="2444353"/>
            <a:ext cx="0" cy="11887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383515" y="3509578"/>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BF1DECB-1118-40BC-8F71-7ED8E71599B9}"/>
              </a:ext>
            </a:extLst>
          </p:cNvPr>
          <p:cNvSpPr txBox="1"/>
          <p:nvPr/>
        </p:nvSpPr>
        <p:spPr>
          <a:xfrm>
            <a:off x="2899780" y="3849560"/>
            <a:ext cx="625492" cy="276999"/>
          </a:xfrm>
          <a:prstGeom prst="rect">
            <a:avLst/>
          </a:prstGeom>
          <a:noFill/>
        </p:spPr>
        <p:txBody>
          <a:bodyPr wrap="none" rtlCol="0">
            <a:spAutoFit/>
          </a:bodyPr>
          <a:lstStyle/>
          <a:p>
            <a:r>
              <a:rPr lang="en-US" sz="1200" dirty="0">
                <a:solidFill>
                  <a:srgbClr val="00B050"/>
                </a:solidFill>
                <a:latin typeface="Ebrima" panose="02000000000000000000" pitchFamily="2" charset="0"/>
                <a:ea typeface="Ebrima" panose="02000000000000000000" pitchFamily="2" charset="0"/>
                <a:cs typeface="Ebrima" panose="02000000000000000000" pitchFamily="2" charset="0"/>
              </a:rPr>
              <a:t>35.4 N</a:t>
            </a:r>
          </a:p>
        </p:txBody>
      </p:sp>
      <p:sp>
        <p:nvSpPr>
          <p:cNvPr id="34" name="TextBox 33">
            <a:extLst>
              <a:ext uri="{FF2B5EF4-FFF2-40B4-BE49-F238E27FC236}">
                <a16:creationId xmlns:a16="http://schemas.microsoft.com/office/drawing/2014/main" id="{11371F61-0706-47D1-B00D-939EFFFA4B67}"/>
              </a:ext>
            </a:extLst>
          </p:cNvPr>
          <p:cNvSpPr txBox="1"/>
          <p:nvPr/>
        </p:nvSpPr>
        <p:spPr>
          <a:xfrm>
            <a:off x="1646769" y="3547207"/>
            <a:ext cx="325730" cy="461665"/>
          </a:xfrm>
          <a:prstGeom prst="rect">
            <a:avLst/>
          </a:prstGeom>
          <a:noFill/>
        </p:spPr>
        <p:txBody>
          <a:bodyPr wrap="none" rtlCol="0">
            <a:spAutoFit/>
          </a:bodyPr>
          <a:lstStyle/>
          <a:p>
            <a:r>
              <a:rPr lang="en-US" sz="2400" dirty="0">
                <a:solidFill>
                  <a:srgbClr val="00B050"/>
                </a:solidFill>
                <a:latin typeface="Ebrima" panose="02000000000000000000" pitchFamily="2" charset="0"/>
                <a:ea typeface="Ebrima" panose="02000000000000000000" pitchFamily="2" charset="0"/>
                <a:cs typeface="Ebrima" panose="02000000000000000000" pitchFamily="2" charset="0"/>
              </a:rPr>
              <a:t>x</a:t>
            </a:r>
          </a:p>
        </p:txBody>
      </p:sp>
      <p:sp>
        <p:nvSpPr>
          <p:cNvPr id="35" name="TextBox 34">
            <a:extLst>
              <a:ext uri="{FF2B5EF4-FFF2-40B4-BE49-F238E27FC236}">
                <a16:creationId xmlns:a16="http://schemas.microsoft.com/office/drawing/2014/main" id="{29322024-124C-4097-9810-ED142BD48845}"/>
              </a:ext>
            </a:extLst>
          </p:cNvPr>
          <p:cNvSpPr txBox="1"/>
          <p:nvPr/>
        </p:nvSpPr>
        <p:spPr>
          <a:xfrm>
            <a:off x="1515235" y="3870193"/>
            <a:ext cx="625492" cy="276999"/>
          </a:xfrm>
          <a:prstGeom prst="rect">
            <a:avLst/>
          </a:prstGeom>
          <a:noFill/>
        </p:spPr>
        <p:txBody>
          <a:bodyPr wrap="none" rtlCol="0">
            <a:spAutoFit/>
          </a:bodyPr>
          <a:lstStyle/>
          <a:p>
            <a:r>
              <a:rPr lang="en-US" sz="1200" dirty="0">
                <a:solidFill>
                  <a:srgbClr val="00B050"/>
                </a:solidFill>
                <a:latin typeface="Ebrima" panose="02000000000000000000" pitchFamily="2" charset="0"/>
                <a:ea typeface="Ebrima" panose="02000000000000000000" pitchFamily="2" charset="0"/>
                <a:cs typeface="Ebrima" panose="02000000000000000000" pitchFamily="2" charset="0"/>
              </a:rPr>
              <a:t>35.4 N</a:t>
            </a:r>
          </a:p>
        </p:txBody>
      </p:sp>
      <p:sp>
        <p:nvSpPr>
          <p:cNvPr id="36" name="TextBox 35">
            <a:extLst>
              <a:ext uri="{FF2B5EF4-FFF2-40B4-BE49-F238E27FC236}">
                <a16:creationId xmlns:a16="http://schemas.microsoft.com/office/drawing/2014/main" id="{822314D6-FF97-4C6A-B053-6DC458DCE01A}"/>
              </a:ext>
            </a:extLst>
          </p:cNvPr>
          <p:cNvSpPr txBox="1"/>
          <p:nvPr/>
        </p:nvSpPr>
        <p:spPr>
          <a:xfrm>
            <a:off x="3705205" y="3161513"/>
            <a:ext cx="625492" cy="276999"/>
          </a:xfrm>
          <a:prstGeom prst="rect">
            <a:avLst/>
          </a:prstGeom>
          <a:noFill/>
        </p:spPr>
        <p:txBody>
          <a:bodyPr wrap="none" rtlCol="0">
            <a:spAutoFit/>
          </a:bodyPr>
          <a:lstStyle/>
          <a:p>
            <a:r>
              <a:rPr lang="en-US" sz="1200" dirty="0">
                <a:solidFill>
                  <a:srgbClr val="C00000"/>
                </a:solidFill>
                <a:latin typeface="Ebrima" panose="02000000000000000000" pitchFamily="2" charset="0"/>
                <a:ea typeface="Ebrima" panose="02000000000000000000" pitchFamily="2" charset="0"/>
                <a:cs typeface="Ebrima" panose="02000000000000000000" pitchFamily="2" charset="0"/>
              </a:rPr>
              <a:t>35.4 N</a:t>
            </a:r>
          </a:p>
        </p:txBody>
      </p:sp>
      <p:sp>
        <p:nvSpPr>
          <p:cNvPr id="37" name="TextBox 36">
            <a:extLst>
              <a:ext uri="{FF2B5EF4-FFF2-40B4-BE49-F238E27FC236}">
                <a16:creationId xmlns:a16="http://schemas.microsoft.com/office/drawing/2014/main" id="{9C50465B-5D30-4462-BFEC-16A6FC8B00FC}"/>
              </a:ext>
            </a:extLst>
          </p:cNvPr>
          <p:cNvSpPr txBox="1"/>
          <p:nvPr/>
        </p:nvSpPr>
        <p:spPr>
          <a:xfrm>
            <a:off x="1011033" y="2761529"/>
            <a:ext cx="333746"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y</a:t>
            </a:r>
          </a:p>
        </p:txBody>
      </p:sp>
      <p:sp>
        <p:nvSpPr>
          <p:cNvPr id="38" name="TextBox 37">
            <a:extLst>
              <a:ext uri="{FF2B5EF4-FFF2-40B4-BE49-F238E27FC236}">
                <a16:creationId xmlns:a16="http://schemas.microsoft.com/office/drawing/2014/main" id="{B153ED1C-81D9-41BC-98F9-B01A3EEC6AEF}"/>
              </a:ext>
            </a:extLst>
          </p:cNvPr>
          <p:cNvSpPr txBox="1"/>
          <p:nvPr/>
        </p:nvSpPr>
        <p:spPr>
          <a:xfrm>
            <a:off x="718996" y="3171216"/>
            <a:ext cx="625492" cy="276999"/>
          </a:xfrm>
          <a:prstGeom prst="rect">
            <a:avLst/>
          </a:prstGeom>
          <a:noFill/>
        </p:spPr>
        <p:txBody>
          <a:bodyPr wrap="none" rtlCol="0">
            <a:spAutoFit/>
          </a:bodyPr>
          <a:lstStyle/>
          <a:p>
            <a:r>
              <a:rPr lang="en-US" sz="1200" dirty="0">
                <a:solidFill>
                  <a:srgbClr val="C00000"/>
                </a:solidFill>
                <a:latin typeface="Ebrima" panose="02000000000000000000" pitchFamily="2" charset="0"/>
                <a:ea typeface="Ebrima" panose="02000000000000000000" pitchFamily="2" charset="0"/>
                <a:cs typeface="Ebrima" panose="02000000000000000000" pitchFamily="2" charset="0"/>
              </a:rPr>
              <a:t>35.4 N</a:t>
            </a:r>
          </a:p>
        </p:txBody>
      </p:sp>
      <p:grpSp>
        <p:nvGrpSpPr>
          <p:cNvPr id="8" name="Group 7">
            <a:extLst>
              <a:ext uri="{FF2B5EF4-FFF2-40B4-BE49-F238E27FC236}">
                <a16:creationId xmlns:a16="http://schemas.microsoft.com/office/drawing/2014/main" id="{380D6A12-18E1-43B5-9AFE-AD52DA6C068D}"/>
              </a:ext>
            </a:extLst>
          </p:cNvPr>
          <p:cNvGrpSpPr/>
          <p:nvPr/>
        </p:nvGrpSpPr>
        <p:grpSpPr>
          <a:xfrm>
            <a:off x="2309208" y="3636581"/>
            <a:ext cx="396262" cy="2610450"/>
            <a:chOff x="2309208" y="3636581"/>
            <a:chExt cx="396262" cy="2610450"/>
          </a:xfrm>
        </p:grpSpPr>
        <p:cxnSp>
          <p:nvCxnSpPr>
            <p:cNvPr id="7" name="Straight Arrow Connector 6"/>
            <p:cNvCxnSpPr/>
            <p:nvPr/>
          </p:nvCxnSpPr>
          <p:spPr>
            <a:xfrm>
              <a:off x="2507339" y="3636581"/>
              <a:ext cx="0" cy="196411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00E0642-35B2-4A14-9A8B-0210B44EFE63}"/>
                </a:ext>
              </a:extLst>
            </p:cNvPr>
            <p:cNvSpPr txBox="1"/>
            <p:nvPr/>
          </p:nvSpPr>
          <p:spPr>
            <a:xfrm>
              <a:off x="2309208" y="5600700"/>
              <a:ext cx="396262" cy="646331"/>
            </a:xfrm>
            <a:prstGeom prst="rect">
              <a:avLst/>
            </a:prstGeom>
            <a:noFill/>
          </p:spPr>
          <p:txBody>
            <a:bodyPr wrap="none" rtlCol="0">
              <a:spAutoFit/>
            </a:bodyPr>
            <a:lstStyle/>
            <a:p>
              <a:r>
                <a:rPr lang="en-US" sz="3600" dirty="0">
                  <a:solidFill>
                    <a:srgbClr val="002060"/>
                  </a:solidFill>
                </a:rPr>
                <a:t>F</a:t>
              </a:r>
            </a:p>
          </p:txBody>
        </p:sp>
      </p:grpSp>
      <p:sp>
        <p:nvSpPr>
          <p:cNvPr id="53" name="Rectangle 52">
            <a:extLst>
              <a:ext uri="{FF2B5EF4-FFF2-40B4-BE49-F238E27FC236}">
                <a16:creationId xmlns:a16="http://schemas.microsoft.com/office/drawing/2014/main" id="{ADD95559-F958-43AC-92F3-CD7E2071748B}"/>
              </a:ext>
            </a:extLst>
          </p:cNvPr>
          <p:cNvSpPr/>
          <p:nvPr/>
        </p:nvSpPr>
        <p:spPr>
          <a:xfrm>
            <a:off x="5439572" y="3683132"/>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CB7D69A9-A232-43FE-9EE0-17FD0102FA60}"/>
              </a:ext>
            </a:extLst>
          </p:cNvPr>
          <p:cNvCxnSpPr/>
          <p:nvPr/>
        </p:nvCxnSpPr>
        <p:spPr>
          <a:xfrm>
            <a:off x="5805332" y="4075018"/>
            <a:ext cx="0" cy="196411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D5D559E-0D80-4157-9EEC-AAB708965A2B}"/>
              </a:ext>
            </a:extLst>
          </p:cNvPr>
          <p:cNvCxnSpPr/>
          <p:nvPr/>
        </p:nvCxnSpPr>
        <p:spPr>
          <a:xfrm flipV="1">
            <a:off x="5813701" y="4071510"/>
            <a:ext cx="11887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7FF407A-E088-47CB-BB62-5E65EC38BEB9}"/>
              </a:ext>
            </a:extLst>
          </p:cNvPr>
          <p:cNvCxnSpPr/>
          <p:nvPr/>
        </p:nvCxnSpPr>
        <p:spPr>
          <a:xfrm flipV="1">
            <a:off x="5876771" y="2800405"/>
            <a:ext cx="0" cy="11887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EFFB563-6644-4750-A3AB-7E632D44CB3D}"/>
              </a:ext>
            </a:extLst>
          </p:cNvPr>
          <p:cNvCxnSpPr/>
          <p:nvPr/>
        </p:nvCxnSpPr>
        <p:spPr>
          <a:xfrm flipV="1">
            <a:off x="4633349" y="4071510"/>
            <a:ext cx="1188720" cy="0"/>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BB47617-A168-4FD0-9EBD-D8254688558F}"/>
              </a:ext>
            </a:extLst>
          </p:cNvPr>
          <p:cNvCxnSpPr/>
          <p:nvPr/>
        </p:nvCxnSpPr>
        <p:spPr>
          <a:xfrm flipV="1">
            <a:off x="5742857" y="2800405"/>
            <a:ext cx="0" cy="11887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FC388ED6-032D-43CA-8FAF-488CFC53AA0C}"/>
              </a:ext>
            </a:extLst>
          </p:cNvPr>
          <p:cNvSpPr/>
          <p:nvPr/>
        </p:nvSpPr>
        <p:spPr>
          <a:xfrm>
            <a:off x="5681508" y="3948015"/>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F37D76E-9988-425E-8F5C-B8DDD1666148}"/>
              </a:ext>
            </a:extLst>
          </p:cNvPr>
          <p:cNvSpPr txBox="1"/>
          <p:nvPr/>
        </p:nvSpPr>
        <p:spPr>
          <a:xfrm>
            <a:off x="5858346" y="3032716"/>
            <a:ext cx="625492" cy="276999"/>
          </a:xfrm>
          <a:prstGeom prst="rect">
            <a:avLst/>
          </a:prstGeom>
          <a:noFill/>
        </p:spPr>
        <p:txBody>
          <a:bodyPr wrap="none" rtlCol="0">
            <a:spAutoFit/>
          </a:bodyPr>
          <a:lstStyle/>
          <a:p>
            <a:r>
              <a:rPr lang="en-US" sz="1200" dirty="0">
                <a:solidFill>
                  <a:srgbClr val="C00000"/>
                </a:solidFill>
                <a:latin typeface="Ebrima" panose="02000000000000000000" pitchFamily="2" charset="0"/>
                <a:ea typeface="Ebrima" panose="02000000000000000000" pitchFamily="2" charset="0"/>
                <a:cs typeface="Ebrima" panose="02000000000000000000" pitchFamily="2" charset="0"/>
              </a:rPr>
              <a:t>35.4 N</a:t>
            </a:r>
          </a:p>
        </p:txBody>
      </p:sp>
      <p:sp>
        <p:nvSpPr>
          <p:cNvPr id="61" name="TextBox 60">
            <a:extLst>
              <a:ext uri="{FF2B5EF4-FFF2-40B4-BE49-F238E27FC236}">
                <a16:creationId xmlns:a16="http://schemas.microsoft.com/office/drawing/2014/main" id="{ACF12E4A-14F5-478B-8FB5-03C3F5E7166E}"/>
              </a:ext>
            </a:extLst>
          </p:cNvPr>
          <p:cNvSpPr txBox="1"/>
          <p:nvPr/>
        </p:nvSpPr>
        <p:spPr>
          <a:xfrm>
            <a:off x="5126826" y="3039691"/>
            <a:ext cx="625492" cy="276999"/>
          </a:xfrm>
          <a:prstGeom prst="rect">
            <a:avLst/>
          </a:prstGeom>
          <a:noFill/>
        </p:spPr>
        <p:txBody>
          <a:bodyPr wrap="none" rtlCol="0">
            <a:spAutoFit/>
          </a:bodyPr>
          <a:lstStyle/>
          <a:p>
            <a:r>
              <a:rPr lang="en-US" sz="1200" dirty="0">
                <a:solidFill>
                  <a:srgbClr val="C00000"/>
                </a:solidFill>
                <a:latin typeface="Ebrima" panose="02000000000000000000" pitchFamily="2" charset="0"/>
                <a:ea typeface="Ebrima" panose="02000000000000000000" pitchFamily="2" charset="0"/>
                <a:cs typeface="Ebrima" panose="02000000000000000000" pitchFamily="2" charset="0"/>
              </a:rPr>
              <a:t>35.4 N</a:t>
            </a:r>
          </a:p>
        </p:txBody>
      </p:sp>
      <p:sp>
        <p:nvSpPr>
          <p:cNvPr id="62" name="TextBox 61">
            <a:extLst>
              <a:ext uri="{FF2B5EF4-FFF2-40B4-BE49-F238E27FC236}">
                <a16:creationId xmlns:a16="http://schemas.microsoft.com/office/drawing/2014/main" id="{DD640200-A11E-4546-A6BA-1B6ED6ED7C76}"/>
              </a:ext>
            </a:extLst>
          </p:cNvPr>
          <p:cNvSpPr txBox="1"/>
          <p:nvPr/>
        </p:nvSpPr>
        <p:spPr>
          <a:xfrm>
            <a:off x="6175923" y="3797310"/>
            <a:ext cx="625492" cy="276999"/>
          </a:xfrm>
          <a:prstGeom prst="rect">
            <a:avLst/>
          </a:prstGeom>
          <a:noFill/>
        </p:spPr>
        <p:txBody>
          <a:bodyPr wrap="none" rtlCol="0">
            <a:spAutoFit/>
          </a:bodyPr>
          <a:lstStyle/>
          <a:p>
            <a:r>
              <a:rPr lang="en-US" sz="1200" dirty="0">
                <a:solidFill>
                  <a:srgbClr val="00B050"/>
                </a:solidFill>
                <a:latin typeface="Ebrima" panose="02000000000000000000" pitchFamily="2" charset="0"/>
                <a:ea typeface="Ebrima" panose="02000000000000000000" pitchFamily="2" charset="0"/>
                <a:cs typeface="Ebrima" panose="02000000000000000000" pitchFamily="2" charset="0"/>
              </a:rPr>
              <a:t>35.4 N</a:t>
            </a:r>
          </a:p>
        </p:txBody>
      </p:sp>
      <p:sp>
        <p:nvSpPr>
          <p:cNvPr id="63" name="TextBox 62">
            <a:extLst>
              <a:ext uri="{FF2B5EF4-FFF2-40B4-BE49-F238E27FC236}">
                <a16:creationId xmlns:a16="http://schemas.microsoft.com/office/drawing/2014/main" id="{C062234C-4FE7-485F-A199-C1741AB78DA8}"/>
              </a:ext>
            </a:extLst>
          </p:cNvPr>
          <p:cNvSpPr txBox="1"/>
          <p:nvPr/>
        </p:nvSpPr>
        <p:spPr>
          <a:xfrm>
            <a:off x="4836125" y="3791004"/>
            <a:ext cx="625492" cy="276999"/>
          </a:xfrm>
          <a:prstGeom prst="rect">
            <a:avLst/>
          </a:prstGeom>
          <a:noFill/>
        </p:spPr>
        <p:txBody>
          <a:bodyPr wrap="none" rtlCol="0">
            <a:spAutoFit/>
          </a:bodyPr>
          <a:lstStyle/>
          <a:p>
            <a:r>
              <a:rPr lang="en-US" sz="1200" dirty="0">
                <a:solidFill>
                  <a:srgbClr val="00B050"/>
                </a:solidFill>
                <a:latin typeface="Ebrima" panose="02000000000000000000" pitchFamily="2" charset="0"/>
                <a:ea typeface="Ebrima" panose="02000000000000000000" pitchFamily="2" charset="0"/>
                <a:cs typeface="Ebrima" panose="02000000000000000000" pitchFamily="2" charset="0"/>
              </a:rPr>
              <a:t>35.4 N</a:t>
            </a:r>
          </a:p>
        </p:txBody>
      </p:sp>
      <p:sp>
        <p:nvSpPr>
          <p:cNvPr id="64" name="TextBox 63">
            <a:extLst>
              <a:ext uri="{FF2B5EF4-FFF2-40B4-BE49-F238E27FC236}">
                <a16:creationId xmlns:a16="http://schemas.microsoft.com/office/drawing/2014/main" id="{D3C51D0A-E39B-45CE-9DC0-E0883CB90B68}"/>
              </a:ext>
            </a:extLst>
          </p:cNvPr>
          <p:cNvSpPr txBox="1"/>
          <p:nvPr/>
        </p:nvSpPr>
        <p:spPr>
          <a:xfrm>
            <a:off x="5884032" y="4836097"/>
            <a:ext cx="2295821" cy="646331"/>
          </a:xfrm>
          <a:prstGeom prst="rect">
            <a:avLst/>
          </a:prstGeom>
          <a:noFill/>
        </p:spPr>
        <p:txBody>
          <a:bodyPr wrap="none" rtlCol="0">
            <a:spAutoFit/>
          </a:bodyPr>
          <a:lstStyle/>
          <a:p>
            <a:r>
              <a:rPr lang="en-US" sz="3600" dirty="0">
                <a:solidFill>
                  <a:srgbClr val="002060"/>
                </a:solidFill>
                <a:latin typeface="Ebrima" panose="02000000000000000000" pitchFamily="2" charset="0"/>
                <a:ea typeface="Ebrima" panose="02000000000000000000" pitchFamily="2" charset="0"/>
                <a:cs typeface="Ebrima" panose="02000000000000000000" pitchFamily="2" charset="0"/>
              </a:rPr>
              <a:t>F = 70.8 N</a:t>
            </a:r>
          </a:p>
        </p:txBody>
      </p:sp>
      <p:cxnSp>
        <p:nvCxnSpPr>
          <p:cNvPr id="12" name="Straight Connector 11">
            <a:extLst>
              <a:ext uri="{FF2B5EF4-FFF2-40B4-BE49-F238E27FC236}">
                <a16:creationId xmlns:a16="http://schemas.microsoft.com/office/drawing/2014/main" id="{574E8B6C-F477-41EC-821B-81EBBDE0EA66}"/>
              </a:ext>
            </a:extLst>
          </p:cNvPr>
          <p:cNvCxnSpPr>
            <a:cxnSpLocks/>
          </p:cNvCxnSpPr>
          <p:nvPr/>
        </p:nvCxnSpPr>
        <p:spPr>
          <a:xfrm flipV="1">
            <a:off x="4916051" y="3930607"/>
            <a:ext cx="465639" cy="0"/>
          </a:xfrm>
          <a:prstGeom prst="line">
            <a:avLst/>
          </a:prstGeom>
          <a:ln w="28575">
            <a:solidFill>
              <a:srgbClr val="344068">
                <a:alpha val="69804"/>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3149375-64B9-441E-AFD6-7AD3A6BD30E5}"/>
              </a:ext>
            </a:extLst>
          </p:cNvPr>
          <p:cNvCxnSpPr>
            <a:cxnSpLocks/>
          </p:cNvCxnSpPr>
          <p:nvPr/>
        </p:nvCxnSpPr>
        <p:spPr>
          <a:xfrm flipV="1">
            <a:off x="6251018" y="3935809"/>
            <a:ext cx="465639" cy="0"/>
          </a:xfrm>
          <a:prstGeom prst="line">
            <a:avLst/>
          </a:prstGeom>
          <a:ln w="28575">
            <a:solidFill>
              <a:srgbClr val="344068">
                <a:alpha val="69804"/>
              </a:srgbClr>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032108D-AA40-4FB7-8B78-29766527DEF1}"/>
              </a:ext>
            </a:extLst>
          </p:cNvPr>
          <p:cNvSpPr txBox="1"/>
          <p:nvPr/>
        </p:nvSpPr>
        <p:spPr>
          <a:xfrm>
            <a:off x="218218" y="1460283"/>
            <a:ext cx="1457450" cy="338554"/>
          </a:xfrm>
          <a:prstGeom prst="rect">
            <a:avLst/>
          </a:prstGeom>
          <a:noFill/>
        </p:spPr>
        <p:txBody>
          <a:bodyPr wrap="none" rtlCol="0">
            <a:spAutoFit/>
          </a:bodyPr>
          <a:lstStyle/>
          <a:p>
            <a:r>
              <a:rPr lang="en-US" sz="1600" dirty="0">
                <a:solidFill>
                  <a:srgbClr val="00B050"/>
                </a:solidFill>
                <a:latin typeface="Ebrima" panose="02000000000000000000" pitchFamily="2" charset="0"/>
                <a:ea typeface="Ebrima" panose="02000000000000000000" pitchFamily="2" charset="0"/>
                <a:cs typeface="Ebrima" panose="02000000000000000000" pitchFamily="2" charset="0"/>
              </a:rPr>
              <a:t>x = 50 cos(45)</a:t>
            </a:r>
          </a:p>
        </p:txBody>
      </p:sp>
      <p:sp>
        <p:nvSpPr>
          <p:cNvPr id="68" name="TextBox 67">
            <a:extLst>
              <a:ext uri="{FF2B5EF4-FFF2-40B4-BE49-F238E27FC236}">
                <a16:creationId xmlns:a16="http://schemas.microsoft.com/office/drawing/2014/main" id="{D748F783-2CFC-4FB8-A262-7F767B912B02}"/>
              </a:ext>
            </a:extLst>
          </p:cNvPr>
          <p:cNvSpPr txBox="1"/>
          <p:nvPr/>
        </p:nvSpPr>
        <p:spPr>
          <a:xfrm>
            <a:off x="2705470" y="1460283"/>
            <a:ext cx="1412566" cy="338554"/>
          </a:xfrm>
          <a:prstGeom prst="rect">
            <a:avLst/>
          </a:prstGeom>
          <a:noFill/>
        </p:spPr>
        <p:txBody>
          <a:bodyPr wrap="none" rtlCol="0">
            <a:spAutoFit/>
          </a:bodyPr>
          <a:lstStyle/>
          <a:p>
            <a:r>
              <a:rPr lang="en-US" sz="1600" dirty="0">
                <a:solidFill>
                  <a:srgbClr val="C00000"/>
                </a:solidFill>
                <a:latin typeface="Ebrima" panose="02000000000000000000" pitchFamily="2" charset="0"/>
                <a:ea typeface="Ebrima" panose="02000000000000000000" pitchFamily="2" charset="0"/>
                <a:cs typeface="Ebrima" panose="02000000000000000000" pitchFamily="2" charset="0"/>
              </a:rPr>
              <a:t>y = 50 sin(45)</a:t>
            </a:r>
          </a:p>
        </p:txBody>
      </p:sp>
      <p:sp>
        <p:nvSpPr>
          <p:cNvPr id="65" name="TextBox 64">
            <a:extLst>
              <a:ext uri="{FF2B5EF4-FFF2-40B4-BE49-F238E27FC236}">
                <a16:creationId xmlns:a16="http://schemas.microsoft.com/office/drawing/2014/main" id="{A0F4C46C-5134-4224-B751-7355D2F058FB}"/>
              </a:ext>
            </a:extLst>
          </p:cNvPr>
          <p:cNvSpPr txBox="1"/>
          <p:nvPr/>
        </p:nvSpPr>
        <p:spPr>
          <a:xfrm>
            <a:off x="1533317" y="1460283"/>
            <a:ext cx="968535" cy="338554"/>
          </a:xfrm>
          <a:prstGeom prst="rect">
            <a:avLst/>
          </a:prstGeom>
          <a:noFill/>
        </p:spPr>
        <p:txBody>
          <a:bodyPr wrap="none" rtlCol="0">
            <a:spAutoFit/>
          </a:bodyPr>
          <a:lstStyle/>
          <a:p>
            <a:r>
              <a:rPr lang="en-US" sz="1600" dirty="0">
                <a:solidFill>
                  <a:srgbClr val="00B050"/>
                </a:solidFill>
                <a:latin typeface="Ebrima" panose="02000000000000000000" pitchFamily="2" charset="0"/>
                <a:ea typeface="Ebrima" panose="02000000000000000000" pitchFamily="2" charset="0"/>
                <a:cs typeface="Ebrima" panose="02000000000000000000" pitchFamily="2" charset="0"/>
              </a:rPr>
              <a:t>= 35.4 N</a:t>
            </a:r>
          </a:p>
        </p:txBody>
      </p:sp>
      <p:sp>
        <p:nvSpPr>
          <p:cNvPr id="70" name="TextBox 69">
            <a:extLst>
              <a:ext uri="{FF2B5EF4-FFF2-40B4-BE49-F238E27FC236}">
                <a16:creationId xmlns:a16="http://schemas.microsoft.com/office/drawing/2014/main" id="{4EDB55F9-60E9-40A3-8A06-F0DCD49A7A47}"/>
              </a:ext>
            </a:extLst>
          </p:cNvPr>
          <p:cNvSpPr txBox="1"/>
          <p:nvPr/>
        </p:nvSpPr>
        <p:spPr>
          <a:xfrm>
            <a:off x="3977996" y="1460283"/>
            <a:ext cx="968535" cy="338554"/>
          </a:xfrm>
          <a:prstGeom prst="rect">
            <a:avLst/>
          </a:prstGeom>
          <a:noFill/>
        </p:spPr>
        <p:txBody>
          <a:bodyPr wrap="none" rtlCol="0">
            <a:spAutoFit/>
          </a:bodyPr>
          <a:lstStyle/>
          <a:p>
            <a:r>
              <a:rPr lang="en-US" sz="1600" dirty="0">
                <a:solidFill>
                  <a:srgbClr val="C00000"/>
                </a:solidFill>
                <a:latin typeface="Ebrima" panose="02000000000000000000" pitchFamily="2" charset="0"/>
                <a:ea typeface="Ebrima" panose="02000000000000000000" pitchFamily="2" charset="0"/>
                <a:cs typeface="Ebrima" panose="02000000000000000000" pitchFamily="2" charset="0"/>
              </a:rPr>
              <a:t>= 35.4 N</a:t>
            </a:r>
          </a:p>
        </p:txBody>
      </p:sp>
      <p:cxnSp>
        <p:nvCxnSpPr>
          <p:cNvPr id="71" name="Straight Arrow Connector 70">
            <a:extLst>
              <a:ext uri="{FF2B5EF4-FFF2-40B4-BE49-F238E27FC236}">
                <a16:creationId xmlns:a16="http://schemas.microsoft.com/office/drawing/2014/main" id="{004D641B-AC0A-41AD-AB17-1284F3BA3069}"/>
              </a:ext>
            </a:extLst>
          </p:cNvPr>
          <p:cNvCxnSpPr/>
          <p:nvPr/>
        </p:nvCxnSpPr>
        <p:spPr>
          <a:xfrm flipV="1">
            <a:off x="3705205" y="2445331"/>
            <a:ext cx="0" cy="11887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3DE36D1-1B95-44B1-BA2C-010F39412781}"/>
              </a:ext>
            </a:extLst>
          </p:cNvPr>
          <p:cNvCxnSpPr/>
          <p:nvPr/>
        </p:nvCxnSpPr>
        <p:spPr>
          <a:xfrm flipV="1">
            <a:off x="2501852" y="3624028"/>
            <a:ext cx="11887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6D38861-D7B5-41CA-9B69-89C778C7D4F4}"/>
              </a:ext>
            </a:extLst>
          </p:cNvPr>
          <p:cNvCxnSpPr/>
          <p:nvPr/>
        </p:nvCxnSpPr>
        <p:spPr>
          <a:xfrm flipV="1">
            <a:off x="1318619" y="3624028"/>
            <a:ext cx="1188720" cy="0"/>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768BA33-16DF-4872-8FE7-F6223C233D6A}"/>
              </a:ext>
            </a:extLst>
          </p:cNvPr>
          <p:cNvCxnSpPr/>
          <p:nvPr/>
        </p:nvCxnSpPr>
        <p:spPr>
          <a:xfrm flipV="1">
            <a:off x="1335356" y="2445331"/>
            <a:ext cx="0" cy="11887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3D894E2-11A3-468A-98C2-C5B1CE236F28}"/>
              </a:ext>
            </a:extLst>
          </p:cNvPr>
          <p:cNvGrpSpPr/>
          <p:nvPr/>
        </p:nvGrpSpPr>
        <p:grpSpPr>
          <a:xfrm>
            <a:off x="2140681" y="3256719"/>
            <a:ext cx="731520" cy="2356005"/>
            <a:chOff x="2140681" y="3256719"/>
            <a:chExt cx="731520" cy="2356005"/>
          </a:xfrm>
        </p:grpSpPr>
        <p:sp>
          <p:nvSpPr>
            <p:cNvPr id="75" name="Rectangle 74">
              <a:extLst>
                <a:ext uri="{FF2B5EF4-FFF2-40B4-BE49-F238E27FC236}">
                  <a16:creationId xmlns:a16="http://schemas.microsoft.com/office/drawing/2014/main" id="{49BD746E-EA49-4C27-8460-1AFC6BB365DB}"/>
                </a:ext>
              </a:extLst>
            </p:cNvPr>
            <p:cNvSpPr/>
            <p:nvPr/>
          </p:nvSpPr>
          <p:spPr>
            <a:xfrm>
              <a:off x="2140681" y="3256719"/>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03692879-9D10-4394-A13F-B4E9D442DF41}"/>
                </a:ext>
              </a:extLst>
            </p:cNvPr>
            <p:cNvCxnSpPr/>
            <p:nvPr/>
          </p:nvCxnSpPr>
          <p:spPr>
            <a:xfrm>
              <a:off x="2506441" y="3648605"/>
              <a:ext cx="0" cy="196411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Oval 76">
            <a:extLst>
              <a:ext uri="{FF2B5EF4-FFF2-40B4-BE49-F238E27FC236}">
                <a16:creationId xmlns:a16="http://schemas.microsoft.com/office/drawing/2014/main" id="{037808DB-10B7-4EE2-8249-2B35F55054C3}"/>
              </a:ext>
            </a:extLst>
          </p:cNvPr>
          <p:cNvSpPr/>
          <p:nvPr/>
        </p:nvSpPr>
        <p:spPr>
          <a:xfrm>
            <a:off x="2381543" y="3500203"/>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819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left)">
                                      <p:cBhvr>
                                        <p:cTn id="38" dur="500"/>
                                        <p:tgtEl>
                                          <p:spTgt spid="6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500"/>
                                        <p:tgtEl>
                                          <p:spTgt spid="7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38889E-6 -2.22222E-6 L 0.36163 0.06574 " pathEditMode="relative" rAng="0" ptsTypes="AA">
                                      <p:cBhvr>
                                        <p:cTn id="78" dur="2000" fill="hold"/>
                                        <p:tgtEl>
                                          <p:spTgt spid="73"/>
                                        </p:tgtEl>
                                        <p:attrNameLst>
                                          <p:attrName>ppt_x</p:attrName>
                                          <p:attrName>ppt_y</p:attrName>
                                        </p:attrNameLst>
                                      </p:cBhvr>
                                      <p:rCtr x="18073" y="3287"/>
                                    </p:animMotion>
                                  </p:childTnLst>
                                </p:cTn>
                              </p:par>
                              <p:par>
                                <p:cTn id="79" presetID="42" presetClass="path" presetSubtype="0" accel="50000" decel="50000" fill="hold" nodeType="withEffect">
                                  <p:stCondLst>
                                    <p:cond delay="0"/>
                                  </p:stCondLst>
                                  <p:childTnLst>
                                    <p:animMotion origin="layout" path="M 3.05556E-6 4.44444E-6 L 0.48107 0.05277 " pathEditMode="relative" rAng="0" ptsTypes="AA">
                                      <p:cBhvr>
                                        <p:cTn id="80" dur="2000" fill="hold"/>
                                        <p:tgtEl>
                                          <p:spTgt spid="74"/>
                                        </p:tgtEl>
                                        <p:attrNameLst>
                                          <p:attrName>ppt_x</p:attrName>
                                          <p:attrName>ppt_y</p:attrName>
                                        </p:attrNameLst>
                                      </p:cBhvr>
                                      <p:rCtr x="24045" y="2639"/>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1.66667E-6 -2.22222E-6 L 0.3618 0.06551 " pathEditMode="relative" rAng="0" ptsTypes="AA">
                                      <p:cBhvr>
                                        <p:cTn id="84" dur="2000" fill="hold"/>
                                        <p:tgtEl>
                                          <p:spTgt spid="77"/>
                                        </p:tgtEl>
                                        <p:attrNameLst>
                                          <p:attrName>ppt_x</p:attrName>
                                          <p:attrName>ppt_y</p:attrName>
                                        </p:attrNameLst>
                                      </p:cBhvr>
                                      <p:rCtr x="18090" y="3264"/>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1.66667E-6 2.22222E-6 L 0.3618 0.06319 " pathEditMode="relative" rAng="0" ptsTypes="AA">
                                      <p:cBhvr>
                                        <p:cTn id="88" dur="2000" fill="hold"/>
                                        <p:tgtEl>
                                          <p:spTgt spid="32"/>
                                        </p:tgtEl>
                                        <p:attrNameLst>
                                          <p:attrName>ppt_x</p:attrName>
                                          <p:attrName>ppt_y</p:attrName>
                                        </p:attrNameLst>
                                      </p:cBhvr>
                                      <p:rCtr x="18090" y="3148"/>
                                    </p:animMotion>
                                  </p:childTnLst>
                                </p:cTn>
                              </p:par>
                              <p:par>
                                <p:cTn id="89" presetID="42" presetClass="path" presetSubtype="0" accel="50000" decel="50000" fill="hold" nodeType="withEffect">
                                  <p:stCondLst>
                                    <p:cond delay="0"/>
                                  </p:stCondLst>
                                  <p:childTnLst>
                                    <p:animMotion origin="layout" path="M -1.66667E-6 -2.22222E-6 L 0.3632 0.06482 " pathEditMode="relative" rAng="0" ptsTypes="AA">
                                      <p:cBhvr>
                                        <p:cTn id="90" dur="2000" fill="hold"/>
                                        <p:tgtEl>
                                          <p:spTgt spid="72"/>
                                        </p:tgtEl>
                                        <p:attrNameLst>
                                          <p:attrName>ppt_x</p:attrName>
                                          <p:attrName>ppt_y</p:attrName>
                                        </p:attrNameLst>
                                      </p:cBhvr>
                                      <p:rCtr x="18160" y="3241"/>
                                    </p:animMotion>
                                  </p:childTnLst>
                                </p:cTn>
                              </p:par>
                              <p:par>
                                <p:cTn id="91" presetID="42" presetClass="path" presetSubtype="0" accel="50000" decel="50000" fill="hold" nodeType="withEffect">
                                  <p:stCondLst>
                                    <p:cond delay="0"/>
                                  </p:stCondLst>
                                  <p:childTnLst>
                                    <p:animMotion origin="layout" path="M 1.66667E-6 4.44444E-6 L 0.23889 0.05138 " pathEditMode="relative" rAng="0" ptsTypes="AA">
                                      <p:cBhvr>
                                        <p:cTn id="92" dur="2000" fill="hold"/>
                                        <p:tgtEl>
                                          <p:spTgt spid="71"/>
                                        </p:tgtEl>
                                        <p:attrNameLst>
                                          <p:attrName>ppt_x</p:attrName>
                                          <p:attrName>ppt_y</p:attrName>
                                        </p:attrNameLst>
                                      </p:cBhvr>
                                      <p:rCtr x="11944"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67" grpId="0"/>
      <p:bldP spid="68" grpId="0"/>
      <p:bldP spid="65" grpId="0"/>
      <p:bldP spid="70" grpId="0"/>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c 17"/>
          <p:cNvSpPr/>
          <p:nvPr/>
        </p:nvSpPr>
        <p:spPr>
          <a:xfrm>
            <a:off x="727900" y="1746658"/>
            <a:ext cx="245542" cy="373298"/>
          </a:xfrm>
          <a:prstGeom prst="arc">
            <a:avLst>
              <a:gd name="adj1" fmla="val 267662"/>
              <a:gd name="adj2" fmla="val 489317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3272358" y="1753189"/>
            <a:ext cx="245542" cy="373298"/>
          </a:xfrm>
          <a:prstGeom prst="arc">
            <a:avLst>
              <a:gd name="adj1" fmla="val 6203401"/>
              <a:gd name="adj2" fmla="val 1072305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https://www.minnetonka.k12.mn.us/PublishingImages/TonkaPride_Reve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71" y="2306605"/>
            <a:ext cx="2557145" cy="15983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Cable Tension</a:t>
            </a:r>
            <a:endParaRPr lang="en-US" u="sng" dirty="0">
              <a:solidFill>
                <a:schemeClr val="bg1"/>
              </a:solidFill>
              <a:effectLst>
                <a:outerShdw blurRad="38100" dist="38100" dir="2700000" algn="tl">
                  <a:srgbClr val="000000">
                    <a:alpha val="43137"/>
                  </a:srgbClr>
                </a:outerShdw>
              </a:effectLst>
            </a:endParaRPr>
          </a:p>
        </p:txBody>
      </p:sp>
      <p:cxnSp>
        <p:nvCxnSpPr>
          <p:cNvPr id="8" name="Straight Connector 7"/>
          <p:cNvCxnSpPr/>
          <p:nvPr/>
        </p:nvCxnSpPr>
        <p:spPr>
          <a:xfrm>
            <a:off x="632355" y="1917896"/>
            <a:ext cx="731520" cy="54864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915390" y="1933307"/>
            <a:ext cx="731520" cy="54864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50" idx="2"/>
          </p:cNvCxnSpPr>
          <p:nvPr/>
        </p:nvCxnSpPr>
        <p:spPr>
          <a:xfrm flipH="1">
            <a:off x="2129243" y="3904966"/>
            <a:ext cx="1" cy="6931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7305" y="4598126"/>
            <a:ext cx="1043876" cy="523220"/>
          </a:xfrm>
          <a:prstGeom prst="rect">
            <a:avLst/>
          </a:prstGeom>
          <a:noFill/>
        </p:spPr>
        <p:txBody>
          <a:bodyPr wrap="none" rtlCol="0">
            <a:spAutoFit/>
          </a:bodyPr>
          <a:lstStyle/>
          <a:p>
            <a:r>
              <a:rPr lang="en-US" sz="2800" dirty="0">
                <a:solidFill>
                  <a:schemeClr val="accent2"/>
                </a:solidFill>
                <a:latin typeface="+mj-lt"/>
              </a:rPr>
              <a:t>300 N</a:t>
            </a:r>
          </a:p>
        </p:txBody>
      </p:sp>
      <p:sp>
        <p:nvSpPr>
          <p:cNvPr id="19" name="TextBox 18"/>
          <p:cNvSpPr txBox="1"/>
          <p:nvPr/>
        </p:nvSpPr>
        <p:spPr>
          <a:xfrm>
            <a:off x="935790" y="1916432"/>
            <a:ext cx="461986" cy="338554"/>
          </a:xfrm>
          <a:prstGeom prst="rect">
            <a:avLst/>
          </a:prstGeom>
          <a:noFill/>
        </p:spPr>
        <p:txBody>
          <a:bodyPr wrap="none" rtlCol="0">
            <a:spAutoFit/>
          </a:bodyPr>
          <a:lstStyle/>
          <a:p>
            <a:r>
              <a:rPr lang="en-US" sz="1600" dirty="0">
                <a:solidFill>
                  <a:srgbClr val="00B050"/>
                </a:solidFill>
                <a:latin typeface="+mj-lt"/>
              </a:rPr>
              <a:t>30°</a:t>
            </a:r>
          </a:p>
        </p:txBody>
      </p:sp>
      <p:sp>
        <p:nvSpPr>
          <p:cNvPr id="2" name="Rectangle 1"/>
          <p:cNvSpPr/>
          <p:nvPr/>
        </p:nvSpPr>
        <p:spPr>
          <a:xfrm>
            <a:off x="169816" y="1463040"/>
            <a:ext cx="3918857" cy="4833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txBox="1">
            <a:spLocks noChangeArrowheads="1"/>
          </p:cNvSpPr>
          <p:nvPr/>
        </p:nvSpPr>
        <p:spPr>
          <a:xfrm>
            <a:off x="4395859" y="1444262"/>
            <a:ext cx="4647730" cy="46338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400" dirty="0">
                <a:latin typeface="+mj-lt"/>
              </a:rPr>
              <a:t>What is the tension of these cables?</a:t>
            </a:r>
          </a:p>
        </p:txBody>
      </p:sp>
      <p:sp>
        <p:nvSpPr>
          <p:cNvPr id="21" name="TextBox 20">
            <a:extLst>
              <a:ext uri="{FF2B5EF4-FFF2-40B4-BE49-F238E27FC236}">
                <a16:creationId xmlns:a16="http://schemas.microsoft.com/office/drawing/2014/main" id="{E6D76B9B-C53A-45D6-8B5A-7D7875B087BA}"/>
              </a:ext>
            </a:extLst>
          </p:cNvPr>
          <p:cNvSpPr txBox="1"/>
          <p:nvPr/>
        </p:nvSpPr>
        <p:spPr>
          <a:xfrm>
            <a:off x="3247822" y="4374446"/>
            <a:ext cx="3020379" cy="523220"/>
          </a:xfrm>
          <a:prstGeom prst="rect">
            <a:avLst/>
          </a:prstGeom>
          <a:noFill/>
        </p:spPr>
        <p:txBody>
          <a:bodyPr wrap="none" rtlCol="0">
            <a:spAutoFit/>
          </a:bodyPr>
          <a:lstStyle/>
          <a:p>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800" baseline="-25000" dirty="0">
                <a:solidFill>
                  <a:srgbClr val="002060"/>
                </a:solidFill>
                <a:latin typeface="Ebrima" panose="02000000000000000000" pitchFamily="2" charset="0"/>
                <a:ea typeface="Ebrima" panose="02000000000000000000" pitchFamily="2" charset="0"/>
                <a:cs typeface="Ebrima" panose="02000000000000000000" pitchFamily="2" charset="0"/>
              </a:rPr>
              <a:t>T</a:t>
            </a: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 sin(30) = 150 N</a:t>
            </a:r>
          </a:p>
        </p:txBody>
      </p:sp>
      <p:grpSp>
        <p:nvGrpSpPr>
          <p:cNvPr id="5" name="Group 4">
            <a:extLst>
              <a:ext uri="{FF2B5EF4-FFF2-40B4-BE49-F238E27FC236}">
                <a16:creationId xmlns:a16="http://schemas.microsoft.com/office/drawing/2014/main" id="{4636BDA3-7D13-451E-B7BD-7C982C88902D}"/>
              </a:ext>
            </a:extLst>
          </p:cNvPr>
          <p:cNvGrpSpPr/>
          <p:nvPr/>
        </p:nvGrpSpPr>
        <p:grpSpPr>
          <a:xfrm>
            <a:off x="3975344" y="2505816"/>
            <a:ext cx="1538775" cy="1138797"/>
            <a:chOff x="3975344" y="2505816"/>
            <a:chExt cx="1538775" cy="1138797"/>
          </a:xfrm>
        </p:grpSpPr>
        <p:sp>
          <p:nvSpPr>
            <p:cNvPr id="20" name="TextBox 19">
              <a:extLst>
                <a:ext uri="{FF2B5EF4-FFF2-40B4-BE49-F238E27FC236}">
                  <a16:creationId xmlns:a16="http://schemas.microsoft.com/office/drawing/2014/main" id="{30DDF4DC-01F9-422C-BE6A-23E50E0E1040}"/>
                </a:ext>
              </a:extLst>
            </p:cNvPr>
            <p:cNvSpPr txBox="1"/>
            <p:nvPr/>
          </p:nvSpPr>
          <p:spPr>
            <a:xfrm>
              <a:off x="4354633" y="2505816"/>
              <a:ext cx="434734" cy="707886"/>
            </a:xfrm>
            <a:prstGeom prst="rect">
              <a:avLst/>
            </a:prstGeom>
            <a:noFill/>
          </p:spPr>
          <p:txBody>
            <a:bodyPr wrap="none" rtlCol="0">
              <a:spAutoFit/>
            </a:bodyPr>
            <a:lstStyle/>
            <a:p>
              <a:r>
                <a:rPr lang="en-US" sz="4000" dirty="0">
                  <a:solidFill>
                    <a:srgbClr val="002060"/>
                  </a:solidFill>
                  <a:latin typeface="Ebrima" panose="02000000000000000000" pitchFamily="2" charset="0"/>
                  <a:ea typeface="Ebrima" panose="02000000000000000000" pitchFamily="2" charset="0"/>
                  <a:cs typeface="Ebrima" panose="02000000000000000000" pitchFamily="2" charset="0"/>
                </a:rPr>
                <a:t>F</a:t>
              </a:r>
            </a:p>
          </p:txBody>
        </p:sp>
        <p:cxnSp>
          <p:nvCxnSpPr>
            <p:cNvPr id="23" name="Straight Arrow Connector 22">
              <a:extLst>
                <a:ext uri="{FF2B5EF4-FFF2-40B4-BE49-F238E27FC236}">
                  <a16:creationId xmlns:a16="http://schemas.microsoft.com/office/drawing/2014/main" id="{C40A568F-AA0A-4683-AA1F-25D1C683C0C5}"/>
                </a:ext>
              </a:extLst>
            </p:cNvPr>
            <p:cNvCxnSpPr>
              <a:cxnSpLocks/>
            </p:cNvCxnSpPr>
            <p:nvPr/>
          </p:nvCxnSpPr>
          <p:spPr>
            <a:xfrm flipV="1">
              <a:off x="3975344" y="2539327"/>
              <a:ext cx="1538775" cy="110528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26D26222-2117-49FB-BDA1-385C29117722}"/>
              </a:ext>
            </a:extLst>
          </p:cNvPr>
          <p:cNvCxnSpPr>
            <a:cxnSpLocks/>
          </p:cNvCxnSpPr>
          <p:nvPr/>
        </p:nvCxnSpPr>
        <p:spPr>
          <a:xfrm>
            <a:off x="3988623" y="3686924"/>
            <a:ext cx="1538775"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8488AA9-4225-40CB-BB8D-82095F62A521}"/>
              </a:ext>
            </a:extLst>
          </p:cNvPr>
          <p:cNvCxnSpPr/>
          <p:nvPr/>
        </p:nvCxnSpPr>
        <p:spPr>
          <a:xfrm flipV="1">
            <a:off x="5514119" y="2511919"/>
            <a:ext cx="0" cy="11887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E476317-9CDC-4783-AD4E-52E7C62153FA}"/>
              </a:ext>
            </a:extLst>
          </p:cNvPr>
          <p:cNvSpPr txBox="1"/>
          <p:nvPr/>
        </p:nvSpPr>
        <p:spPr>
          <a:xfrm>
            <a:off x="5490150" y="2974764"/>
            <a:ext cx="1133644" cy="523220"/>
          </a:xfrm>
          <a:prstGeom prst="rect">
            <a:avLst/>
          </a:prstGeom>
          <a:noFill/>
        </p:spPr>
        <p:txBody>
          <a:bodyPr wrap="non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150 N</a:t>
            </a:r>
          </a:p>
        </p:txBody>
      </p:sp>
      <p:sp>
        <p:nvSpPr>
          <p:cNvPr id="29" name="TextBox 28">
            <a:extLst>
              <a:ext uri="{FF2B5EF4-FFF2-40B4-BE49-F238E27FC236}">
                <a16:creationId xmlns:a16="http://schemas.microsoft.com/office/drawing/2014/main" id="{C8334FB2-AE18-4714-9E2C-558606803AC0}"/>
              </a:ext>
            </a:extLst>
          </p:cNvPr>
          <p:cNvSpPr txBox="1"/>
          <p:nvPr/>
        </p:nvSpPr>
        <p:spPr>
          <a:xfrm>
            <a:off x="2877738" y="1907642"/>
            <a:ext cx="461986" cy="338554"/>
          </a:xfrm>
          <a:prstGeom prst="rect">
            <a:avLst/>
          </a:prstGeom>
          <a:noFill/>
        </p:spPr>
        <p:txBody>
          <a:bodyPr wrap="none" rtlCol="0">
            <a:spAutoFit/>
          </a:bodyPr>
          <a:lstStyle/>
          <a:p>
            <a:r>
              <a:rPr lang="en-US" sz="1600" dirty="0">
                <a:solidFill>
                  <a:srgbClr val="00B050"/>
                </a:solidFill>
                <a:latin typeface="+mj-lt"/>
              </a:rPr>
              <a:t>30°</a:t>
            </a:r>
          </a:p>
        </p:txBody>
      </p:sp>
      <p:grpSp>
        <p:nvGrpSpPr>
          <p:cNvPr id="6" name="Group 5">
            <a:extLst>
              <a:ext uri="{FF2B5EF4-FFF2-40B4-BE49-F238E27FC236}">
                <a16:creationId xmlns:a16="http://schemas.microsoft.com/office/drawing/2014/main" id="{FB6345B8-DFF4-47AA-AE60-BB1CF261F16A}"/>
              </a:ext>
            </a:extLst>
          </p:cNvPr>
          <p:cNvGrpSpPr/>
          <p:nvPr/>
        </p:nvGrpSpPr>
        <p:grpSpPr>
          <a:xfrm>
            <a:off x="4088673" y="3313558"/>
            <a:ext cx="728917" cy="644500"/>
            <a:chOff x="4088673" y="3313558"/>
            <a:chExt cx="728917" cy="644500"/>
          </a:xfrm>
        </p:grpSpPr>
        <p:sp>
          <p:nvSpPr>
            <p:cNvPr id="28" name="Arc 27">
              <a:extLst>
                <a:ext uri="{FF2B5EF4-FFF2-40B4-BE49-F238E27FC236}">
                  <a16:creationId xmlns:a16="http://schemas.microsoft.com/office/drawing/2014/main" id="{0A03E78D-ED08-4EA1-B31E-203AF7ED2AB6}"/>
                </a:ext>
              </a:extLst>
            </p:cNvPr>
            <p:cNvSpPr/>
            <p:nvPr/>
          </p:nvSpPr>
          <p:spPr>
            <a:xfrm rot="10800000">
              <a:off x="4088673" y="3415789"/>
              <a:ext cx="298441" cy="542269"/>
            </a:xfrm>
            <a:prstGeom prst="arc">
              <a:avLst>
                <a:gd name="adj1" fmla="val 6203401"/>
                <a:gd name="adj2" fmla="val 10723051"/>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5655146E-2CD3-4494-800D-FB87E325F911}"/>
                </a:ext>
              </a:extLst>
            </p:cNvPr>
            <p:cNvSpPr txBox="1"/>
            <p:nvPr/>
          </p:nvSpPr>
          <p:spPr>
            <a:xfrm>
              <a:off x="4355604" y="3313558"/>
              <a:ext cx="461986" cy="338554"/>
            </a:xfrm>
            <a:prstGeom prst="rect">
              <a:avLst/>
            </a:prstGeom>
            <a:noFill/>
            <a:ln>
              <a:noFill/>
            </a:ln>
          </p:spPr>
          <p:txBody>
            <a:bodyPr wrap="none" rtlCol="0">
              <a:spAutoFit/>
            </a:bodyPr>
            <a:lstStyle/>
            <a:p>
              <a:r>
                <a:rPr lang="en-US" sz="1600" dirty="0">
                  <a:solidFill>
                    <a:srgbClr val="002060"/>
                  </a:solidFill>
                  <a:latin typeface="+mj-lt"/>
                </a:rPr>
                <a:t>30°</a:t>
              </a:r>
            </a:p>
          </p:txBody>
        </p:sp>
      </p:grpSp>
      <p:grpSp>
        <p:nvGrpSpPr>
          <p:cNvPr id="7" name="Group 6">
            <a:extLst>
              <a:ext uri="{FF2B5EF4-FFF2-40B4-BE49-F238E27FC236}">
                <a16:creationId xmlns:a16="http://schemas.microsoft.com/office/drawing/2014/main" id="{04743CAB-298A-45EA-99B0-E3501C90E1DA}"/>
              </a:ext>
            </a:extLst>
          </p:cNvPr>
          <p:cNvGrpSpPr/>
          <p:nvPr/>
        </p:nvGrpSpPr>
        <p:grpSpPr>
          <a:xfrm>
            <a:off x="6056972" y="1882157"/>
            <a:ext cx="3092101" cy="1092607"/>
            <a:chOff x="6056972" y="1882157"/>
            <a:chExt cx="3092101" cy="1092607"/>
          </a:xfrm>
        </p:grpSpPr>
        <p:sp>
          <p:nvSpPr>
            <p:cNvPr id="31" name="TextBox 30">
              <a:extLst>
                <a:ext uri="{FF2B5EF4-FFF2-40B4-BE49-F238E27FC236}">
                  <a16:creationId xmlns:a16="http://schemas.microsoft.com/office/drawing/2014/main" id="{A0B73749-0E05-489B-B16B-5B0E7AABB7EB}"/>
                </a:ext>
              </a:extLst>
            </p:cNvPr>
            <p:cNvSpPr txBox="1"/>
            <p:nvPr/>
          </p:nvSpPr>
          <p:spPr>
            <a:xfrm>
              <a:off x="6458826" y="1882157"/>
              <a:ext cx="2690247" cy="830997"/>
            </a:xfrm>
            <a:prstGeom prst="rect">
              <a:avLst/>
            </a:prstGeom>
            <a:noFill/>
          </p:spPr>
          <p:txBody>
            <a:bodyPr wrap="square" rtlCol="0">
              <a:spAutoFit/>
            </a:bodyPr>
            <a:lstStyle/>
            <a:p>
              <a:r>
                <a:rPr lang="en-US" sz="1600" dirty="0">
                  <a:solidFill>
                    <a:srgbClr val="C00000"/>
                  </a:solidFill>
                  <a:latin typeface="Ebrima" panose="02000000000000000000" pitchFamily="2" charset="0"/>
                  <a:ea typeface="Ebrima" panose="02000000000000000000" pitchFamily="2" charset="0"/>
                  <a:cs typeface="Ebrima" panose="02000000000000000000" pitchFamily="2" charset="0"/>
                </a:rPr>
                <a:t>Each cable must support half the vertical force if the weight is evenly distributed</a:t>
              </a:r>
            </a:p>
          </p:txBody>
        </p:sp>
        <p:cxnSp>
          <p:nvCxnSpPr>
            <p:cNvPr id="12" name="Straight Arrow Connector 11">
              <a:extLst>
                <a:ext uri="{FF2B5EF4-FFF2-40B4-BE49-F238E27FC236}">
                  <a16:creationId xmlns:a16="http://schemas.microsoft.com/office/drawing/2014/main" id="{153C73BB-9968-4D44-9763-EA8003398BE5}"/>
                </a:ext>
              </a:extLst>
            </p:cNvPr>
            <p:cNvCxnSpPr>
              <a:cxnSpLocks/>
              <a:endCxn id="26" idx="0"/>
            </p:cNvCxnSpPr>
            <p:nvPr/>
          </p:nvCxnSpPr>
          <p:spPr>
            <a:xfrm flipH="1">
              <a:off x="6056972" y="2481947"/>
              <a:ext cx="401853" cy="4928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D72FC41-8712-414C-A874-6F963FF326FD}"/>
              </a:ext>
            </a:extLst>
          </p:cNvPr>
          <p:cNvGrpSpPr/>
          <p:nvPr/>
        </p:nvGrpSpPr>
        <p:grpSpPr>
          <a:xfrm>
            <a:off x="3247822" y="4976246"/>
            <a:ext cx="1874231" cy="568365"/>
            <a:chOff x="3247822" y="4976246"/>
            <a:chExt cx="1874231" cy="568365"/>
          </a:xfrm>
        </p:grpSpPr>
        <p:sp>
          <p:nvSpPr>
            <p:cNvPr id="50" name="Rectangle: Rounded Corners 49">
              <a:extLst>
                <a:ext uri="{FF2B5EF4-FFF2-40B4-BE49-F238E27FC236}">
                  <a16:creationId xmlns:a16="http://schemas.microsoft.com/office/drawing/2014/main" id="{459D2CE4-6224-496F-A317-A40CCEAB3328}"/>
                </a:ext>
              </a:extLst>
            </p:cNvPr>
            <p:cNvSpPr/>
            <p:nvPr/>
          </p:nvSpPr>
          <p:spPr>
            <a:xfrm>
              <a:off x="3247822" y="4976246"/>
              <a:ext cx="1874229" cy="568365"/>
            </a:xfrm>
            <a:prstGeom prst="roundRect">
              <a:avLst/>
            </a:prstGeom>
            <a:solidFill>
              <a:srgbClr val="FFFF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482CFE0-7C08-4E79-9690-BC5E2693FA67}"/>
                </a:ext>
              </a:extLst>
            </p:cNvPr>
            <p:cNvSpPr txBox="1"/>
            <p:nvPr/>
          </p:nvSpPr>
          <p:spPr>
            <a:xfrm>
              <a:off x="3247822" y="4997522"/>
              <a:ext cx="1874231" cy="523220"/>
            </a:xfrm>
            <a:prstGeom prst="rect">
              <a:avLst/>
            </a:prstGeom>
            <a:noFill/>
          </p:spPr>
          <p:txBody>
            <a:bodyPr wrap="none" rtlCol="0">
              <a:spAutoFit/>
            </a:bodyPr>
            <a:lstStyle/>
            <a:p>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800" baseline="-25000" dirty="0">
                  <a:solidFill>
                    <a:srgbClr val="002060"/>
                  </a:solidFill>
                  <a:latin typeface="Ebrima" panose="02000000000000000000" pitchFamily="2" charset="0"/>
                  <a:ea typeface="Ebrima" panose="02000000000000000000" pitchFamily="2" charset="0"/>
                  <a:cs typeface="Ebrima" panose="02000000000000000000" pitchFamily="2" charset="0"/>
                </a:rPr>
                <a:t>T</a:t>
              </a: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 = 300 N</a:t>
              </a:r>
            </a:p>
          </p:txBody>
        </p:sp>
      </p:grpSp>
      <p:grpSp>
        <p:nvGrpSpPr>
          <p:cNvPr id="10" name="Group 9">
            <a:extLst>
              <a:ext uri="{FF2B5EF4-FFF2-40B4-BE49-F238E27FC236}">
                <a16:creationId xmlns:a16="http://schemas.microsoft.com/office/drawing/2014/main" id="{CB3B902A-BCC5-4A15-B0DD-368AC64D9A2E}"/>
              </a:ext>
            </a:extLst>
          </p:cNvPr>
          <p:cNvGrpSpPr/>
          <p:nvPr/>
        </p:nvGrpSpPr>
        <p:grpSpPr>
          <a:xfrm>
            <a:off x="6823727" y="4406014"/>
            <a:ext cx="2066788" cy="1889469"/>
            <a:chOff x="6823727" y="4406014"/>
            <a:chExt cx="2066788" cy="1889469"/>
          </a:xfrm>
        </p:grpSpPr>
        <p:sp>
          <p:nvSpPr>
            <p:cNvPr id="39" name="Rectangle 38">
              <a:extLst>
                <a:ext uri="{FF2B5EF4-FFF2-40B4-BE49-F238E27FC236}">
                  <a16:creationId xmlns:a16="http://schemas.microsoft.com/office/drawing/2014/main" id="{436F07E8-2E14-4776-A596-C70F1E422148}"/>
                </a:ext>
              </a:extLst>
            </p:cNvPr>
            <p:cNvSpPr/>
            <p:nvPr/>
          </p:nvSpPr>
          <p:spPr>
            <a:xfrm>
              <a:off x="7628026" y="4972457"/>
              <a:ext cx="409160" cy="409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0BCDE5EF-9DB3-412E-BFBD-DFE8141AB3F9}"/>
                </a:ext>
              </a:extLst>
            </p:cNvPr>
            <p:cNvCxnSpPr/>
            <p:nvPr/>
          </p:nvCxnSpPr>
          <p:spPr>
            <a:xfrm>
              <a:off x="7832606" y="5191650"/>
              <a:ext cx="0" cy="7315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34164B0-0D43-4809-BC8D-AECEC558DD06}"/>
                </a:ext>
              </a:extLst>
            </p:cNvPr>
            <p:cNvCxnSpPr>
              <a:cxnSpLocks/>
            </p:cNvCxnSpPr>
            <p:nvPr/>
          </p:nvCxnSpPr>
          <p:spPr>
            <a:xfrm flipV="1">
              <a:off x="7837287" y="4714093"/>
              <a:ext cx="655523" cy="47614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AD88C73C-7F72-4186-933E-281BB79C05A3}"/>
                </a:ext>
              </a:extLst>
            </p:cNvPr>
            <p:cNvSpPr/>
            <p:nvPr/>
          </p:nvSpPr>
          <p:spPr>
            <a:xfrm>
              <a:off x="7763348" y="5120614"/>
              <a:ext cx="138518" cy="13851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7E2A73A0-1F97-4F55-BAA3-FC0678D455DB}"/>
                </a:ext>
              </a:extLst>
            </p:cNvPr>
            <p:cNvCxnSpPr>
              <a:cxnSpLocks/>
            </p:cNvCxnSpPr>
            <p:nvPr/>
          </p:nvCxnSpPr>
          <p:spPr>
            <a:xfrm flipH="1" flipV="1">
              <a:off x="7194212" y="4734006"/>
              <a:ext cx="658368" cy="47548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B11ECBB-EEA7-4879-ABFC-AA9D2B183A68}"/>
                </a:ext>
              </a:extLst>
            </p:cNvPr>
            <p:cNvSpPr txBox="1"/>
            <p:nvPr/>
          </p:nvSpPr>
          <p:spPr>
            <a:xfrm>
              <a:off x="7434900" y="5926151"/>
              <a:ext cx="795411" cy="369332"/>
            </a:xfrm>
            <a:prstGeom prst="rect">
              <a:avLst/>
            </a:prstGeom>
            <a:noFill/>
          </p:spPr>
          <p:txBody>
            <a:bodyPr wrap="none" rtlCol="0">
              <a:spAutoFit/>
            </a:bodyPr>
            <a:lstStyle/>
            <a:p>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300 N</a:t>
              </a:r>
            </a:p>
          </p:txBody>
        </p:sp>
        <p:sp>
          <p:nvSpPr>
            <p:cNvPr id="48" name="TextBox 47">
              <a:extLst>
                <a:ext uri="{FF2B5EF4-FFF2-40B4-BE49-F238E27FC236}">
                  <a16:creationId xmlns:a16="http://schemas.microsoft.com/office/drawing/2014/main" id="{283581E3-EF14-4F21-94FB-D9135269BA7D}"/>
                </a:ext>
              </a:extLst>
            </p:cNvPr>
            <p:cNvSpPr txBox="1"/>
            <p:nvPr/>
          </p:nvSpPr>
          <p:spPr>
            <a:xfrm>
              <a:off x="6823727" y="4406014"/>
              <a:ext cx="795411" cy="369332"/>
            </a:xfrm>
            <a:prstGeom prst="rect">
              <a:avLst/>
            </a:prstGeom>
            <a:noFill/>
          </p:spPr>
          <p:txBody>
            <a:bodyPr wrap="none" rtlCol="0">
              <a:spAutoFit/>
            </a:bodyPr>
            <a:lstStyle/>
            <a:p>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300 N</a:t>
              </a:r>
            </a:p>
          </p:txBody>
        </p:sp>
        <p:sp>
          <p:nvSpPr>
            <p:cNvPr id="49" name="TextBox 48">
              <a:extLst>
                <a:ext uri="{FF2B5EF4-FFF2-40B4-BE49-F238E27FC236}">
                  <a16:creationId xmlns:a16="http://schemas.microsoft.com/office/drawing/2014/main" id="{F5386544-0D41-4A01-B86C-D5572DBE6F90}"/>
                </a:ext>
              </a:extLst>
            </p:cNvPr>
            <p:cNvSpPr txBox="1"/>
            <p:nvPr/>
          </p:nvSpPr>
          <p:spPr>
            <a:xfrm>
              <a:off x="8095104" y="4406014"/>
              <a:ext cx="795411" cy="369332"/>
            </a:xfrm>
            <a:prstGeom prst="rect">
              <a:avLst/>
            </a:prstGeom>
            <a:noFill/>
          </p:spPr>
          <p:txBody>
            <a:bodyPr wrap="none" rtlCol="0">
              <a:spAutoFit/>
            </a:bodyPr>
            <a:lstStyle/>
            <a:p>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300 N</a:t>
              </a:r>
            </a:p>
          </p:txBody>
        </p:sp>
      </p:grpSp>
    </p:spTree>
    <p:extLst>
      <p:ext uri="{BB962C8B-B14F-4D97-AF65-F5344CB8AC3E}">
        <p14:creationId xmlns:p14="http://schemas.microsoft.com/office/powerpoint/2010/main" val="2734679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out)">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Lesson Takeaways</a:t>
            </a:r>
            <a:endParaRPr lang="en-US" u="sng"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1AACDE-E121-4D7E-A3C7-3A2259793267}"/>
              </a:ext>
            </a:extLst>
          </p:cNvPr>
          <p:cNvSpPr txBox="1"/>
          <p:nvPr/>
        </p:nvSpPr>
        <p:spPr>
          <a:xfrm>
            <a:off x="473233" y="1587032"/>
            <a:ext cx="8245764" cy="3816429"/>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define a force (with proper units) in terms of the interaction between two objects</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describe Newton’s first law</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calculate the net force on an object</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calculate an unknown force for an object in equilibrium</a:t>
            </a:r>
          </a:p>
          <a:p>
            <a:pPr marL="342900" indent="-342900">
              <a:spcAft>
                <a:spcPts val="1200"/>
              </a:spcAft>
              <a:buFont typeface="Wingdings" panose="05000000000000000000" pitchFamily="2" charset="2"/>
              <a:buChar char="q"/>
            </a:pPr>
            <a:endPar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endParaRPr>
          </a:p>
          <a:p>
            <a:pPr marL="342900" indent="-342900">
              <a:spcAft>
                <a:spcPts val="1200"/>
              </a:spcAft>
              <a:buFont typeface="Wingdings" panose="05000000000000000000" pitchFamily="2" charset="2"/>
              <a:buChar char="q"/>
            </a:pPr>
            <a:endPar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530174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750" fill="hold"/>
                                        <p:tgtEl>
                                          <p:spTgt spid="5">
                                            <p:txEl>
                                              <p:pRg st="0" end="0"/>
                                            </p:txEl>
                                          </p:spTgt>
                                        </p:tgtEl>
                                        <p:attrNameLst>
                                          <p:attrName>style.color</p:attrName>
                                        </p:attrNameLst>
                                      </p:cBhvr>
                                      <p:to>
                                        <a:srgbClr val="262626"/>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750" fill="hold"/>
                                        <p:tgtEl>
                                          <p:spTgt spid="5">
                                            <p:txEl>
                                              <p:pRg st="1" end="1"/>
                                            </p:txEl>
                                          </p:spTgt>
                                        </p:tgtEl>
                                        <p:attrNameLst>
                                          <p:attrName>style.color</p:attrName>
                                        </p:attrNameLst>
                                      </p:cBhvr>
                                      <p:to>
                                        <a:srgbClr val="262626"/>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750" fill="hold"/>
                                        <p:tgtEl>
                                          <p:spTgt spid="5">
                                            <p:txEl>
                                              <p:pRg st="2" end="2"/>
                                            </p:txEl>
                                          </p:spTgt>
                                        </p:tgtEl>
                                        <p:attrNameLst>
                                          <p:attrName>style.color</p:attrName>
                                        </p:attrNameLst>
                                      </p:cBhvr>
                                      <p:to>
                                        <a:srgbClr val="262626"/>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750" fill="hold"/>
                                        <p:tgtEl>
                                          <p:spTgt spid="5">
                                            <p:txEl>
                                              <p:pRg st="3" end="3"/>
                                            </p:txEl>
                                          </p:spTgt>
                                        </p:tgtEl>
                                        <p:attrNameLst>
                                          <p:attrName>style.color</p:attrName>
                                        </p:attrNameLst>
                                      </p:cBhvr>
                                      <p:to>
                                        <a:srgbClr val="26262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uFillTx/>
              </a:rPr>
              <a:t>Newton’s 2</a:t>
            </a:r>
            <a:r>
              <a:rPr lang="en-US" sz="7200" baseline="30000" dirty="0">
                <a:uFillTx/>
              </a:rPr>
              <a:t>nd</a:t>
            </a:r>
            <a:r>
              <a:rPr lang="en-US" sz="7200" dirty="0">
                <a:uFillTx/>
              </a:rPr>
              <a:t> Law</a:t>
            </a:r>
          </a:p>
        </p:txBody>
      </p:sp>
      <p:sp>
        <p:nvSpPr>
          <p:cNvPr id="3" name="Subtitle 2"/>
          <p:cNvSpPr>
            <a:spLocks noGrp="1"/>
          </p:cNvSpPr>
          <p:nvPr>
            <p:ph type="subTitle" idx="1"/>
          </p:nvPr>
        </p:nvSpPr>
        <p:spPr/>
        <p:txBody>
          <a:bodyPr/>
          <a:lstStyle/>
          <a:p>
            <a:r>
              <a:rPr lang="en-US" dirty="0"/>
              <a:t>IB Physics | Forces</a:t>
            </a:r>
          </a:p>
        </p:txBody>
      </p:sp>
      <p:sp>
        <p:nvSpPr>
          <p:cNvPr id="8" name="Rectangle: Single Corner Rounded 7">
            <a:extLst>
              <a:ext uri="{FF2B5EF4-FFF2-40B4-BE49-F238E27FC236}">
                <a16:creationId xmlns:a16="http://schemas.microsoft.com/office/drawing/2014/main" id="{51C0BE56-86D3-4ABC-BC84-2319228C3C5C}"/>
              </a:ext>
            </a:extLst>
          </p:cNvPr>
          <p:cNvSpPr/>
          <p:nvPr/>
        </p:nvSpPr>
        <p:spPr>
          <a:xfrm rot="10800000">
            <a:off x="8321040" y="0"/>
            <a:ext cx="822956" cy="923330"/>
          </a:xfrm>
          <a:prstGeom prst="round1Rect">
            <a:avLst>
              <a:gd name="adj" fmla="val 2747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1F84CD-FC55-49E4-AAA8-B6E70FF4DCF0}"/>
              </a:ext>
            </a:extLst>
          </p:cNvPr>
          <p:cNvSpPr txBox="1"/>
          <p:nvPr/>
        </p:nvSpPr>
        <p:spPr>
          <a:xfrm>
            <a:off x="8359678" y="0"/>
            <a:ext cx="773083" cy="923330"/>
          </a:xfrm>
          <a:prstGeom prst="rect">
            <a:avLst/>
          </a:prstGeom>
          <a:noFill/>
        </p:spPr>
        <p:txBody>
          <a:bodyPr wrap="square" rtlCol="0">
            <a:spAutoFit/>
          </a:bodyPr>
          <a:lstStyle/>
          <a:p>
            <a:pPr algn="ctr"/>
            <a:r>
              <a:rPr lang="en-US" sz="5400" dirty="0">
                <a:solidFill>
                  <a:srgbClr val="0070C0"/>
                </a:solidFill>
                <a:latin typeface="Montserrat" panose="00000500000000000000" pitchFamily="50" charset="0"/>
                <a:ea typeface="Ebrima" panose="02000000000000000000" pitchFamily="2" charset="0"/>
                <a:cs typeface="Ebrima" panose="02000000000000000000" pitchFamily="2" charset="0"/>
              </a:rPr>
              <a:t>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is Momentum?</a:t>
            </a:r>
            <a:endParaRPr lang="en-US" u="sng" dirty="0">
              <a:solidFill>
                <a:schemeClr val="bg1"/>
              </a:solidFill>
              <a:effectLst>
                <a:outerShdw blurRad="38100" dist="38100" dir="2700000" algn="tl">
                  <a:srgbClr val="000000">
                    <a:alpha val="43137"/>
                  </a:srgbClr>
                </a:outerShdw>
              </a:effectLst>
              <a:uFillTx/>
            </a:endParaRPr>
          </a:p>
        </p:txBody>
      </p:sp>
      <p:sp>
        <p:nvSpPr>
          <p:cNvPr id="7" name="Rectangle 3"/>
          <p:cNvSpPr txBox="1">
            <a:spLocks noChangeArrowheads="1"/>
          </p:cNvSpPr>
          <p:nvPr/>
        </p:nvSpPr>
        <p:spPr>
          <a:xfrm>
            <a:off x="394926" y="1531726"/>
            <a:ext cx="8383342" cy="47357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uFillTx/>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uFillTx/>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9pPr>
          </a:lstStyle>
          <a:p>
            <a:pPr marL="0" indent="0" algn="ctr">
              <a:buNone/>
            </a:pPr>
            <a:r>
              <a:rPr lang="en-US" altLang="en-US" sz="3200" dirty="0">
                <a:uFillTx/>
                <a:latin typeface="+mj-lt"/>
              </a:rPr>
              <a:t>An object’s tendency to continue moving</a:t>
            </a:r>
          </a:p>
        </p:txBody>
      </p:sp>
      <p:pic>
        <p:nvPicPr>
          <p:cNvPr id="8" name="Picture 2" descr="http://recallattorneygroup.com/semitruck/wp-content/uploads/sites/7/2014/04/Semi-Truck-Safety.jpg"/>
          <p:cNvPicPr>
            <a:picLocks noChangeAspect="1" noChangeArrowheads="1"/>
          </p:cNvPicPr>
          <p:nvPr/>
        </p:nvPicPr>
        <p:blipFill rotWithShape="1">
          <a:blip r:embed="rId2">
            <a:extLst>
              <a:ext uri="{28A0092B-C50C-407E-A947-70E740481C1C}">
                <a14:useLocalDpi xmlns:a14="http://schemas.microsoft.com/office/drawing/2010/main" val="0"/>
              </a:ext>
            </a:extLst>
          </a:blip>
          <a:srcRect l="9383" t="21482" r="12070" b="12201"/>
          <a:stretch/>
        </p:blipFill>
        <p:spPr bwMode="auto">
          <a:xfrm>
            <a:off x="4875042" y="2223791"/>
            <a:ext cx="3903226" cy="24715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2931F2-E213-4110-B34D-874DEA6F071B}"/>
              </a:ext>
            </a:extLst>
          </p:cNvPr>
          <p:cNvSpPr txBox="1"/>
          <p:nvPr/>
        </p:nvSpPr>
        <p:spPr>
          <a:xfrm>
            <a:off x="1378026" y="5019752"/>
            <a:ext cx="6417141" cy="923330"/>
          </a:xfrm>
          <a:prstGeom prst="rect">
            <a:avLst/>
          </a:prstGeom>
        </p:spPr>
        <p:txBody>
          <a:bodyPr wrap="none" rtlCol="0">
            <a:spAutoFit/>
          </a:bodyPr>
          <a:lstStyle/>
          <a:p>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Momentum = m × v</a:t>
            </a:r>
          </a:p>
        </p:txBody>
      </p:sp>
    </p:spTree>
    <p:extLst>
      <p:ext uri="{BB962C8B-B14F-4D97-AF65-F5344CB8AC3E}">
        <p14:creationId xmlns:p14="http://schemas.microsoft.com/office/powerpoint/2010/main" val="2460412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uFillTx/>
              </a:rPr>
              <a:t>Newton’s Second Law</a:t>
            </a:r>
            <a:endParaRPr lang="en-US" u="sng" dirty="0">
              <a:solidFill>
                <a:schemeClr val="bg1"/>
              </a:solidFill>
              <a:effectLst>
                <a:outerShdw blurRad="38100" dist="38100" dir="2700000" algn="tl">
                  <a:srgbClr val="000000">
                    <a:alpha val="43137"/>
                  </a:srgbClr>
                </a:outerShdw>
              </a:effectLst>
              <a:uFillTx/>
            </a:endParaRPr>
          </a:p>
        </p:txBody>
      </p:sp>
      <p:sp>
        <p:nvSpPr>
          <p:cNvPr id="4" name="Rectangle 3"/>
          <p:cNvSpPr txBox="1">
            <a:spLocks noChangeArrowheads="1"/>
          </p:cNvSpPr>
          <p:nvPr/>
        </p:nvSpPr>
        <p:spPr>
          <a:xfrm>
            <a:off x="342688" y="1531726"/>
            <a:ext cx="8487817" cy="47357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uFillTx/>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uFillTx/>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9pPr>
          </a:lstStyle>
          <a:p>
            <a:pPr marL="0" indent="0">
              <a:buNone/>
            </a:pPr>
            <a:r>
              <a:rPr lang="en-US" altLang="en-US" sz="3200" dirty="0">
                <a:uFillTx/>
                <a:latin typeface="+mj-lt"/>
              </a:rPr>
              <a:t>The rate of change of momentum of a body is directly proportional to the unbalanced force acting on that body and takes place in same direction.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03532F8-06AF-4C21-8684-C9A72E234876}"/>
                  </a:ext>
                </a:extLst>
              </p:cNvPr>
              <p:cNvSpPr txBox="1"/>
              <p:nvPr/>
            </p:nvSpPr>
            <p:spPr>
              <a:xfrm>
                <a:off x="567827" y="3277288"/>
                <a:ext cx="3755900" cy="105528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C00000"/>
                              </a:solidFill>
                              <a:latin typeface="Cambria Math" panose="02040503050406030204" pitchFamily="18" charset="0"/>
                            </a:rPr>
                          </m:ctrlPr>
                        </m:sSubPr>
                        <m:e>
                          <m:r>
                            <a:rPr lang="en-US" sz="4000" b="0" i="1" smtClean="0">
                              <a:solidFill>
                                <a:srgbClr val="C00000"/>
                              </a:solidFill>
                              <a:latin typeface="Cambria Math" panose="02040503050406030204" pitchFamily="18" charset="0"/>
                            </a:rPr>
                            <m:t>𝐹</m:t>
                          </m:r>
                        </m:e>
                        <m:sub>
                          <m:r>
                            <a:rPr lang="en-US" sz="4000" b="0" i="1" smtClean="0">
                              <a:solidFill>
                                <a:srgbClr val="C00000"/>
                              </a:solidFill>
                              <a:latin typeface="Cambria Math" panose="02040503050406030204" pitchFamily="18" charset="0"/>
                            </a:rPr>
                            <m:t>𝑛𝑒𝑡</m:t>
                          </m:r>
                        </m:sub>
                      </m:sSub>
                      <m:r>
                        <a:rPr lang="en-US" sz="4000" b="0" i="1" smtClean="0">
                          <a:solidFill>
                            <a:srgbClr val="C00000"/>
                          </a:solidFill>
                          <a:latin typeface="Cambria Math" panose="02040503050406030204" pitchFamily="18" charset="0"/>
                        </a:rPr>
                        <m:t>=</m:t>
                      </m:r>
                      <m:f>
                        <m:fPr>
                          <m:ctrlPr>
                            <a:rPr lang="en-US" sz="4000" b="0" i="1" smtClean="0">
                              <a:solidFill>
                                <a:srgbClr val="C00000"/>
                              </a:solidFill>
                              <a:latin typeface="Cambria Math" panose="02040503050406030204" pitchFamily="18" charset="0"/>
                            </a:rPr>
                          </m:ctrlPr>
                        </m:fPr>
                        <m:num>
                          <m:r>
                            <a:rPr lang="en-US" sz="4000" b="0" i="1" smtClean="0">
                              <a:solidFill>
                                <a:srgbClr val="C00000"/>
                              </a:solidFill>
                              <a:latin typeface="Cambria Math" panose="02040503050406030204" pitchFamily="18" charset="0"/>
                            </a:rPr>
                            <m:t>𝑚𝑣</m:t>
                          </m:r>
                          <m:r>
                            <a:rPr lang="en-US" sz="4000" b="0" i="1" smtClean="0">
                              <a:solidFill>
                                <a:srgbClr val="C00000"/>
                              </a:solidFill>
                              <a:latin typeface="Cambria Math" panose="02040503050406030204" pitchFamily="18" charset="0"/>
                            </a:rPr>
                            <m:t>−</m:t>
                          </m:r>
                          <m:r>
                            <a:rPr lang="en-US" sz="4000" b="0" i="1" smtClean="0">
                              <a:solidFill>
                                <a:srgbClr val="C00000"/>
                              </a:solidFill>
                              <a:latin typeface="Cambria Math" panose="02040503050406030204" pitchFamily="18" charset="0"/>
                            </a:rPr>
                            <m:t>𝑚𝑢</m:t>
                          </m:r>
                        </m:num>
                        <m:den>
                          <m:r>
                            <a:rPr lang="en-US" sz="4000" b="0" i="1" smtClean="0">
                              <a:solidFill>
                                <a:srgbClr val="C00000"/>
                              </a:solidFill>
                              <a:latin typeface="Cambria Math" panose="02040503050406030204" pitchFamily="18" charset="0"/>
                            </a:rPr>
                            <m:t>𝑡</m:t>
                          </m:r>
                        </m:den>
                      </m:f>
                    </m:oMath>
                  </m:oMathPara>
                </a14:m>
                <a:endParaRPr lang="en-US" sz="4000" i="1" dirty="0">
                  <a:solidFill>
                    <a:srgbClr val="C00000"/>
                  </a:solidFill>
                </a:endParaRPr>
              </a:p>
            </p:txBody>
          </p:sp>
        </mc:Choice>
        <mc:Fallback xmlns="">
          <p:sp>
            <p:nvSpPr>
              <p:cNvPr id="2" name="TextBox 1">
                <a:extLst>
                  <a:ext uri="{FF2B5EF4-FFF2-40B4-BE49-F238E27FC236}">
                    <a16:creationId xmlns:a16="http://schemas.microsoft.com/office/drawing/2014/main" id="{C03532F8-06AF-4C21-8684-C9A72E234876}"/>
                  </a:ext>
                </a:extLst>
              </p:cNvPr>
              <p:cNvSpPr txBox="1">
                <a:spLocks noRot="1" noChangeAspect="1" noMove="1" noResize="1" noEditPoints="1" noAdjustHandles="1" noChangeArrowheads="1" noChangeShapeType="1" noTextEdit="1"/>
              </p:cNvSpPr>
              <p:nvPr/>
            </p:nvSpPr>
            <p:spPr>
              <a:xfrm>
                <a:off x="567827" y="3277288"/>
                <a:ext cx="3755900" cy="105528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EF993A-5946-470C-8A8B-88311D99D2BA}"/>
                  </a:ext>
                </a:extLst>
              </p:cNvPr>
              <p:cNvSpPr txBox="1"/>
              <p:nvPr/>
            </p:nvSpPr>
            <p:spPr>
              <a:xfrm>
                <a:off x="567827" y="4563537"/>
                <a:ext cx="1997791" cy="49244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00B050"/>
                          </a:solidFill>
                          <a:latin typeface="Cambria Math" panose="02040503050406030204" pitchFamily="18" charset="0"/>
                        </a:rPr>
                        <m:t>𝑣</m:t>
                      </m:r>
                      <m:r>
                        <a:rPr lang="en-US" sz="3200" b="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𝑢</m:t>
                      </m:r>
                      <m:r>
                        <a:rPr lang="en-US" sz="3200" b="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𝑎𝑡</m:t>
                      </m:r>
                    </m:oMath>
                  </m:oMathPara>
                </a14:m>
                <a:endParaRPr lang="en-US" sz="3200" i="1" dirty="0">
                  <a:solidFill>
                    <a:srgbClr val="00B050"/>
                  </a:solidFill>
                </a:endParaRPr>
              </a:p>
            </p:txBody>
          </p:sp>
        </mc:Choice>
        <mc:Fallback xmlns="">
          <p:sp>
            <p:nvSpPr>
              <p:cNvPr id="7" name="TextBox 6">
                <a:extLst>
                  <a:ext uri="{FF2B5EF4-FFF2-40B4-BE49-F238E27FC236}">
                    <a16:creationId xmlns:a16="http://schemas.microsoft.com/office/drawing/2014/main" id="{93EF993A-5946-470C-8A8B-88311D99D2BA}"/>
                  </a:ext>
                </a:extLst>
              </p:cNvPr>
              <p:cNvSpPr txBox="1">
                <a:spLocks noRot="1" noChangeAspect="1" noMove="1" noResize="1" noEditPoints="1" noAdjustHandles="1" noChangeArrowheads="1" noChangeShapeType="1" noTextEdit="1"/>
              </p:cNvSpPr>
              <p:nvPr/>
            </p:nvSpPr>
            <p:spPr>
              <a:xfrm>
                <a:off x="567827" y="4563537"/>
                <a:ext cx="1997791"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5D0E1C-34C0-401C-998A-5C4546E1A598}"/>
                  </a:ext>
                </a:extLst>
              </p:cNvPr>
              <p:cNvSpPr txBox="1"/>
              <p:nvPr/>
            </p:nvSpPr>
            <p:spPr>
              <a:xfrm>
                <a:off x="2313500" y="5192285"/>
                <a:ext cx="1835887" cy="844205"/>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B050"/>
                          </a:solidFill>
                          <a:latin typeface="Cambria Math" panose="02040503050406030204" pitchFamily="18" charset="0"/>
                        </a:rPr>
                        <m:t>𝑎</m:t>
                      </m:r>
                      <m:r>
                        <a:rPr lang="en-US" sz="3200" b="0" i="1" smtClean="0">
                          <a:solidFill>
                            <a:srgbClr val="00B050"/>
                          </a:solidFill>
                          <a:latin typeface="Cambria Math" panose="02040503050406030204" pitchFamily="18" charset="0"/>
                        </a:rPr>
                        <m:t>=</m:t>
                      </m:r>
                      <m:f>
                        <m:fPr>
                          <m:ctrlPr>
                            <a:rPr lang="en-US" sz="3200" b="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𝑣</m:t>
                          </m:r>
                          <m:r>
                            <a:rPr lang="en-US" sz="3200" b="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𝑢</m:t>
                          </m:r>
                        </m:num>
                        <m:den>
                          <m:r>
                            <a:rPr lang="en-US" sz="3200" b="0" i="1" smtClean="0">
                              <a:solidFill>
                                <a:srgbClr val="00B050"/>
                              </a:solidFill>
                              <a:latin typeface="Cambria Math" panose="02040503050406030204" pitchFamily="18" charset="0"/>
                            </a:rPr>
                            <m:t>𝑡</m:t>
                          </m:r>
                        </m:den>
                      </m:f>
                    </m:oMath>
                  </m:oMathPara>
                </a14:m>
                <a:endParaRPr lang="en-US" sz="3200" i="1" dirty="0">
                  <a:solidFill>
                    <a:srgbClr val="00B050"/>
                  </a:solidFill>
                </a:endParaRPr>
              </a:p>
            </p:txBody>
          </p:sp>
        </mc:Choice>
        <mc:Fallback xmlns="">
          <p:sp>
            <p:nvSpPr>
              <p:cNvPr id="8" name="TextBox 7">
                <a:extLst>
                  <a:ext uri="{FF2B5EF4-FFF2-40B4-BE49-F238E27FC236}">
                    <a16:creationId xmlns:a16="http://schemas.microsoft.com/office/drawing/2014/main" id="{B35D0E1C-34C0-401C-998A-5C4546E1A598}"/>
                  </a:ext>
                </a:extLst>
              </p:cNvPr>
              <p:cNvSpPr txBox="1">
                <a:spLocks noRot="1" noChangeAspect="1" noMove="1" noResize="1" noEditPoints="1" noAdjustHandles="1" noChangeArrowheads="1" noChangeShapeType="1" noTextEdit="1"/>
              </p:cNvSpPr>
              <p:nvPr/>
            </p:nvSpPr>
            <p:spPr>
              <a:xfrm>
                <a:off x="2313500" y="5192285"/>
                <a:ext cx="1835887" cy="8442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2EE6ED-6A30-4CFF-B090-7DCC32E9458F}"/>
                  </a:ext>
                </a:extLst>
              </p:cNvPr>
              <p:cNvSpPr txBox="1"/>
              <p:nvPr/>
            </p:nvSpPr>
            <p:spPr>
              <a:xfrm>
                <a:off x="5555463" y="5055051"/>
                <a:ext cx="2895280" cy="738664"/>
              </a:xfrm>
              <a:prstGeom prst="rect">
                <a:avLst/>
              </a:prstGeom>
              <a:solidFill>
                <a:srgbClr val="FFFF00">
                  <a:alpha val="50196"/>
                </a:srgbClr>
              </a:solid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tx1">
                                  <a:lumMod val="85000"/>
                                  <a:lumOff val="15000"/>
                                </a:schemeClr>
                              </a:solidFill>
                              <a:latin typeface="Cambria Math" panose="02040503050406030204" pitchFamily="18" charset="0"/>
                            </a:rPr>
                          </m:ctrlPr>
                        </m:sSubPr>
                        <m:e>
                          <m:r>
                            <a:rPr lang="en-US" sz="4800" b="0" i="1" smtClean="0">
                              <a:solidFill>
                                <a:schemeClr val="tx1">
                                  <a:lumMod val="85000"/>
                                  <a:lumOff val="15000"/>
                                </a:schemeClr>
                              </a:solidFill>
                              <a:latin typeface="Cambria Math" panose="02040503050406030204" pitchFamily="18" charset="0"/>
                            </a:rPr>
                            <m:t>𝐹</m:t>
                          </m:r>
                        </m:e>
                        <m:sub>
                          <m:r>
                            <a:rPr lang="en-US" sz="4800" b="0" i="1" smtClean="0">
                              <a:solidFill>
                                <a:schemeClr val="tx1">
                                  <a:lumMod val="85000"/>
                                  <a:lumOff val="15000"/>
                                </a:schemeClr>
                              </a:solidFill>
                              <a:latin typeface="Cambria Math" panose="02040503050406030204" pitchFamily="18" charset="0"/>
                            </a:rPr>
                            <m:t>𝑛𝑒𝑡</m:t>
                          </m:r>
                        </m:sub>
                      </m:sSub>
                      <m:r>
                        <a:rPr lang="en-US" sz="4800" b="0" i="1" smtClean="0">
                          <a:solidFill>
                            <a:schemeClr val="tx1">
                              <a:lumMod val="85000"/>
                              <a:lumOff val="15000"/>
                            </a:schemeClr>
                          </a:solidFill>
                          <a:latin typeface="Cambria Math" panose="02040503050406030204" pitchFamily="18" charset="0"/>
                        </a:rPr>
                        <m:t>=</m:t>
                      </m:r>
                      <m:r>
                        <a:rPr lang="en-US" sz="4800" b="0" i="1" smtClean="0">
                          <a:solidFill>
                            <a:schemeClr val="tx1">
                              <a:lumMod val="85000"/>
                              <a:lumOff val="15000"/>
                            </a:schemeClr>
                          </a:solidFill>
                          <a:latin typeface="Cambria Math" panose="02040503050406030204" pitchFamily="18" charset="0"/>
                        </a:rPr>
                        <m:t>𝑚𝑎</m:t>
                      </m:r>
                    </m:oMath>
                  </m:oMathPara>
                </a14:m>
                <a:endParaRPr lang="en-US" sz="4800" i="1" dirty="0">
                  <a:solidFill>
                    <a:schemeClr val="tx1">
                      <a:lumMod val="85000"/>
                      <a:lumOff val="15000"/>
                    </a:schemeClr>
                  </a:solidFill>
                </a:endParaRPr>
              </a:p>
            </p:txBody>
          </p:sp>
        </mc:Choice>
        <mc:Fallback xmlns="">
          <p:sp>
            <p:nvSpPr>
              <p:cNvPr id="9" name="TextBox 8">
                <a:extLst>
                  <a:ext uri="{FF2B5EF4-FFF2-40B4-BE49-F238E27FC236}">
                    <a16:creationId xmlns:a16="http://schemas.microsoft.com/office/drawing/2014/main" id="{552EE6ED-6A30-4CFF-B090-7DCC32E9458F}"/>
                  </a:ext>
                </a:extLst>
              </p:cNvPr>
              <p:cNvSpPr txBox="1">
                <a:spLocks noRot="1" noChangeAspect="1" noMove="1" noResize="1" noEditPoints="1" noAdjustHandles="1" noChangeArrowheads="1" noChangeShapeType="1" noTextEdit="1"/>
              </p:cNvSpPr>
              <p:nvPr/>
            </p:nvSpPr>
            <p:spPr>
              <a:xfrm>
                <a:off x="5555463" y="5055051"/>
                <a:ext cx="2895280" cy="738664"/>
              </a:xfrm>
              <a:prstGeom prst="rect">
                <a:avLst/>
              </a:prstGeom>
              <a:blipFill>
                <a:blip r:embed="rId5"/>
                <a:stretch>
                  <a:fillRect/>
                </a:stretch>
              </a:blipFill>
              <a:ln>
                <a:solidFill>
                  <a:srgbClr val="C00000"/>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D9FC91B4-69ED-41BB-8F17-7CE3AA0153D7}"/>
              </a:ext>
            </a:extLst>
          </p:cNvPr>
          <p:cNvCxnSpPr>
            <a:cxnSpLocks/>
          </p:cNvCxnSpPr>
          <p:nvPr/>
        </p:nvCxnSpPr>
        <p:spPr>
          <a:xfrm flipV="1">
            <a:off x="4149387" y="4263960"/>
            <a:ext cx="1406076" cy="928325"/>
          </a:xfrm>
          <a:prstGeom prst="straightConnector1">
            <a:avLst/>
          </a:prstGeom>
          <a:ln w="76200">
            <a:solidFill>
              <a:srgbClr val="00B050"/>
            </a:solidFill>
            <a:tailEnd type="triangle"/>
          </a:ln>
        </p:spPr>
        <p:style>
          <a:lnRef idx="1">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87F1E5A-501E-440E-AB50-EA2AA6BB5882}"/>
                  </a:ext>
                </a:extLst>
              </p:cNvPr>
              <p:cNvSpPr txBox="1"/>
              <p:nvPr/>
            </p:nvSpPr>
            <p:spPr>
              <a:xfrm>
                <a:off x="4299811" y="3273132"/>
                <a:ext cx="2880852" cy="105528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C00000"/>
                          </a:solidFill>
                          <a:latin typeface="Cambria Math" panose="02040503050406030204" pitchFamily="18" charset="0"/>
                        </a:rPr>
                        <m:t>=</m:t>
                      </m:r>
                      <m:r>
                        <a:rPr lang="en-US" sz="4000" b="0" i="1" smtClean="0">
                          <a:solidFill>
                            <a:srgbClr val="C00000"/>
                          </a:solidFill>
                          <a:latin typeface="Cambria Math" panose="02040503050406030204" pitchFamily="18" charset="0"/>
                        </a:rPr>
                        <m:t>𝑚</m:t>
                      </m:r>
                      <m:d>
                        <m:dPr>
                          <m:ctrlPr>
                            <a:rPr lang="en-US" sz="4000" b="0" i="1" smtClean="0">
                              <a:solidFill>
                                <a:srgbClr val="00B050"/>
                              </a:solidFill>
                              <a:latin typeface="Cambria Math" panose="02040503050406030204" pitchFamily="18" charset="0"/>
                            </a:rPr>
                          </m:ctrlPr>
                        </m:dPr>
                        <m:e>
                          <m:f>
                            <m:fPr>
                              <m:ctrlPr>
                                <a:rPr lang="en-US" sz="4000" b="0" i="1" smtClean="0">
                                  <a:solidFill>
                                    <a:srgbClr val="00B050"/>
                                  </a:solidFill>
                                  <a:latin typeface="Cambria Math" panose="02040503050406030204" pitchFamily="18" charset="0"/>
                                </a:rPr>
                              </m:ctrlPr>
                            </m:fPr>
                            <m:num>
                              <m:r>
                                <a:rPr lang="en-US" sz="4000" b="0" i="1" smtClean="0">
                                  <a:solidFill>
                                    <a:srgbClr val="00B050"/>
                                  </a:solidFill>
                                  <a:latin typeface="Cambria Math" panose="02040503050406030204" pitchFamily="18" charset="0"/>
                                </a:rPr>
                                <m:t>𝑣</m:t>
                              </m:r>
                              <m:r>
                                <a:rPr lang="en-US" sz="4000" b="0" i="1" smtClean="0">
                                  <a:solidFill>
                                    <a:srgbClr val="00B050"/>
                                  </a:solidFill>
                                  <a:latin typeface="Cambria Math" panose="02040503050406030204" pitchFamily="18" charset="0"/>
                                </a:rPr>
                                <m:t>−</m:t>
                              </m:r>
                              <m:r>
                                <a:rPr lang="en-US" sz="4000" b="0" i="1" smtClean="0">
                                  <a:solidFill>
                                    <a:srgbClr val="00B050"/>
                                  </a:solidFill>
                                  <a:latin typeface="Cambria Math" panose="02040503050406030204" pitchFamily="18" charset="0"/>
                                </a:rPr>
                                <m:t>𝑢</m:t>
                              </m:r>
                            </m:num>
                            <m:den>
                              <m:r>
                                <a:rPr lang="en-US" sz="4000" b="0" i="1" smtClean="0">
                                  <a:solidFill>
                                    <a:srgbClr val="00B050"/>
                                  </a:solidFill>
                                  <a:latin typeface="Cambria Math" panose="02040503050406030204" pitchFamily="18" charset="0"/>
                                </a:rPr>
                                <m:t>𝑡</m:t>
                              </m:r>
                            </m:den>
                          </m:f>
                        </m:e>
                      </m:d>
                    </m:oMath>
                  </m:oMathPara>
                </a14:m>
                <a:endParaRPr lang="en-US" sz="4000" i="1" dirty="0">
                  <a:solidFill>
                    <a:srgbClr val="C00000"/>
                  </a:solidFill>
                </a:endParaRPr>
              </a:p>
            </p:txBody>
          </p:sp>
        </mc:Choice>
        <mc:Fallback xmlns="">
          <p:sp>
            <p:nvSpPr>
              <p:cNvPr id="11" name="TextBox 10">
                <a:extLst>
                  <a:ext uri="{FF2B5EF4-FFF2-40B4-BE49-F238E27FC236}">
                    <a16:creationId xmlns:a16="http://schemas.microsoft.com/office/drawing/2014/main" id="{887F1E5A-501E-440E-AB50-EA2AA6BB5882}"/>
                  </a:ext>
                </a:extLst>
              </p:cNvPr>
              <p:cNvSpPr txBox="1">
                <a:spLocks noRot="1" noChangeAspect="1" noMove="1" noResize="1" noEditPoints="1" noAdjustHandles="1" noChangeArrowheads="1" noChangeShapeType="1" noTextEdit="1"/>
              </p:cNvSpPr>
              <p:nvPr/>
            </p:nvSpPr>
            <p:spPr>
              <a:xfrm>
                <a:off x="4299811" y="3273132"/>
                <a:ext cx="2880852" cy="10552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5A513B-D5D9-4B7B-95C5-9D5867D7275B}"/>
                  </a:ext>
                </a:extLst>
              </p:cNvPr>
              <p:cNvSpPr txBox="1"/>
              <p:nvPr/>
            </p:nvSpPr>
            <p:spPr>
              <a:xfrm>
                <a:off x="7207721" y="3492999"/>
                <a:ext cx="1368452" cy="61555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C00000"/>
                          </a:solidFill>
                          <a:latin typeface="Cambria Math" panose="02040503050406030204" pitchFamily="18" charset="0"/>
                        </a:rPr>
                        <m:t>=</m:t>
                      </m:r>
                      <m:r>
                        <a:rPr lang="en-US" sz="4000" b="0" i="1" smtClean="0">
                          <a:solidFill>
                            <a:srgbClr val="C00000"/>
                          </a:solidFill>
                          <a:latin typeface="Cambria Math" panose="02040503050406030204" pitchFamily="18" charset="0"/>
                        </a:rPr>
                        <m:t>𝑚𝑎</m:t>
                      </m:r>
                    </m:oMath>
                  </m:oMathPara>
                </a14:m>
                <a:endParaRPr lang="en-US" sz="4000" i="1" dirty="0">
                  <a:solidFill>
                    <a:srgbClr val="C00000"/>
                  </a:solidFill>
                </a:endParaRPr>
              </a:p>
            </p:txBody>
          </p:sp>
        </mc:Choice>
        <mc:Fallback xmlns="">
          <p:sp>
            <p:nvSpPr>
              <p:cNvPr id="12" name="TextBox 11">
                <a:extLst>
                  <a:ext uri="{FF2B5EF4-FFF2-40B4-BE49-F238E27FC236}">
                    <a16:creationId xmlns:a16="http://schemas.microsoft.com/office/drawing/2014/main" id="{525A513B-D5D9-4B7B-95C5-9D5867D7275B}"/>
                  </a:ext>
                </a:extLst>
              </p:cNvPr>
              <p:cNvSpPr txBox="1">
                <a:spLocks noRot="1" noChangeAspect="1" noMove="1" noResize="1" noEditPoints="1" noAdjustHandles="1" noChangeArrowheads="1" noChangeShapeType="1" noTextEdit="1"/>
              </p:cNvSpPr>
              <p:nvPr/>
            </p:nvSpPr>
            <p:spPr>
              <a:xfrm>
                <a:off x="7207721" y="3492999"/>
                <a:ext cx="1368452" cy="61555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9184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p:cNvSpPr>
          <p:nvPr/>
        </p:nvSpPr>
        <p:spPr>
          <a:xfrm>
            <a:off x="249382" y="4833475"/>
            <a:ext cx="8624454" cy="12178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uFillTx/>
            </a:endParaRPr>
          </a:p>
        </p:txBody>
      </p:sp>
      <p:sp>
        <p:nvSpPr>
          <p:cNvPr id="4" name="Rectangle 3"/>
          <p:cNvSpPr>
            <a:spLocks/>
          </p:cNvSpPr>
          <p:nvPr/>
        </p:nvSpPr>
        <p:spPr>
          <a:xfrm>
            <a:off x="249382" y="3065318"/>
            <a:ext cx="8624454" cy="16105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uFillTx/>
            </a:endParaRPr>
          </a:p>
        </p:txBody>
      </p:sp>
      <p:sp>
        <p:nvSpPr>
          <p:cNvPr id="13" name="Rectangle 12"/>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uFillTx/>
              </a:rPr>
              <a:t>Newton’s Second Law</a:t>
            </a:r>
            <a:endParaRPr lang="en-US" u="sng" dirty="0">
              <a:solidFill>
                <a:schemeClr val="bg1"/>
              </a:solidFill>
              <a:effectLst>
                <a:outerShdw blurRad="38100" dist="38100" dir="2700000" algn="tl">
                  <a:srgbClr val="000000">
                    <a:alpha val="43137"/>
                  </a:srgbClr>
                </a:outerShdw>
              </a:effectLst>
              <a:uFillTx/>
            </a:endParaRPr>
          </a:p>
        </p:txBody>
      </p:sp>
      <p:cxnSp>
        <p:nvCxnSpPr>
          <p:cNvPr id="6" name="Straight Arrow Connector 5"/>
          <p:cNvCxnSpPr/>
          <p:nvPr/>
        </p:nvCxnSpPr>
        <p:spPr>
          <a:xfrm>
            <a:off x="5629429" y="6593983"/>
            <a:ext cx="1777284" cy="51515"/>
          </a:xfrm>
          <a:prstGeom prst="straightConnector1">
            <a:avLst/>
          </a:prstGeom>
          <a:ln w="152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5"/>
          <p:cNvSpPr>
            <a:spLocks noChangeArrowheads="1"/>
          </p:cNvSpPr>
          <p:nvPr/>
        </p:nvSpPr>
        <p:spPr bwMode="auto">
          <a:xfrm>
            <a:off x="456792" y="1680906"/>
            <a:ext cx="8417044" cy="923330"/>
          </a:xfrm>
          <a:prstGeom prst="rect">
            <a:avLst/>
          </a:prstGeom>
          <a:noFill/>
          <a:ln>
            <a:noFill/>
          </a:ln>
        </p:spPr>
        <p:txBody>
          <a:bodyPr wrap="square">
            <a:spAutoFit/>
          </a:bodyPr>
          <a:lstStyle>
            <a:lvl1pPr eaLnBrk="0" hangingPunct="0">
              <a:defRPr>
                <a:solidFill>
                  <a:schemeClr val="tx1"/>
                </a:solidFill>
                <a:uFillTx/>
                <a:latin typeface="Arial" panose="020B0604020202020204" pitchFamily="34" charset="0"/>
              </a:defRPr>
            </a:lvl1pPr>
            <a:lvl2pPr marL="742950" indent="-285750" eaLnBrk="0" hangingPunct="0">
              <a:defRPr>
                <a:solidFill>
                  <a:schemeClr val="tx1"/>
                </a:solidFill>
                <a:uFillTx/>
                <a:latin typeface="Arial" panose="020B0604020202020204" pitchFamily="34" charset="0"/>
              </a:defRPr>
            </a:lvl2pPr>
            <a:lvl3pPr marL="1143000" indent="-228600" eaLnBrk="0" hangingPunct="0">
              <a:defRPr>
                <a:solidFill>
                  <a:schemeClr val="tx1"/>
                </a:solidFill>
                <a:uFillTx/>
                <a:latin typeface="Arial" panose="020B0604020202020204" pitchFamily="34" charset="0"/>
              </a:defRPr>
            </a:lvl3pPr>
            <a:lvl4pPr marL="1600200" indent="-228600" eaLnBrk="0" hangingPunct="0">
              <a:defRPr>
                <a:solidFill>
                  <a:schemeClr val="tx1"/>
                </a:solidFill>
                <a:uFillTx/>
                <a:latin typeface="Arial" panose="020B0604020202020204" pitchFamily="34" charset="0"/>
              </a:defRPr>
            </a:lvl4pPr>
            <a:lvl5pPr marL="2057400" indent="-228600" eaLnBrk="0" hangingPunct="0">
              <a:defRPr>
                <a:solidFill>
                  <a:schemeClr val="tx1"/>
                </a:solidFill>
                <a:uFillTx/>
                <a:latin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defRPr>
            </a:lvl9pPr>
          </a:lstStyle>
          <a:p>
            <a:pPr eaLnBrk="1" hangingPunct="1"/>
            <a:r>
              <a:rPr lang="en-US" altLang="en-US" sz="5400" dirty="0">
                <a:solidFill>
                  <a:srgbClr val="C00000"/>
                </a:solidFill>
                <a:uFillTx/>
                <a:latin typeface="+mj-lt"/>
              </a:rPr>
              <a:t>Force</a:t>
            </a:r>
            <a:r>
              <a:rPr lang="en-US" altLang="en-US" sz="5400" dirty="0">
                <a:solidFill>
                  <a:srgbClr val="FF0000"/>
                </a:solidFill>
                <a:uFillTx/>
                <a:latin typeface="+mj-lt"/>
              </a:rPr>
              <a:t> </a:t>
            </a:r>
            <a:r>
              <a:rPr lang="en-US" altLang="en-US" sz="5400" dirty="0">
                <a:uFillTx/>
                <a:latin typeface="+mj-lt"/>
              </a:rPr>
              <a:t>= </a:t>
            </a:r>
            <a:r>
              <a:rPr lang="en-US" altLang="en-US" sz="5400" dirty="0">
                <a:solidFill>
                  <a:srgbClr val="00B050"/>
                </a:solidFill>
                <a:uFillTx/>
                <a:latin typeface="+mj-lt"/>
              </a:rPr>
              <a:t>mass</a:t>
            </a:r>
            <a:r>
              <a:rPr lang="en-US" altLang="en-US" sz="5400" dirty="0">
                <a:uFillTx/>
                <a:latin typeface="+mj-lt"/>
              </a:rPr>
              <a:t> × </a:t>
            </a:r>
            <a:r>
              <a:rPr lang="en-US" altLang="en-US" sz="5400" dirty="0">
                <a:solidFill>
                  <a:srgbClr val="0070C0"/>
                </a:solidFill>
                <a:uFillTx/>
                <a:latin typeface="+mj-lt"/>
              </a:rPr>
              <a:t>acceleration</a:t>
            </a:r>
          </a:p>
        </p:txBody>
      </p:sp>
      <p:sp>
        <p:nvSpPr>
          <p:cNvPr id="3" name="TextBox 2"/>
          <p:cNvSpPr txBox="1">
            <a:spLocks/>
          </p:cNvSpPr>
          <p:nvPr/>
        </p:nvSpPr>
        <p:spPr>
          <a:xfrm rot="16200000">
            <a:off x="77010" y="3611886"/>
            <a:ext cx="1221232" cy="461665"/>
          </a:xfrm>
          <a:prstGeom prst="rect">
            <a:avLst/>
          </a:prstGeom>
          <a:noFill/>
        </p:spPr>
        <p:txBody>
          <a:bodyPr wrap="none" rtlCol="0">
            <a:spAutoFit/>
          </a:bodyPr>
          <a:lstStyle/>
          <a:p>
            <a:r>
              <a:rPr lang="en-US" sz="2400" dirty="0">
                <a:uFillTx/>
              </a:rPr>
              <a:t>Symbols</a:t>
            </a:r>
          </a:p>
        </p:txBody>
      </p:sp>
      <p:sp>
        <p:nvSpPr>
          <p:cNvPr id="19" name="TextBox 18"/>
          <p:cNvSpPr txBox="1">
            <a:spLocks/>
          </p:cNvSpPr>
          <p:nvPr/>
        </p:nvSpPr>
        <p:spPr>
          <a:xfrm rot="16200000">
            <a:off x="273141" y="5243761"/>
            <a:ext cx="837089" cy="461665"/>
          </a:xfrm>
          <a:prstGeom prst="rect">
            <a:avLst/>
          </a:prstGeom>
          <a:noFill/>
        </p:spPr>
        <p:txBody>
          <a:bodyPr wrap="none" rtlCol="0">
            <a:spAutoFit/>
          </a:bodyPr>
          <a:lstStyle/>
          <a:p>
            <a:r>
              <a:rPr lang="en-US" sz="2400" dirty="0">
                <a:uFillTx/>
              </a:rPr>
              <a:t>Units</a:t>
            </a:r>
          </a:p>
        </p:txBody>
      </p:sp>
      <p:sp>
        <p:nvSpPr>
          <p:cNvPr id="16" name="TextBox 15">
            <a:extLst>
              <a:ext uri="{FF2B5EF4-FFF2-40B4-BE49-F238E27FC236}">
                <a16:creationId xmlns:a16="http://schemas.microsoft.com/office/drawing/2014/main" id="{F363634A-3146-4E94-8216-F4EF64032319}"/>
              </a:ext>
            </a:extLst>
          </p:cNvPr>
          <p:cNvSpPr txBox="1"/>
          <p:nvPr/>
        </p:nvSpPr>
        <p:spPr>
          <a:xfrm>
            <a:off x="2578861" y="4755693"/>
            <a:ext cx="952505" cy="1323439"/>
          </a:xfrm>
          <a:prstGeom prst="rect">
            <a:avLst/>
          </a:prstGeom>
        </p:spPr>
        <p:txBody>
          <a:bodyPr wrap="none" rtlCol="0">
            <a:spAutoFit/>
          </a:bodyPr>
          <a:lstStyle/>
          <a:p>
            <a:r>
              <a:rPr lang="en-US" sz="8000" dirty="0">
                <a:solidFill>
                  <a:srgbClr val="C00000"/>
                </a:solidFill>
                <a:latin typeface="Ebrima" panose="02000000000000000000" pitchFamily="2" charset="0"/>
                <a:ea typeface="Ebrima" panose="02000000000000000000" pitchFamily="2" charset="0"/>
                <a:cs typeface="Ebrima" panose="02000000000000000000" pitchFamily="2" charset="0"/>
              </a:rPr>
              <a:t>N</a:t>
            </a:r>
          </a:p>
        </p:txBody>
      </p:sp>
      <p:sp>
        <p:nvSpPr>
          <p:cNvPr id="17" name="TextBox 16">
            <a:extLst>
              <a:ext uri="{FF2B5EF4-FFF2-40B4-BE49-F238E27FC236}">
                <a16:creationId xmlns:a16="http://schemas.microsoft.com/office/drawing/2014/main" id="{7A081EED-A02B-4818-A964-9598B95A9296}"/>
              </a:ext>
            </a:extLst>
          </p:cNvPr>
          <p:cNvSpPr txBox="1"/>
          <p:nvPr/>
        </p:nvSpPr>
        <p:spPr>
          <a:xfrm>
            <a:off x="4665314" y="4836586"/>
            <a:ext cx="1103187" cy="1107996"/>
          </a:xfrm>
          <a:prstGeom prst="rect">
            <a:avLst/>
          </a:prstGeom>
        </p:spPr>
        <p:txBody>
          <a:bodyPr wrap="none" rtlCol="0">
            <a:spAutoFit/>
          </a:bodyPr>
          <a:lstStyle/>
          <a:p>
            <a:r>
              <a:rPr lang="en-US" sz="6600" dirty="0">
                <a:solidFill>
                  <a:srgbClr val="00B050"/>
                </a:solidFill>
                <a:latin typeface="Ebrima" panose="02000000000000000000" pitchFamily="2" charset="0"/>
                <a:ea typeface="Ebrima" panose="02000000000000000000" pitchFamily="2" charset="0"/>
                <a:cs typeface="Ebrima" panose="02000000000000000000" pitchFamily="2" charset="0"/>
              </a:rPr>
              <a:t>kg</a:t>
            </a:r>
            <a:endParaRPr lang="en-US" sz="8000"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sp>
        <p:nvSpPr>
          <p:cNvPr id="18" name="TextBox 17">
            <a:extLst>
              <a:ext uri="{FF2B5EF4-FFF2-40B4-BE49-F238E27FC236}">
                <a16:creationId xmlns:a16="http://schemas.microsoft.com/office/drawing/2014/main" id="{27DF50BF-14F5-4B03-B820-18A2E84EECF7}"/>
              </a:ext>
            </a:extLst>
          </p:cNvPr>
          <p:cNvSpPr txBox="1"/>
          <p:nvPr/>
        </p:nvSpPr>
        <p:spPr>
          <a:xfrm>
            <a:off x="6591015" y="4877662"/>
            <a:ext cx="2036135" cy="1107996"/>
          </a:xfrm>
          <a:prstGeom prst="rect">
            <a:avLst/>
          </a:prstGeom>
        </p:spPr>
        <p:txBody>
          <a:bodyPr wrap="none" rtlCol="0">
            <a:spAutoFit/>
          </a:bodyPr>
          <a:lstStyle/>
          <a:p>
            <a:r>
              <a:rPr lang="en-US" sz="6600" dirty="0">
                <a:solidFill>
                  <a:srgbClr val="0070C0"/>
                </a:solidFill>
                <a:latin typeface="Ebrima" panose="02000000000000000000" pitchFamily="2" charset="0"/>
                <a:ea typeface="Ebrima" panose="02000000000000000000" pitchFamily="2" charset="0"/>
                <a:cs typeface="Ebrima" panose="02000000000000000000" pitchFamily="2" charset="0"/>
              </a:rPr>
              <a:t>m s</a:t>
            </a:r>
            <a:r>
              <a:rPr lang="en-US" sz="6600" baseline="30000" dirty="0">
                <a:solidFill>
                  <a:srgbClr val="0070C0"/>
                </a:solidFill>
                <a:latin typeface="Ebrima" panose="02000000000000000000" pitchFamily="2" charset="0"/>
                <a:ea typeface="Ebrima" panose="02000000000000000000" pitchFamily="2" charset="0"/>
                <a:cs typeface="Ebrima" panose="02000000000000000000" pitchFamily="2" charset="0"/>
              </a:rPr>
              <a:t>-2</a:t>
            </a:r>
            <a:endParaRPr lang="en-US" sz="6600"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
        <p:nvSpPr>
          <p:cNvPr id="7" name="Rectangle 6">
            <a:extLst>
              <a:ext uri="{FF2B5EF4-FFF2-40B4-BE49-F238E27FC236}">
                <a16:creationId xmlns:a16="http://schemas.microsoft.com/office/drawing/2014/main" id="{DF1F1327-2999-4492-8D30-6F1048F5A0F4}"/>
              </a:ext>
            </a:extLst>
          </p:cNvPr>
          <p:cNvSpPr/>
          <p:nvPr/>
        </p:nvSpPr>
        <p:spPr>
          <a:xfrm>
            <a:off x="5833267" y="4888406"/>
            <a:ext cx="763351" cy="1107996"/>
          </a:xfrm>
          <a:prstGeom prst="rect">
            <a:avLst/>
          </a:prstGeom>
        </p:spPr>
        <p:txBody>
          <a:bodyPr wrap="none">
            <a:spAutoFit/>
          </a:bodyPr>
          <a:lstStyle/>
          <a:p>
            <a:r>
              <a:rPr lang="en-US" altLang="en-US" sz="6600" dirty="0">
                <a:latin typeface="Ebrima" panose="02000000000000000000" pitchFamily="2" charset="0"/>
                <a:ea typeface="Ebrima" panose="02000000000000000000" pitchFamily="2" charset="0"/>
                <a:cs typeface="Ebrima" panose="02000000000000000000" pitchFamily="2" charset="0"/>
              </a:rPr>
              <a:t>×</a:t>
            </a:r>
            <a:endParaRPr lang="en-US" sz="2800" dirty="0">
              <a:latin typeface="Ebrima" panose="02000000000000000000" pitchFamily="2" charset="0"/>
              <a:ea typeface="Ebrima" panose="02000000000000000000" pitchFamily="2" charset="0"/>
              <a:cs typeface="Ebrima" panose="02000000000000000000" pitchFamily="2" charset="0"/>
            </a:endParaRPr>
          </a:p>
        </p:txBody>
      </p:sp>
      <p:sp>
        <p:nvSpPr>
          <p:cNvPr id="21" name="Rectangle 20">
            <a:extLst>
              <a:ext uri="{FF2B5EF4-FFF2-40B4-BE49-F238E27FC236}">
                <a16:creationId xmlns:a16="http://schemas.microsoft.com/office/drawing/2014/main" id="{2EECFD52-FE69-48A1-A1E1-EE98A679D978}"/>
              </a:ext>
            </a:extLst>
          </p:cNvPr>
          <p:cNvSpPr/>
          <p:nvPr/>
        </p:nvSpPr>
        <p:spPr>
          <a:xfrm>
            <a:off x="3754077" y="4875533"/>
            <a:ext cx="763351" cy="1107996"/>
          </a:xfrm>
          <a:prstGeom prst="rect">
            <a:avLst/>
          </a:prstGeom>
        </p:spPr>
        <p:txBody>
          <a:bodyPr wrap="none">
            <a:spAutoFit/>
          </a:bodyPr>
          <a:lstStyle/>
          <a:p>
            <a:r>
              <a:rPr lang="en-US" altLang="en-US" sz="6600" dirty="0">
                <a:latin typeface="Ebrima" panose="02000000000000000000" pitchFamily="2" charset="0"/>
                <a:ea typeface="Ebrima" panose="02000000000000000000" pitchFamily="2" charset="0"/>
                <a:cs typeface="Ebrima" panose="02000000000000000000" pitchFamily="2" charset="0"/>
              </a:rPr>
              <a:t>=</a:t>
            </a:r>
            <a:endParaRPr lang="en-US" sz="2800" dirty="0">
              <a:latin typeface="Ebrima" panose="02000000000000000000" pitchFamily="2" charset="0"/>
              <a:ea typeface="Ebrima" panose="02000000000000000000" pitchFamily="2" charset="0"/>
              <a:cs typeface="Ebrima" panose="02000000000000000000" pitchFamily="2" charset="0"/>
            </a:endParaRPr>
          </a:p>
        </p:txBody>
      </p:sp>
      <p:grpSp>
        <p:nvGrpSpPr>
          <p:cNvPr id="5" name="Group 4">
            <a:extLst>
              <a:ext uri="{FF2B5EF4-FFF2-40B4-BE49-F238E27FC236}">
                <a16:creationId xmlns:a16="http://schemas.microsoft.com/office/drawing/2014/main" id="{939465BD-A390-4197-BA9E-4D55F470DFC5}"/>
              </a:ext>
            </a:extLst>
          </p:cNvPr>
          <p:cNvGrpSpPr/>
          <p:nvPr/>
        </p:nvGrpSpPr>
        <p:grpSpPr>
          <a:xfrm>
            <a:off x="1105506" y="5085977"/>
            <a:ext cx="1551781" cy="523220"/>
            <a:chOff x="1105506" y="5085977"/>
            <a:chExt cx="1551781" cy="523220"/>
          </a:xfrm>
        </p:grpSpPr>
        <p:sp>
          <p:nvSpPr>
            <p:cNvPr id="22" name="TextBox 21">
              <a:extLst>
                <a:ext uri="{FF2B5EF4-FFF2-40B4-BE49-F238E27FC236}">
                  <a16:creationId xmlns:a16="http://schemas.microsoft.com/office/drawing/2014/main" id="{C08EE938-1E84-42E8-8724-7C4BC9697C25}"/>
                </a:ext>
              </a:extLst>
            </p:cNvPr>
            <p:cNvSpPr txBox="1"/>
            <p:nvPr/>
          </p:nvSpPr>
          <p:spPr>
            <a:xfrm rot="19095397">
              <a:off x="1105506" y="5085977"/>
              <a:ext cx="1436612" cy="523220"/>
            </a:xfrm>
            <a:prstGeom prst="rect">
              <a:avLst/>
            </a:prstGeom>
          </p:spPr>
          <p:txBody>
            <a:bodyPr wrap="non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Newton</a:t>
              </a:r>
            </a:p>
          </p:txBody>
        </p:sp>
        <p:cxnSp>
          <p:nvCxnSpPr>
            <p:cNvPr id="9" name="Straight Arrow Connector 8">
              <a:extLst>
                <a:ext uri="{FF2B5EF4-FFF2-40B4-BE49-F238E27FC236}">
                  <a16:creationId xmlns:a16="http://schemas.microsoft.com/office/drawing/2014/main" id="{CEB638E4-58A1-4E8D-BCA2-DFDF85C311BD}"/>
                </a:ext>
              </a:extLst>
            </p:cNvPr>
            <p:cNvCxnSpPr>
              <a:cxnSpLocks/>
            </p:cNvCxnSpPr>
            <p:nvPr/>
          </p:nvCxnSpPr>
          <p:spPr>
            <a:xfrm>
              <a:off x="2134892" y="5429715"/>
              <a:ext cx="522395" cy="1"/>
            </a:xfrm>
            <a:prstGeom prst="straightConnector1">
              <a:avLst/>
            </a:prstGeom>
            <a:ln w="57150">
              <a:solidFill>
                <a:srgbClr val="C00000"/>
              </a:solidFill>
              <a:tailEnd type="triangle"/>
            </a:ln>
          </p:spPr>
          <p:style>
            <a:lnRef idx="1">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92E711AD-5389-45DA-93FA-107A1B7FB214}"/>
              </a:ext>
            </a:extLst>
          </p:cNvPr>
          <p:cNvSpPr txBox="1"/>
          <p:nvPr/>
        </p:nvSpPr>
        <p:spPr>
          <a:xfrm>
            <a:off x="2675845" y="3240614"/>
            <a:ext cx="686406" cy="1323439"/>
          </a:xfrm>
          <a:prstGeom prst="rect">
            <a:avLst/>
          </a:prstGeom>
        </p:spPr>
        <p:txBody>
          <a:bodyPr wrap="none" rtlCol="0">
            <a:spAutoFit/>
          </a:bodyPr>
          <a:lstStyle/>
          <a:p>
            <a:r>
              <a:rPr lang="en-US" sz="8000" dirty="0">
                <a:solidFill>
                  <a:srgbClr val="C00000"/>
                </a:solidFill>
                <a:latin typeface="Ebrima" panose="02000000000000000000" pitchFamily="2" charset="0"/>
                <a:ea typeface="Ebrima" panose="02000000000000000000" pitchFamily="2" charset="0"/>
                <a:cs typeface="Ebrima" panose="02000000000000000000" pitchFamily="2" charset="0"/>
              </a:rPr>
              <a:t>F</a:t>
            </a:r>
          </a:p>
        </p:txBody>
      </p:sp>
      <p:sp>
        <p:nvSpPr>
          <p:cNvPr id="31" name="TextBox 30">
            <a:extLst>
              <a:ext uri="{FF2B5EF4-FFF2-40B4-BE49-F238E27FC236}">
                <a16:creationId xmlns:a16="http://schemas.microsoft.com/office/drawing/2014/main" id="{767CBE27-A121-49A1-9BDA-BFAB8F45FC11}"/>
              </a:ext>
            </a:extLst>
          </p:cNvPr>
          <p:cNvSpPr txBox="1"/>
          <p:nvPr/>
        </p:nvSpPr>
        <p:spPr>
          <a:xfrm>
            <a:off x="4706878" y="3321507"/>
            <a:ext cx="914033" cy="1107996"/>
          </a:xfrm>
          <a:prstGeom prst="rect">
            <a:avLst/>
          </a:prstGeom>
        </p:spPr>
        <p:txBody>
          <a:bodyPr wrap="none" rtlCol="0">
            <a:spAutoFit/>
          </a:bodyPr>
          <a:lstStyle/>
          <a:p>
            <a:r>
              <a:rPr lang="en-US" sz="6600" dirty="0">
                <a:solidFill>
                  <a:srgbClr val="00B050"/>
                </a:solidFill>
                <a:latin typeface="Ebrima" panose="02000000000000000000" pitchFamily="2" charset="0"/>
                <a:ea typeface="Ebrima" panose="02000000000000000000" pitchFamily="2" charset="0"/>
                <a:cs typeface="Ebrima" panose="02000000000000000000" pitchFamily="2" charset="0"/>
              </a:rPr>
              <a:t>m</a:t>
            </a:r>
            <a:endParaRPr lang="en-US" sz="8000"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sp>
        <p:nvSpPr>
          <p:cNvPr id="32" name="TextBox 31">
            <a:extLst>
              <a:ext uri="{FF2B5EF4-FFF2-40B4-BE49-F238E27FC236}">
                <a16:creationId xmlns:a16="http://schemas.microsoft.com/office/drawing/2014/main" id="{44F70898-7456-4E5B-90C1-BC0156D161AE}"/>
              </a:ext>
            </a:extLst>
          </p:cNvPr>
          <p:cNvSpPr txBox="1"/>
          <p:nvPr/>
        </p:nvSpPr>
        <p:spPr>
          <a:xfrm>
            <a:off x="6743415" y="3362583"/>
            <a:ext cx="615874" cy="1107996"/>
          </a:xfrm>
          <a:prstGeom prst="rect">
            <a:avLst/>
          </a:prstGeom>
        </p:spPr>
        <p:txBody>
          <a:bodyPr wrap="none" rtlCol="0">
            <a:spAutoFit/>
          </a:bodyPr>
          <a:lstStyle/>
          <a:p>
            <a:r>
              <a:rPr lang="en-US" sz="6600" dirty="0">
                <a:solidFill>
                  <a:srgbClr val="0070C0"/>
                </a:solidFill>
                <a:latin typeface="Ebrima" panose="02000000000000000000" pitchFamily="2" charset="0"/>
                <a:ea typeface="Ebrima" panose="02000000000000000000" pitchFamily="2" charset="0"/>
                <a:cs typeface="Ebrima" panose="02000000000000000000" pitchFamily="2" charset="0"/>
              </a:rPr>
              <a:t>a</a:t>
            </a:r>
          </a:p>
        </p:txBody>
      </p:sp>
      <p:sp>
        <p:nvSpPr>
          <p:cNvPr id="33" name="Rectangle 32">
            <a:extLst>
              <a:ext uri="{FF2B5EF4-FFF2-40B4-BE49-F238E27FC236}">
                <a16:creationId xmlns:a16="http://schemas.microsoft.com/office/drawing/2014/main" id="{7AFC452A-52B5-44D8-BEE8-5BD99B3785B8}"/>
              </a:ext>
            </a:extLst>
          </p:cNvPr>
          <p:cNvSpPr/>
          <p:nvPr/>
        </p:nvSpPr>
        <p:spPr>
          <a:xfrm>
            <a:off x="5833266" y="3373327"/>
            <a:ext cx="763351" cy="1107996"/>
          </a:xfrm>
          <a:prstGeom prst="rect">
            <a:avLst/>
          </a:prstGeom>
        </p:spPr>
        <p:txBody>
          <a:bodyPr wrap="none">
            <a:spAutoFit/>
          </a:bodyPr>
          <a:lstStyle/>
          <a:p>
            <a:r>
              <a:rPr lang="en-US" altLang="en-US" sz="6600" dirty="0">
                <a:latin typeface="Ebrima" panose="02000000000000000000" pitchFamily="2" charset="0"/>
                <a:ea typeface="Ebrima" panose="02000000000000000000" pitchFamily="2" charset="0"/>
                <a:cs typeface="Ebrima" panose="02000000000000000000" pitchFamily="2" charset="0"/>
              </a:rPr>
              <a:t>×</a:t>
            </a:r>
            <a:endParaRPr lang="en-US" sz="2800" dirty="0">
              <a:latin typeface="Ebrima" panose="02000000000000000000" pitchFamily="2" charset="0"/>
              <a:ea typeface="Ebrima" panose="02000000000000000000" pitchFamily="2" charset="0"/>
              <a:cs typeface="Ebrima" panose="02000000000000000000" pitchFamily="2" charset="0"/>
            </a:endParaRPr>
          </a:p>
        </p:txBody>
      </p:sp>
      <p:sp>
        <p:nvSpPr>
          <p:cNvPr id="34" name="Rectangle 33">
            <a:extLst>
              <a:ext uri="{FF2B5EF4-FFF2-40B4-BE49-F238E27FC236}">
                <a16:creationId xmlns:a16="http://schemas.microsoft.com/office/drawing/2014/main" id="{D3095A54-03BC-4F48-B753-AA2AD2AA02A1}"/>
              </a:ext>
            </a:extLst>
          </p:cNvPr>
          <p:cNvSpPr/>
          <p:nvPr/>
        </p:nvSpPr>
        <p:spPr>
          <a:xfrm>
            <a:off x="3754076" y="3360454"/>
            <a:ext cx="763351" cy="1107996"/>
          </a:xfrm>
          <a:prstGeom prst="rect">
            <a:avLst/>
          </a:prstGeom>
        </p:spPr>
        <p:txBody>
          <a:bodyPr wrap="none">
            <a:spAutoFit/>
          </a:bodyPr>
          <a:lstStyle/>
          <a:p>
            <a:r>
              <a:rPr lang="en-US" altLang="en-US" sz="6600" dirty="0">
                <a:latin typeface="Ebrima" panose="02000000000000000000" pitchFamily="2" charset="0"/>
                <a:ea typeface="Ebrima" panose="02000000000000000000" pitchFamily="2" charset="0"/>
                <a:cs typeface="Ebrima" panose="02000000000000000000" pitchFamily="2" charset="0"/>
              </a:rPr>
              <a:t>=</a:t>
            </a:r>
            <a:endParaRPr lang="en-US" sz="28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59561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uFillTx/>
              </a:rPr>
              <a:t>2</a:t>
            </a:r>
            <a:r>
              <a:rPr lang="en-US" baseline="30000" dirty="0">
                <a:solidFill>
                  <a:schemeClr val="bg1"/>
                </a:solidFill>
                <a:effectLst>
                  <a:outerShdw blurRad="38100" dist="38100" dir="2700000" algn="tl">
                    <a:srgbClr val="000000">
                      <a:alpha val="43137"/>
                    </a:srgbClr>
                  </a:outerShdw>
                </a:effectLst>
                <a:uFillTx/>
              </a:rPr>
              <a:t>nd</a:t>
            </a:r>
            <a:r>
              <a:rPr lang="en-US" dirty="0">
                <a:solidFill>
                  <a:schemeClr val="bg1"/>
                </a:solidFill>
                <a:effectLst>
                  <a:outerShdw blurRad="38100" dist="38100" dir="2700000" algn="tl">
                    <a:srgbClr val="000000">
                      <a:alpha val="43137"/>
                    </a:srgbClr>
                  </a:outerShdw>
                </a:effectLst>
                <a:uFillTx/>
              </a:rPr>
              <a:t> Law | Try This… | #1</a:t>
            </a:r>
            <a:endParaRPr lang="en-US" u="sng" dirty="0">
              <a:solidFill>
                <a:schemeClr val="bg1"/>
              </a:solidFill>
              <a:effectLst>
                <a:outerShdw blurRad="38100" dist="38100" dir="2700000" algn="tl">
                  <a:srgbClr val="000000">
                    <a:alpha val="43137"/>
                  </a:srgbClr>
                </a:outerShdw>
              </a:effectLst>
              <a:uFillTx/>
            </a:endParaRPr>
          </a:p>
        </p:txBody>
      </p:sp>
      <p:sp>
        <p:nvSpPr>
          <p:cNvPr id="5" name="Rectangle 3"/>
          <p:cNvSpPr txBox="1">
            <a:spLocks noChangeArrowheads="1"/>
          </p:cNvSpPr>
          <p:nvPr/>
        </p:nvSpPr>
        <p:spPr>
          <a:xfrm>
            <a:off x="394926" y="1531726"/>
            <a:ext cx="8383342" cy="47357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uFillTx/>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uFillTx/>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9pPr>
          </a:lstStyle>
          <a:p>
            <a:pPr marL="0" indent="0">
              <a:buNone/>
            </a:pPr>
            <a:r>
              <a:rPr lang="en-US" altLang="en-US" sz="3200" dirty="0">
                <a:uFillTx/>
                <a:latin typeface="+mj-lt"/>
              </a:rPr>
              <a:t>Your shiny new motorcycle has an engine capable of 2450 N of force. If it has a max acceleration of 15 m s</a:t>
            </a:r>
            <a:r>
              <a:rPr lang="en-US" altLang="en-US" sz="3200" baseline="30000" dirty="0">
                <a:uFillTx/>
                <a:latin typeface="+mj-lt"/>
              </a:rPr>
              <a:t>-2</a:t>
            </a:r>
            <a:r>
              <a:rPr lang="en-US" altLang="en-US" sz="3200" dirty="0">
                <a:uFillTx/>
                <a:latin typeface="+mj-lt"/>
              </a:rPr>
              <a:t>, what is its mass in kilograms?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B17E0FE-B167-40E2-B1A7-AAF2C22B9600}"/>
                  </a:ext>
                </a:extLst>
              </p:cNvPr>
              <p:cNvSpPr txBox="1"/>
              <p:nvPr/>
            </p:nvSpPr>
            <p:spPr>
              <a:xfrm>
                <a:off x="394926" y="3429000"/>
                <a:ext cx="2750881" cy="61555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C00000"/>
                          </a:solidFill>
                          <a:latin typeface="Cambria Math" panose="02040503050406030204" pitchFamily="18" charset="0"/>
                        </a:rPr>
                        <m:t>𝐹</m:t>
                      </m:r>
                      <m:r>
                        <a:rPr lang="en-US" sz="4000" b="0" i="1" smtClean="0">
                          <a:solidFill>
                            <a:srgbClr val="C00000"/>
                          </a:solidFill>
                          <a:latin typeface="Cambria Math" panose="02040503050406030204" pitchFamily="18" charset="0"/>
                        </a:rPr>
                        <m:t>=2450 </m:t>
                      </m:r>
                      <m:r>
                        <m:rPr>
                          <m:sty m:val="p"/>
                        </m:rPr>
                        <a:rPr lang="en-US" sz="4000" b="0" i="0" smtClean="0">
                          <a:solidFill>
                            <a:srgbClr val="C00000"/>
                          </a:solidFill>
                          <a:latin typeface="Cambria Math" panose="02040503050406030204" pitchFamily="18" charset="0"/>
                        </a:rPr>
                        <m:t>N</m:t>
                      </m:r>
                    </m:oMath>
                  </m:oMathPara>
                </a14:m>
                <a:endParaRPr lang="en-US" sz="4000" dirty="0">
                  <a:solidFill>
                    <a:srgbClr val="C00000"/>
                  </a:solidFill>
                </a:endParaRPr>
              </a:p>
            </p:txBody>
          </p:sp>
        </mc:Choice>
        <mc:Fallback xmlns="">
          <p:sp>
            <p:nvSpPr>
              <p:cNvPr id="2" name="TextBox 1">
                <a:extLst>
                  <a:ext uri="{FF2B5EF4-FFF2-40B4-BE49-F238E27FC236}">
                    <a16:creationId xmlns:a16="http://schemas.microsoft.com/office/drawing/2014/main" id="{8B17E0FE-B167-40E2-B1A7-AAF2C22B9600}"/>
                  </a:ext>
                </a:extLst>
              </p:cNvPr>
              <p:cNvSpPr txBox="1">
                <a:spLocks noRot="1" noChangeAspect="1" noMove="1" noResize="1" noEditPoints="1" noAdjustHandles="1" noChangeArrowheads="1" noChangeShapeType="1" noTextEdit="1"/>
              </p:cNvSpPr>
              <p:nvPr/>
            </p:nvSpPr>
            <p:spPr>
              <a:xfrm>
                <a:off x="394926" y="3429000"/>
                <a:ext cx="2750881" cy="6155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A33E8B-28A1-4247-81EC-01EDC043C442}"/>
                  </a:ext>
                </a:extLst>
              </p:cNvPr>
              <p:cNvSpPr txBox="1"/>
              <p:nvPr/>
            </p:nvSpPr>
            <p:spPr>
              <a:xfrm>
                <a:off x="365732" y="4094430"/>
                <a:ext cx="3047308" cy="61555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panose="02040503050406030204" pitchFamily="18" charset="0"/>
                        </a:rPr>
                        <m:t>𝑎</m:t>
                      </m:r>
                      <m:r>
                        <a:rPr lang="en-US" sz="4000" b="0" i="1" smtClean="0">
                          <a:solidFill>
                            <a:srgbClr val="0070C0"/>
                          </a:solidFill>
                          <a:latin typeface="Cambria Math" panose="02040503050406030204" pitchFamily="18" charset="0"/>
                        </a:rPr>
                        <m:t>=15 </m:t>
                      </m:r>
                      <m:r>
                        <m:rPr>
                          <m:sty m:val="p"/>
                        </m:rPr>
                        <a:rPr lang="en-US" sz="4000" b="0" i="0" smtClean="0">
                          <a:solidFill>
                            <a:srgbClr val="0070C0"/>
                          </a:solidFill>
                          <a:latin typeface="Cambria Math" panose="02040503050406030204" pitchFamily="18" charset="0"/>
                        </a:rPr>
                        <m:t>m</m:t>
                      </m:r>
                      <m:r>
                        <a:rPr lang="en-US" sz="4000" b="0" i="0" smtClean="0">
                          <a:solidFill>
                            <a:srgbClr val="0070C0"/>
                          </a:solidFill>
                          <a:latin typeface="Cambria Math" panose="02040503050406030204" pitchFamily="18" charset="0"/>
                        </a:rPr>
                        <m:t> </m:t>
                      </m:r>
                      <m:sSup>
                        <m:sSupPr>
                          <m:ctrlPr>
                            <a:rPr lang="en-US" sz="4000" b="0" i="1" smtClean="0">
                              <a:solidFill>
                                <a:srgbClr val="0070C0"/>
                              </a:solidFill>
                              <a:latin typeface="Cambria Math" panose="02040503050406030204" pitchFamily="18" charset="0"/>
                            </a:rPr>
                          </m:ctrlPr>
                        </m:sSupPr>
                        <m:e>
                          <m:r>
                            <m:rPr>
                              <m:sty m:val="p"/>
                            </m:rPr>
                            <a:rPr lang="en-US" sz="4000" b="0" i="0" smtClean="0">
                              <a:solidFill>
                                <a:srgbClr val="0070C0"/>
                              </a:solidFill>
                              <a:latin typeface="Cambria Math" panose="02040503050406030204" pitchFamily="18" charset="0"/>
                            </a:rPr>
                            <m:t>s</m:t>
                          </m:r>
                        </m:e>
                        <m:sup>
                          <m:r>
                            <a:rPr lang="en-US" sz="4000" b="0" i="0" smtClean="0">
                              <a:solidFill>
                                <a:srgbClr val="0070C0"/>
                              </a:solidFill>
                              <a:latin typeface="Cambria Math" panose="02040503050406030204" pitchFamily="18" charset="0"/>
                            </a:rPr>
                            <m:t>−2</m:t>
                          </m:r>
                        </m:sup>
                      </m:sSup>
                    </m:oMath>
                  </m:oMathPara>
                </a14:m>
                <a:endParaRPr lang="en-US" sz="4000" dirty="0">
                  <a:solidFill>
                    <a:srgbClr val="0070C0"/>
                  </a:solidFill>
                </a:endParaRPr>
              </a:p>
            </p:txBody>
          </p:sp>
        </mc:Choice>
        <mc:Fallback xmlns="">
          <p:sp>
            <p:nvSpPr>
              <p:cNvPr id="6" name="TextBox 5">
                <a:extLst>
                  <a:ext uri="{FF2B5EF4-FFF2-40B4-BE49-F238E27FC236}">
                    <a16:creationId xmlns:a16="http://schemas.microsoft.com/office/drawing/2014/main" id="{17A33E8B-28A1-4247-81EC-01EDC043C442}"/>
                  </a:ext>
                </a:extLst>
              </p:cNvPr>
              <p:cNvSpPr txBox="1">
                <a:spLocks noRot="1" noChangeAspect="1" noMove="1" noResize="1" noEditPoints="1" noAdjustHandles="1" noChangeArrowheads="1" noChangeShapeType="1" noTextEdit="1"/>
              </p:cNvSpPr>
              <p:nvPr/>
            </p:nvSpPr>
            <p:spPr>
              <a:xfrm>
                <a:off x="365732" y="4094430"/>
                <a:ext cx="3047308" cy="6155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E6D669-CB29-48F3-8D82-9B46D8A4D7D7}"/>
                  </a:ext>
                </a:extLst>
              </p:cNvPr>
              <p:cNvSpPr txBox="1"/>
              <p:nvPr/>
            </p:nvSpPr>
            <p:spPr>
              <a:xfrm>
                <a:off x="4085214" y="3419482"/>
                <a:ext cx="1843582" cy="61555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C00000"/>
                          </a:solidFill>
                          <a:latin typeface="Cambria Math" panose="02040503050406030204" pitchFamily="18" charset="0"/>
                        </a:rPr>
                        <m:t>𝐹</m:t>
                      </m:r>
                      <m:r>
                        <a:rPr lang="en-US" sz="4000" b="0" i="1" smtClean="0">
                          <a:solidFill>
                            <a:schemeClr val="tx1">
                              <a:lumMod val="85000"/>
                              <a:lumOff val="15000"/>
                            </a:schemeClr>
                          </a:solidFill>
                          <a:latin typeface="Cambria Math" panose="02040503050406030204" pitchFamily="18" charset="0"/>
                        </a:rPr>
                        <m:t>=</m:t>
                      </m:r>
                      <m:r>
                        <a:rPr lang="en-US" sz="4000" b="0" i="1" smtClean="0">
                          <a:solidFill>
                            <a:srgbClr val="00B050"/>
                          </a:solidFill>
                          <a:latin typeface="Cambria Math" panose="02040503050406030204" pitchFamily="18" charset="0"/>
                        </a:rPr>
                        <m:t>𝑚</m:t>
                      </m:r>
                      <m:r>
                        <a:rPr lang="en-US" sz="4000" b="0" i="1" smtClean="0">
                          <a:solidFill>
                            <a:srgbClr val="0070C0"/>
                          </a:solidFill>
                          <a:latin typeface="Cambria Math" panose="02040503050406030204" pitchFamily="18" charset="0"/>
                        </a:rPr>
                        <m:t>𝑎</m:t>
                      </m:r>
                    </m:oMath>
                  </m:oMathPara>
                </a14:m>
                <a:endParaRPr lang="en-US" sz="4000" dirty="0">
                  <a:solidFill>
                    <a:srgbClr val="C00000"/>
                  </a:solidFill>
                </a:endParaRPr>
              </a:p>
            </p:txBody>
          </p:sp>
        </mc:Choice>
        <mc:Fallback xmlns="">
          <p:sp>
            <p:nvSpPr>
              <p:cNvPr id="7" name="TextBox 6">
                <a:extLst>
                  <a:ext uri="{FF2B5EF4-FFF2-40B4-BE49-F238E27FC236}">
                    <a16:creationId xmlns:a16="http://schemas.microsoft.com/office/drawing/2014/main" id="{DAE6D669-CB29-48F3-8D82-9B46D8A4D7D7}"/>
                  </a:ext>
                </a:extLst>
              </p:cNvPr>
              <p:cNvSpPr txBox="1">
                <a:spLocks noRot="1" noChangeAspect="1" noMove="1" noResize="1" noEditPoints="1" noAdjustHandles="1" noChangeArrowheads="1" noChangeShapeType="1" noTextEdit="1"/>
              </p:cNvSpPr>
              <p:nvPr/>
            </p:nvSpPr>
            <p:spPr>
              <a:xfrm>
                <a:off x="4085214" y="3419482"/>
                <a:ext cx="1843582" cy="6155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9EBCEF-0879-4BC8-BC6D-7EE884F314B6}"/>
                  </a:ext>
                </a:extLst>
              </p:cNvPr>
              <p:cNvSpPr txBox="1"/>
              <p:nvPr/>
            </p:nvSpPr>
            <p:spPr>
              <a:xfrm>
                <a:off x="5109118" y="3981495"/>
                <a:ext cx="1554528" cy="1152431"/>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B050"/>
                          </a:solidFill>
                          <a:latin typeface="Cambria Math" panose="02040503050406030204" pitchFamily="18" charset="0"/>
                        </a:rPr>
                        <m:t>𝑚</m:t>
                      </m:r>
                      <m:r>
                        <a:rPr lang="en-US" sz="4000" i="1">
                          <a:solidFill>
                            <a:schemeClr val="tx1">
                              <a:lumMod val="85000"/>
                              <a:lumOff val="15000"/>
                            </a:schemeClr>
                          </a:solidFill>
                          <a:latin typeface="Cambria Math" panose="02040503050406030204" pitchFamily="18" charset="0"/>
                        </a:rPr>
                        <m:t>=</m:t>
                      </m:r>
                      <m:f>
                        <m:fPr>
                          <m:ctrlPr>
                            <a:rPr lang="en-US" sz="4000" i="1" smtClean="0">
                              <a:solidFill>
                                <a:schemeClr val="tx1">
                                  <a:lumMod val="85000"/>
                                  <a:lumOff val="15000"/>
                                </a:schemeClr>
                              </a:solidFill>
                              <a:latin typeface="Cambria Math" panose="02040503050406030204" pitchFamily="18" charset="0"/>
                            </a:rPr>
                          </m:ctrlPr>
                        </m:fPr>
                        <m:num>
                          <m:r>
                            <a:rPr lang="en-US" sz="4000" b="0" i="1" smtClean="0">
                              <a:solidFill>
                                <a:srgbClr val="C00000"/>
                              </a:solidFill>
                              <a:latin typeface="Cambria Math" panose="02040503050406030204" pitchFamily="18" charset="0"/>
                            </a:rPr>
                            <m:t>𝐹</m:t>
                          </m:r>
                        </m:num>
                        <m:den>
                          <m:r>
                            <a:rPr lang="en-US" sz="4000" b="0" i="1" smtClean="0">
                              <a:solidFill>
                                <a:srgbClr val="0070C0"/>
                              </a:solidFill>
                              <a:latin typeface="Cambria Math" panose="02040503050406030204" pitchFamily="18" charset="0"/>
                            </a:rPr>
                            <m:t>𝑎</m:t>
                          </m:r>
                        </m:den>
                      </m:f>
                    </m:oMath>
                  </m:oMathPara>
                </a14:m>
                <a:endParaRPr lang="en-US" sz="4000" dirty="0">
                  <a:solidFill>
                    <a:srgbClr val="C00000"/>
                  </a:solidFill>
                </a:endParaRPr>
              </a:p>
            </p:txBody>
          </p:sp>
        </mc:Choice>
        <mc:Fallback xmlns="">
          <p:sp>
            <p:nvSpPr>
              <p:cNvPr id="8" name="TextBox 7">
                <a:extLst>
                  <a:ext uri="{FF2B5EF4-FFF2-40B4-BE49-F238E27FC236}">
                    <a16:creationId xmlns:a16="http://schemas.microsoft.com/office/drawing/2014/main" id="{C69EBCEF-0879-4BC8-BC6D-7EE884F314B6}"/>
                  </a:ext>
                </a:extLst>
              </p:cNvPr>
              <p:cNvSpPr txBox="1">
                <a:spLocks noRot="1" noChangeAspect="1" noMove="1" noResize="1" noEditPoints="1" noAdjustHandles="1" noChangeArrowheads="1" noChangeShapeType="1" noTextEdit="1"/>
              </p:cNvSpPr>
              <p:nvPr/>
            </p:nvSpPr>
            <p:spPr>
              <a:xfrm>
                <a:off x="5109118" y="3981495"/>
                <a:ext cx="1554528" cy="11524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8EE0C4-DE1B-4610-86BE-5F1CC62033C4}"/>
                  </a:ext>
                </a:extLst>
              </p:cNvPr>
              <p:cNvSpPr txBox="1"/>
              <p:nvPr/>
            </p:nvSpPr>
            <p:spPr>
              <a:xfrm>
                <a:off x="5449940" y="5507325"/>
                <a:ext cx="2791983" cy="615553"/>
              </a:xfrm>
              <a:prstGeom prst="rect">
                <a:avLst/>
              </a:prstGeom>
              <a:solidFill>
                <a:srgbClr val="FFFF00">
                  <a:alpha val="50196"/>
                </a:srgbClr>
              </a:solid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B050"/>
                          </a:solidFill>
                          <a:latin typeface="Cambria Math" panose="02040503050406030204" pitchFamily="18" charset="0"/>
                        </a:rPr>
                        <m:t>𝑚</m:t>
                      </m:r>
                      <m:r>
                        <a:rPr lang="en-US" sz="4000" i="1">
                          <a:solidFill>
                            <a:srgbClr val="00B050"/>
                          </a:solidFill>
                          <a:latin typeface="Cambria Math" panose="02040503050406030204" pitchFamily="18" charset="0"/>
                        </a:rPr>
                        <m:t>=</m:t>
                      </m:r>
                      <m:r>
                        <a:rPr lang="en-US" sz="4000" i="1" smtClean="0">
                          <a:solidFill>
                            <a:srgbClr val="00B050"/>
                          </a:solidFill>
                          <a:latin typeface="Cambria Math" panose="02040503050406030204" pitchFamily="18" charset="0"/>
                        </a:rPr>
                        <m:t>1</m:t>
                      </m:r>
                      <m:r>
                        <a:rPr lang="en-US" sz="4000" b="0" i="1" smtClean="0">
                          <a:solidFill>
                            <a:srgbClr val="00B050"/>
                          </a:solidFill>
                          <a:latin typeface="Cambria Math" panose="02040503050406030204" pitchFamily="18" charset="0"/>
                        </a:rPr>
                        <m:t>63 </m:t>
                      </m:r>
                      <m:r>
                        <m:rPr>
                          <m:sty m:val="p"/>
                        </m:rPr>
                        <a:rPr lang="en-US" sz="4000" b="0" i="0" smtClean="0">
                          <a:solidFill>
                            <a:srgbClr val="00B050"/>
                          </a:solidFill>
                          <a:latin typeface="Cambria Math" panose="02040503050406030204" pitchFamily="18" charset="0"/>
                        </a:rPr>
                        <m:t>kg</m:t>
                      </m:r>
                    </m:oMath>
                  </m:oMathPara>
                </a14:m>
                <a:endParaRPr lang="en-US" sz="4000" dirty="0">
                  <a:solidFill>
                    <a:srgbClr val="00B050"/>
                  </a:solidFill>
                </a:endParaRPr>
              </a:p>
            </p:txBody>
          </p:sp>
        </mc:Choice>
        <mc:Fallback xmlns="">
          <p:sp>
            <p:nvSpPr>
              <p:cNvPr id="9" name="TextBox 8">
                <a:extLst>
                  <a:ext uri="{FF2B5EF4-FFF2-40B4-BE49-F238E27FC236}">
                    <a16:creationId xmlns:a16="http://schemas.microsoft.com/office/drawing/2014/main" id="{A18EE0C4-DE1B-4610-86BE-5F1CC62033C4}"/>
                  </a:ext>
                </a:extLst>
              </p:cNvPr>
              <p:cNvSpPr txBox="1">
                <a:spLocks noRot="1" noChangeAspect="1" noMove="1" noResize="1" noEditPoints="1" noAdjustHandles="1" noChangeArrowheads="1" noChangeShapeType="1" noTextEdit="1"/>
              </p:cNvSpPr>
              <p:nvPr/>
            </p:nvSpPr>
            <p:spPr>
              <a:xfrm>
                <a:off x="5449940" y="5507325"/>
                <a:ext cx="2791983" cy="615553"/>
              </a:xfrm>
              <a:prstGeom prst="rect">
                <a:avLst/>
              </a:prstGeom>
              <a:blipFill>
                <a:blip r:embed="rId6"/>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761718-F3DB-4649-92CE-F9B422719710}"/>
                  </a:ext>
                </a:extLst>
              </p:cNvPr>
              <p:cNvSpPr txBox="1"/>
              <p:nvPr/>
            </p:nvSpPr>
            <p:spPr>
              <a:xfrm>
                <a:off x="6690705" y="3981495"/>
                <a:ext cx="1775935" cy="1168974"/>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a:solidFill>
                            <a:schemeClr val="tx1">
                              <a:lumMod val="85000"/>
                              <a:lumOff val="15000"/>
                            </a:schemeClr>
                          </a:solidFill>
                          <a:latin typeface="Cambria Math" panose="02040503050406030204" pitchFamily="18" charset="0"/>
                        </a:rPr>
                        <m:t>=</m:t>
                      </m:r>
                      <m:f>
                        <m:fPr>
                          <m:ctrlPr>
                            <a:rPr lang="en-US" sz="4000" i="1">
                              <a:solidFill>
                                <a:schemeClr val="tx1">
                                  <a:lumMod val="85000"/>
                                  <a:lumOff val="15000"/>
                                </a:schemeClr>
                              </a:solidFill>
                              <a:latin typeface="Cambria Math" panose="02040503050406030204" pitchFamily="18" charset="0"/>
                            </a:rPr>
                          </m:ctrlPr>
                        </m:fPr>
                        <m:num>
                          <m:r>
                            <a:rPr lang="en-US" sz="4000" b="0" i="1" smtClean="0">
                              <a:solidFill>
                                <a:srgbClr val="C00000"/>
                              </a:solidFill>
                              <a:latin typeface="Cambria Math" panose="02040503050406030204" pitchFamily="18" charset="0"/>
                            </a:rPr>
                            <m:t>2450</m:t>
                          </m:r>
                        </m:num>
                        <m:den>
                          <m:r>
                            <a:rPr lang="en-US" sz="4000" b="0" i="1" smtClean="0">
                              <a:solidFill>
                                <a:srgbClr val="0070C0"/>
                              </a:solidFill>
                              <a:latin typeface="Cambria Math" panose="02040503050406030204" pitchFamily="18" charset="0"/>
                            </a:rPr>
                            <m:t>15</m:t>
                          </m:r>
                        </m:den>
                      </m:f>
                    </m:oMath>
                  </m:oMathPara>
                </a14:m>
                <a:endParaRPr lang="en-US" sz="4000" dirty="0">
                  <a:solidFill>
                    <a:srgbClr val="C00000"/>
                  </a:solidFill>
                </a:endParaRPr>
              </a:p>
            </p:txBody>
          </p:sp>
        </mc:Choice>
        <mc:Fallback xmlns="">
          <p:sp>
            <p:nvSpPr>
              <p:cNvPr id="10" name="TextBox 9">
                <a:extLst>
                  <a:ext uri="{FF2B5EF4-FFF2-40B4-BE49-F238E27FC236}">
                    <a16:creationId xmlns:a16="http://schemas.microsoft.com/office/drawing/2014/main" id="{76761718-F3DB-4649-92CE-F9B422719710}"/>
                  </a:ext>
                </a:extLst>
              </p:cNvPr>
              <p:cNvSpPr txBox="1">
                <a:spLocks noRot="1" noChangeAspect="1" noMove="1" noResize="1" noEditPoints="1" noAdjustHandles="1" noChangeArrowheads="1" noChangeShapeType="1" noTextEdit="1"/>
              </p:cNvSpPr>
              <p:nvPr/>
            </p:nvSpPr>
            <p:spPr>
              <a:xfrm>
                <a:off x="6690705" y="3981495"/>
                <a:ext cx="1775935" cy="116897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3994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Newton’s 1</a:t>
            </a:r>
            <a:r>
              <a:rPr lang="en-US" sz="7200" baseline="30000" dirty="0"/>
              <a:t>st</a:t>
            </a:r>
            <a:r>
              <a:rPr lang="en-US" sz="7200" dirty="0"/>
              <a:t> Law </a:t>
            </a:r>
            <a:br>
              <a:rPr lang="en-US" sz="7200" dirty="0"/>
            </a:br>
            <a:r>
              <a:rPr lang="en-US" sz="7200" dirty="0"/>
              <a:t>&amp; Net Force</a:t>
            </a:r>
          </a:p>
        </p:txBody>
      </p:sp>
      <p:sp>
        <p:nvSpPr>
          <p:cNvPr id="3" name="Subtitle 2"/>
          <p:cNvSpPr>
            <a:spLocks noGrp="1"/>
          </p:cNvSpPr>
          <p:nvPr>
            <p:ph type="subTitle" idx="1"/>
          </p:nvPr>
        </p:nvSpPr>
        <p:spPr/>
        <p:txBody>
          <a:bodyPr/>
          <a:lstStyle/>
          <a:p>
            <a:r>
              <a:rPr lang="en-US" dirty="0"/>
              <a:t>IB Physics | Forces</a:t>
            </a:r>
          </a:p>
        </p:txBody>
      </p:sp>
      <p:sp>
        <p:nvSpPr>
          <p:cNvPr id="6" name="Rectangle: Single Corner Rounded 5">
            <a:extLst>
              <a:ext uri="{FF2B5EF4-FFF2-40B4-BE49-F238E27FC236}">
                <a16:creationId xmlns:a16="http://schemas.microsoft.com/office/drawing/2014/main" id="{34DB01FD-B654-422E-A85E-9374DB83545C}"/>
              </a:ext>
            </a:extLst>
          </p:cNvPr>
          <p:cNvSpPr/>
          <p:nvPr/>
        </p:nvSpPr>
        <p:spPr>
          <a:xfrm rot="10800000">
            <a:off x="8321040" y="0"/>
            <a:ext cx="822956" cy="923330"/>
          </a:xfrm>
          <a:prstGeom prst="round1Rect">
            <a:avLst>
              <a:gd name="adj" fmla="val 2747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E6C413-542C-4F71-9416-4BE1419370EB}"/>
              </a:ext>
            </a:extLst>
          </p:cNvPr>
          <p:cNvSpPr txBox="1"/>
          <p:nvPr/>
        </p:nvSpPr>
        <p:spPr>
          <a:xfrm>
            <a:off x="8359678" y="0"/>
            <a:ext cx="773083" cy="923330"/>
          </a:xfrm>
          <a:prstGeom prst="rect">
            <a:avLst/>
          </a:prstGeom>
          <a:noFill/>
        </p:spPr>
        <p:txBody>
          <a:bodyPr wrap="square" rtlCol="0">
            <a:spAutoFit/>
          </a:bodyPr>
          <a:lstStyle/>
          <a:p>
            <a:pPr algn="ctr"/>
            <a:r>
              <a:rPr lang="en-US" sz="5400" dirty="0">
                <a:solidFill>
                  <a:srgbClr val="0070C0"/>
                </a:solidFill>
                <a:latin typeface="Montserrat" panose="00000500000000000000" pitchFamily="50" charset="0"/>
                <a:ea typeface="Ebrima" panose="02000000000000000000" pitchFamily="2" charset="0"/>
                <a:cs typeface="Ebrima" panose="02000000000000000000" pitchFamily="2" charset="0"/>
              </a:rPr>
              <a:t>1</a:t>
            </a:r>
          </a:p>
        </p:txBody>
      </p:sp>
    </p:spTree>
    <p:extLst>
      <p:ext uri="{BB962C8B-B14F-4D97-AF65-F5344CB8AC3E}">
        <p14:creationId xmlns:p14="http://schemas.microsoft.com/office/powerpoint/2010/main" val="1446994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2</a:t>
            </a:r>
            <a:r>
              <a:rPr lang="en-US" baseline="30000" dirty="0">
                <a:solidFill>
                  <a:schemeClr val="bg1"/>
                </a:solidFill>
                <a:effectLst>
                  <a:outerShdw blurRad="38100" dist="38100" dir="2700000" algn="tl">
                    <a:srgbClr val="000000">
                      <a:alpha val="43137"/>
                    </a:srgbClr>
                  </a:outerShdw>
                </a:effectLst>
              </a:rPr>
              <a:t>nd</a:t>
            </a:r>
            <a:r>
              <a:rPr lang="en-US" dirty="0">
                <a:solidFill>
                  <a:schemeClr val="bg1"/>
                </a:solidFill>
                <a:effectLst>
                  <a:outerShdw blurRad="38100" dist="38100" dir="2700000" algn="tl">
                    <a:srgbClr val="000000">
                      <a:alpha val="43137"/>
                    </a:srgbClr>
                  </a:outerShdw>
                </a:effectLst>
              </a:rPr>
              <a:t> Law | Try This… | #2</a:t>
            </a:r>
            <a:endParaRPr lang="en-US" u="sng" dirty="0">
              <a:solidFill>
                <a:schemeClr val="bg1"/>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360608" y="1531726"/>
            <a:ext cx="8440492" cy="47357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uFillTx/>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uFillTx/>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9pPr>
          </a:lstStyle>
          <a:p>
            <a:pPr marL="0" indent="0">
              <a:buNone/>
            </a:pPr>
            <a:r>
              <a:rPr lang="en-US" altLang="en-US" sz="3200" dirty="0">
                <a:uFillTx/>
                <a:latin typeface="+mj-lt"/>
              </a:rPr>
              <a:t>How fast is this 100 kg block accelerating?</a:t>
            </a:r>
          </a:p>
        </p:txBody>
      </p:sp>
      <p:sp>
        <p:nvSpPr>
          <p:cNvPr id="2" name="Rounded Rectangle 1"/>
          <p:cNvSpPr>
            <a:spLocks/>
          </p:cNvSpPr>
          <p:nvPr/>
        </p:nvSpPr>
        <p:spPr>
          <a:xfrm>
            <a:off x="1143000" y="4028175"/>
            <a:ext cx="1228725" cy="1209675"/>
          </a:xfrm>
          <a:prstGeom prst="roundRect">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cxnSp>
        <p:nvCxnSpPr>
          <p:cNvPr id="7" name="Straight Arrow Connector 6"/>
          <p:cNvCxnSpPr/>
          <p:nvPr/>
        </p:nvCxnSpPr>
        <p:spPr>
          <a:xfrm flipH="1" flipV="1">
            <a:off x="1752599" y="2343150"/>
            <a:ext cx="4763" cy="22898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599" y="4633013"/>
            <a:ext cx="0" cy="15010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52599" y="4633012"/>
            <a:ext cx="178117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33425" y="4633012"/>
            <a:ext cx="101917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a:spLocks/>
          </p:cNvSpPr>
          <p:nvPr/>
        </p:nvSpPr>
        <p:spPr>
          <a:xfrm>
            <a:off x="1752598" y="2549118"/>
            <a:ext cx="918841" cy="461665"/>
          </a:xfrm>
          <a:prstGeom prst="rect">
            <a:avLst/>
          </a:prstGeom>
          <a:noFill/>
        </p:spPr>
        <p:txBody>
          <a:bodyPr wrap="none" rtlCol="0">
            <a:spAutoFit/>
          </a:bodyPr>
          <a:lstStyle/>
          <a:p>
            <a:r>
              <a:rPr lang="en-US" sz="2400" dirty="0">
                <a:solidFill>
                  <a:schemeClr val="tx1">
                    <a:lumMod val="85000"/>
                    <a:lumOff val="15000"/>
                  </a:schemeClr>
                </a:solidFill>
                <a:uFillTx/>
              </a:rPr>
              <a:t>600 N</a:t>
            </a:r>
          </a:p>
        </p:txBody>
      </p:sp>
      <p:sp>
        <p:nvSpPr>
          <p:cNvPr id="19" name="TextBox 18"/>
          <p:cNvSpPr txBox="1">
            <a:spLocks/>
          </p:cNvSpPr>
          <p:nvPr/>
        </p:nvSpPr>
        <p:spPr>
          <a:xfrm>
            <a:off x="1724346" y="5507232"/>
            <a:ext cx="918841" cy="461665"/>
          </a:xfrm>
          <a:prstGeom prst="rect">
            <a:avLst/>
          </a:prstGeom>
          <a:noFill/>
        </p:spPr>
        <p:txBody>
          <a:bodyPr wrap="none" rtlCol="0">
            <a:spAutoFit/>
          </a:bodyPr>
          <a:lstStyle/>
          <a:p>
            <a:r>
              <a:rPr lang="en-US" sz="2400" dirty="0">
                <a:solidFill>
                  <a:schemeClr val="tx1">
                    <a:lumMod val="85000"/>
                    <a:lumOff val="15000"/>
                  </a:schemeClr>
                </a:solidFill>
                <a:uFillTx/>
              </a:rPr>
              <a:t>200 N</a:t>
            </a:r>
          </a:p>
        </p:txBody>
      </p:sp>
      <p:sp>
        <p:nvSpPr>
          <p:cNvPr id="20" name="TextBox 19"/>
          <p:cNvSpPr txBox="1">
            <a:spLocks/>
          </p:cNvSpPr>
          <p:nvPr/>
        </p:nvSpPr>
        <p:spPr>
          <a:xfrm>
            <a:off x="2494671" y="4171347"/>
            <a:ext cx="918841" cy="461665"/>
          </a:xfrm>
          <a:prstGeom prst="rect">
            <a:avLst/>
          </a:prstGeom>
          <a:noFill/>
        </p:spPr>
        <p:txBody>
          <a:bodyPr wrap="none" rtlCol="0">
            <a:spAutoFit/>
          </a:bodyPr>
          <a:lstStyle/>
          <a:p>
            <a:r>
              <a:rPr lang="en-US" sz="2400" dirty="0">
                <a:solidFill>
                  <a:schemeClr val="tx1">
                    <a:lumMod val="85000"/>
                    <a:lumOff val="15000"/>
                  </a:schemeClr>
                </a:solidFill>
                <a:uFillTx/>
              </a:rPr>
              <a:t>400 N</a:t>
            </a:r>
          </a:p>
        </p:txBody>
      </p:sp>
      <p:sp>
        <p:nvSpPr>
          <p:cNvPr id="21" name="TextBox 20"/>
          <p:cNvSpPr txBox="1">
            <a:spLocks/>
          </p:cNvSpPr>
          <p:nvPr/>
        </p:nvSpPr>
        <p:spPr>
          <a:xfrm>
            <a:off x="241687" y="4132797"/>
            <a:ext cx="918841" cy="461665"/>
          </a:xfrm>
          <a:prstGeom prst="rect">
            <a:avLst/>
          </a:prstGeom>
          <a:noFill/>
        </p:spPr>
        <p:txBody>
          <a:bodyPr wrap="none" rtlCol="0">
            <a:spAutoFit/>
          </a:bodyPr>
          <a:lstStyle/>
          <a:p>
            <a:r>
              <a:rPr lang="en-US" sz="2400" dirty="0">
                <a:solidFill>
                  <a:schemeClr val="tx1">
                    <a:lumMod val="85000"/>
                    <a:lumOff val="15000"/>
                  </a:schemeClr>
                </a:solidFill>
                <a:uFillTx/>
              </a:rPr>
              <a:t>100 N</a:t>
            </a:r>
          </a:p>
        </p:txBody>
      </p:sp>
      <p:sp>
        <p:nvSpPr>
          <p:cNvPr id="22" name="Oval 21"/>
          <p:cNvSpPr>
            <a:spLocks/>
          </p:cNvSpPr>
          <p:nvPr/>
        </p:nvSpPr>
        <p:spPr>
          <a:xfrm>
            <a:off x="1628775" y="4495800"/>
            <a:ext cx="247650" cy="2476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ECE41D-74AA-4A63-8365-3541EF4FDFC4}"/>
                  </a:ext>
                </a:extLst>
              </p:cNvPr>
              <p:cNvSpPr txBox="1"/>
              <p:nvPr/>
            </p:nvSpPr>
            <p:spPr>
              <a:xfrm>
                <a:off x="3842602" y="5024826"/>
                <a:ext cx="4892493" cy="1021562"/>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rPr>
                        <m:t>𝑎</m:t>
                      </m:r>
                      <m:r>
                        <a:rPr lang="en-US" sz="3200" b="0" i="1" smtClean="0">
                          <a:solidFill>
                            <a:schemeClr val="tx1">
                              <a:lumMod val="85000"/>
                              <a:lumOff val="15000"/>
                            </a:schemeClr>
                          </a:solidFill>
                          <a:latin typeface="Cambria Math" panose="02040503050406030204" pitchFamily="18" charset="0"/>
                        </a:rPr>
                        <m:t>=</m:t>
                      </m:r>
                      <m:f>
                        <m:fPr>
                          <m:ctrlPr>
                            <a:rPr lang="en-US" sz="3200" b="0" i="1" smtClean="0">
                              <a:solidFill>
                                <a:schemeClr val="tx1">
                                  <a:lumMod val="85000"/>
                                  <a:lumOff val="15000"/>
                                </a:schemeClr>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𝐹</m:t>
                          </m:r>
                        </m:num>
                        <m:den>
                          <m:r>
                            <a:rPr lang="en-US" sz="3200" b="0" i="1" smtClean="0">
                              <a:solidFill>
                                <a:srgbClr val="00B050"/>
                              </a:solidFill>
                              <a:latin typeface="Cambria Math" panose="02040503050406030204" pitchFamily="18" charset="0"/>
                            </a:rPr>
                            <m:t>𝑚</m:t>
                          </m:r>
                        </m:den>
                      </m:f>
                      <m:r>
                        <a:rPr lang="en-US" sz="3200" i="1">
                          <a:solidFill>
                            <a:schemeClr val="tx1">
                              <a:lumMod val="85000"/>
                              <a:lumOff val="15000"/>
                            </a:schemeClr>
                          </a:solidFill>
                          <a:latin typeface="Cambria Math" panose="02040503050406030204" pitchFamily="18" charset="0"/>
                        </a:rPr>
                        <m:t>=</m:t>
                      </m:r>
                      <m:f>
                        <m:fPr>
                          <m:ctrlPr>
                            <a:rPr lang="en-US" sz="3200" i="1">
                              <a:solidFill>
                                <a:schemeClr val="tx1">
                                  <a:lumMod val="85000"/>
                                  <a:lumOff val="15000"/>
                                </a:schemeClr>
                              </a:solidFill>
                              <a:latin typeface="Cambria Math" panose="02040503050406030204" pitchFamily="18" charset="0"/>
                            </a:rPr>
                          </m:ctrlPr>
                        </m:fPr>
                        <m:num>
                          <m:r>
                            <a:rPr lang="en-US" sz="3200" b="0" i="0" smtClean="0">
                              <a:solidFill>
                                <a:srgbClr val="C00000"/>
                              </a:solidFill>
                              <a:latin typeface="Cambria Math" panose="02040503050406030204" pitchFamily="18" charset="0"/>
                            </a:rPr>
                            <m:t>500 </m:t>
                          </m:r>
                          <m:r>
                            <m:rPr>
                              <m:sty m:val="p"/>
                            </m:rPr>
                            <a:rPr lang="en-US" sz="3200" b="0" i="0" smtClean="0">
                              <a:solidFill>
                                <a:srgbClr val="C00000"/>
                              </a:solidFill>
                              <a:latin typeface="Cambria Math" panose="02040503050406030204" pitchFamily="18" charset="0"/>
                            </a:rPr>
                            <m:t>N</m:t>
                          </m:r>
                        </m:num>
                        <m:den>
                          <m:r>
                            <a:rPr lang="en-US" sz="3200" b="0" i="0" smtClean="0">
                              <a:solidFill>
                                <a:srgbClr val="00B050"/>
                              </a:solidFill>
                              <a:latin typeface="Cambria Math" panose="02040503050406030204" pitchFamily="18" charset="0"/>
                            </a:rPr>
                            <m:t>100 </m:t>
                          </m:r>
                          <m:r>
                            <m:rPr>
                              <m:sty m:val="p"/>
                            </m:rPr>
                            <a:rPr lang="en-US" sz="3200" b="0" i="0" smtClean="0">
                              <a:solidFill>
                                <a:srgbClr val="00B050"/>
                              </a:solidFill>
                              <a:latin typeface="Cambria Math" panose="02040503050406030204" pitchFamily="18" charset="0"/>
                            </a:rPr>
                            <m:t>kg</m:t>
                          </m:r>
                        </m:den>
                      </m:f>
                      <m:r>
                        <a:rPr lang="en-US" sz="3200" i="0">
                          <a:solidFill>
                            <a:schemeClr val="tx1">
                              <a:lumMod val="85000"/>
                              <a:lumOff val="15000"/>
                            </a:schemeClr>
                          </a:solidFill>
                          <a:latin typeface="Cambria Math" panose="02040503050406030204" pitchFamily="18" charset="0"/>
                        </a:rPr>
                        <m:t>=</m:t>
                      </m:r>
                      <m:r>
                        <a:rPr lang="en-US" sz="3200" b="1" i="0" smtClean="0">
                          <a:solidFill>
                            <a:srgbClr val="0070C0"/>
                          </a:solidFill>
                          <a:latin typeface="Cambria Math" panose="02040503050406030204" pitchFamily="18" charset="0"/>
                        </a:rPr>
                        <m:t>𝟓</m:t>
                      </m:r>
                      <m:r>
                        <a:rPr lang="en-US" sz="3200" b="1" i="0" smtClean="0">
                          <a:solidFill>
                            <a:srgbClr val="0070C0"/>
                          </a:solidFill>
                          <a:latin typeface="Cambria Math" panose="02040503050406030204" pitchFamily="18" charset="0"/>
                        </a:rPr>
                        <m:t> </m:t>
                      </m:r>
                      <m:r>
                        <a:rPr lang="en-US" sz="3200" b="1" i="0" smtClean="0">
                          <a:solidFill>
                            <a:srgbClr val="0070C0"/>
                          </a:solidFill>
                          <a:latin typeface="Cambria Math" panose="02040503050406030204" pitchFamily="18" charset="0"/>
                        </a:rPr>
                        <m:t>𝐦</m:t>
                      </m:r>
                      <m:r>
                        <a:rPr lang="en-US" sz="3200" b="1" i="0" smtClean="0">
                          <a:solidFill>
                            <a:srgbClr val="0070C0"/>
                          </a:solidFill>
                          <a:latin typeface="Cambria Math" panose="02040503050406030204" pitchFamily="18" charset="0"/>
                        </a:rPr>
                        <m:t> </m:t>
                      </m:r>
                      <m:sSup>
                        <m:sSupPr>
                          <m:ctrlPr>
                            <a:rPr lang="en-US" sz="3200" b="1" i="1" smtClean="0">
                              <a:solidFill>
                                <a:srgbClr val="0070C0"/>
                              </a:solidFill>
                              <a:latin typeface="Cambria Math" panose="02040503050406030204" pitchFamily="18" charset="0"/>
                            </a:rPr>
                          </m:ctrlPr>
                        </m:sSupPr>
                        <m:e>
                          <m:r>
                            <a:rPr lang="en-US" sz="3200" b="1" i="0" smtClean="0">
                              <a:solidFill>
                                <a:srgbClr val="0070C0"/>
                              </a:solidFill>
                              <a:latin typeface="Cambria Math" panose="02040503050406030204" pitchFamily="18" charset="0"/>
                            </a:rPr>
                            <m:t>𝐬</m:t>
                          </m:r>
                        </m:e>
                        <m:sup>
                          <m:r>
                            <a:rPr lang="en-US" sz="3200" b="1" i="0" smtClean="0">
                              <a:solidFill>
                                <a:srgbClr val="0070C0"/>
                              </a:solidFill>
                              <a:latin typeface="Cambria Math" panose="02040503050406030204" pitchFamily="18" charset="0"/>
                            </a:rPr>
                            <m:t>−</m:t>
                          </m:r>
                          <m:r>
                            <a:rPr lang="en-US" sz="3200" b="1" i="0" smtClean="0">
                              <a:solidFill>
                                <a:srgbClr val="0070C0"/>
                              </a:solidFill>
                              <a:latin typeface="Cambria Math" panose="02040503050406030204" pitchFamily="18" charset="0"/>
                            </a:rPr>
                            <m:t>𝟐</m:t>
                          </m:r>
                        </m:sup>
                      </m:sSup>
                    </m:oMath>
                  </m:oMathPara>
                </a14:m>
                <a:endParaRPr lang="en-US" sz="3200" b="1" dirty="0">
                  <a:solidFill>
                    <a:schemeClr val="tx1">
                      <a:lumMod val="85000"/>
                      <a:lumOff val="15000"/>
                    </a:schemeClr>
                  </a:solidFill>
                </a:endParaRPr>
              </a:p>
            </p:txBody>
          </p:sp>
        </mc:Choice>
        <mc:Fallback xmlns="">
          <p:sp>
            <p:nvSpPr>
              <p:cNvPr id="15" name="TextBox 14">
                <a:extLst>
                  <a:ext uri="{FF2B5EF4-FFF2-40B4-BE49-F238E27FC236}">
                    <a16:creationId xmlns:a16="http://schemas.microsoft.com/office/drawing/2014/main" id="{E9ECE41D-74AA-4A63-8365-3541EF4FDFC4}"/>
                  </a:ext>
                </a:extLst>
              </p:cNvPr>
              <p:cNvSpPr txBox="1">
                <a:spLocks noRot="1" noChangeAspect="1" noMove="1" noResize="1" noEditPoints="1" noAdjustHandles="1" noChangeArrowheads="1" noChangeShapeType="1" noTextEdit="1"/>
              </p:cNvSpPr>
              <p:nvPr/>
            </p:nvSpPr>
            <p:spPr>
              <a:xfrm>
                <a:off x="3842602" y="5024826"/>
                <a:ext cx="4892493" cy="1021562"/>
              </a:xfrm>
              <a:prstGeom prst="rect">
                <a:avLst/>
              </a:prstGeom>
              <a:blipFill>
                <a:blip r:embed="rId2"/>
                <a:stretch>
                  <a:fillRect/>
                </a:stretch>
              </a:blipFill>
            </p:spPr>
            <p:txBody>
              <a:bodyPr/>
              <a:lstStyle/>
              <a:p>
                <a:r>
                  <a:rPr lang="en-US">
                    <a:noFill/>
                  </a:rPr>
                  <a:t> </a:t>
                </a:r>
              </a:p>
            </p:txBody>
          </p:sp>
        </mc:Fallback>
      </mc:AlternateContent>
      <p:sp>
        <p:nvSpPr>
          <p:cNvPr id="16" name="Rounded Rectangle 1">
            <a:extLst>
              <a:ext uri="{FF2B5EF4-FFF2-40B4-BE49-F238E27FC236}">
                <a16:creationId xmlns:a16="http://schemas.microsoft.com/office/drawing/2014/main" id="{D5580CA1-C8D8-4707-A33A-A16EC2BD5718}"/>
              </a:ext>
            </a:extLst>
          </p:cNvPr>
          <p:cNvSpPr>
            <a:spLocks/>
          </p:cNvSpPr>
          <p:nvPr/>
        </p:nvSpPr>
        <p:spPr>
          <a:xfrm>
            <a:off x="4063430" y="3010783"/>
            <a:ext cx="1228725" cy="1209675"/>
          </a:xfrm>
          <a:prstGeom prst="roundRect">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cxnSp>
        <p:nvCxnSpPr>
          <p:cNvPr id="17" name="Straight Arrow Connector 16">
            <a:extLst>
              <a:ext uri="{FF2B5EF4-FFF2-40B4-BE49-F238E27FC236}">
                <a16:creationId xmlns:a16="http://schemas.microsoft.com/office/drawing/2014/main" id="{FA56044B-5982-4C86-B42F-9AAF7C9AF8F5}"/>
              </a:ext>
            </a:extLst>
          </p:cNvPr>
          <p:cNvCxnSpPr/>
          <p:nvPr/>
        </p:nvCxnSpPr>
        <p:spPr>
          <a:xfrm flipH="1" flipV="1">
            <a:off x="4673028" y="2059823"/>
            <a:ext cx="4763" cy="15270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2CCB404-EAE5-47DF-965B-7573C748399C}"/>
              </a:ext>
            </a:extLst>
          </p:cNvPr>
          <p:cNvCxnSpPr/>
          <p:nvPr/>
        </p:nvCxnSpPr>
        <p:spPr>
          <a:xfrm>
            <a:off x="4673029" y="3615620"/>
            <a:ext cx="13258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437184C-421B-4D94-9771-91EC25A97430}"/>
              </a:ext>
            </a:extLst>
          </p:cNvPr>
          <p:cNvSpPr txBox="1">
            <a:spLocks/>
          </p:cNvSpPr>
          <p:nvPr/>
        </p:nvSpPr>
        <p:spPr>
          <a:xfrm>
            <a:off x="4719339" y="2290402"/>
            <a:ext cx="1000595" cy="461665"/>
          </a:xfrm>
          <a:prstGeom prst="rect">
            <a:avLst/>
          </a:prstGeom>
          <a:noFill/>
        </p:spPr>
        <p:txBody>
          <a:bodyPr wrap="none" rtlCol="0">
            <a:spAutoFit/>
          </a:bodyPr>
          <a:lstStyle/>
          <a:p>
            <a:r>
              <a:rPr lang="en-US" sz="2400" dirty="0">
                <a:solidFill>
                  <a:schemeClr val="tx1">
                    <a:lumMod val="85000"/>
                    <a:lumOff val="15000"/>
                  </a:schemeClr>
                </a:solidFill>
                <a:uFillTx/>
                <a:latin typeface="Ebrima" panose="02000000000000000000" pitchFamily="2" charset="0"/>
                <a:ea typeface="Ebrima" panose="02000000000000000000" pitchFamily="2" charset="0"/>
                <a:cs typeface="Ebrima" panose="02000000000000000000" pitchFamily="2" charset="0"/>
              </a:rPr>
              <a:t>400 N</a:t>
            </a:r>
          </a:p>
        </p:txBody>
      </p:sp>
      <p:sp>
        <p:nvSpPr>
          <p:cNvPr id="28" name="TextBox 27">
            <a:extLst>
              <a:ext uri="{FF2B5EF4-FFF2-40B4-BE49-F238E27FC236}">
                <a16:creationId xmlns:a16="http://schemas.microsoft.com/office/drawing/2014/main" id="{BBAEE51B-DF05-4641-9D1C-B86DA04AC29B}"/>
              </a:ext>
            </a:extLst>
          </p:cNvPr>
          <p:cNvSpPr txBox="1">
            <a:spLocks/>
          </p:cNvSpPr>
          <p:nvPr/>
        </p:nvSpPr>
        <p:spPr>
          <a:xfrm>
            <a:off x="5359823" y="3063107"/>
            <a:ext cx="1000595" cy="461665"/>
          </a:xfrm>
          <a:prstGeom prst="rect">
            <a:avLst/>
          </a:prstGeom>
          <a:noFill/>
        </p:spPr>
        <p:txBody>
          <a:bodyPr wrap="none" rtlCol="0">
            <a:spAutoFit/>
          </a:bodyPr>
          <a:lstStyle/>
          <a:p>
            <a:r>
              <a:rPr lang="en-US" sz="2400" dirty="0">
                <a:solidFill>
                  <a:schemeClr val="tx1">
                    <a:lumMod val="85000"/>
                    <a:lumOff val="15000"/>
                  </a:schemeClr>
                </a:solidFill>
                <a:uFillTx/>
                <a:latin typeface="Ebrima" panose="02000000000000000000" pitchFamily="2" charset="0"/>
                <a:ea typeface="Ebrima" panose="02000000000000000000" pitchFamily="2" charset="0"/>
                <a:cs typeface="Ebrima" panose="02000000000000000000" pitchFamily="2" charset="0"/>
              </a:rPr>
              <a:t>300 N</a:t>
            </a:r>
          </a:p>
        </p:txBody>
      </p:sp>
      <p:sp>
        <p:nvSpPr>
          <p:cNvPr id="30" name="Oval 29">
            <a:extLst>
              <a:ext uri="{FF2B5EF4-FFF2-40B4-BE49-F238E27FC236}">
                <a16:creationId xmlns:a16="http://schemas.microsoft.com/office/drawing/2014/main" id="{57C6C9B5-AB36-4139-9E88-BC5C19BD17FD}"/>
              </a:ext>
            </a:extLst>
          </p:cNvPr>
          <p:cNvSpPr>
            <a:spLocks/>
          </p:cNvSpPr>
          <p:nvPr/>
        </p:nvSpPr>
        <p:spPr>
          <a:xfrm>
            <a:off x="4549205" y="3478408"/>
            <a:ext cx="247650" cy="2476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31" name="Rounded Rectangle 1">
            <a:extLst>
              <a:ext uri="{FF2B5EF4-FFF2-40B4-BE49-F238E27FC236}">
                <a16:creationId xmlns:a16="http://schemas.microsoft.com/office/drawing/2014/main" id="{E2BA4937-6488-4BD6-A7AB-190FB25E0378}"/>
              </a:ext>
            </a:extLst>
          </p:cNvPr>
          <p:cNvSpPr>
            <a:spLocks/>
          </p:cNvSpPr>
          <p:nvPr/>
        </p:nvSpPr>
        <p:spPr>
          <a:xfrm>
            <a:off x="6762078" y="3010783"/>
            <a:ext cx="1228725" cy="1209675"/>
          </a:xfrm>
          <a:prstGeom prst="roundRect">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cxnSp>
        <p:nvCxnSpPr>
          <p:cNvPr id="32" name="Straight Arrow Connector 31">
            <a:extLst>
              <a:ext uri="{FF2B5EF4-FFF2-40B4-BE49-F238E27FC236}">
                <a16:creationId xmlns:a16="http://schemas.microsoft.com/office/drawing/2014/main" id="{20A4ED5F-0361-47DA-8C34-7D26BFC2F946}"/>
              </a:ext>
            </a:extLst>
          </p:cNvPr>
          <p:cNvCxnSpPr>
            <a:cxnSpLocks/>
          </p:cNvCxnSpPr>
          <p:nvPr/>
        </p:nvCxnSpPr>
        <p:spPr>
          <a:xfrm flipV="1">
            <a:off x="7371677" y="2075185"/>
            <a:ext cx="1325880" cy="15270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B164B89-1954-452C-9821-B6D680625274}"/>
              </a:ext>
            </a:extLst>
          </p:cNvPr>
          <p:cNvSpPr txBox="1">
            <a:spLocks/>
          </p:cNvSpPr>
          <p:nvPr/>
        </p:nvSpPr>
        <p:spPr>
          <a:xfrm>
            <a:off x="7230670" y="2202806"/>
            <a:ext cx="1000595" cy="461665"/>
          </a:xfrm>
          <a:prstGeom prst="rect">
            <a:avLst/>
          </a:prstGeom>
          <a:noFill/>
        </p:spPr>
        <p:txBody>
          <a:bodyPr wrap="none" rtlCol="0">
            <a:spAutoFit/>
          </a:bodyPr>
          <a:lstStyle/>
          <a:p>
            <a:r>
              <a:rPr lang="en-US" sz="2400" dirty="0">
                <a:solidFill>
                  <a:srgbClr val="C00000"/>
                </a:solidFill>
                <a:uFillTx/>
                <a:latin typeface="Ebrima" panose="02000000000000000000" pitchFamily="2" charset="0"/>
                <a:ea typeface="Ebrima" panose="02000000000000000000" pitchFamily="2" charset="0"/>
                <a:cs typeface="Ebrima" panose="02000000000000000000" pitchFamily="2" charset="0"/>
              </a:rPr>
              <a:t>500 N</a:t>
            </a:r>
          </a:p>
        </p:txBody>
      </p:sp>
      <p:sp>
        <p:nvSpPr>
          <p:cNvPr id="36" name="Oval 35">
            <a:extLst>
              <a:ext uri="{FF2B5EF4-FFF2-40B4-BE49-F238E27FC236}">
                <a16:creationId xmlns:a16="http://schemas.microsoft.com/office/drawing/2014/main" id="{736F8B3C-E0CC-42A9-B7C6-3F5C88D9660C}"/>
              </a:ext>
            </a:extLst>
          </p:cNvPr>
          <p:cNvSpPr>
            <a:spLocks/>
          </p:cNvSpPr>
          <p:nvPr/>
        </p:nvSpPr>
        <p:spPr>
          <a:xfrm>
            <a:off x="7247853" y="3478408"/>
            <a:ext cx="247650" cy="2476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Tree>
    <p:extLst>
      <p:ext uri="{BB962C8B-B14F-4D97-AF65-F5344CB8AC3E}">
        <p14:creationId xmlns:p14="http://schemas.microsoft.com/office/powerpoint/2010/main" val="3625967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2</a:t>
            </a:r>
            <a:r>
              <a:rPr lang="en-US" baseline="30000" dirty="0">
                <a:solidFill>
                  <a:schemeClr val="bg1"/>
                </a:solidFill>
                <a:effectLst>
                  <a:outerShdw blurRad="38100" dist="38100" dir="2700000" algn="tl">
                    <a:srgbClr val="000000">
                      <a:alpha val="43137"/>
                    </a:srgbClr>
                  </a:outerShdw>
                </a:effectLst>
              </a:rPr>
              <a:t>nd</a:t>
            </a:r>
            <a:r>
              <a:rPr lang="en-US" dirty="0">
                <a:solidFill>
                  <a:schemeClr val="bg1"/>
                </a:solidFill>
                <a:effectLst>
                  <a:outerShdw blurRad="38100" dist="38100" dir="2700000" algn="tl">
                    <a:srgbClr val="000000">
                      <a:alpha val="43137"/>
                    </a:srgbClr>
                  </a:outerShdw>
                </a:effectLst>
              </a:rPr>
              <a:t> Law is the Bridge</a:t>
            </a:r>
            <a:endParaRPr lang="en-US" u="sng" dirty="0">
              <a:solidFill>
                <a:schemeClr val="bg1"/>
              </a:solidFill>
              <a:effectLst>
                <a:outerShdw blurRad="38100" dist="38100" dir="2700000" algn="tl">
                  <a:srgbClr val="000000">
                    <a:alpha val="43137"/>
                  </a:srgbClr>
                </a:outerShdw>
              </a:effectLst>
            </a:endParaRPr>
          </a:p>
        </p:txBody>
      </p:sp>
      <p:grpSp>
        <p:nvGrpSpPr>
          <p:cNvPr id="11" name="Group 10">
            <a:extLst>
              <a:ext uri="{FF2B5EF4-FFF2-40B4-BE49-F238E27FC236}">
                <a16:creationId xmlns:a16="http://schemas.microsoft.com/office/drawing/2014/main" id="{5BC71031-464E-4126-966A-2BC703E0CD81}"/>
              </a:ext>
            </a:extLst>
          </p:cNvPr>
          <p:cNvGrpSpPr/>
          <p:nvPr/>
        </p:nvGrpSpPr>
        <p:grpSpPr>
          <a:xfrm>
            <a:off x="3552825" y="1617451"/>
            <a:ext cx="5143500" cy="4429125"/>
            <a:chOff x="3552825" y="1617451"/>
            <a:chExt cx="5143500" cy="4429125"/>
          </a:xfrm>
        </p:grpSpPr>
        <p:sp>
          <p:nvSpPr>
            <p:cNvPr id="6" name="Oval 5"/>
            <p:cNvSpPr/>
            <p:nvPr/>
          </p:nvSpPr>
          <p:spPr>
            <a:xfrm>
              <a:off x="3552825" y="1617451"/>
              <a:ext cx="5143500" cy="4429125"/>
            </a:xfrm>
            <a:prstGeom prst="ellipse">
              <a:avLst/>
            </a:prstGeom>
            <a:solidFill>
              <a:srgbClr val="1CADE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1474" y="2609756"/>
              <a:ext cx="2686954" cy="1107996"/>
            </a:xfrm>
            <a:prstGeom prst="rect">
              <a:avLst/>
            </a:prstGeom>
            <a:noFill/>
          </p:spPr>
          <p:txBody>
            <a:bodyPr wrap="none" rtlCol="0">
              <a:spAutoFit/>
            </a:bodyPr>
            <a:lstStyle/>
            <a:p>
              <a:r>
                <a:rPr lang="en-US" sz="6600" dirty="0">
                  <a:latin typeface="+mj-lt"/>
                </a:rPr>
                <a:t>Motion</a:t>
              </a:r>
            </a:p>
          </p:txBody>
        </p: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5861745" y="3628227"/>
              <a:ext cx="1806926" cy="1626520"/>
            </p:xfrm>
            <a:graphic>
              <a:graphicData uri="http://schemas.openxmlformats.org/drawingml/2006/table">
                <a:tbl>
                  <a:tblPr bandRow="1">
                    <a:tableStyleId>{8A107856-5554-42FB-B03E-39F5DBC370BA}</a:tableStyleId>
                  </a:tblPr>
                  <a:tblGrid>
                    <a:gridCol w="1806926">
                      <a:extLst>
                        <a:ext uri="{9D8B030D-6E8A-4147-A177-3AD203B41FA5}">
                          <a16:colId xmlns:a16="http://schemas.microsoft.com/office/drawing/2014/main" val="2890981836"/>
                        </a:ext>
                      </a:extLst>
                    </a:gridCol>
                  </a:tblGrid>
                  <a:tr h="392318">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rPr>
                                  <m:t>𝑢</m:t>
                                </m:r>
                                <m:r>
                                  <a:rPr lang="en-US" sz="1800" b="0" i="1" smtClean="0">
                                    <a:latin typeface="Cambria Math" panose="02040503050406030204" pitchFamily="18" charset="0"/>
                                  </a:rPr>
                                  <m:t>+</m:t>
                                </m:r>
                                <m:r>
                                  <a:rPr lang="en-US" sz="1800" b="0" i="1" smtClean="0">
                                    <a:latin typeface="Cambria Math" panose="02040503050406030204" pitchFamily="18" charset="0"/>
                                  </a:rPr>
                                  <m:t>𝑎𝑡</m:t>
                                </m:r>
                              </m:oMath>
                            </m:oMathPara>
                          </a14:m>
                          <a:endParaRPr lang="en-US" sz="1800" dirty="0"/>
                        </a:p>
                      </a:txBody>
                      <a:tcPr anchor="ctr"/>
                    </a:tc>
                    <a:extLst>
                      <a:ext uri="{0D108BD9-81ED-4DB2-BD59-A6C34878D82A}">
                        <a16:rowId xmlns:a16="http://schemas.microsoft.com/office/drawing/2014/main" val="3890837928"/>
                      </a:ext>
                    </a:extLst>
                  </a:tr>
                  <a:tr h="392318">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𝑠</m:t>
                                </m:r>
                                <m:r>
                                  <a:rPr lang="en-US" sz="1800" b="0" i="1" smtClean="0">
                                    <a:latin typeface="Cambria Math" panose="02040503050406030204" pitchFamily="18" charset="0"/>
                                  </a:rPr>
                                  <m:t>=</m:t>
                                </m:r>
                                <m:r>
                                  <a:rPr lang="en-US" sz="1800" b="0" i="1" smtClean="0">
                                    <a:latin typeface="Cambria Math" panose="02040503050406030204" pitchFamily="18" charset="0"/>
                                  </a:rPr>
                                  <m:t>𝑢𝑡</m:t>
                                </m:r>
                                <m:r>
                                  <a:rPr lang="en-US" sz="1800" b="0" i="1" smtClean="0">
                                    <a:latin typeface="Cambria Math" panose="02040503050406030204" pitchFamily="18" charset="0"/>
                                  </a:rPr>
                                  <m:t>+</m:t>
                                </m:r>
                                <m:box>
                                  <m:boxPr>
                                    <m:ctrlPr>
                                      <a:rPr lang="en-US" sz="1800" b="0" i="1" smtClean="0">
                                        <a:latin typeface="Cambria Math" panose="02040503050406030204" pitchFamily="18" charset="0"/>
                                      </a:rPr>
                                    </m:ctrlPr>
                                  </m:boxPr>
                                  <m:e>
                                    <m:argPr>
                                      <m:argSz m:val="-1"/>
                                    </m:argP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box>
                                <m:r>
                                  <a:rPr lang="en-US" sz="1800" b="0" i="1" smtClean="0">
                                    <a:latin typeface="Cambria Math" panose="02040503050406030204" pitchFamily="18" charset="0"/>
                                  </a:rPr>
                                  <m:t>𝑎</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𝑡</m:t>
                                    </m:r>
                                  </m:e>
                                  <m:sup>
                                    <m:r>
                                      <a:rPr lang="en-US" sz="1800" b="0" i="1" smtClean="0">
                                        <a:latin typeface="Cambria Math" panose="02040503050406030204" pitchFamily="18" charset="0"/>
                                      </a:rPr>
                                      <m:t>2</m:t>
                                    </m:r>
                                  </m:sup>
                                </m:sSup>
                              </m:oMath>
                            </m:oMathPara>
                          </a14:m>
                          <a:endParaRPr lang="en-US" sz="1800" dirty="0"/>
                        </a:p>
                      </a:txBody>
                      <a:tcPr anchor="ctr"/>
                    </a:tc>
                    <a:extLst>
                      <a:ext uri="{0D108BD9-81ED-4DB2-BD59-A6C34878D82A}">
                        <a16:rowId xmlns:a16="http://schemas.microsoft.com/office/drawing/2014/main" val="1979437417"/>
                      </a:ext>
                    </a:extLst>
                  </a:tr>
                  <a:tr h="392318">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𝑎𝑠</m:t>
                                </m:r>
                              </m:oMath>
                            </m:oMathPara>
                          </a14:m>
                          <a:endParaRPr lang="en-US" sz="1800" dirty="0"/>
                        </a:p>
                      </a:txBody>
                      <a:tcPr anchor="ctr"/>
                    </a:tc>
                    <a:extLst>
                      <a:ext uri="{0D108BD9-81ED-4DB2-BD59-A6C34878D82A}">
                        <a16:rowId xmlns:a16="http://schemas.microsoft.com/office/drawing/2014/main" val="2414768667"/>
                      </a:ext>
                    </a:extLst>
                  </a:tr>
                  <a:tr h="392318">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𝑠</m:t>
                                </m:r>
                                <m:r>
                                  <a:rPr lang="en-US" sz="1800" b="0" i="1" smtClean="0">
                                    <a:latin typeface="Cambria Math" panose="02040503050406030204" pitchFamily="18" charset="0"/>
                                  </a:rPr>
                                  <m:t>=</m:t>
                                </m:r>
                                <m:box>
                                  <m:boxPr>
                                    <m:ctrlPr>
                                      <a:rPr lang="en-US" sz="1800" b="0" i="1" smtClean="0">
                                        <a:latin typeface="Cambria Math" panose="02040503050406030204" pitchFamily="18" charset="0"/>
                                      </a:rPr>
                                    </m:ctrlPr>
                                  </m:boxPr>
                                  <m:e>
                                    <m:argPr>
                                      <m:argSz m:val="-1"/>
                                    </m:argPr>
                                    <m:f>
                                      <m:fPr>
                                        <m:ctrlPr>
                                          <a:rPr lang="en-US" sz="1800" b="0" i="1" smtClean="0">
                                            <a:latin typeface="Cambria Math" panose="02040503050406030204" pitchFamily="18" charset="0"/>
                                          </a:rPr>
                                        </m:ctrlPr>
                                      </m:fPr>
                                      <m:num>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rPr>
                                              <m:t>𝑢</m:t>
                                            </m:r>
                                          </m:e>
                                        </m:d>
                                        <m:r>
                                          <a:rPr lang="en-US" sz="1800" b="0" i="1" smtClean="0">
                                            <a:latin typeface="Cambria Math" panose="02040503050406030204" pitchFamily="18" charset="0"/>
                                          </a:rPr>
                                          <m:t>𝑡</m:t>
                                        </m:r>
                                      </m:num>
                                      <m:den>
                                        <m:r>
                                          <a:rPr lang="en-US" sz="1800" b="0" i="1" smtClean="0">
                                            <a:latin typeface="Cambria Math" panose="02040503050406030204" pitchFamily="18" charset="0"/>
                                          </a:rPr>
                                          <m:t>2</m:t>
                                        </m:r>
                                      </m:den>
                                    </m:f>
                                  </m:e>
                                </m:box>
                              </m:oMath>
                            </m:oMathPara>
                          </a14:m>
                          <a:endParaRPr lang="en-US" sz="1800" dirty="0"/>
                        </a:p>
                      </a:txBody>
                      <a:tcPr anchor="ctr"/>
                    </a:tc>
                    <a:extLst>
                      <a:ext uri="{0D108BD9-81ED-4DB2-BD59-A6C34878D82A}">
                        <a16:rowId xmlns:a16="http://schemas.microsoft.com/office/drawing/2014/main" val="124330135"/>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961060636"/>
                  </p:ext>
                </p:extLst>
              </p:nvPr>
            </p:nvGraphicFramePr>
            <p:xfrm>
              <a:off x="5861745" y="3628227"/>
              <a:ext cx="1806926" cy="1626520"/>
            </p:xfrm>
            <a:graphic>
              <a:graphicData uri="http://schemas.openxmlformats.org/drawingml/2006/table">
                <a:tbl>
                  <a:tblPr bandRow="1">
                    <a:tableStyleId>{8A107856-5554-42FB-B03E-39F5DBC370BA}</a:tableStyleId>
                  </a:tblPr>
                  <a:tblGrid>
                    <a:gridCol w="1806926">
                      <a:extLst>
                        <a:ext uri="{9D8B030D-6E8A-4147-A177-3AD203B41FA5}">
                          <a16:colId xmlns:a16="http://schemas.microsoft.com/office/drawing/2014/main" val="2890981836"/>
                        </a:ext>
                      </a:extLst>
                    </a:gridCol>
                  </a:tblGrid>
                  <a:tr h="392318">
                    <a:tc>
                      <a:txBody>
                        <a:bodyPr/>
                        <a:lstStyle/>
                        <a:p>
                          <a:endParaRPr lang="en-US"/>
                        </a:p>
                      </a:txBody>
                      <a:tcPr anchor="ctr">
                        <a:blipFill>
                          <a:blip r:embed="rId2"/>
                          <a:stretch>
                            <a:fillRect l="-337" t="-1563" r="-1010" b="-321875"/>
                          </a:stretch>
                        </a:blipFill>
                      </a:tcPr>
                    </a:tc>
                    <a:extLst>
                      <a:ext uri="{0D108BD9-81ED-4DB2-BD59-A6C34878D82A}">
                        <a16:rowId xmlns:a16="http://schemas.microsoft.com/office/drawing/2014/main" val="3890837928"/>
                      </a:ext>
                    </a:extLst>
                  </a:tr>
                  <a:tr h="411036">
                    <a:tc>
                      <a:txBody>
                        <a:bodyPr/>
                        <a:lstStyle/>
                        <a:p>
                          <a:endParaRPr lang="en-US"/>
                        </a:p>
                      </a:txBody>
                      <a:tcPr anchor="ctr">
                        <a:blipFill>
                          <a:blip r:embed="rId2"/>
                          <a:stretch>
                            <a:fillRect l="-337" t="-95588" r="-1010" b="-202941"/>
                          </a:stretch>
                        </a:blipFill>
                      </a:tcPr>
                    </a:tc>
                    <a:extLst>
                      <a:ext uri="{0D108BD9-81ED-4DB2-BD59-A6C34878D82A}">
                        <a16:rowId xmlns:a16="http://schemas.microsoft.com/office/drawing/2014/main" val="1979437417"/>
                      </a:ext>
                    </a:extLst>
                  </a:tr>
                  <a:tr h="392318">
                    <a:tc>
                      <a:txBody>
                        <a:bodyPr/>
                        <a:lstStyle/>
                        <a:p>
                          <a:endParaRPr lang="en-US"/>
                        </a:p>
                      </a:txBody>
                      <a:tcPr anchor="ctr">
                        <a:blipFill>
                          <a:blip r:embed="rId2"/>
                          <a:stretch>
                            <a:fillRect l="-337" t="-207813" r="-1010" b="-115625"/>
                          </a:stretch>
                        </a:blipFill>
                      </a:tcPr>
                    </a:tc>
                    <a:extLst>
                      <a:ext uri="{0D108BD9-81ED-4DB2-BD59-A6C34878D82A}">
                        <a16:rowId xmlns:a16="http://schemas.microsoft.com/office/drawing/2014/main" val="2414768667"/>
                      </a:ext>
                    </a:extLst>
                  </a:tr>
                  <a:tr h="430848">
                    <a:tc>
                      <a:txBody>
                        <a:bodyPr/>
                        <a:lstStyle/>
                        <a:p>
                          <a:endParaRPr lang="en-US"/>
                        </a:p>
                      </a:txBody>
                      <a:tcPr anchor="ctr">
                        <a:blipFill>
                          <a:blip r:embed="rId2"/>
                          <a:stretch>
                            <a:fillRect l="-337" t="-277465" r="-1010" b="-4225"/>
                          </a:stretch>
                        </a:blipFill>
                      </a:tcPr>
                    </a:tc>
                    <a:extLst>
                      <a:ext uri="{0D108BD9-81ED-4DB2-BD59-A6C34878D82A}">
                        <a16:rowId xmlns:a16="http://schemas.microsoft.com/office/drawing/2014/main" val="124330135"/>
                      </a:ext>
                    </a:extLst>
                  </a:tr>
                </a:tbl>
              </a:graphicData>
            </a:graphic>
          </p:graphicFrame>
        </mc:Fallback>
      </mc:AlternateContent>
      <p:grpSp>
        <p:nvGrpSpPr>
          <p:cNvPr id="12" name="Group 11">
            <a:extLst>
              <a:ext uri="{FF2B5EF4-FFF2-40B4-BE49-F238E27FC236}">
                <a16:creationId xmlns:a16="http://schemas.microsoft.com/office/drawing/2014/main" id="{7218AD9A-D6E9-4C2E-81D3-DCEB1A346388}"/>
              </a:ext>
            </a:extLst>
          </p:cNvPr>
          <p:cNvGrpSpPr/>
          <p:nvPr/>
        </p:nvGrpSpPr>
        <p:grpSpPr>
          <a:xfrm>
            <a:off x="371475" y="1617451"/>
            <a:ext cx="5143500" cy="4429125"/>
            <a:chOff x="371475" y="1617451"/>
            <a:chExt cx="5143500" cy="4429125"/>
          </a:xfrm>
        </p:grpSpPr>
        <p:grpSp>
          <p:nvGrpSpPr>
            <p:cNvPr id="9" name="Group 8">
              <a:extLst>
                <a:ext uri="{FF2B5EF4-FFF2-40B4-BE49-F238E27FC236}">
                  <a16:creationId xmlns:a16="http://schemas.microsoft.com/office/drawing/2014/main" id="{12E3E84D-6782-449F-B6B2-8F7C2D4533DA}"/>
                </a:ext>
              </a:extLst>
            </p:cNvPr>
            <p:cNvGrpSpPr/>
            <p:nvPr/>
          </p:nvGrpSpPr>
          <p:grpSpPr>
            <a:xfrm>
              <a:off x="371475" y="1617451"/>
              <a:ext cx="5143500" cy="4429125"/>
              <a:chOff x="371475" y="1617451"/>
              <a:chExt cx="5143500" cy="4429125"/>
            </a:xfrm>
          </p:grpSpPr>
          <p:sp>
            <p:nvSpPr>
              <p:cNvPr id="2" name="Oval 1"/>
              <p:cNvSpPr/>
              <p:nvPr/>
            </p:nvSpPr>
            <p:spPr>
              <a:xfrm>
                <a:off x="371475" y="1617451"/>
                <a:ext cx="5143500" cy="4429125"/>
              </a:xfrm>
              <a:prstGeom prst="ellipse">
                <a:avLst/>
              </a:prstGeom>
              <a:solidFill>
                <a:srgbClr val="1CADE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66838" y="2609756"/>
                <a:ext cx="2388090" cy="1107996"/>
              </a:xfrm>
              <a:prstGeom prst="rect">
                <a:avLst/>
              </a:prstGeom>
              <a:noFill/>
            </p:spPr>
            <p:txBody>
              <a:bodyPr wrap="none" rtlCol="0">
                <a:spAutoFit/>
              </a:bodyPr>
              <a:lstStyle/>
              <a:p>
                <a:r>
                  <a:rPr lang="en-US" sz="6600" dirty="0">
                    <a:latin typeface="+mj-lt"/>
                  </a:rPr>
                  <a:t>Forces</a:t>
                </a:r>
              </a:p>
            </p:txBody>
          </p:sp>
          <p:sp>
            <p:nvSpPr>
              <p:cNvPr id="17" name="Rectangle 16"/>
              <p:cNvSpPr/>
              <p:nvPr/>
            </p:nvSpPr>
            <p:spPr>
              <a:xfrm>
                <a:off x="1609008" y="4074091"/>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974768" y="4465977"/>
                <a:ext cx="0" cy="7315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974768" y="4462849"/>
                <a:ext cx="1280160" cy="312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060368" y="4465977"/>
                <a:ext cx="91440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974768" y="3736906"/>
                <a:ext cx="0" cy="7315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1850944" y="4338974"/>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28A364-0C43-4797-A395-F8FFE21A9154}"/>
                  </a:ext>
                </a:extLst>
              </p:cNvPr>
              <p:cNvSpPr txBox="1"/>
              <p:nvPr/>
            </p:nvSpPr>
            <p:spPr>
              <a:xfrm>
                <a:off x="3620688" y="3524236"/>
                <a:ext cx="1843582" cy="61555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C00000"/>
                          </a:solidFill>
                          <a:latin typeface="Cambria Math" panose="02040503050406030204" pitchFamily="18" charset="0"/>
                        </a:rPr>
                        <m:t>𝐹</m:t>
                      </m:r>
                      <m:r>
                        <a:rPr lang="en-US" sz="4000" b="0" i="1" smtClean="0">
                          <a:solidFill>
                            <a:schemeClr val="tx1">
                              <a:lumMod val="85000"/>
                              <a:lumOff val="15000"/>
                            </a:schemeClr>
                          </a:solidFill>
                          <a:latin typeface="Cambria Math" panose="02040503050406030204" pitchFamily="18" charset="0"/>
                        </a:rPr>
                        <m:t>=</m:t>
                      </m:r>
                      <m:r>
                        <a:rPr lang="en-US" sz="4000" b="0" i="1" smtClean="0">
                          <a:solidFill>
                            <a:srgbClr val="00B050"/>
                          </a:solidFill>
                          <a:latin typeface="Cambria Math" panose="02040503050406030204" pitchFamily="18" charset="0"/>
                        </a:rPr>
                        <m:t>𝑚</m:t>
                      </m:r>
                      <m:r>
                        <a:rPr lang="en-US" sz="4000" b="0" i="1" smtClean="0">
                          <a:solidFill>
                            <a:srgbClr val="0070C0"/>
                          </a:solidFill>
                          <a:latin typeface="Cambria Math" panose="02040503050406030204" pitchFamily="18" charset="0"/>
                        </a:rPr>
                        <m:t>𝑎</m:t>
                      </m:r>
                    </m:oMath>
                  </m:oMathPara>
                </a14:m>
                <a:endParaRPr lang="en-US" sz="4000" dirty="0">
                  <a:solidFill>
                    <a:srgbClr val="C00000"/>
                  </a:solidFill>
                </a:endParaRPr>
              </a:p>
            </p:txBody>
          </p:sp>
        </mc:Choice>
        <mc:Fallback xmlns="">
          <p:sp>
            <p:nvSpPr>
              <p:cNvPr id="15" name="TextBox 14">
                <a:extLst>
                  <a:ext uri="{FF2B5EF4-FFF2-40B4-BE49-F238E27FC236}">
                    <a16:creationId xmlns:a16="http://schemas.microsoft.com/office/drawing/2014/main" id="{B428A364-0C43-4797-A395-F8FFE21A9154}"/>
                  </a:ext>
                </a:extLst>
              </p:cNvPr>
              <p:cNvSpPr txBox="1">
                <a:spLocks noRot="1" noChangeAspect="1" noMove="1" noResize="1" noEditPoints="1" noAdjustHandles="1" noChangeArrowheads="1" noChangeShapeType="1" noTextEdit="1"/>
              </p:cNvSpPr>
              <p:nvPr/>
            </p:nvSpPr>
            <p:spPr>
              <a:xfrm>
                <a:off x="3620688" y="3524236"/>
                <a:ext cx="1843582" cy="615553"/>
              </a:xfrm>
              <a:prstGeom prst="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25B98C50-64FA-4E51-8F67-14A42022CFA8}"/>
              </a:ext>
            </a:extLst>
          </p:cNvPr>
          <p:cNvCxnSpPr/>
          <p:nvPr/>
        </p:nvCxnSpPr>
        <p:spPr>
          <a:xfrm flipH="1" flipV="1">
            <a:off x="3206055" y="3429000"/>
            <a:ext cx="464245" cy="288752"/>
          </a:xfrm>
          <a:prstGeom prst="straightConnector1">
            <a:avLst/>
          </a:prstGeom>
          <a:ln w="57150">
            <a:solidFill>
              <a:srgbClr val="C00000"/>
            </a:solidFill>
            <a:tailEnd type="triangle"/>
          </a:ln>
        </p:spPr>
        <p:style>
          <a:lnRef idx="1">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F863638-2E66-438B-9100-9B71B8A5BA8A}"/>
              </a:ext>
            </a:extLst>
          </p:cNvPr>
          <p:cNvCxnSpPr>
            <a:cxnSpLocks/>
          </p:cNvCxnSpPr>
          <p:nvPr/>
        </p:nvCxnSpPr>
        <p:spPr>
          <a:xfrm flipV="1">
            <a:off x="5404216" y="3333764"/>
            <a:ext cx="394905" cy="383988"/>
          </a:xfrm>
          <a:prstGeom prst="straightConnector1">
            <a:avLst/>
          </a:prstGeom>
          <a:ln w="57150">
            <a:solidFill>
              <a:srgbClr val="0070C0"/>
            </a:solidFill>
            <a:tailEnd type="triangle"/>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844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uFillTx/>
              </a:rPr>
              <a:t>Equations</a:t>
            </a:r>
            <a:endParaRPr lang="en-US" u="sng" dirty="0">
              <a:solidFill>
                <a:schemeClr val="bg1"/>
              </a:solidFill>
              <a:effectLst>
                <a:outerShdw blurRad="38100" dist="38100" dir="2700000" algn="tl">
                  <a:srgbClr val="000000">
                    <a:alpha val="43137"/>
                  </a:srgbClr>
                </a:outerShdw>
              </a:effectLst>
              <a:uFillTx/>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18300" y="1531726"/>
              <a:ext cx="8726919" cy="4669322"/>
            </p:xfrm>
            <a:graphic>
              <a:graphicData uri="http://schemas.openxmlformats.org/drawingml/2006/table">
                <a:tbl>
                  <a:tblPr bandRow="1">
                    <a:tableStyleId>{8A107856-5554-42FB-B03E-39F5DBC370BA}</a:tableStyleId>
                  </a:tblPr>
                  <a:tblGrid>
                    <a:gridCol w="3761349">
                      <a:extLst>
                        <a:ext uri="{9D8B030D-6E8A-4147-A177-3AD203B41FA5}">
                          <a16:colId xmlns:a16="http://schemas.microsoft.com/office/drawing/2014/main" val="2160596082"/>
                        </a:ext>
                      </a:extLst>
                    </a:gridCol>
                    <a:gridCol w="993114">
                      <a:extLst>
                        <a:ext uri="{9D8B030D-6E8A-4147-A177-3AD203B41FA5}">
                          <a16:colId xmlns:a16="http://schemas.microsoft.com/office/drawing/2014/main" val="3066842352"/>
                        </a:ext>
                      </a:extLst>
                    </a:gridCol>
                    <a:gridCol w="993114">
                      <a:extLst>
                        <a:ext uri="{9D8B030D-6E8A-4147-A177-3AD203B41FA5}">
                          <a16:colId xmlns:a16="http://schemas.microsoft.com/office/drawing/2014/main" val="1323503259"/>
                        </a:ext>
                      </a:extLst>
                    </a:gridCol>
                    <a:gridCol w="993114">
                      <a:extLst>
                        <a:ext uri="{9D8B030D-6E8A-4147-A177-3AD203B41FA5}">
                          <a16:colId xmlns:a16="http://schemas.microsoft.com/office/drawing/2014/main" val="1065866214"/>
                        </a:ext>
                      </a:extLst>
                    </a:gridCol>
                    <a:gridCol w="993114">
                      <a:extLst>
                        <a:ext uri="{9D8B030D-6E8A-4147-A177-3AD203B41FA5}">
                          <a16:colId xmlns:a16="http://schemas.microsoft.com/office/drawing/2014/main" val="4009717987"/>
                        </a:ext>
                      </a:extLst>
                    </a:gridCol>
                    <a:gridCol w="993114">
                      <a:extLst>
                        <a:ext uri="{9D8B030D-6E8A-4147-A177-3AD203B41FA5}">
                          <a16:colId xmlns:a16="http://schemas.microsoft.com/office/drawing/2014/main" val="571984144"/>
                        </a:ext>
                      </a:extLst>
                    </a:gridCol>
                  </a:tblGrid>
                  <a:tr h="1165822">
                    <a:tc>
                      <a:txBody>
                        <a:bodyPr/>
                        <a:lstStyle/>
                        <a:p>
                          <a:pPr algn="ctr"/>
                          <a:r>
                            <a:rPr lang="en-US" sz="3600" i="1" dirty="0">
                              <a:latin typeface="Cambria" panose="02040503050406030204" pitchFamily="18" charset="0"/>
                            </a:rPr>
                            <a:t>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a:latin typeface="Cambria" panose="02040503050406030204" pitchFamily="18" charset="0"/>
                            </a:rPr>
                            <a:t>m</a:t>
                          </a:r>
                        </a:p>
                      </a:txBody>
                      <a:tcPr anchor="ctr"/>
                    </a:tc>
                    <a:tc>
                      <a:txBody>
                        <a:bodyPr/>
                        <a:lstStyle/>
                        <a:p>
                          <a:pPr algn="ctr"/>
                          <a:r>
                            <a:rPr lang="en-US" sz="2800" i="1" dirty="0">
                              <a:latin typeface="Cambria" panose="02040503050406030204" pitchFamily="18" charset="0"/>
                            </a:rPr>
                            <a:t>m</a:t>
                          </a:r>
                          <a:r>
                            <a:rPr lang="en-US" sz="2800" i="1" baseline="0" dirty="0">
                              <a:latin typeface="Cambria" panose="02040503050406030204" pitchFamily="18" charset="0"/>
                            </a:rPr>
                            <a:t> </a:t>
                          </a:r>
                          <a:r>
                            <a:rPr lang="en-US" sz="2800" i="1" dirty="0">
                              <a:latin typeface="Cambria" panose="02040503050406030204" pitchFamily="18" charset="0"/>
                            </a:rPr>
                            <a:t>s</a:t>
                          </a:r>
                          <a:r>
                            <a:rPr lang="en-US" sz="2800" i="1" baseline="30000" dirty="0">
                              <a:latin typeface="Cambria" panose="02040503050406030204" pitchFamily="18" charset="0"/>
                            </a:rPr>
                            <a:t>-1</a:t>
                          </a:r>
                          <a:endParaRPr lang="en-US" sz="2800" i="1" dirty="0">
                            <a:latin typeface="Cambria" panose="02040503050406030204" pitchFamily="18" charset="0"/>
                          </a:endParaRPr>
                        </a:p>
                      </a:txBody>
                      <a:tcPr anchor="ctr"/>
                    </a:tc>
                    <a:tc>
                      <a:txBody>
                        <a:bodyPr/>
                        <a:lstStyle/>
                        <a:p>
                          <a:pPr algn="ctr"/>
                          <a:r>
                            <a:rPr lang="en-US" sz="2800" i="1" dirty="0">
                              <a:latin typeface="Cambria" panose="02040503050406030204" pitchFamily="18" charset="0"/>
                            </a:rPr>
                            <a:t>m</a:t>
                          </a:r>
                          <a:r>
                            <a:rPr lang="en-US" sz="2800" i="1" baseline="0" dirty="0">
                              <a:latin typeface="Cambria" panose="02040503050406030204" pitchFamily="18" charset="0"/>
                            </a:rPr>
                            <a:t> </a:t>
                          </a:r>
                          <a:r>
                            <a:rPr lang="en-US" sz="2800" i="1" dirty="0">
                              <a:latin typeface="Cambria" panose="02040503050406030204" pitchFamily="18" charset="0"/>
                            </a:rPr>
                            <a:t>s</a:t>
                          </a:r>
                          <a:r>
                            <a:rPr lang="en-US" sz="2800" i="1" baseline="30000" dirty="0">
                              <a:latin typeface="Cambria" panose="02040503050406030204" pitchFamily="18" charset="0"/>
                            </a:rPr>
                            <a:t>-1</a:t>
                          </a:r>
                          <a:endParaRPr lang="en-US" sz="2800" i="1" dirty="0">
                            <a:latin typeface="Cambria" panose="02040503050406030204" pitchFamily="18" charset="0"/>
                          </a:endParaRPr>
                        </a:p>
                      </a:txBody>
                      <a:tcPr anchor="ctr"/>
                    </a:tc>
                    <a:tc>
                      <a:txBody>
                        <a:bodyPr/>
                        <a:lstStyle/>
                        <a:p>
                          <a:pPr algn="ctr"/>
                          <a:r>
                            <a:rPr lang="en-US" sz="2800" i="1" dirty="0">
                              <a:latin typeface="Cambria" panose="02040503050406030204" pitchFamily="18" charset="0"/>
                            </a:rPr>
                            <a:t>m</a:t>
                          </a:r>
                          <a:r>
                            <a:rPr lang="en-US" sz="2800" i="1" baseline="0" dirty="0">
                              <a:latin typeface="Cambria" panose="02040503050406030204" pitchFamily="18" charset="0"/>
                            </a:rPr>
                            <a:t> </a:t>
                          </a:r>
                          <a:r>
                            <a:rPr lang="en-US" sz="2800" i="1" dirty="0">
                              <a:latin typeface="Cambria" panose="02040503050406030204" pitchFamily="18" charset="0"/>
                            </a:rPr>
                            <a:t>s</a:t>
                          </a:r>
                          <a:r>
                            <a:rPr lang="en-US" sz="2800" i="1" baseline="30000" dirty="0">
                              <a:latin typeface="Cambria" panose="02040503050406030204" pitchFamily="18" charset="0"/>
                            </a:rPr>
                            <a:t>-2</a:t>
                          </a:r>
                          <a:endParaRPr lang="en-US" sz="2800" i="1" dirty="0">
                            <a:latin typeface="Cambria"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a:latin typeface="Cambria" panose="02040503050406030204" pitchFamily="18" charset="0"/>
                            </a:rPr>
                            <a:t>s</a:t>
                          </a:r>
                        </a:p>
                      </a:txBody>
                      <a:tcPr anchor="ctr"/>
                    </a:tc>
                    <a:extLst>
                      <a:ext uri="{0D108BD9-81ED-4DB2-BD59-A6C34878D82A}">
                        <a16:rowId xmlns:a16="http://schemas.microsoft.com/office/drawing/2014/main" val="154410454"/>
                      </a:ext>
                    </a:extLst>
                  </a:tr>
                  <a:tr h="875875">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r>
                                  <a:rPr lang="en-US" sz="3600" b="0" i="1" smtClean="0">
                                    <a:latin typeface="Cambria Math" panose="02040503050406030204" pitchFamily="18" charset="0"/>
                                  </a:rPr>
                                  <m:t>𝑢</m:t>
                                </m:r>
                                <m:r>
                                  <a:rPr lang="en-US" sz="3600" b="0" i="1" smtClean="0">
                                    <a:latin typeface="Cambria Math" panose="02040503050406030204" pitchFamily="18" charset="0"/>
                                  </a:rPr>
                                  <m:t>+</m:t>
                                </m:r>
                                <m:r>
                                  <a:rPr lang="en-US" sz="3600" b="0" i="1" smtClean="0">
                                    <a:latin typeface="Cambria Math" panose="02040503050406030204" pitchFamily="18" charset="0"/>
                                  </a:rPr>
                                  <m:t>𝑎𝑡</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𝑢</m:t>
                                </m:r>
                              </m:oMath>
                            </m:oMathPara>
                          </a14:m>
                          <a:endParaRPr lang="en-US" sz="3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𝑣</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𝑎</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oMath>
                            </m:oMathPara>
                          </a14:m>
                          <a:endParaRPr lang="en-US" sz="3600" dirty="0"/>
                        </a:p>
                      </a:txBody>
                      <a:tcPr anchor="ctr"/>
                    </a:tc>
                    <a:extLst>
                      <a:ext uri="{0D108BD9-81ED-4DB2-BD59-A6C34878D82A}">
                        <a16:rowId xmlns:a16="http://schemas.microsoft.com/office/drawing/2014/main" val="1293479280"/>
                      </a:ext>
                    </a:extLst>
                  </a:tr>
                  <a:tr h="875875">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𝑠</m:t>
                                </m:r>
                                <m:r>
                                  <a:rPr lang="en-US" sz="3600" b="0" i="1" smtClean="0">
                                    <a:latin typeface="Cambria Math" panose="02040503050406030204" pitchFamily="18" charset="0"/>
                                  </a:rPr>
                                  <m:t>=</m:t>
                                </m:r>
                                <m:r>
                                  <a:rPr lang="en-US" sz="3600" b="0" i="1" smtClean="0">
                                    <a:latin typeface="Cambria Math" panose="02040503050406030204" pitchFamily="18" charset="0"/>
                                  </a:rPr>
                                  <m:t>𝑢𝑡</m:t>
                                </m:r>
                                <m:r>
                                  <a:rPr lang="en-US" sz="3600" b="0" i="1" smtClean="0">
                                    <a:latin typeface="Cambria Math" panose="02040503050406030204" pitchFamily="18" charset="0"/>
                                  </a:rPr>
                                  <m:t>+</m:t>
                                </m:r>
                                <m:box>
                                  <m:boxPr>
                                    <m:ctrlPr>
                                      <a:rPr lang="en-US" sz="3600" b="0" i="1" smtClean="0">
                                        <a:latin typeface="Cambria Math" panose="02040503050406030204" pitchFamily="18" charset="0"/>
                                      </a:rPr>
                                    </m:ctrlPr>
                                  </m:boxPr>
                                  <m:e>
                                    <m:argPr>
                                      <m:argSz m:val="-1"/>
                                    </m:argP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2</m:t>
                                        </m:r>
                                      </m:den>
                                    </m:f>
                                  </m:e>
                                </m:box>
                                <m:r>
                                  <a:rPr lang="en-US" sz="3600" b="0" i="1" smtClean="0">
                                    <a:latin typeface="Cambria Math" panose="02040503050406030204" pitchFamily="18" charset="0"/>
                                  </a:rPr>
                                  <m:t>𝑎</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𝑡</m:t>
                                    </m:r>
                                  </m:e>
                                  <m:sup>
                                    <m:r>
                                      <a:rPr lang="en-US" sz="3600" b="0" i="1" smtClean="0">
                                        <a:latin typeface="Cambria Math" panose="02040503050406030204" pitchFamily="18" charset="0"/>
                                      </a:rPr>
                                      <m:t>2</m:t>
                                    </m:r>
                                  </m:sup>
                                </m:sSup>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𝑠</m:t>
                                </m:r>
                              </m:oMath>
                            </m:oMathPara>
                          </a14:m>
                          <a:endParaRPr lang="en-US" sz="3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𝑢</m:t>
                                </m:r>
                              </m:oMath>
                            </m:oMathPara>
                          </a14:m>
                          <a:endParaRPr lang="en-US" sz="3600" dirty="0"/>
                        </a:p>
                      </a:txBody>
                      <a:tcPr anchor="ctr"/>
                    </a:tc>
                    <a:tc>
                      <a:txBody>
                        <a:bodyPr/>
                        <a:lstStyle/>
                        <a:p>
                          <a:pPr algn="ctr"/>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𝑎</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oMath>
                            </m:oMathPara>
                          </a14:m>
                          <a:endParaRPr lang="en-US" sz="3600" dirty="0"/>
                        </a:p>
                      </a:txBody>
                      <a:tcPr anchor="ctr"/>
                    </a:tc>
                    <a:extLst>
                      <a:ext uri="{0D108BD9-81ED-4DB2-BD59-A6C34878D82A}">
                        <a16:rowId xmlns:a16="http://schemas.microsoft.com/office/drawing/2014/main" val="1277016835"/>
                      </a:ext>
                    </a:extLst>
                  </a:tr>
                  <a:tr h="875875">
                    <a:tc>
                      <a:txBody>
                        <a:bodyPr/>
                        <a:lstStyle/>
                        <a:p>
                          <a:pPr algn="ct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𝑣</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𝑢</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+2</m:t>
                                </m:r>
                                <m:r>
                                  <a:rPr lang="en-US" sz="3600" b="0" i="1" smtClean="0">
                                    <a:latin typeface="Cambria Math" panose="02040503050406030204" pitchFamily="18" charset="0"/>
                                  </a:rPr>
                                  <m:t>𝑎𝑠</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𝑠</m:t>
                                </m:r>
                              </m:oMath>
                            </m:oMathPara>
                          </a14:m>
                          <a:endParaRPr lang="en-US" sz="3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𝑢</m:t>
                                </m:r>
                              </m:oMath>
                            </m:oMathPara>
                          </a14:m>
                          <a:endParaRPr lang="en-US" sz="3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𝑣</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𝑎</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anchor="ctr"/>
                    </a:tc>
                    <a:extLst>
                      <a:ext uri="{0D108BD9-81ED-4DB2-BD59-A6C34878D82A}">
                        <a16:rowId xmlns:a16="http://schemas.microsoft.com/office/drawing/2014/main" val="542328083"/>
                      </a:ext>
                    </a:extLst>
                  </a:tr>
                  <a:tr h="875875">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𝑠</m:t>
                                </m:r>
                                <m:r>
                                  <a:rPr lang="en-US" sz="3600" b="0" i="1" smtClean="0">
                                    <a:latin typeface="Cambria Math" panose="02040503050406030204" pitchFamily="18" charset="0"/>
                                  </a:rPr>
                                  <m:t>=</m:t>
                                </m:r>
                                <m:box>
                                  <m:boxPr>
                                    <m:ctrlPr>
                                      <a:rPr lang="en-US" sz="3600" b="0" i="1" smtClean="0">
                                        <a:latin typeface="Cambria Math" panose="02040503050406030204" pitchFamily="18" charset="0"/>
                                      </a:rPr>
                                    </m:ctrlPr>
                                  </m:boxPr>
                                  <m:e>
                                    <m:argPr>
                                      <m:argSz m:val="-1"/>
                                    </m:argPr>
                                    <m:f>
                                      <m:fPr>
                                        <m:ctrlPr>
                                          <a:rPr lang="en-US" sz="3600" b="0" i="1" smtClean="0">
                                            <a:latin typeface="Cambria Math" panose="02040503050406030204" pitchFamily="18" charset="0"/>
                                          </a:rPr>
                                        </m:ctrlPr>
                                      </m:fPr>
                                      <m:num>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𝑣</m:t>
                                            </m:r>
                                            <m:r>
                                              <a:rPr lang="en-US" sz="3600" b="0" i="1" smtClean="0">
                                                <a:latin typeface="Cambria Math" panose="02040503050406030204" pitchFamily="18" charset="0"/>
                                              </a:rPr>
                                              <m:t>+</m:t>
                                            </m:r>
                                            <m:r>
                                              <a:rPr lang="en-US" sz="3600" b="0" i="1" smtClean="0">
                                                <a:latin typeface="Cambria Math" panose="02040503050406030204" pitchFamily="18" charset="0"/>
                                              </a:rPr>
                                              <m:t>𝑢</m:t>
                                            </m:r>
                                          </m:e>
                                        </m:d>
                                        <m:r>
                                          <a:rPr lang="en-US" sz="3600" b="0" i="1" smtClean="0">
                                            <a:latin typeface="Cambria Math" panose="02040503050406030204" pitchFamily="18" charset="0"/>
                                          </a:rPr>
                                          <m:t>𝑡</m:t>
                                        </m:r>
                                      </m:num>
                                      <m:den>
                                        <m:r>
                                          <a:rPr lang="en-US" sz="3600" b="0" i="1" smtClean="0">
                                            <a:latin typeface="Cambria Math" panose="02040503050406030204" pitchFamily="18" charset="0"/>
                                          </a:rPr>
                                          <m:t>2</m:t>
                                        </m:r>
                                      </m:den>
                                    </m:f>
                                  </m:e>
                                </m:box>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𝑠</m:t>
                                </m:r>
                              </m:oMath>
                            </m:oMathPara>
                          </a14:m>
                          <a:endParaRPr lang="en-US" sz="3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𝑢</m:t>
                                </m:r>
                              </m:oMath>
                            </m:oMathPara>
                          </a14:m>
                          <a:endParaRPr lang="en-US" sz="36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𝑣</m:t>
                                </m:r>
                              </m:oMath>
                            </m:oMathPara>
                          </a14:m>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oMath>
                            </m:oMathPara>
                          </a14:m>
                          <a:endParaRPr lang="en-US" sz="3600" dirty="0"/>
                        </a:p>
                      </a:txBody>
                      <a:tcPr anchor="ctr"/>
                    </a:tc>
                    <a:extLst>
                      <a:ext uri="{0D108BD9-81ED-4DB2-BD59-A6C34878D82A}">
                        <a16:rowId xmlns:a16="http://schemas.microsoft.com/office/drawing/2014/main" val="231670930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54112072"/>
                  </p:ext>
                </p:extLst>
              </p:nvPr>
            </p:nvGraphicFramePr>
            <p:xfrm>
              <a:off x="218300" y="1531726"/>
              <a:ext cx="8726919" cy="4669322"/>
            </p:xfrm>
            <a:graphic>
              <a:graphicData uri="http://schemas.openxmlformats.org/drawingml/2006/table">
                <a:tbl>
                  <a:tblPr bandRow="1">
                    <a:tableStyleId>{8A107856-5554-42FB-B03E-39F5DBC370BA}</a:tableStyleId>
                  </a:tblPr>
                  <a:tblGrid>
                    <a:gridCol w="3761349">
                      <a:extLst>
                        <a:ext uri="{9D8B030D-6E8A-4147-A177-3AD203B41FA5}">
                          <a16:colId xmlns:a16="http://schemas.microsoft.com/office/drawing/2014/main" val="2160596082"/>
                        </a:ext>
                      </a:extLst>
                    </a:gridCol>
                    <a:gridCol w="993114">
                      <a:extLst>
                        <a:ext uri="{9D8B030D-6E8A-4147-A177-3AD203B41FA5}">
                          <a16:colId xmlns:a16="http://schemas.microsoft.com/office/drawing/2014/main" val="3066842352"/>
                        </a:ext>
                      </a:extLst>
                    </a:gridCol>
                    <a:gridCol w="993114">
                      <a:extLst>
                        <a:ext uri="{9D8B030D-6E8A-4147-A177-3AD203B41FA5}">
                          <a16:colId xmlns:a16="http://schemas.microsoft.com/office/drawing/2014/main" val="1323503259"/>
                        </a:ext>
                      </a:extLst>
                    </a:gridCol>
                    <a:gridCol w="993114">
                      <a:extLst>
                        <a:ext uri="{9D8B030D-6E8A-4147-A177-3AD203B41FA5}">
                          <a16:colId xmlns:a16="http://schemas.microsoft.com/office/drawing/2014/main" val="1065866214"/>
                        </a:ext>
                      </a:extLst>
                    </a:gridCol>
                    <a:gridCol w="993114">
                      <a:extLst>
                        <a:ext uri="{9D8B030D-6E8A-4147-A177-3AD203B41FA5}">
                          <a16:colId xmlns:a16="http://schemas.microsoft.com/office/drawing/2014/main" val="4009717987"/>
                        </a:ext>
                      </a:extLst>
                    </a:gridCol>
                    <a:gridCol w="993114">
                      <a:extLst>
                        <a:ext uri="{9D8B030D-6E8A-4147-A177-3AD203B41FA5}">
                          <a16:colId xmlns:a16="http://schemas.microsoft.com/office/drawing/2014/main" val="571984144"/>
                        </a:ext>
                      </a:extLst>
                    </a:gridCol>
                  </a:tblGrid>
                  <a:tr h="1165822">
                    <a:tc>
                      <a:txBody>
                        <a:bodyPr/>
                        <a:lstStyle/>
                        <a:p>
                          <a:pPr algn="ctr"/>
                          <a:r>
                            <a:rPr lang="en-US" sz="3600" i="1" dirty="0">
                              <a:latin typeface="Cambria" panose="02040503050406030204" pitchFamily="18" charset="0"/>
                            </a:rPr>
                            <a:t>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a:latin typeface="Cambria" panose="02040503050406030204" pitchFamily="18" charset="0"/>
                            </a:rPr>
                            <a:t>m</a:t>
                          </a:r>
                        </a:p>
                      </a:txBody>
                      <a:tcPr anchor="ctr"/>
                    </a:tc>
                    <a:tc>
                      <a:txBody>
                        <a:bodyPr/>
                        <a:lstStyle/>
                        <a:p>
                          <a:pPr algn="ctr"/>
                          <a:r>
                            <a:rPr lang="en-US" sz="2800" i="1" dirty="0">
                              <a:latin typeface="Cambria" panose="02040503050406030204" pitchFamily="18" charset="0"/>
                            </a:rPr>
                            <a:t>m</a:t>
                          </a:r>
                          <a:r>
                            <a:rPr lang="en-US" sz="2800" i="1" baseline="0" dirty="0">
                              <a:latin typeface="Cambria" panose="02040503050406030204" pitchFamily="18" charset="0"/>
                            </a:rPr>
                            <a:t> </a:t>
                          </a:r>
                          <a:r>
                            <a:rPr lang="en-US" sz="2800" i="1" dirty="0">
                              <a:latin typeface="Cambria" panose="02040503050406030204" pitchFamily="18" charset="0"/>
                            </a:rPr>
                            <a:t>s</a:t>
                          </a:r>
                          <a:r>
                            <a:rPr lang="en-US" sz="2800" i="1" baseline="30000" dirty="0">
                              <a:latin typeface="Cambria" panose="02040503050406030204" pitchFamily="18" charset="0"/>
                            </a:rPr>
                            <a:t>-1</a:t>
                          </a:r>
                          <a:endParaRPr lang="en-US" sz="2800" i="1" dirty="0">
                            <a:latin typeface="Cambria" panose="02040503050406030204" pitchFamily="18" charset="0"/>
                          </a:endParaRPr>
                        </a:p>
                      </a:txBody>
                      <a:tcPr anchor="ctr"/>
                    </a:tc>
                    <a:tc>
                      <a:txBody>
                        <a:bodyPr/>
                        <a:lstStyle/>
                        <a:p>
                          <a:pPr algn="ctr"/>
                          <a:r>
                            <a:rPr lang="en-US" sz="2800" i="1" dirty="0">
                              <a:latin typeface="Cambria" panose="02040503050406030204" pitchFamily="18" charset="0"/>
                            </a:rPr>
                            <a:t>m</a:t>
                          </a:r>
                          <a:r>
                            <a:rPr lang="en-US" sz="2800" i="1" baseline="0" dirty="0">
                              <a:latin typeface="Cambria" panose="02040503050406030204" pitchFamily="18" charset="0"/>
                            </a:rPr>
                            <a:t> </a:t>
                          </a:r>
                          <a:r>
                            <a:rPr lang="en-US" sz="2800" i="1" dirty="0">
                              <a:latin typeface="Cambria" panose="02040503050406030204" pitchFamily="18" charset="0"/>
                            </a:rPr>
                            <a:t>s</a:t>
                          </a:r>
                          <a:r>
                            <a:rPr lang="en-US" sz="2800" i="1" baseline="30000" dirty="0">
                              <a:latin typeface="Cambria" panose="02040503050406030204" pitchFamily="18" charset="0"/>
                            </a:rPr>
                            <a:t>-1</a:t>
                          </a:r>
                          <a:endParaRPr lang="en-US" sz="2800" i="1" dirty="0">
                            <a:latin typeface="Cambria" panose="02040503050406030204" pitchFamily="18" charset="0"/>
                          </a:endParaRPr>
                        </a:p>
                      </a:txBody>
                      <a:tcPr anchor="ctr"/>
                    </a:tc>
                    <a:tc>
                      <a:txBody>
                        <a:bodyPr/>
                        <a:lstStyle/>
                        <a:p>
                          <a:pPr algn="ctr"/>
                          <a:r>
                            <a:rPr lang="en-US" sz="2800" i="1" dirty="0">
                              <a:latin typeface="Cambria" panose="02040503050406030204" pitchFamily="18" charset="0"/>
                            </a:rPr>
                            <a:t>m</a:t>
                          </a:r>
                          <a:r>
                            <a:rPr lang="en-US" sz="2800" i="1" baseline="0" dirty="0">
                              <a:latin typeface="Cambria" panose="02040503050406030204" pitchFamily="18" charset="0"/>
                            </a:rPr>
                            <a:t> </a:t>
                          </a:r>
                          <a:r>
                            <a:rPr lang="en-US" sz="2800" i="1" dirty="0">
                              <a:latin typeface="Cambria" panose="02040503050406030204" pitchFamily="18" charset="0"/>
                            </a:rPr>
                            <a:t>s</a:t>
                          </a:r>
                          <a:r>
                            <a:rPr lang="en-US" sz="2800" i="1" baseline="30000" dirty="0">
                              <a:latin typeface="Cambria" panose="02040503050406030204" pitchFamily="18" charset="0"/>
                            </a:rPr>
                            <a:t>-2</a:t>
                          </a:r>
                          <a:endParaRPr lang="en-US" sz="2800" i="1" dirty="0">
                            <a:latin typeface="Cambria"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a:latin typeface="Cambria" panose="02040503050406030204" pitchFamily="18" charset="0"/>
                            </a:rPr>
                            <a:t>s</a:t>
                          </a:r>
                        </a:p>
                      </a:txBody>
                      <a:tcPr anchor="ctr"/>
                    </a:tc>
                    <a:extLst>
                      <a:ext uri="{0D108BD9-81ED-4DB2-BD59-A6C34878D82A}">
                        <a16:rowId xmlns:a16="http://schemas.microsoft.com/office/drawing/2014/main" val="154410454"/>
                      </a:ext>
                    </a:extLst>
                  </a:tr>
                  <a:tr h="875875">
                    <a:tc>
                      <a:txBody>
                        <a:bodyPr/>
                        <a:lstStyle/>
                        <a:p>
                          <a:endParaRPr lang="en-US"/>
                        </a:p>
                      </a:txBody>
                      <a:tcPr anchor="ctr">
                        <a:blipFill>
                          <a:blip r:embed="rId2"/>
                          <a:stretch>
                            <a:fillRect l="-162" t="-134965" r="-132201" b="-303497"/>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anchor="ctr"/>
                    </a:tc>
                    <a:tc>
                      <a:txBody>
                        <a:bodyPr/>
                        <a:lstStyle/>
                        <a:p>
                          <a:endParaRPr lang="en-US"/>
                        </a:p>
                      </a:txBody>
                      <a:tcPr anchor="ctr">
                        <a:blipFill>
                          <a:blip r:embed="rId2"/>
                          <a:stretch>
                            <a:fillRect l="-479755" t="-134965" r="-301227" b="-303497"/>
                          </a:stretch>
                        </a:blipFill>
                      </a:tcPr>
                    </a:tc>
                    <a:tc>
                      <a:txBody>
                        <a:bodyPr/>
                        <a:lstStyle/>
                        <a:p>
                          <a:endParaRPr lang="en-US"/>
                        </a:p>
                      </a:txBody>
                      <a:tcPr anchor="ctr">
                        <a:blipFill>
                          <a:blip r:embed="rId2"/>
                          <a:stretch>
                            <a:fillRect l="-579755" t="-134965" r="-201227" b="-303497"/>
                          </a:stretch>
                        </a:blipFill>
                      </a:tcPr>
                    </a:tc>
                    <a:tc>
                      <a:txBody>
                        <a:bodyPr/>
                        <a:lstStyle/>
                        <a:p>
                          <a:endParaRPr lang="en-US"/>
                        </a:p>
                      </a:txBody>
                      <a:tcPr anchor="ctr">
                        <a:blipFill>
                          <a:blip r:embed="rId2"/>
                          <a:stretch>
                            <a:fillRect l="-679755" t="-134965" r="-101227" b="-303497"/>
                          </a:stretch>
                        </a:blipFill>
                      </a:tcPr>
                    </a:tc>
                    <a:tc>
                      <a:txBody>
                        <a:bodyPr/>
                        <a:lstStyle/>
                        <a:p>
                          <a:endParaRPr lang="en-US"/>
                        </a:p>
                      </a:txBody>
                      <a:tcPr anchor="ctr">
                        <a:blipFill>
                          <a:blip r:embed="rId2"/>
                          <a:stretch>
                            <a:fillRect l="-779755" t="-134965" r="-1227" b="-303497"/>
                          </a:stretch>
                        </a:blipFill>
                      </a:tcPr>
                    </a:tc>
                    <a:extLst>
                      <a:ext uri="{0D108BD9-81ED-4DB2-BD59-A6C34878D82A}">
                        <a16:rowId xmlns:a16="http://schemas.microsoft.com/office/drawing/2014/main" val="1293479280"/>
                      </a:ext>
                    </a:extLst>
                  </a:tr>
                  <a:tr h="875875">
                    <a:tc>
                      <a:txBody>
                        <a:bodyPr/>
                        <a:lstStyle/>
                        <a:p>
                          <a:endParaRPr lang="en-US"/>
                        </a:p>
                      </a:txBody>
                      <a:tcPr anchor="ctr">
                        <a:blipFill>
                          <a:blip r:embed="rId2"/>
                          <a:stretch>
                            <a:fillRect l="-162" t="-233333" r="-132201" b="-201389"/>
                          </a:stretch>
                        </a:blipFill>
                      </a:tcPr>
                    </a:tc>
                    <a:tc>
                      <a:txBody>
                        <a:bodyPr/>
                        <a:lstStyle/>
                        <a:p>
                          <a:endParaRPr lang="en-US"/>
                        </a:p>
                      </a:txBody>
                      <a:tcPr anchor="ctr">
                        <a:blipFill>
                          <a:blip r:embed="rId2"/>
                          <a:stretch>
                            <a:fillRect l="-379755" t="-233333" r="-401227" b="-201389"/>
                          </a:stretch>
                        </a:blipFill>
                      </a:tcPr>
                    </a:tc>
                    <a:tc>
                      <a:txBody>
                        <a:bodyPr/>
                        <a:lstStyle/>
                        <a:p>
                          <a:endParaRPr lang="en-US"/>
                        </a:p>
                      </a:txBody>
                      <a:tcPr anchor="ctr">
                        <a:blipFill>
                          <a:blip r:embed="rId2"/>
                          <a:stretch>
                            <a:fillRect l="-479755" t="-233333" r="-301227" b="-201389"/>
                          </a:stretch>
                        </a:blipFill>
                      </a:tcPr>
                    </a:tc>
                    <a:tc>
                      <a:txBody>
                        <a:bodyPr/>
                        <a:lstStyle/>
                        <a:p>
                          <a:pPr algn="ctr"/>
                          <a:endParaRPr lang="en-US" sz="3600" dirty="0"/>
                        </a:p>
                      </a:txBody>
                      <a:tcPr anchor="ctr"/>
                    </a:tc>
                    <a:tc>
                      <a:txBody>
                        <a:bodyPr/>
                        <a:lstStyle/>
                        <a:p>
                          <a:endParaRPr lang="en-US"/>
                        </a:p>
                      </a:txBody>
                      <a:tcPr anchor="ctr">
                        <a:blipFill>
                          <a:blip r:embed="rId2"/>
                          <a:stretch>
                            <a:fillRect l="-679755" t="-233333" r="-101227" b="-201389"/>
                          </a:stretch>
                        </a:blipFill>
                      </a:tcPr>
                    </a:tc>
                    <a:tc>
                      <a:txBody>
                        <a:bodyPr/>
                        <a:lstStyle/>
                        <a:p>
                          <a:endParaRPr lang="en-US"/>
                        </a:p>
                      </a:txBody>
                      <a:tcPr anchor="ctr">
                        <a:blipFill>
                          <a:blip r:embed="rId2"/>
                          <a:stretch>
                            <a:fillRect l="-779755" t="-233333" r="-1227" b="-201389"/>
                          </a:stretch>
                        </a:blipFill>
                      </a:tcPr>
                    </a:tc>
                    <a:extLst>
                      <a:ext uri="{0D108BD9-81ED-4DB2-BD59-A6C34878D82A}">
                        <a16:rowId xmlns:a16="http://schemas.microsoft.com/office/drawing/2014/main" val="1277016835"/>
                      </a:ext>
                    </a:extLst>
                  </a:tr>
                  <a:tr h="875875">
                    <a:tc>
                      <a:txBody>
                        <a:bodyPr/>
                        <a:lstStyle/>
                        <a:p>
                          <a:endParaRPr lang="en-US"/>
                        </a:p>
                      </a:txBody>
                      <a:tcPr anchor="ctr">
                        <a:blipFill>
                          <a:blip r:embed="rId2"/>
                          <a:stretch>
                            <a:fillRect l="-162" t="-333333" r="-132201" b="-101389"/>
                          </a:stretch>
                        </a:blipFill>
                      </a:tcPr>
                    </a:tc>
                    <a:tc>
                      <a:txBody>
                        <a:bodyPr/>
                        <a:lstStyle/>
                        <a:p>
                          <a:endParaRPr lang="en-US"/>
                        </a:p>
                      </a:txBody>
                      <a:tcPr anchor="ctr">
                        <a:blipFill>
                          <a:blip r:embed="rId2"/>
                          <a:stretch>
                            <a:fillRect l="-379755" t="-333333" r="-401227" b="-101389"/>
                          </a:stretch>
                        </a:blipFill>
                      </a:tcPr>
                    </a:tc>
                    <a:tc>
                      <a:txBody>
                        <a:bodyPr/>
                        <a:lstStyle/>
                        <a:p>
                          <a:endParaRPr lang="en-US"/>
                        </a:p>
                      </a:txBody>
                      <a:tcPr anchor="ctr">
                        <a:blipFill>
                          <a:blip r:embed="rId2"/>
                          <a:stretch>
                            <a:fillRect l="-479755" t="-333333" r="-301227" b="-101389"/>
                          </a:stretch>
                        </a:blipFill>
                      </a:tcPr>
                    </a:tc>
                    <a:tc>
                      <a:txBody>
                        <a:bodyPr/>
                        <a:lstStyle/>
                        <a:p>
                          <a:endParaRPr lang="en-US"/>
                        </a:p>
                      </a:txBody>
                      <a:tcPr anchor="ctr">
                        <a:blipFill>
                          <a:blip r:embed="rId2"/>
                          <a:stretch>
                            <a:fillRect l="-579755" t="-333333" r="-201227" b="-101389"/>
                          </a:stretch>
                        </a:blipFill>
                      </a:tcPr>
                    </a:tc>
                    <a:tc>
                      <a:txBody>
                        <a:bodyPr/>
                        <a:lstStyle/>
                        <a:p>
                          <a:endParaRPr lang="en-US"/>
                        </a:p>
                      </a:txBody>
                      <a:tcPr anchor="ctr">
                        <a:blipFill>
                          <a:blip r:embed="rId2"/>
                          <a:stretch>
                            <a:fillRect l="-679755" t="-333333" r="-101227" b="-101389"/>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anchor="ctr"/>
                    </a:tc>
                    <a:extLst>
                      <a:ext uri="{0D108BD9-81ED-4DB2-BD59-A6C34878D82A}">
                        <a16:rowId xmlns:a16="http://schemas.microsoft.com/office/drawing/2014/main" val="542328083"/>
                      </a:ext>
                    </a:extLst>
                  </a:tr>
                  <a:tr h="875875">
                    <a:tc>
                      <a:txBody>
                        <a:bodyPr/>
                        <a:lstStyle/>
                        <a:p>
                          <a:endParaRPr lang="en-US"/>
                        </a:p>
                      </a:txBody>
                      <a:tcPr anchor="ctr">
                        <a:blipFill>
                          <a:blip r:embed="rId2"/>
                          <a:stretch>
                            <a:fillRect l="-162" t="-433333" r="-132201" b="-1389"/>
                          </a:stretch>
                        </a:blipFill>
                      </a:tcPr>
                    </a:tc>
                    <a:tc>
                      <a:txBody>
                        <a:bodyPr/>
                        <a:lstStyle/>
                        <a:p>
                          <a:endParaRPr lang="en-US"/>
                        </a:p>
                      </a:txBody>
                      <a:tcPr anchor="ctr">
                        <a:blipFill>
                          <a:blip r:embed="rId2"/>
                          <a:stretch>
                            <a:fillRect l="-379755" t="-433333" r="-401227" b="-1389"/>
                          </a:stretch>
                        </a:blipFill>
                      </a:tcPr>
                    </a:tc>
                    <a:tc>
                      <a:txBody>
                        <a:bodyPr/>
                        <a:lstStyle/>
                        <a:p>
                          <a:endParaRPr lang="en-US"/>
                        </a:p>
                      </a:txBody>
                      <a:tcPr anchor="ctr">
                        <a:blipFill>
                          <a:blip r:embed="rId2"/>
                          <a:stretch>
                            <a:fillRect l="-479755" t="-433333" r="-301227" b="-1389"/>
                          </a:stretch>
                        </a:blipFill>
                      </a:tcPr>
                    </a:tc>
                    <a:tc>
                      <a:txBody>
                        <a:bodyPr/>
                        <a:lstStyle/>
                        <a:p>
                          <a:endParaRPr lang="en-US"/>
                        </a:p>
                      </a:txBody>
                      <a:tcPr anchor="ctr">
                        <a:blipFill>
                          <a:blip r:embed="rId2"/>
                          <a:stretch>
                            <a:fillRect l="-579755" t="-433333" r="-201227" b="-1389"/>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anchor="ctr"/>
                    </a:tc>
                    <a:tc>
                      <a:txBody>
                        <a:bodyPr/>
                        <a:lstStyle/>
                        <a:p>
                          <a:endParaRPr lang="en-US"/>
                        </a:p>
                      </a:txBody>
                      <a:tcPr anchor="ctr">
                        <a:blipFill>
                          <a:blip r:embed="rId2"/>
                          <a:stretch>
                            <a:fillRect l="-779755" t="-433333" r="-1227" b="-1389"/>
                          </a:stretch>
                        </a:blipFill>
                      </a:tcPr>
                    </a:tc>
                    <a:extLst>
                      <a:ext uri="{0D108BD9-81ED-4DB2-BD59-A6C34878D82A}">
                        <a16:rowId xmlns:a16="http://schemas.microsoft.com/office/drawing/2014/main" val="2316709308"/>
                      </a:ext>
                    </a:extLst>
                  </a:tr>
                </a:tbl>
              </a:graphicData>
            </a:graphic>
          </p:graphicFrame>
        </mc:Fallback>
      </mc:AlternateContent>
    </p:spTree>
    <p:extLst>
      <p:ext uri="{BB962C8B-B14F-4D97-AF65-F5344CB8AC3E}">
        <p14:creationId xmlns:p14="http://schemas.microsoft.com/office/powerpoint/2010/main" val="3367957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uFillTx/>
              </a:rPr>
              <a:t>2</a:t>
            </a:r>
            <a:r>
              <a:rPr lang="en-US" baseline="30000" dirty="0">
                <a:solidFill>
                  <a:schemeClr val="bg1"/>
                </a:solidFill>
                <a:effectLst>
                  <a:outerShdw blurRad="38100" dist="38100" dir="2700000" algn="tl">
                    <a:srgbClr val="000000">
                      <a:alpha val="43137"/>
                    </a:srgbClr>
                  </a:outerShdw>
                </a:effectLst>
                <a:uFillTx/>
              </a:rPr>
              <a:t>nd</a:t>
            </a:r>
            <a:r>
              <a:rPr lang="en-US" dirty="0">
                <a:solidFill>
                  <a:schemeClr val="bg1"/>
                </a:solidFill>
                <a:effectLst>
                  <a:outerShdw blurRad="38100" dist="38100" dir="2700000" algn="tl">
                    <a:srgbClr val="000000">
                      <a:alpha val="43137"/>
                    </a:srgbClr>
                  </a:outerShdw>
                </a:effectLst>
                <a:uFillTx/>
              </a:rPr>
              <a:t> Law | Try This… | #3</a:t>
            </a:r>
            <a:endParaRPr lang="en-US" u="sng" dirty="0">
              <a:solidFill>
                <a:schemeClr val="bg1"/>
              </a:solidFill>
              <a:effectLst>
                <a:outerShdw blurRad="38100" dist="38100" dir="2700000" algn="tl">
                  <a:srgbClr val="000000">
                    <a:alpha val="43137"/>
                  </a:srgbClr>
                </a:outerShdw>
              </a:effectLst>
              <a:uFillTx/>
            </a:endParaRPr>
          </a:p>
        </p:txBody>
      </p:sp>
      <p:sp>
        <p:nvSpPr>
          <p:cNvPr id="5" name="Rectangle 3"/>
          <p:cNvSpPr txBox="1">
            <a:spLocks noChangeArrowheads="1"/>
          </p:cNvSpPr>
          <p:nvPr/>
        </p:nvSpPr>
        <p:spPr>
          <a:xfrm>
            <a:off x="360608" y="1531726"/>
            <a:ext cx="8440492" cy="20584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uFillTx/>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uFillTx/>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9pPr>
          </a:lstStyle>
          <a:p>
            <a:pPr marL="0" indent="0">
              <a:buNone/>
            </a:pPr>
            <a:r>
              <a:rPr lang="en-US" altLang="en-US" sz="2800" dirty="0">
                <a:uFillTx/>
                <a:latin typeface="+mj-lt"/>
              </a:rPr>
              <a:t>A race car has a mass of 710 kg. It starts from rest and travels 40 meters in 3.0 seconds. That car is uniformly accelerated during the entire time. What net force is applied to it?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85E3D0B-5218-4663-85D7-6C401296E954}"/>
                  </a:ext>
                </a:extLst>
              </p:cNvPr>
              <p:cNvGraphicFramePr>
                <a:graphicFrameLocks noGrp="1"/>
              </p:cNvGraphicFramePr>
              <p:nvPr/>
            </p:nvGraphicFramePr>
            <p:xfrm>
              <a:off x="342901" y="3283527"/>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𝑠</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388651181"/>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𝑢</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𝑣</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475063573"/>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790817198"/>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36691431"/>
                      </a:ext>
                    </a:extLst>
                  </a:tr>
                </a:tbl>
              </a:graphicData>
            </a:graphic>
          </p:graphicFrame>
        </mc:Choice>
        <mc:Fallback xmlns="">
          <p:graphicFrame>
            <p:nvGraphicFramePr>
              <p:cNvPr id="6" name="Table 5">
                <a:extLst>
                  <a:ext uri="{FF2B5EF4-FFF2-40B4-BE49-F238E27FC236}">
                    <a16:creationId xmlns:a16="http://schemas.microsoft.com/office/drawing/2014/main" id="{185E3D0B-5218-4663-85D7-6C401296E954}"/>
                  </a:ext>
                </a:extLst>
              </p:cNvPr>
              <p:cNvGraphicFramePr>
                <a:graphicFrameLocks noGrp="1"/>
              </p:cNvGraphicFramePr>
              <p:nvPr>
                <p:extLst>
                  <p:ext uri="{D42A27DB-BD31-4B8C-83A1-F6EECF244321}">
                    <p14:modId xmlns:p14="http://schemas.microsoft.com/office/powerpoint/2010/main" val="1017664424"/>
                  </p:ext>
                </p:extLst>
              </p:nvPr>
            </p:nvGraphicFramePr>
            <p:xfrm>
              <a:off x="342901" y="3283527"/>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endParaRPr lang="en-US"/>
                        </a:p>
                      </a:txBody>
                      <a:tcPr anchor="ctr">
                        <a:blipFill>
                          <a:blip r:embed="rId2"/>
                          <a:stretch>
                            <a:fillRect l="-1176" t="-1031" r="-292941" b="-40000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388651181"/>
                      </a:ext>
                    </a:extLst>
                  </a:tr>
                  <a:tr h="587416">
                    <a:tc>
                      <a:txBody>
                        <a:bodyPr/>
                        <a:lstStyle/>
                        <a:p>
                          <a:endParaRPr lang="en-US"/>
                        </a:p>
                      </a:txBody>
                      <a:tcPr anchor="ctr">
                        <a:blipFill>
                          <a:blip r:embed="rId2"/>
                          <a:stretch>
                            <a:fillRect l="-1176" t="-102083" r="-292941" b="-3041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endParaRPr lang="en-US"/>
                        </a:p>
                      </a:txBody>
                      <a:tcPr anchor="ctr">
                        <a:blipFill>
                          <a:blip r:embed="rId2"/>
                          <a:stretch>
                            <a:fillRect l="-1176" t="-200000" r="-292941" b="-20103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475063573"/>
                      </a:ext>
                    </a:extLst>
                  </a:tr>
                  <a:tr h="587416">
                    <a:tc>
                      <a:txBody>
                        <a:bodyPr/>
                        <a:lstStyle/>
                        <a:p>
                          <a:endParaRPr lang="en-US"/>
                        </a:p>
                      </a:txBody>
                      <a:tcPr anchor="ctr">
                        <a:blipFill>
                          <a:blip r:embed="rId2"/>
                          <a:stretch>
                            <a:fillRect l="-1176" t="-303125" r="-292941" b="-103125"/>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790817198"/>
                      </a:ext>
                    </a:extLst>
                  </a:tr>
                  <a:tr h="587416">
                    <a:tc>
                      <a:txBody>
                        <a:bodyPr/>
                        <a:lstStyle/>
                        <a:p>
                          <a:endParaRPr lang="en-US"/>
                        </a:p>
                      </a:txBody>
                      <a:tcPr anchor="ctr">
                        <a:blipFill>
                          <a:blip r:embed="rId2"/>
                          <a:stretch>
                            <a:fillRect l="-1176" t="-398969" r="-292941" b="-2062"/>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36691431"/>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BBC1A2-B83E-4585-A914-1762A99EE846}"/>
                  </a:ext>
                </a:extLst>
              </p:cNvPr>
              <p:cNvSpPr txBox="1"/>
              <p:nvPr/>
            </p:nvSpPr>
            <p:spPr>
              <a:xfrm>
                <a:off x="2561563" y="3283527"/>
                <a:ext cx="2195216" cy="5023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70C0"/>
                          </a:solidFill>
                          <a:latin typeface="Cambria Math" panose="02040503050406030204" pitchFamily="18" charset="0"/>
                        </a:rPr>
                        <m:t>𝑠</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𝑢𝑡</m:t>
                      </m:r>
                      <m:r>
                        <a:rPr lang="en-US" sz="2800" b="0" i="1" smtClean="0">
                          <a:solidFill>
                            <a:srgbClr val="0070C0"/>
                          </a:solidFill>
                          <a:latin typeface="Cambria Math" panose="02040503050406030204" pitchFamily="18" charset="0"/>
                        </a:rPr>
                        <m:t>+</m:t>
                      </m:r>
                      <m:box>
                        <m:boxPr>
                          <m:ctrlPr>
                            <a:rPr lang="en-US" sz="2800" b="0" i="1" smtClean="0">
                              <a:solidFill>
                                <a:srgbClr val="0070C0"/>
                              </a:solidFill>
                              <a:latin typeface="Cambria Math" panose="02040503050406030204" pitchFamily="18" charset="0"/>
                            </a:rPr>
                          </m:ctrlPr>
                        </m:boxPr>
                        <m:e>
                          <m:argPr>
                            <m:argSz m:val="-1"/>
                          </m:argPr>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1</m:t>
                              </m:r>
                            </m:num>
                            <m:den>
                              <m:r>
                                <a:rPr lang="en-US" sz="2800" b="0" i="1" smtClean="0">
                                  <a:solidFill>
                                    <a:srgbClr val="0070C0"/>
                                  </a:solidFill>
                                  <a:latin typeface="Cambria Math" panose="02040503050406030204" pitchFamily="18" charset="0"/>
                                </a:rPr>
                                <m:t>2</m:t>
                              </m:r>
                            </m:den>
                          </m:f>
                        </m:e>
                      </m:box>
                      <m:r>
                        <a:rPr lang="en-US" sz="2800" b="0" i="1" smtClean="0">
                          <a:solidFill>
                            <a:srgbClr val="0070C0"/>
                          </a:solidFill>
                          <a:latin typeface="Cambria Math" panose="02040503050406030204" pitchFamily="18" charset="0"/>
                        </a:rPr>
                        <m:t>𝑎</m:t>
                      </m:r>
                      <m:sSup>
                        <m:sSupPr>
                          <m:ctrlPr>
                            <a:rPr lang="en-US" sz="2800" b="0" i="1" smtClean="0">
                              <a:solidFill>
                                <a:srgbClr val="0070C0"/>
                              </a:solidFill>
                              <a:latin typeface="Cambria Math" panose="02040503050406030204" pitchFamily="18" charset="0"/>
                            </a:rPr>
                          </m:ctrlPr>
                        </m:sSupPr>
                        <m:e>
                          <m:r>
                            <a:rPr lang="en-US" sz="2800" b="0" i="1" smtClean="0">
                              <a:solidFill>
                                <a:srgbClr val="0070C0"/>
                              </a:solidFill>
                              <a:latin typeface="Cambria Math" panose="02040503050406030204" pitchFamily="18" charset="0"/>
                            </a:rPr>
                            <m:t>𝑡</m:t>
                          </m:r>
                        </m:e>
                        <m:sup>
                          <m:r>
                            <a:rPr lang="en-US" sz="2800" b="0" i="1" smtClean="0">
                              <a:solidFill>
                                <a:srgbClr val="0070C0"/>
                              </a:solidFill>
                              <a:latin typeface="Cambria Math" panose="02040503050406030204" pitchFamily="18" charset="0"/>
                            </a:rPr>
                            <m:t>2</m:t>
                          </m:r>
                        </m:sup>
                      </m:sSup>
                    </m:oMath>
                  </m:oMathPara>
                </a14:m>
                <a:endParaRPr lang="en-US" sz="2800" dirty="0">
                  <a:solidFill>
                    <a:srgbClr val="0070C0"/>
                  </a:solidFill>
                </a:endParaRPr>
              </a:p>
            </p:txBody>
          </p:sp>
        </mc:Choice>
        <mc:Fallback xmlns="">
          <p:sp>
            <p:nvSpPr>
              <p:cNvPr id="7" name="TextBox 6">
                <a:extLst>
                  <a:ext uri="{FF2B5EF4-FFF2-40B4-BE49-F238E27FC236}">
                    <a16:creationId xmlns:a16="http://schemas.microsoft.com/office/drawing/2014/main" id="{41BBC1A2-B83E-4585-A914-1762A99EE846}"/>
                  </a:ext>
                </a:extLst>
              </p:cNvPr>
              <p:cNvSpPr txBox="1">
                <a:spLocks noRot="1" noChangeAspect="1" noMove="1" noResize="1" noEditPoints="1" noAdjustHandles="1" noChangeArrowheads="1" noChangeShapeType="1" noTextEdit="1"/>
              </p:cNvSpPr>
              <p:nvPr/>
            </p:nvSpPr>
            <p:spPr>
              <a:xfrm>
                <a:off x="2561563" y="3283527"/>
                <a:ext cx="2195216" cy="5023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73A7F4-F75B-4B29-A848-BBFAFBE9F6C8}"/>
                  </a:ext>
                </a:extLst>
              </p:cNvPr>
              <p:cNvSpPr txBox="1"/>
              <p:nvPr/>
            </p:nvSpPr>
            <p:spPr>
              <a:xfrm>
                <a:off x="2524052" y="3905645"/>
                <a:ext cx="2270237" cy="5023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40=</m:t>
                      </m:r>
                      <m:box>
                        <m:boxPr>
                          <m:ctrlPr>
                            <a:rPr lang="en-US" sz="2800" b="0" i="1" smtClean="0">
                              <a:solidFill>
                                <a:srgbClr val="0070C0"/>
                              </a:solidFill>
                              <a:latin typeface="Cambria Math" panose="02040503050406030204" pitchFamily="18" charset="0"/>
                            </a:rPr>
                          </m:ctrlPr>
                        </m:boxPr>
                        <m:e>
                          <m:argPr>
                            <m:argSz m:val="-1"/>
                          </m:argPr>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1</m:t>
                              </m:r>
                            </m:num>
                            <m:den>
                              <m:r>
                                <a:rPr lang="en-US" sz="2800" b="0" i="1" smtClean="0">
                                  <a:solidFill>
                                    <a:srgbClr val="0070C0"/>
                                  </a:solidFill>
                                  <a:latin typeface="Cambria Math" panose="02040503050406030204" pitchFamily="18" charset="0"/>
                                </a:rPr>
                                <m:t>2</m:t>
                              </m:r>
                            </m:den>
                          </m:f>
                        </m:e>
                      </m:box>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𝑎</m:t>
                      </m:r>
                      <m:r>
                        <a:rPr lang="en-US" sz="2800" b="0" i="1" smtClean="0">
                          <a:solidFill>
                            <a:srgbClr val="0070C0"/>
                          </a:solidFill>
                          <a:latin typeface="Cambria Math" panose="02040503050406030204" pitchFamily="18" charset="0"/>
                        </a:rPr>
                        <m:t>)</m:t>
                      </m:r>
                      <m:sSup>
                        <m:sSupPr>
                          <m:ctrlPr>
                            <a:rPr lang="en-US" sz="2800" b="0" i="1" smtClean="0">
                              <a:solidFill>
                                <a:srgbClr val="0070C0"/>
                              </a:solidFill>
                              <a:latin typeface="Cambria Math" panose="02040503050406030204" pitchFamily="18" charset="0"/>
                            </a:rPr>
                          </m:ctrlPr>
                        </m:sSupPr>
                        <m:e>
                          <m:r>
                            <a:rPr lang="en-US" sz="2800" b="0" i="1" smtClean="0">
                              <a:solidFill>
                                <a:srgbClr val="0070C0"/>
                              </a:solidFill>
                              <a:latin typeface="Cambria Math" panose="02040503050406030204" pitchFamily="18" charset="0"/>
                            </a:rPr>
                            <m:t>(3)</m:t>
                          </m:r>
                        </m:e>
                        <m:sup>
                          <m:r>
                            <a:rPr lang="en-US" sz="2800" b="0" i="1" smtClean="0">
                              <a:solidFill>
                                <a:srgbClr val="0070C0"/>
                              </a:solidFill>
                              <a:latin typeface="Cambria Math" panose="02040503050406030204" pitchFamily="18" charset="0"/>
                            </a:rPr>
                            <m:t>2</m:t>
                          </m:r>
                        </m:sup>
                      </m:sSup>
                    </m:oMath>
                  </m:oMathPara>
                </a14:m>
                <a:endParaRPr lang="en-US" sz="2800" dirty="0">
                  <a:solidFill>
                    <a:srgbClr val="0070C0"/>
                  </a:solidFill>
                </a:endParaRPr>
              </a:p>
            </p:txBody>
          </p:sp>
        </mc:Choice>
        <mc:Fallback xmlns="">
          <p:sp>
            <p:nvSpPr>
              <p:cNvPr id="8" name="TextBox 7">
                <a:extLst>
                  <a:ext uri="{FF2B5EF4-FFF2-40B4-BE49-F238E27FC236}">
                    <a16:creationId xmlns:a16="http://schemas.microsoft.com/office/drawing/2014/main" id="{2073A7F4-F75B-4B29-A848-BBFAFBE9F6C8}"/>
                  </a:ext>
                </a:extLst>
              </p:cNvPr>
              <p:cNvSpPr txBox="1">
                <a:spLocks noRot="1" noChangeAspect="1" noMove="1" noResize="1" noEditPoints="1" noAdjustHandles="1" noChangeArrowheads="1" noChangeShapeType="1" noTextEdit="1"/>
              </p:cNvSpPr>
              <p:nvPr/>
            </p:nvSpPr>
            <p:spPr>
              <a:xfrm>
                <a:off x="2524052" y="3905645"/>
                <a:ext cx="2270237" cy="5023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315A22-3DC5-452B-A687-33BEC837F3AF}"/>
                  </a:ext>
                </a:extLst>
              </p:cNvPr>
              <p:cNvSpPr txBox="1"/>
              <p:nvPr/>
            </p:nvSpPr>
            <p:spPr>
              <a:xfrm>
                <a:off x="2561563" y="4659193"/>
                <a:ext cx="2771977" cy="492443"/>
              </a:xfrm>
              <a:prstGeom prst="rect">
                <a:avLst/>
              </a:prstGeom>
              <a:noFill/>
              <a:ln>
                <a:solidFill>
                  <a:srgbClr val="0070C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rPr>
                        <m:t>𝑎</m:t>
                      </m:r>
                      <m:r>
                        <a:rPr lang="en-US" sz="3200" b="0" i="1" smtClean="0">
                          <a:solidFill>
                            <a:srgbClr val="0070C0"/>
                          </a:solidFill>
                          <a:latin typeface="Cambria Math" panose="02040503050406030204" pitchFamily="18" charset="0"/>
                        </a:rPr>
                        <m:t>=8.89 </m:t>
                      </m:r>
                      <m:r>
                        <m:rPr>
                          <m:sty m:val="p"/>
                        </m:rPr>
                        <a:rPr lang="en-US" sz="3200" b="0" i="0" smtClean="0">
                          <a:solidFill>
                            <a:srgbClr val="0070C0"/>
                          </a:solidFill>
                          <a:latin typeface="Cambria Math" panose="02040503050406030204" pitchFamily="18" charset="0"/>
                        </a:rPr>
                        <m:t>m</m:t>
                      </m:r>
                      <m:r>
                        <a:rPr lang="en-US" sz="3200" b="0" i="0" smtClean="0">
                          <a:solidFill>
                            <a:srgbClr val="0070C0"/>
                          </a:solidFill>
                          <a:latin typeface="Cambria Math" panose="02040503050406030204" pitchFamily="18" charset="0"/>
                        </a:rPr>
                        <m:t> </m:t>
                      </m:r>
                      <m:sSup>
                        <m:sSupPr>
                          <m:ctrlPr>
                            <a:rPr lang="en-US" sz="3200" b="0" i="1" smtClean="0">
                              <a:solidFill>
                                <a:srgbClr val="0070C0"/>
                              </a:solidFill>
                              <a:latin typeface="Cambria Math" panose="02040503050406030204" pitchFamily="18" charset="0"/>
                            </a:rPr>
                          </m:ctrlPr>
                        </m:sSupPr>
                        <m:e>
                          <m:r>
                            <a:rPr lang="en-US" sz="3200" b="0" i="1" smtClean="0">
                              <a:solidFill>
                                <a:srgbClr val="0070C0"/>
                              </a:solidFill>
                              <a:latin typeface="Cambria Math" panose="02040503050406030204" pitchFamily="18" charset="0"/>
                            </a:rPr>
                            <m:t>𝑠</m:t>
                          </m:r>
                        </m:e>
                        <m:sup>
                          <m:r>
                            <a:rPr lang="en-US" sz="3200" b="0" i="1" smtClean="0">
                              <a:solidFill>
                                <a:srgbClr val="0070C0"/>
                              </a:solidFill>
                              <a:latin typeface="Cambria Math" panose="02040503050406030204" pitchFamily="18" charset="0"/>
                            </a:rPr>
                            <m:t>−2</m:t>
                          </m:r>
                        </m:sup>
                      </m:sSup>
                    </m:oMath>
                  </m:oMathPara>
                </a14:m>
                <a:endParaRPr lang="en-US" sz="3200" dirty="0">
                  <a:solidFill>
                    <a:srgbClr val="0070C0"/>
                  </a:solidFill>
                </a:endParaRPr>
              </a:p>
            </p:txBody>
          </p:sp>
        </mc:Choice>
        <mc:Fallback xmlns="">
          <p:sp>
            <p:nvSpPr>
              <p:cNvPr id="9" name="TextBox 8">
                <a:extLst>
                  <a:ext uri="{FF2B5EF4-FFF2-40B4-BE49-F238E27FC236}">
                    <a16:creationId xmlns:a16="http://schemas.microsoft.com/office/drawing/2014/main" id="{EB315A22-3DC5-452B-A687-33BEC837F3AF}"/>
                  </a:ext>
                </a:extLst>
              </p:cNvPr>
              <p:cNvSpPr txBox="1">
                <a:spLocks noRot="1" noChangeAspect="1" noMove="1" noResize="1" noEditPoints="1" noAdjustHandles="1" noChangeArrowheads="1" noChangeShapeType="1" noTextEdit="1"/>
              </p:cNvSpPr>
              <p:nvPr/>
            </p:nvSpPr>
            <p:spPr>
              <a:xfrm>
                <a:off x="2561563" y="4659193"/>
                <a:ext cx="2771977" cy="492443"/>
              </a:xfrm>
              <a:prstGeom prst="rect">
                <a:avLst/>
              </a:prstGeom>
              <a:blipFill>
                <a:blip r:embed="rId5"/>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AEEC24-7F36-4EC5-8EA3-B4A0BAADDC81}"/>
                  </a:ext>
                </a:extLst>
              </p:cNvPr>
              <p:cNvSpPr txBox="1"/>
              <p:nvPr/>
            </p:nvSpPr>
            <p:spPr>
              <a:xfrm>
                <a:off x="5860667" y="4166750"/>
                <a:ext cx="1477135" cy="49244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𝐹</m:t>
                      </m:r>
                      <m:r>
                        <a:rPr lang="en-US" sz="3200" b="0" i="1" smtClean="0">
                          <a:solidFill>
                            <a:schemeClr val="tx1">
                              <a:lumMod val="85000"/>
                              <a:lumOff val="15000"/>
                            </a:schemeClr>
                          </a:solidFill>
                          <a:latin typeface="Cambria Math" panose="02040503050406030204" pitchFamily="18" charset="0"/>
                        </a:rPr>
                        <m:t>=</m:t>
                      </m:r>
                      <m:r>
                        <a:rPr lang="en-US" sz="3200" b="0" i="1" smtClean="0">
                          <a:solidFill>
                            <a:srgbClr val="00B050"/>
                          </a:solidFill>
                          <a:latin typeface="Cambria Math" panose="02040503050406030204" pitchFamily="18" charset="0"/>
                        </a:rPr>
                        <m:t>𝑚</m:t>
                      </m:r>
                      <m:r>
                        <a:rPr lang="en-US" sz="3200" b="0" i="1" smtClean="0">
                          <a:solidFill>
                            <a:srgbClr val="0070C0"/>
                          </a:solidFill>
                          <a:latin typeface="Cambria Math" panose="02040503050406030204" pitchFamily="18" charset="0"/>
                        </a:rPr>
                        <m:t>𝑎</m:t>
                      </m:r>
                    </m:oMath>
                  </m:oMathPara>
                </a14:m>
                <a:endParaRPr lang="en-US" sz="3200" dirty="0">
                  <a:solidFill>
                    <a:srgbClr val="C00000"/>
                  </a:solidFill>
                </a:endParaRPr>
              </a:p>
            </p:txBody>
          </p:sp>
        </mc:Choice>
        <mc:Fallback xmlns="">
          <p:sp>
            <p:nvSpPr>
              <p:cNvPr id="10" name="TextBox 9">
                <a:extLst>
                  <a:ext uri="{FF2B5EF4-FFF2-40B4-BE49-F238E27FC236}">
                    <a16:creationId xmlns:a16="http://schemas.microsoft.com/office/drawing/2014/main" id="{DDAEEC24-7F36-4EC5-8EA3-B4A0BAADDC81}"/>
                  </a:ext>
                </a:extLst>
              </p:cNvPr>
              <p:cNvSpPr txBox="1">
                <a:spLocks noRot="1" noChangeAspect="1" noMove="1" noResize="1" noEditPoints="1" noAdjustHandles="1" noChangeArrowheads="1" noChangeShapeType="1" noTextEdit="1"/>
              </p:cNvSpPr>
              <p:nvPr/>
            </p:nvSpPr>
            <p:spPr>
              <a:xfrm>
                <a:off x="5860667" y="4166750"/>
                <a:ext cx="1477135"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7E5889-808A-4D9A-A900-185A4ED57A38}"/>
                  </a:ext>
                </a:extLst>
              </p:cNvPr>
              <p:cNvSpPr txBox="1"/>
              <p:nvPr/>
            </p:nvSpPr>
            <p:spPr>
              <a:xfrm>
                <a:off x="5860667" y="4743277"/>
                <a:ext cx="3023648" cy="49244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𝐹</m:t>
                      </m:r>
                      <m:r>
                        <a:rPr lang="en-US" sz="3200" b="0" i="1" smtClean="0">
                          <a:solidFill>
                            <a:schemeClr val="tx1">
                              <a:lumMod val="85000"/>
                              <a:lumOff val="15000"/>
                            </a:schemeClr>
                          </a:solidFill>
                          <a:latin typeface="Cambria Math" panose="02040503050406030204" pitchFamily="18" charset="0"/>
                        </a:rPr>
                        <m:t>=</m:t>
                      </m:r>
                      <m:r>
                        <a:rPr lang="en-US" sz="3200" b="0" i="1" smtClean="0">
                          <a:solidFill>
                            <a:srgbClr val="00B050"/>
                          </a:solidFill>
                          <a:latin typeface="Cambria Math" panose="02040503050406030204" pitchFamily="18" charset="0"/>
                        </a:rPr>
                        <m:t>(710)</m:t>
                      </m:r>
                      <m:r>
                        <a:rPr lang="en-US" sz="3200" b="0" i="1" smtClean="0">
                          <a:solidFill>
                            <a:srgbClr val="0070C0"/>
                          </a:solidFill>
                          <a:latin typeface="Cambria Math" panose="02040503050406030204" pitchFamily="18" charset="0"/>
                        </a:rPr>
                        <m:t>(8.89)</m:t>
                      </m:r>
                    </m:oMath>
                  </m:oMathPara>
                </a14:m>
                <a:endParaRPr lang="en-US" sz="3200" dirty="0">
                  <a:solidFill>
                    <a:srgbClr val="C00000"/>
                  </a:solidFill>
                </a:endParaRPr>
              </a:p>
            </p:txBody>
          </p:sp>
        </mc:Choice>
        <mc:Fallback xmlns="">
          <p:sp>
            <p:nvSpPr>
              <p:cNvPr id="11" name="TextBox 10">
                <a:extLst>
                  <a:ext uri="{FF2B5EF4-FFF2-40B4-BE49-F238E27FC236}">
                    <a16:creationId xmlns:a16="http://schemas.microsoft.com/office/drawing/2014/main" id="{697E5889-808A-4D9A-A900-185A4ED57A38}"/>
                  </a:ext>
                </a:extLst>
              </p:cNvPr>
              <p:cNvSpPr txBox="1">
                <a:spLocks noRot="1" noChangeAspect="1" noMove="1" noResize="1" noEditPoints="1" noAdjustHandles="1" noChangeArrowheads="1" noChangeShapeType="1" noTextEdit="1"/>
              </p:cNvSpPr>
              <p:nvPr/>
            </p:nvSpPr>
            <p:spPr>
              <a:xfrm>
                <a:off x="5860667" y="4743277"/>
                <a:ext cx="3023648" cy="492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509F5CD-93CC-4155-8472-A6910B4D3F95}"/>
                  </a:ext>
                </a:extLst>
              </p:cNvPr>
              <p:cNvSpPr txBox="1"/>
              <p:nvPr/>
            </p:nvSpPr>
            <p:spPr>
              <a:xfrm>
                <a:off x="5860667" y="5566025"/>
                <a:ext cx="2172453" cy="492443"/>
              </a:xfrm>
              <a:prstGeom prst="rect">
                <a:avLst/>
              </a:prstGeom>
              <a:solidFill>
                <a:srgbClr val="FFFF00">
                  <a:alpha val="50196"/>
                </a:srgbClr>
              </a:solid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𝐹</m:t>
                      </m:r>
                      <m:r>
                        <a:rPr lang="en-US" sz="3200" b="0" i="1" smtClean="0">
                          <a:solidFill>
                            <a:schemeClr val="tx1">
                              <a:lumMod val="85000"/>
                              <a:lumOff val="15000"/>
                            </a:schemeClr>
                          </a:solidFill>
                          <a:latin typeface="Cambria Math" panose="02040503050406030204" pitchFamily="18" charset="0"/>
                        </a:rPr>
                        <m:t>=</m:t>
                      </m:r>
                      <m:r>
                        <a:rPr lang="en-US" sz="3200" b="0" i="0" smtClean="0">
                          <a:solidFill>
                            <a:srgbClr val="C00000"/>
                          </a:solidFill>
                          <a:latin typeface="Cambria Math" panose="02040503050406030204" pitchFamily="18" charset="0"/>
                        </a:rPr>
                        <m:t>6311 </m:t>
                      </m:r>
                      <m:r>
                        <m:rPr>
                          <m:sty m:val="p"/>
                        </m:rPr>
                        <a:rPr lang="en-US" sz="3200" b="0" i="0" smtClean="0">
                          <a:solidFill>
                            <a:srgbClr val="C00000"/>
                          </a:solidFill>
                          <a:latin typeface="Cambria Math" panose="02040503050406030204" pitchFamily="18" charset="0"/>
                        </a:rPr>
                        <m:t>N</m:t>
                      </m:r>
                    </m:oMath>
                  </m:oMathPara>
                </a14:m>
                <a:endParaRPr lang="en-US" sz="3200" dirty="0">
                  <a:solidFill>
                    <a:srgbClr val="C00000"/>
                  </a:solidFill>
                </a:endParaRPr>
              </a:p>
            </p:txBody>
          </p:sp>
        </mc:Choice>
        <mc:Fallback xmlns="">
          <p:sp>
            <p:nvSpPr>
              <p:cNvPr id="12" name="TextBox 11">
                <a:extLst>
                  <a:ext uri="{FF2B5EF4-FFF2-40B4-BE49-F238E27FC236}">
                    <a16:creationId xmlns:a16="http://schemas.microsoft.com/office/drawing/2014/main" id="{9509F5CD-93CC-4155-8472-A6910B4D3F95}"/>
                  </a:ext>
                </a:extLst>
              </p:cNvPr>
              <p:cNvSpPr txBox="1">
                <a:spLocks noRot="1" noChangeAspect="1" noMove="1" noResize="1" noEditPoints="1" noAdjustHandles="1" noChangeArrowheads="1" noChangeShapeType="1" noTextEdit="1"/>
              </p:cNvSpPr>
              <p:nvPr/>
            </p:nvSpPr>
            <p:spPr>
              <a:xfrm>
                <a:off x="5860667" y="5566025"/>
                <a:ext cx="2172453" cy="492443"/>
              </a:xfrm>
              <a:prstGeom prst="rect">
                <a:avLst/>
              </a:prstGeom>
              <a:blipFill>
                <a:blip r:embed="rId8"/>
                <a:stretch>
                  <a:fillRect/>
                </a:stretch>
              </a:blipFill>
              <a:ln>
                <a:solidFill>
                  <a:srgbClr val="C00000"/>
                </a:solidFill>
              </a:ln>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0E4039DC-485A-4448-9169-1568D3643006}"/>
              </a:ext>
            </a:extLst>
          </p:cNvPr>
          <p:cNvCxnSpPr/>
          <p:nvPr/>
        </p:nvCxnSpPr>
        <p:spPr>
          <a:xfrm flipV="1">
            <a:off x="3206196" y="3441812"/>
            <a:ext cx="354422" cy="268212"/>
          </a:xfrm>
          <a:prstGeom prst="line">
            <a:avLst/>
          </a:prstGeom>
          <a:ln w="38100">
            <a:solidFill>
              <a:srgbClr val="C00000"/>
            </a:solidFill>
          </a:ln>
        </p:spPr>
        <p:style>
          <a:lnRef idx="1">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53FA42EA-A9FD-49EA-8FC3-7B843DCBBCF0}"/>
                  </a:ext>
                </a:extLst>
              </p:cNvPr>
              <p:cNvGraphicFramePr>
                <a:graphicFrameLocks noGrp="1"/>
              </p:cNvGraphicFramePr>
              <p:nvPr/>
            </p:nvGraphicFramePr>
            <p:xfrm>
              <a:off x="342901" y="3287080"/>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𝑠</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40 m</a:t>
                          </a:r>
                        </a:p>
                      </a:txBody>
                      <a:tcPr anchor="ctr"/>
                    </a:tc>
                    <a:extLst>
                      <a:ext uri="{0D108BD9-81ED-4DB2-BD59-A6C34878D82A}">
                        <a16:rowId xmlns:a16="http://schemas.microsoft.com/office/drawing/2014/main" val="1388651181"/>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𝑢</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0 m s</a:t>
                          </a:r>
                          <a:r>
                            <a:rPr lang="en-US" sz="2800" baseline="30000" dirty="0">
                              <a:solidFill>
                                <a:srgbClr val="0070C0"/>
                              </a:solidFill>
                              <a:latin typeface="Ebrima" panose="02000000000000000000" pitchFamily="2" charset="0"/>
                              <a:ea typeface="Ebrima" panose="02000000000000000000" pitchFamily="2" charset="0"/>
                              <a:cs typeface="Ebrima" panose="02000000000000000000" pitchFamily="2" charset="0"/>
                            </a:rPr>
                            <a:t>-1</a:t>
                          </a: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𝑣</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2475063573"/>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3790817198"/>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3 s</a:t>
                          </a:r>
                        </a:p>
                      </a:txBody>
                      <a:tcPr anchor="ctr"/>
                    </a:tc>
                    <a:extLst>
                      <a:ext uri="{0D108BD9-81ED-4DB2-BD59-A6C34878D82A}">
                        <a16:rowId xmlns:a16="http://schemas.microsoft.com/office/drawing/2014/main" val="536691431"/>
                      </a:ext>
                    </a:extLst>
                  </a:tr>
                </a:tbl>
              </a:graphicData>
            </a:graphic>
          </p:graphicFrame>
        </mc:Choice>
        <mc:Fallback xmlns="">
          <p:graphicFrame>
            <p:nvGraphicFramePr>
              <p:cNvPr id="14" name="Table 13">
                <a:extLst>
                  <a:ext uri="{FF2B5EF4-FFF2-40B4-BE49-F238E27FC236}">
                    <a16:creationId xmlns:a16="http://schemas.microsoft.com/office/drawing/2014/main" id="{53FA42EA-A9FD-49EA-8FC3-7B843DCBBCF0}"/>
                  </a:ext>
                </a:extLst>
              </p:cNvPr>
              <p:cNvGraphicFramePr>
                <a:graphicFrameLocks noGrp="1"/>
              </p:cNvGraphicFramePr>
              <p:nvPr>
                <p:extLst>
                  <p:ext uri="{D42A27DB-BD31-4B8C-83A1-F6EECF244321}">
                    <p14:modId xmlns:p14="http://schemas.microsoft.com/office/powerpoint/2010/main" val="3027787930"/>
                  </p:ext>
                </p:extLst>
              </p:nvPr>
            </p:nvGraphicFramePr>
            <p:xfrm>
              <a:off x="342901" y="3287080"/>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endParaRPr lang="en-US"/>
                        </a:p>
                      </a:txBody>
                      <a:tcPr anchor="ctr">
                        <a:blipFill>
                          <a:blip r:embed="rId9"/>
                          <a:stretch>
                            <a:fillRect l="-1176" t="-5155" r="-292941" b="-419588"/>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40 m</a:t>
                          </a:r>
                        </a:p>
                      </a:txBody>
                      <a:tcPr anchor="ctr"/>
                    </a:tc>
                    <a:extLst>
                      <a:ext uri="{0D108BD9-81ED-4DB2-BD59-A6C34878D82A}">
                        <a16:rowId xmlns:a16="http://schemas.microsoft.com/office/drawing/2014/main" val="1388651181"/>
                      </a:ext>
                    </a:extLst>
                  </a:tr>
                  <a:tr h="587416">
                    <a:tc>
                      <a:txBody>
                        <a:bodyPr/>
                        <a:lstStyle/>
                        <a:p>
                          <a:endParaRPr lang="en-US"/>
                        </a:p>
                      </a:txBody>
                      <a:tcPr anchor="ctr">
                        <a:blipFill>
                          <a:blip r:embed="rId9"/>
                          <a:stretch>
                            <a:fillRect l="-1176" t="-106250" r="-292941" b="-32395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0 m s</a:t>
                          </a:r>
                          <a:r>
                            <a:rPr lang="en-US" sz="2800" baseline="30000" dirty="0">
                              <a:solidFill>
                                <a:srgbClr val="0070C0"/>
                              </a:solidFill>
                              <a:latin typeface="Ebrima" panose="02000000000000000000" pitchFamily="2" charset="0"/>
                              <a:ea typeface="Ebrima" panose="02000000000000000000" pitchFamily="2" charset="0"/>
                              <a:cs typeface="Ebrima" panose="02000000000000000000" pitchFamily="2" charset="0"/>
                            </a:rPr>
                            <a:t>-1</a:t>
                          </a: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endParaRPr lang="en-US"/>
                        </a:p>
                      </a:txBody>
                      <a:tcPr anchor="ctr">
                        <a:blipFill>
                          <a:blip r:embed="rId9"/>
                          <a:stretch>
                            <a:fillRect l="-1176" t="-204124" r="-292941" b="-22061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2475063573"/>
                      </a:ext>
                    </a:extLst>
                  </a:tr>
                  <a:tr h="587416">
                    <a:tc>
                      <a:txBody>
                        <a:bodyPr/>
                        <a:lstStyle/>
                        <a:p>
                          <a:endParaRPr lang="en-US"/>
                        </a:p>
                      </a:txBody>
                      <a:tcPr anchor="ctr">
                        <a:blipFill>
                          <a:blip r:embed="rId9"/>
                          <a:stretch>
                            <a:fillRect l="-1176" t="-307292" r="-292941" b="-122917"/>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3790817198"/>
                      </a:ext>
                    </a:extLst>
                  </a:tr>
                  <a:tr h="587416">
                    <a:tc>
                      <a:txBody>
                        <a:bodyPr/>
                        <a:lstStyle/>
                        <a:p>
                          <a:endParaRPr lang="en-US"/>
                        </a:p>
                      </a:txBody>
                      <a:tcPr anchor="ctr">
                        <a:blipFill>
                          <a:blip r:embed="rId9"/>
                          <a:stretch>
                            <a:fillRect l="-1176" t="-403093" r="-292941" b="-21649"/>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3 s</a:t>
                          </a:r>
                        </a:p>
                      </a:txBody>
                      <a:tcPr anchor="ctr"/>
                    </a:tc>
                    <a:extLst>
                      <a:ext uri="{0D108BD9-81ED-4DB2-BD59-A6C34878D82A}">
                        <a16:rowId xmlns:a16="http://schemas.microsoft.com/office/drawing/2014/main" val="536691431"/>
                      </a:ext>
                    </a:extLst>
                  </a:tr>
                </a:tbl>
              </a:graphicData>
            </a:graphic>
          </p:graphicFrame>
        </mc:Fallback>
      </mc:AlternateContent>
    </p:spTree>
    <p:extLst>
      <p:ext uri="{BB962C8B-B14F-4D97-AF65-F5344CB8AC3E}">
        <p14:creationId xmlns:p14="http://schemas.microsoft.com/office/powerpoint/2010/main" val="1367609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uFillTx/>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uFillTx/>
              </a:rPr>
              <a:t>2</a:t>
            </a:r>
            <a:r>
              <a:rPr lang="en-US" baseline="30000" dirty="0">
                <a:solidFill>
                  <a:schemeClr val="bg1"/>
                </a:solidFill>
                <a:effectLst>
                  <a:outerShdw blurRad="38100" dist="38100" dir="2700000" algn="tl">
                    <a:srgbClr val="000000">
                      <a:alpha val="43137"/>
                    </a:srgbClr>
                  </a:outerShdw>
                </a:effectLst>
                <a:uFillTx/>
              </a:rPr>
              <a:t>nd</a:t>
            </a:r>
            <a:r>
              <a:rPr lang="en-US" dirty="0">
                <a:solidFill>
                  <a:schemeClr val="bg1"/>
                </a:solidFill>
                <a:effectLst>
                  <a:outerShdw blurRad="38100" dist="38100" dir="2700000" algn="tl">
                    <a:srgbClr val="000000">
                      <a:alpha val="43137"/>
                    </a:srgbClr>
                  </a:outerShdw>
                </a:effectLst>
                <a:uFillTx/>
              </a:rPr>
              <a:t> Law | Try This… | #4</a:t>
            </a:r>
            <a:endParaRPr lang="en-US" u="sng" dirty="0">
              <a:solidFill>
                <a:schemeClr val="bg1"/>
              </a:solidFill>
              <a:effectLst>
                <a:outerShdw blurRad="38100" dist="38100" dir="2700000" algn="tl">
                  <a:srgbClr val="000000">
                    <a:alpha val="43137"/>
                  </a:srgbClr>
                </a:outerShdw>
              </a:effectLst>
              <a:uFillTx/>
            </a:endParaRPr>
          </a:p>
        </p:txBody>
      </p:sp>
      <p:sp>
        <p:nvSpPr>
          <p:cNvPr id="5" name="Rectangle 3"/>
          <p:cNvSpPr txBox="1">
            <a:spLocks noChangeArrowheads="1"/>
          </p:cNvSpPr>
          <p:nvPr/>
        </p:nvSpPr>
        <p:spPr>
          <a:xfrm>
            <a:off x="423512" y="1531725"/>
            <a:ext cx="8393229" cy="461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uFillTx/>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uFillTx/>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uFillTx/>
                <a:latin typeface="+mn-lt"/>
                <a:ea typeface="+mn-ea"/>
                <a:cs typeface="+mn-cs"/>
              </a:defRPr>
            </a:lvl9pPr>
          </a:lstStyle>
          <a:p>
            <a:pPr marL="0" indent="0">
              <a:buNone/>
            </a:pPr>
            <a:r>
              <a:rPr lang="en-US" altLang="en-US" sz="2800" dirty="0">
                <a:uFillTx/>
                <a:latin typeface="+mj-lt"/>
              </a:rPr>
              <a:t>You slide a 0.20 kg hockey puck on the ice at a velocity of 12 m s</a:t>
            </a:r>
            <a:r>
              <a:rPr lang="en-US" altLang="en-US" sz="2800" baseline="30000" dirty="0">
                <a:uFillTx/>
                <a:latin typeface="+mj-lt"/>
              </a:rPr>
              <a:t>-1</a:t>
            </a:r>
            <a:r>
              <a:rPr lang="en-US" altLang="en-US" sz="2800" dirty="0">
                <a:uFillTx/>
                <a:latin typeface="+mj-lt"/>
              </a:rPr>
              <a:t>. After 3 seconds, the force of friction causes it to stop. What is the force of friction?</a:t>
            </a:r>
          </a:p>
          <a:p>
            <a:pPr marL="914400" indent="-914400">
              <a:buFont typeface="+mj-lt"/>
              <a:buAutoNum type="arabicPeriod"/>
            </a:pPr>
            <a:endParaRPr lang="en-US" altLang="en-US" sz="2800" dirty="0">
              <a:uFillTx/>
              <a:latin typeface="+mj-lt"/>
            </a:endParaRPr>
          </a:p>
          <a:p>
            <a:pPr marL="914400" indent="-914400">
              <a:buFont typeface="+mj-lt"/>
              <a:buAutoNum type="arabicPeriod"/>
            </a:pPr>
            <a:endParaRPr lang="en-US" altLang="en-US" sz="2800" b="1" i="1" dirty="0">
              <a:solidFill>
                <a:schemeClr val="tx1">
                  <a:lumMod val="50000"/>
                  <a:lumOff val="50000"/>
                </a:schemeClr>
              </a:solidFill>
              <a:uFillTx/>
              <a:latin typeface="+mj-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6B00F97-6068-4DFA-AF03-7AFFCC186102}"/>
                  </a:ext>
                </a:extLst>
              </p:cNvPr>
              <p:cNvGraphicFramePr>
                <a:graphicFrameLocks noGrp="1"/>
              </p:cNvGraphicFramePr>
              <p:nvPr/>
            </p:nvGraphicFramePr>
            <p:xfrm>
              <a:off x="327259" y="2992581"/>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𝑠</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388651181"/>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𝑢</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𝑣</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475063573"/>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790817198"/>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36691431"/>
                      </a:ext>
                    </a:extLst>
                  </a:tr>
                </a:tbl>
              </a:graphicData>
            </a:graphic>
          </p:graphicFrame>
        </mc:Choice>
        <mc:Fallback xmlns="">
          <p:graphicFrame>
            <p:nvGraphicFramePr>
              <p:cNvPr id="6" name="Table 5">
                <a:extLst>
                  <a:ext uri="{FF2B5EF4-FFF2-40B4-BE49-F238E27FC236}">
                    <a16:creationId xmlns:a16="http://schemas.microsoft.com/office/drawing/2014/main" id="{D6B00F97-6068-4DFA-AF03-7AFFCC186102}"/>
                  </a:ext>
                </a:extLst>
              </p:cNvPr>
              <p:cNvGraphicFramePr>
                <a:graphicFrameLocks noGrp="1"/>
              </p:cNvGraphicFramePr>
              <p:nvPr>
                <p:extLst>
                  <p:ext uri="{D42A27DB-BD31-4B8C-83A1-F6EECF244321}">
                    <p14:modId xmlns:p14="http://schemas.microsoft.com/office/powerpoint/2010/main" val="1179179805"/>
                  </p:ext>
                </p:extLst>
              </p:nvPr>
            </p:nvGraphicFramePr>
            <p:xfrm>
              <a:off x="327259" y="2992581"/>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endParaRPr lang="en-US"/>
                        </a:p>
                      </a:txBody>
                      <a:tcPr anchor="ctr">
                        <a:blipFill>
                          <a:blip r:embed="rId2"/>
                          <a:stretch>
                            <a:fillRect l="-1176" t="-1031" r="-292941" b="-4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388651181"/>
                      </a:ext>
                    </a:extLst>
                  </a:tr>
                  <a:tr h="587416">
                    <a:tc>
                      <a:txBody>
                        <a:bodyPr/>
                        <a:lstStyle/>
                        <a:p>
                          <a:endParaRPr lang="en-US"/>
                        </a:p>
                      </a:txBody>
                      <a:tcPr anchor="ctr">
                        <a:blipFill>
                          <a:blip r:embed="rId2"/>
                          <a:stretch>
                            <a:fillRect l="-1176" t="-102083" r="-292941" b="-3041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endParaRPr lang="en-US"/>
                        </a:p>
                      </a:txBody>
                      <a:tcPr anchor="ctr">
                        <a:blipFill>
                          <a:blip r:embed="rId2"/>
                          <a:stretch>
                            <a:fillRect l="-1176" t="-200000" r="-292941" b="-20103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475063573"/>
                      </a:ext>
                    </a:extLst>
                  </a:tr>
                  <a:tr h="587416">
                    <a:tc>
                      <a:txBody>
                        <a:bodyPr/>
                        <a:lstStyle/>
                        <a:p>
                          <a:endParaRPr lang="en-US"/>
                        </a:p>
                      </a:txBody>
                      <a:tcPr anchor="ctr">
                        <a:blipFill>
                          <a:blip r:embed="rId2"/>
                          <a:stretch>
                            <a:fillRect l="-1176" t="-303125" r="-292941" b="-103125"/>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3790817198"/>
                      </a:ext>
                    </a:extLst>
                  </a:tr>
                  <a:tr h="587416">
                    <a:tc>
                      <a:txBody>
                        <a:bodyPr/>
                        <a:lstStyle/>
                        <a:p>
                          <a:endParaRPr lang="en-US"/>
                        </a:p>
                      </a:txBody>
                      <a:tcPr anchor="ctr">
                        <a:blipFill>
                          <a:blip r:embed="rId2"/>
                          <a:stretch>
                            <a:fillRect l="-1176" t="-398969" r="-292941" b="-2062"/>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36691431"/>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DEA7D6-50CA-4DD8-A220-012E7BB13B88}"/>
                  </a:ext>
                </a:extLst>
              </p:cNvPr>
              <p:cNvSpPr txBox="1"/>
              <p:nvPr/>
            </p:nvSpPr>
            <p:spPr>
              <a:xfrm>
                <a:off x="2545921" y="2992581"/>
                <a:ext cx="17484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𝑢</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𝑎𝑡</m:t>
                      </m:r>
                    </m:oMath>
                  </m:oMathPara>
                </a14:m>
                <a:endParaRPr lang="en-US" sz="2800" dirty="0">
                  <a:solidFill>
                    <a:srgbClr val="0070C0"/>
                  </a:solidFill>
                </a:endParaRPr>
              </a:p>
            </p:txBody>
          </p:sp>
        </mc:Choice>
        <mc:Fallback xmlns="">
          <p:sp>
            <p:nvSpPr>
              <p:cNvPr id="7" name="TextBox 6">
                <a:extLst>
                  <a:ext uri="{FF2B5EF4-FFF2-40B4-BE49-F238E27FC236}">
                    <a16:creationId xmlns:a16="http://schemas.microsoft.com/office/drawing/2014/main" id="{15DEA7D6-50CA-4DD8-A220-012E7BB13B88}"/>
                  </a:ext>
                </a:extLst>
              </p:cNvPr>
              <p:cNvSpPr txBox="1">
                <a:spLocks noRot="1" noChangeAspect="1" noMove="1" noResize="1" noEditPoints="1" noAdjustHandles="1" noChangeArrowheads="1" noChangeShapeType="1" noTextEdit="1"/>
              </p:cNvSpPr>
              <p:nvPr/>
            </p:nvSpPr>
            <p:spPr>
              <a:xfrm>
                <a:off x="2545921" y="2992581"/>
                <a:ext cx="1748427"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95D55C-EBA7-4D8C-8629-B53858CAA6E4}"/>
                  </a:ext>
                </a:extLst>
              </p:cNvPr>
              <p:cNvSpPr txBox="1"/>
              <p:nvPr/>
            </p:nvSpPr>
            <p:spPr>
              <a:xfrm>
                <a:off x="2545921" y="4368247"/>
                <a:ext cx="2537939" cy="492443"/>
              </a:xfrm>
              <a:prstGeom prst="rect">
                <a:avLst/>
              </a:prstGeom>
              <a:noFill/>
              <a:ln>
                <a:solidFill>
                  <a:srgbClr val="0070C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rPr>
                        <m:t>𝑎</m:t>
                      </m:r>
                      <m:r>
                        <a:rPr lang="en-US" sz="3200" b="0" i="1" smtClean="0">
                          <a:solidFill>
                            <a:srgbClr val="0070C0"/>
                          </a:solidFill>
                          <a:latin typeface="Cambria Math" panose="02040503050406030204" pitchFamily="18" charset="0"/>
                        </a:rPr>
                        <m:t>=−4 </m:t>
                      </m:r>
                      <m:r>
                        <m:rPr>
                          <m:sty m:val="p"/>
                        </m:rPr>
                        <a:rPr lang="en-US" sz="3200" b="0" i="0" smtClean="0">
                          <a:solidFill>
                            <a:srgbClr val="0070C0"/>
                          </a:solidFill>
                          <a:latin typeface="Cambria Math" panose="02040503050406030204" pitchFamily="18" charset="0"/>
                        </a:rPr>
                        <m:t>m</m:t>
                      </m:r>
                      <m:r>
                        <a:rPr lang="en-US" sz="3200" b="0" i="0" smtClean="0">
                          <a:solidFill>
                            <a:srgbClr val="0070C0"/>
                          </a:solidFill>
                          <a:latin typeface="Cambria Math" panose="02040503050406030204" pitchFamily="18" charset="0"/>
                        </a:rPr>
                        <m:t> </m:t>
                      </m:r>
                      <m:sSup>
                        <m:sSupPr>
                          <m:ctrlPr>
                            <a:rPr lang="en-US" sz="3200" b="0" i="1" smtClean="0">
                              <a:solidFill>
                                <a:srgbClr val="0070C0"/>
                              </a:solidFill>
                              <a:latin typeface="Cambria Math" panose="02040503050406030204" pitchFamily="18" charset="0"/>
                            </a:rPr>
                          </m:ctrlPr>
                        </m:sSupPr>
                        <m:e>
                          <m:r>
                            <a:rPr lang="en-US" sz="3200" b="0" i="1" smtClean="0">
                              <a:solidFill>
                                <a:srgbClr val="0070C0"/>
                              </a:solidFill>
                              <a:latin typeface="Cambria Math" panose="02040503050406030204" pitchFamily="18" charset="0"/>
                            </a:rPr>
                            <m:t>𝑠</m:t>
                          </m:r>
                        </m:e>
                        <m:sup>
                          <m:r>
                            <a:rPr lang="en-US" sz="3200" b="0" i="1" smtClean="0">
                              <a:solidFill>
                                <a:srgbClr val="0070C0"/>
                              </a:solidFill>
                              <a:latin typeface="Cambria Math" panose="02040503050406030204" pitchFamily="18" charset="0"/>
                            </a:rPr>
                            <m:t>−2</m:t>
                          </m:r>
                        </m:sup>
                      </m:sSup>
                    </m:oMath>
                  </m:oMathPara>
                </a14:m>
                <a:endParaRPr lang="en-US" sz="3200" dirty="0">
                  <a:solidFill>
                    <a:srgbClr val="0070C0"/>
                  </a:solidFill>
                </a:endParaRPr>
              </a:p>
            </p:txBody>
          </p:sp>
        </mc:Choice>
        <mc:Fallback xmlns="">
          <p:sp>
            <p:nvSpPr>
              <p:cNvPr id="9" name="TextBox 8">
                <a:extLst>
                  <a:ext uri="{FF2B5EF4-FFF2-40B4-BE49-F238E27FC236}">
                    <a16:creationId xmlns:a16="http://schemas.microsoft.com/office/drawing/2014/main" id="{F195D55C-EBA7-4D8C-8629-B53858CAA6E4}"/>
                  </a:ext>
                </a:extLst>
              </p:cNvPr>
              <p:cNvSpPr txBox="1">
                <a:spLocks noRot="1" noChangeAspect="1" noMove="1" noResize="1" noEditPoints="1" noAdjustHandles="1" noChangeArrowheads="1" noChangeShapeType="1" noTextEdit="1"/>
              </p:cNvSpPr>
              <p:nvPr/>
            </p:nvSpPr>
            <p:spPr>
              <a:xfrm>
                <a:off x="2545921" y="4368247"/>
                <a:ext cx="2537939" cy="492443"/>
              </a:xfrm>
              <a:prstGeom prst="rect">
                <a:avLst/>
              </a:prstGeom>
              <a:blipFill>
                <a:blip r:embed="rId4"/>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894EDE-EA8C-4994-B4C9-2B855C262929}"/>
                  </a:ext>
                </a:extLst>
              </p:cNvPr>
              <p:cNvSpPr txBox="1"/>
              <p:nvPr/>
            </p:nvSpPr>
            <p:spPr>
              <a:xfrm>
                <a:off x="5845025" y="3875804"/>
                <a:ext cx="1477135" cy="49244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𝐹</m:t>
                      </m:r>
                      <m:r>
                        <a:rPr lang="en-US" sz="3200" b="0" i="1" smtClean="0">
                          <a:solidFill>
                            <a:schemeClr val="tx1">
                              <a:lumMod val="85000"/>
                              <a:lumOff val="15000"/>
                            </a:schemeClr>
                          </a:solidFill>
                          <a:latin typeface="Cambria Math" panose="02040503050406030204" pitchFamily="18" charset="0"/>
                        </a:rPr>
                        <m:t>=</m:t>
                      </m:r>
                      <m:r>
                        <a:rPr lang="en-US" sz="3200" b="0" i="1" smtClean="0">
                          <a:solidFill>
                            <a:srgbClr val="00B050"/>
                          </a:solidFill>
                          <a:latin typeface="Cambria Math" panose="02040503050406030204" pitchFamily="18" charset="0"/>
                        </a:rPr>
                        <m:t>𝑚</m:t>
                      </m:r>
                      <m:r>
                        <a:rPr lang="en-US" sz="3200" b="0" i="1" smtClean="0">
                          <a:solidFill>
                            <a:srgbClr val="0070C0"/>
                          </a:solidFill>
                          <a:latin typeface="Cambria Math" panose="02040503050406030204" pitchFamily="18" charset="0"/>
                        </a:rPr>
                        <m:t>𝑎</m:t>
                      </m:r>
                    </m:oMath>
                  </m:oMathPara>
                </a14:m>
                <a:endParaRPr lang="en-US" sz="3200" dirty="0">
                  <a:solidFill>
                    <a:srgbClr val="C00000"/>
                  </a:solidFill>
                </a:endParaRPr>
              </a:p>
            </p:txBody>
          </p:sp>
        </mc:Choice>
        <mc:Fallback xmlns="">
          <p:sp>
            <p:nvSpPr>
              <p:cNvPr id="10" name="TextBox 9">
                <a:extLst>
                  <a:ext uri="{FF2B5EF4-FFF2-40B4-BE49-F238E27FC236}">
                    <a16:creationId xmlns:a16="http://schemas.microsoft.com/office/drawing/2014/main" id="{EA894EDE-EA8C-4994-B4C9-2B855C262929}"/>
                  </a:ext>
                </a:extLst>
              </p:cNvPr>
              <p:cNvSpPr txBox="1">
                <a:spLocks noRot="1" noChangeAspect="1" noMove="1" noResize="1" noEditPoints="1" noAdjustHandles="1" noChangeArrowheads="1" noChangeShapeType="1" noTextEdit="1"/>
              </p:cNvSpPr>
              <p:nvPr/>
            </p:nvSpPr>
            <p:spPr>
              <a:xfrm>
                <a:off x="5845025" y="3875804"/>
                <a:ext cx="1477135"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B42652-BA90-4305-89C1-02BEFC199421}"/>
                  </a:ext>
                </a:extLst>
              </p:cNvPr>
              <p:cNvSpPr txBox="1"/>
              <p:nvPr/>
            </p:nvSpPr>
            <p:spPr>
              <a:xfrm>
                <a:off x="5845025" y="4452331"/>
                <a:ext cx="2646942" cy="49244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𝐹</m:t>
                      </m:r>
                      <m:r>
                        <a:rPr lang="en-US" sz="3200" b="0" i="1" smtClean="0">
                          <a:solidFill>
                            <a:schemeClr val="tx1">
                              <a:lumMod val="85000"/>
                              <a:lumOff val="15000"/>
                            </a:schemeClr>
                          </a:solidFill>
                          <a:latin typeface="Cambria Math" panose="02040503050406030204" pitchFamily="18" charset="0"/>
                        </a:rPr>
                        <m:t>=</m:t>
                      </m:r>
                      <m:r>
                        <a:rPr lang="en-US" sz="3200" b="0" i="1" smtClean="0">
                          <a:solidFill>
                            <a:srgbClr val="00B050"/>
                          </a:solidFill>
                          <a:latin typeface="Cambria Math" panose="02040503050406030204" pitchFamily="18" charset="0"/>
                        </a:rPr>
                        <m:t>(0.2)</m:t>
                      </m:r>
                      <m:r>
                        <a:rPr lang="en-US" sz="3200" b="0" i="1" smtClean="0">
                          <a:solidFill>
                            <a:srgbClr val="0070C0"/>
                          </a:solidFill>
                          <a:latin typeface="Cambria Math" panose="02040503050406030204" pitchFamily="18" charset="0"/>
                        </a:rPr>
                        <m:t>(−4)</m:t>
                      </m:r>
                    </m:oMath>
                  </m:oMathPara>
                </a14:m>
                <a:endParaRPr lang="en-US" sz="3200" dirty="0">
                  <a:solidFill>
                    <a:srgbClr val="C00000"/>
                  </a:solidFill>
                </a:endParaRPr>
              </a:p>
            </p:txBody>
          </p:sp>
        </mc:Choice>
        <mc:Fallback xmlns="">
          <p:sp>
            <p:nvSpPr>
              <p:cNvPr id="11" name="TextBox 10">
                <a:extLst>
                  <a:ext uri="{FF2B5EF4-FFF2-40B4-BE49-F238E27FC236}">
                    <a16:creationId xmlns:a16="http://schemas.microsoft.com/office/drawing/2014/main" id="{B9B42652-BA90-4305-89C1-02BEFC199421}"/>
                  </a:ext>
                </a:extLst>
              </p:cNvPr>
              <p:cNvSpPr txBox="1">
                <a:spLocks noRot="1" noChangeAspect="1" noMove="1" noResize="1" noEditPoints="1" noAdjustHandles="1" noChangeArrowheads="1" noChangeShapeType="1" noTextEdit="1"/>
              </p:cNvSpPr>
              <p:nvPr/>
            </p:nvSpPr>
            <p:spPr>
              <a:xfrm>
                <a:off x="5845025" y="4452331"/>
                <a:ext cx="2646942"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F181A6-48B8-4811-95FC-597E4A1D1E9D}"/>
                  </a:ext>
                </a:extLst>
              </p:cNvPr>
              <p:cNvSpPr txBox="1"/>
              <p:nvPr/>
            </p:nvSpPr>
            <p:spPr>
              <a:xfrm>
                <a:off x="5845025" y="5275079"/>
                <a:ext cx="2108334" cy="492443"/>
              </a:xfrm>
              <a:prstGeom prst="rect">
                <a:avLst/>
              </a:prstGeom>
              <a:solidFill>
                <a:srgbClr val="FFFF00">
                  <a:alpha val="50196"/>
                </a:srgbClr>
              </a:solid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𝐹</m:t>
                      </m:r>
                      <m:r>
                        <a:rPr lang="en-US" sz="3200" b="0" i="1" smtClean="0">
                          <a:solidFill>
                            <a:schemeClr val="tx1">
                              <a:lumMod val="85000"/>
                              <a:lumOff val="15000"/>
                            </a:schemeClr>
                          </a:solidFill>
                          <a:latin typeface="Cambria Math" panose="02040503050406030204" pitchFamily="18" charset="0"/>
                        </a:rPr>
                        <m:t>=</m:t>
                      </m:r>
                      <m:r>
                        <a:rPr lang="en-US" sz="3200" b="0" i="0" smtClean="0">
                          <a:solidFill>
                            <a:srgbClr val="C00000"/>
                          </a:solidFill>
                          <a:latin typeface="Cambria Math" panose="02040503050406030204" pitchFamily="18" charset="0"/>
                        </a:rPr>
                        <m:t>−0.8 </m:t>
                      </m:r>
                      <m:r>
                        <m:rPr>
                          <m:sty m:val="p"/>
                        </m:rPr>
                        <a:rPr lang="en-US" sz="3200" b="0" i="0" smtClean="0">
                          <a:solidFill>
                            <a:srgbClr val="C00000"/>
                          </a:solidFill>
                          <a:latin typeface="Cambria Math" panose="02040503050406030204" pitchFamily="18" charset="0"/>
                        </a:rPr>
                        <m:t>N</m:t>
                      </m:r>
                    </m:oMath>
                  </m:oMathPara>
                </a14:m>
                <a:endParaRPr lang="en-US" sz="3200" dirty="0">
                  <a:solidFill>
                    <a:srgbClr val="C00000"/>
                  </a:solidFill>
                </a:endParaRPr>
              </a:p>
            </p:txBody>
          </p:sp>
        </mc:Choice>
        <mc:Fallback xmlns="">
          <p:sp>
            <p:nvSpPr>
              <p:cNvPr id="12" name="TextBox 11">
                <a:extLst>
                  <a:ext uri="{FF2B5EF4-FFF2-40B4-BE49-F238E27FC236}">
                    <a16:creationId xmlns:a16="http://schemas.microsoft.com/office/drawing/2014/main" id="{E3F181A6-48B8-4811-95FC-597E4A1D1E9D}"/>
                  </a:ext>
                </a:extLst>
              </p:cNvPr>
              <p:cNvSpPr txBox="1">
                <a:spLocks noRot="1" noChangeAspect="1" noMove="1" noResize="1" noEditPoints="1" noAdjustHandles="1" noChangeArrowheads="1" noChangeShapeType="1" noTextEdit="1"/>
              </p:cNvSpPr>
              <p:nvPr/>
            </p:nvSpPr>
            <p:spPr>
              <a:xfrm>
                <a:off x="5845025" y="5275079"/>
                <a:ext cx="2108334" cy="492443"/>
              </a:xfrm>
              <a:prstGeom prst="rect">
                <a:avLst/>
              </a:prstGeom>
              <a:blipFill>
                <a:blip r:embed="rId7"/>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DA4E021-DA0F-48C6-B334-5873389316D2}"/>
                  </a:ext>
                </a:extLst>
              </p:cNvPr>
              <p:cNvSpPr txBox="1"/>
              <p:nvPr/>
            </p:nvSpPr>
            <p:spPr>
              <a:xfrm>
                <a:off x="2545921" y="3622230"/>
                <a:ext cx="227863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0=12+</m:t>
                      </m:r>
                      <m:r>
                        <a:rPr lang="en-US" sz="2800" b="0" i="1" smtClean="0">
                          <a:solidFill>
                            <a:srgbClr val="0070C0"/>
                          </a:solidFill>
                          <a:latin typeface="Cambria Math" panose="02040503050406030204" pitchFamily="18" charset="0"/>
                        </a:rPr>
                        <m:t>𝑎</m:t>
                      </m:r>
                      <m:r>
                        <a:rPr lang="en-US" sz="2800" b="0" i="1" smtClean="0">
                          <a:solidFill>
                            <a:srgbClr val="0070C0"/>
                          </a:solidFill>
                          <a:latin typeface="Cambria Math" panose="02040503050406030204" pitchFamily="18" charset="0"/>
                        </a:rPr>
                        <m:t>(3)</m:t>
                      </m:r>
                    </m:oMath>
                  </m:oMathPara>
                </a14:m>
                <a:endParaRPr lang="en-US" sz="2800" dirty="0">
                  <a:solidFill>
                    <a:srgbClr val="0070C0"/>
                  </a:solidFill>
                </a:endParaRPr>
              </a:p>
            </p:txBody>
          </p:sp>
        </mc:Choice>
        <mc:Fallback xmlns="">
          <p:sp>
            <p:nvSpPr>
              <p:cNvPr id="14" name="TextBox 13">
                <a:extLst>
                  <a:ext uri="{FF2B5EF4-FFF2-40B4-BE49-F238E27FC236}">
                    <a16:creationId xmlns:a16="http://schemas.microsoft.com/office/drawing/2014/main" id="{0DA4E021-DA0F-48C6-B334-5873389316D2}"/>
                  </a:ext>
                </a:extLst>
              </p:cNvPr>
              <p:cNvSpPr txBox="1">
                <a:spLocks noRot="1" noChangeAspect="1" noMove="1" noResize="1" noEditPoints="1" noAdjustHandles="1" noChangeArrowheads="1" noChangeShapeType="1" noTextEdit="1"/>
              </p:cNvSpPr>
              <p:nvPr/>
            </p:nvSpPr>
            <p:spPr>
              <a:xfrm>
                <a:off x="2545921" y="3622230"/>
                <a:ext cx="2278636"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2A0A90BF-C837-45B7-A1E4-5AD8D9162275}"/>
                  </a:ext>
                </a:extLst>
              </p:cNvPr>
              <p:cNvGraphicFramePr>
                <a:graphicFrameLocks noGrp="1"/>
              </p:cNvGraphicFramePr>
              <p:nvPr/>
            </p:nvGraphicFramePr>
            <p:xfrm>
              <a:off x="327259" y="2992581"/>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𝑠</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1388651181"/>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𝑢</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12 m s</a:t>
                          </a:r>
                          <a:r>
                            <a:rPr lang="en-US" sz="2800" baseline="30000" dirty="0">
                              <a:solidFill>
                                <a:srgbClr val="0070C0"/>
                              </a:solidFill>
                              <a:latin typeface="Ebrima" panose="02000000000000000000" pitchFamily="2" charset="0"/>
                              <a:ea typeface="Ebrima" panose="02000000000000000000" pitchFamily="2" charset="0"/>
                              <a:cs typeface="Ebrima" panose="02000000000000000000" pitchFamily="2" charset="0"/>
                            </a:rPr>
                            <a:t>-1</a:t>
                          </a: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pPr algn="ct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𝑣</m:t>
                                </m:r>
                              </m:oMath>
                            </m:oMathPara>
                          </a14:m>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0 m s</a:t>
                          </a:r>
                          <a:r>
                            <a:rPr lang="en-US" sz="2800" baseline="30000" dirty="0">
                              <a:solidFill>
                                <a:srgbClr val="0070C0"/>
                              </a:solidFill>
                              <a:latin typeface="Ebrima" panose="02000000000000000000" pitchFamily="2" charset="0"/>
                              <a:ea typeface="Ebrima" panose="02000000000000000000" pitchFamily="2" charset="0"/>
                              <a:cs typeface="Ebrima" panose="02000000000000000000" pitchFamily="2" charset="0"/>
                            </a:rPr>
                            <a:t>-1</a:t>
                          </a: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475063573"/>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3790817198"/>
                      </a:ext>
                    </a:extLst>
                  </a:tr>
                  <a:tr h="587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m:t>
                                </m:r>
                              </m:oMath>
                            </m:oMathPara>
                          </a14:m>
                          <a:endParaRPr lang="en-US"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3 s</a:t>
                          </a:r>
                        </a:p>
                      </a:txBody>
                      <a:tcPr anchor="ctr"/>
                    </a:tc>
                    <a:extLst>
                      <a:ext uri="{0D108BD9-81ED-4DB2-BD59-A6C34878D82A}">
                        <a16:rowId xmlns:a16="http://schemas.microsoft.com/office/drawing/2014/main" val="536691431"/>
                      </a:ext>
                    </a:extLst>
                  </a:tr>
                </a:tbl>
              </a:graphicData>
            </a:graphic>
          </p:graphicFrame>
        </mc:Choice>
        <mc:Fallback xmlns="">
          <p:graphicFrame>
            <p:nvGraphicFramePr>
              <p:cNvPr id="13" name="Table 12">
                <a:extLst>
                  <a:ext uri="{FF2B5EF4-FFF2-40B4-BE49-F238E27FC236}">
                    <a16:creationId xmlns:a16="http://schemas.microsoft.com/office/drawing/2014/main" id="{2A0A90BF-C837-45B7-A1E4-5AD8D9162275}"/>
                  </a:ext>
                </a:extLst>
              </p:cNvPr>
              <p:cNvGraphicFramePr>
                <a:graphicFrameLocks noGrp="1"/>
              </p:cNvGraphicFramePr>
              <p:nvPr>
                <p:extLst>
                  <p:ext uri="{D42A27DB-BD31-4B8C-83A1-F6EECF244321}">
                    <p14:modId xmlns:p14="http://schemas.microsoft.com/office/powerpoint/2010/main" val="3583539553"/>
                  </p:ext>
                </p:extLst>
              </p:nvPr>
            </p:nvGraphicFramePr>
            <p:xfrm>
              <a:off x="327259" y="2992581"/>
              <a:ext cx="2018643" cy="2937080"/>
            </p:xfrm>
            <a:graphic>
              <a:graphicData uri="http://schemas.openxmlformats.org/drawingml/2006/table">
                <a:tbl>
                  <a:tblPr bandRow="1">
                    <a:tableStyleId>{8A107856-5554-42FB-B03E-39F5DBC370BA}</a:tableStyleId>
                  </a:tblPr>
                  <a:tblGrid>
                    <a:gridCol w="519290">
                      <a:extLst>
                        <a:ext uri="{9D8B030D-6E8A-4147-A177-3AD203B41FA5}">
                          <a16:colId xmlns:a16="http://schemas.microsoft.com/office/drawing/2014/main" val="4012973007"/>
                        </a:ext>
                      </a:extLst>
                    </a:gridCol>
                    <a:gridCol w="1499353">
                      <a:extLst>
                        <a:ext uri="{9D8B030D-6E8A-4147-A177-3AD203B41FA5}">
                          <a16:colId xmlns:a16="http://schemas.microsoft.com/office/drawing/2014/main" val="1650364598"/>
                        </a:ext>
                      </a:extLst>
                    </a:gridCol>
                  </a:tblGrid>
                  <a:tr h="587416">
                    <a:tc>
                      <a:txBody>
                        <a:bodyPr/>
                        <a:lstStyle/>
                        <a:p>
                          <a:endParaRPr lang="en-US"/>
                        </a:p>
                      </a:txBody>
                      <a:tcPr anchor="ctr">
                        <a:blipFill>
                          <a:blip r:embed="rId9"/>
                          <a:stretch>
                            <a:fillRect l="-1176" t="-4124" r="-292941" b="-42061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1388651181"/>
                      </a:ext>
                    </a:extLst>
                  </a:tr>
                  <a:tr h="587416">
                    <a:tc>
                      <a:txBody>
                        <a:bodyPr/>
                        <a:lstStyle/>
                        <a:p>
                          <a:endParaRPr lang="en-US"/>
                        </a:p>
                      </a:txBody>
                      <a:tcPr anchor="ctr">
                        <a:blipFill>
                          <a:blip r:embed="rId9"/>
                          <a:stretch>
                            <a:fillRect l="-1176" t="-105208" r="-292941" b="-325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12 m s</a:t>
                          </a:r>
                          <a:r>
                            <a:rPr lang="en-US" sz="2800" baseline="30000" dirty="0">
                              <a:solidFill>
                                <a:srgbClr val="0070C0"/>
                              </a:solidFill>
                              <a:latin typeface="Ebrima" panose="02000000000000000000" pitchFamily="2" charset="0"/>
                              <a:ea typeface="Ebrima" panose="02000000000000000000" pitchFamily="2" charset="0"/>
                              <a:cs typeface="Ebrima" panose="02000000000000000000" pitchFamily="2" charset="0"/>
                            </a:rPr>
                            <a:t>-1</a:t>
                          </a: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565981306"/>
                      </a:ext>
                    </a:extLst>
                  </a:tr>
                  <a:tr h="587416">
                    <a:tc>
                      <a:txBody>
                        <a:bodyPr/>
                        <a:lstStyle/>
                        <a:p>
                          <a:endParaRPr lang="en-US"/>
                        </a:p>
                      </a:txBody>
                      <a:tcPr anchor="ctr">
                        <a:blipFill>
                          <a:blip r:embed="rId9"/>
                          <a:stretch>
                            <a:fillRect l="-1176" t="-203093" r="-292941" b="-22164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0 m s</a:t>
                          </a:r>
                          <a:r>
                            <a:rPr lang="en-US" sz="2800" baseline="30000" dirty="0">
                              <a:solidFill>
                                <a:srgbClr val="0070C0"/>
                              </a:solidFill>
                              <a:latin typeface="Ebrima" panose="02000000000000000000" pitchFamily="2" charset="0"/>
                              <a:ea typeface="Ebrima" panose="02000000000000000000" pitchFamily="2" charset="0"/>
                              <a:cs typeface="Ebrima" panose="02000000000000000000" pitchFamily="2" charset="0"/>
                            </a:rPr>
                            <a:t>-1</a:t>
                          </a:r>
                          <a:endParaRPr lang="en-US" sz="2800" dirty="0">
                            <a:solidFill>
                              <a:srgbClr val="0070C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475063573"/>
                      </a:ext>
                    </a:extLst>
                  </a:tr>
                  <a:tr h="587416">
                    <a:tc>
                      <a:txBody>
                        <a:bodyPr/>
                        <a:lstStyle/>
                        <a:p>
                          <a:endParaRPr lang="en-US"/>
                        </a:p>
                      </a:txBody>
                      <a:tcPr anchor="ctr">
                        <a:blipFill>
                          <a:blip r:embed="rId9"/>
                          <a:stretch>
                            <a:fillRect l="-1176" t="-306250" r="-292941" b="-123958"/>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a:t>
                          </a:r>
                        </a:p>
                      </a:txBody>
                      <a:tcPr anchor="ctr"/>
                    </a:tc>
                    <a:extLst>
                      <a:ext uri="{0D108BD9-81ED-4DB2-BD59-A6C34878D82A}">
                        <a16:rowId xmlns:a16="http://schemas.microsoft.com/office/drawing/2014/main" val="3790817198"/>
                      </a:ext>
                    </a:extLst>
                  </a:tr>
                  <a:tr h="587416">
                    <a:tc>
                      <a:txBody>
                        <a:bodyPr/>
                        <a:lstStyle/>
                        <a:p>
                          <a:endParaRPr lang="en-US"/>
                        </a:p>
                      </a:txBody>
                      <a:tcPr anchor="ctr">
                        <a:blipFill>
                          <a:blip r:embed="rId9"/>
                          <a:stretch>
                            <a:fillRect l="-1176" t="-402062" r="-292941" b="-2268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3 s</a:t>
                          </a:r>
                        </a:p>
                      </a:txBody>
                      <a:tcPr anchor="ctr"/>
                    </a:tc>
                    <a:extLst>
                      <a:ext uri="{0D108BD9-81ED-4DB2-BD59-A6C34878D82A}">
                        <a16:rowId xmlns:a16="http://schemas.microsoft.com/office/drawing/2014/main" val="536691431"/>
                      </a:ext>
                    </a:extLst>
                  </a:tr>
                </a:tbl>
              </a:graphicData>
            </a:graphic>
          </p:graphicFrame>
        </mc:Fallback>
      </mc:AlternateContent>
    </p:spTree>
    <p:extLst>
      <p:ext uri="{BB962C8B-B14F-4D97-AF65-F5344CB8AC3E}">
        <p14:creationId xmlns:p14="http://schemas.microsoft.com/office/powerpoint/2010/main" val="343889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2"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Net Force </a:t>
            </a:r>
            <a:r>
              <a:rPr lang="en-US" dirty="0">
                <a:solidFill>
                  <a:schemeClr val="bg1"/>
                </a:solidFill>
                <a:effectLst>
                  <a:outerShdw blurRad="38100" dist="38100" dir="2700000" algn="tl">
                    <a:srgbClr val="000000">
                      <a:alpha val="43137"/>
                    </a:srgbClr>
                  </a:outerShdw>
                </a:effectLst>
                <a:sym typeface="Wingdings" panose="05000000000000000000" pitchFamily="2" charset="2"/>
              </a:rPr>
              <a:t> Acceleration</a:t>
            </a:r>
            <a:endParaRPr lang="en-US" u="sng"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279400" y="1497871"/>
            <a:ext cx="8534400" cy="1200329"/>
          </a:xfrm>
          <a:prstGeom prst="rect">
            <a:avLst/>
          </a:prstGeom>
          <a:noFill/>
        </p:spPr>
        <p:txBody>
          <a:bodyPr wrap="square" rtlCol="0">
            <a:spAutoFit/>
          </a:bodyPr>
          <a:lstStyle/>
          <a:p>
            <a:pPr algn="ctr"/>
            <a:r>
              <a:rPr lang="en-US" sz="3600" dirty="0">
                <a:latin typeface="+mj-lt"/>
              </a:rPr>
              <a:t>Any time there is a net force that is not zero, there will be acceleration in that direction</a:t>
            </a:r>
          </a:p>
        </p:txBody>
      </p:sp>
      <p:grpSp>
        <p:nvGrpSpPr>
          <p:cNvPr id="5" name="Group 4">
            <a:extLst>
              <a:ext uri="{FF2B5EF4-FFF2-40B4-BE49-F238E27FC236}">
                <a16:creationId xmlns:a16="http://schemas.microsoft.com/office/drawing/2014/main" id="{297CE422-4E8C-4596-9BFE-E39B4D1B6992}"/>
              </a:ext>
            </a:extLst>
          </p:cNvPr>
          <p:cNvGrpSpPr/>
          <p:nvPr/>
        </p:nvGrpSpPr>
        <p:grpSpPr>
          <a:xfrm>
            <a:off x="870819" y="3130611"/>
            <a:ext cx="4303561" cy="2760262"/>
            <a:chOff x="5103661" y="2698811"/>
            <a:chExt cx="2286000" cy="1466218"/>
          </a:xfrm>
        </p:grpSpPr>
        <p:sp>
          <p:nvSpPr>
            <p:cNvPr id="8" name="Rectangle 7">
              <a:extLst>
                <a:ext uri="{FF2B5EF4-FFF2-40B4-BE49-F238E27FC236}">
                  <a16:creationId xmlns:a16="http://schemas.microsoft.com/office/drawing/2014/main" id="{4511FE1D-9C6F-49EA-85C3-F23AAAFA4B11}"/>
                </a:ext>
              </a:extLst>
            </p:cNvPr>
            <p:cNvSpPr/>
            <p:nvPr/>
          </p:nvSpPr>
          <p:spPr>
            <a:xfrm>
              <a:off x="5469421" y="3041623"/>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20A8AAE-7DC5-4B91-B835-3F1375C8ED6C}"/>
                </a:ext>
              </a:extLst>
            </p:cNvPr>
            <p:cNvCxnSpPr/>
            <p:nvPr/>
          </p:nvCxnSpPr>
          <p:spPr>
            <a:xfrm>
              <a:off x="5835181" y="3433509"/>
              <a:ext cx="0" cy="7315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3764473-B505-470F-900B-B140532DA0F2}"/>
                </a:ext>
              </a:extLst>
            </p:cNvPr>
            <p:cNvCxnSpPr/>
            <p:nvPr/>
          </p:nvCxnSpPr>
          <p:spPr>
            <a:xfrm flipV="1">
              <a:off x="5835181" y="3430381"/>
              <a:ext cx="155448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41C4B5-6E31-4F75-B08E-DC26210BFBD6}"/>
                </a:ext>
              </a:extLst>
            </p:cNvPr>
            <p:cNvCxnSpPr/>
            <p:nvPr/>
          </p:nvCxnSpPr>
          <p:spPr>
            <a:xfrm flipH="1">
              <a:off x="5103661" y="3430331"/>
              <a:ext cx="73152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4833173-8C88-4B3F-9D69-F0340843E2DD}"/>
                </a:ext>
              </a:extLst>
            </p:cNvPr>
            <p:cNvCxnSpPr/>
            <p:nvPr/>
          </p:nvCxnSpPr>
          <p:spPr>
            <a:xfrm flipH="1" flipV="1">
              <a:off x="5835181" y="2698811"/>
              <a:ext cx="0" cy="7315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95A78CE-6E13-4885-A7CF-D076173A06EF}"/>
                </a:ext>
              </a:extLst>
            </p:cNvPr>
            <p:cNvSpPr/>
            <p:nvPr/>
          </p:nvSpPr>
          <p:spPr>
            <a:xfrm>
              <a:off x="5711357" y="3306506"/>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46B330-9F64-4186-A23D-8C38EBC8C915}"/>
                  </a:ext>
                </a:extLst>
              </p:cNvPr>
              <p:cNvSpPr txBox="1"/>
              <p:nvPr/>
            </p:nvSpPr>
            <p:spPr>
              <a:xfrm>
                <a:off x="6077614" y="3770241"/>
                <a:ext cx="1826269" cy="138287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𝑎</m:t>
                      </m:r>
                      <m:r>
                        <a:rPr lang="en-US" sz="4800" b="0" i="1" smtClean="0">
                          <a:solidFill>
                            <a:srgbClr val="C00000"/>
                          </a:solidFill>
                          <a:latin typeface="Cambria Math" panose="02040503050406030204" pitchFamily="18" charset="0"/>
                        </a:rPr>
                        <m:t>=</m:t>
                      </m:r>
                      <m:f>
                        <m:fPr>
                          <m:ctrlPr>
                            <a:rPr lang="en-US" sz="4800" b="0" i="1" smtClean="0">
                              <a:solidFill>
                                <a:srgbClr val="C00000"/>
                              </a:solidFill>
                              <a:latin typeface="Cambria Math" panose="02040503050406030204" pitchFamily="18" charset="0"/>
                            </a:rPr>
                          </m:ctrlPr>
                        </m:fPr>
                        <m:num>
                          <m:r>
                            <a:rPr lang="en-US" sz="4800" b="0" i="1" smtClean="0">
                              <a:solidFill>
                                <a:srgbClr val="C00000"/>
                              </a:solidFill>
                              <a:latin typeface="Cambria Math" panose="02040503050406030204" pitchFamily="18" charset="0"/>
                            </a:rPr>
                            <m:t>𝐹</m:t>
                          </m:r>
                        </m:num>
                        <m:den>
                          <m:r>
                            <a:rPr lang="en-US" sz="4800" b="0" i="1" smtClean="0">
                              <a:solidFill>
                                <a:srgbClr val="C00000"/>
                              </a:solidFill>
                              <a:latin typeface="Cambria Math" panose="02040503050406030204" pitchFamily="18" charset="0"/>
                            </a:rPr>
                            <m:t>𝑚</m:t>
                          </m:r>
                        </m:den>
                      </m:f>
                    </m:oMath>
                  </m:oMathPara>
                </a14:m>
                <a:endParaRPr lang="en-US" sz="4800" dirty="0">
                  <a:solidFill>
                    <a:srgbClr val="C00000"/>
                  </a:solidFill>
                </a:endParaRPr>
              </a:p>
            </p:txBody>
          </p:sp>
        </mc:Choice>
        <mc:Fallback xmlns="">
          <p:sp>
            <p:nvSpPr>
              <p:cNvPr id="6" name="TextBox 5">
                <a:extLst>
                  <a:ext uri="{FF2B5EF4-FFF2-40B4-BE49-F238E27FC236}">
                    <a16:creationId xmlns:a16="http://schemas.microsoft.com/office/drawing/2014/main" id="{BB46B330-9F64-4186-A23D-8C38EBC8C915}"/>
                  </a:ext>
                </a:extLst>
              </p:cNvPr>
              <p:cNvSpPr txBox="1">
                <a:spLocks noRot="1" noChangeAspect="1" noMove="1" noResize="1" noEditPoints="1" noAdjustHandles="1" noChangeArrowheads="1" noChangeShapeType="1" noTextEdit="1"/>
              </p:cNvSpPr>
              <p:nvPr/>
            </p:nvSpPr>
            <p:spPr>
              <a:xfrm>
                <a:off x="6077614" y="3770241"/>
                <a:ext cx="1826269" cy="138287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3783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Equilibrium </a:t>
            </a:r>
            <a:r>
              <a:rPr lang="en-US" dirty="0">
                <a:solidFill>
                  <a:schemeClr val="bg1"/>
                </a:solidFill>
                <a:effectLst>
                  <a:outerShdw blurRad="38100" dist="38100" dir="2700000" algn="tl">
                    <a:srgbClr val="000000">
                      <a:alpha val="43137"/>
                    </a:srgbClr>
                  </a:outerShdw>
                </a:effectLst>
                <a:sym typeface="Wingdings" panose="05000000000000000000" pitchFamily="2" charset="2"/>
              </a:rPr>
              <a:t> Acceleration = 0</a:t>
            </a:r>
            <a:endParaRPr lang="en-US" u="sng"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279400" y="1497871"/>
            <a:ext cx="8534400" cy="1384995"/>
          </a:xfrm>
          <a:prstGeom prst="rect">
            <a:avLst/>
          </a:prstGeom>
          <a:noFill/>
        </p:spPr>
        <p:txBody>
          <a:bodyPr wrap="square" rtlCol="0">
            <a:spAutoFit/>
          </a:bodyPr>
          <a:lstStyle/>
          <a:p>
            <a:r>
              <a:rPr lang="en-US" sz="2800" dirty="0">
                <a:latin typeface="+mj-lt"/>
              </a:rPr>
              <a:t>If the net force is 0 N, then the object is not accelerating. </a:t>
            </a:r>
          </a:p>
          <a:p>
            <a:endParaRPr lang="en-US" sz="2800" dirty="0">
              <a:latin typeface="+mj-lt"/>
            </a:endParaRPr>
          </a:p>
          <a:p>
            <a:r>
              <a:rPr lang="en-US" sz="2800" dirty="0">
                <a:latin typeface="+mj-lt"/>
              </a:rPr>
              <a:t>This can mean two different things:</a:t>
            </a:r>
          </a:p>
        </p:txBody>
      </p:sp>
      <p:sp>
        <p:nvSpPr>
          <p:cNvPr id="5" name="TextBox 4">
            <a:extLst>
              <a:ext uri="{FF2B5EF4-FFF2-40B4-BE49-F238E27FC236}">
                <a16:creationId xmlns:a16="http://schemas.microsoft.com/office/drawing/2014/main" id="{2373049D-807E-4B36-A8E5-5BA887F744DA}"/>
              </a:ext>
            </a:extLst>
          </p:cNvPr>
          <p:cNvSpPr txBox="1"/>
          <p:nvPr/>
        </p:nvSpPr>
        <p:spPr>
          <a:xfrm>
            <a:off x="622300" y="3067271"/>
            <a:ext cx="4334841" cy="923330"/>
          </a:xfrm>
          <a:prstGeom prst="rect">
            <a:avLst/>
          </a:prstGeom>
        </p:spPr>
        <p:txBody>
          <a:bodyPr wrap="none" rtlCol="0">
            <a:spAutoFit/>
          </a:bodyPr>
          <a:lstStyle/>
          <a:p>
            <a:pPr marL="285750" indent="-285750">
              <a:buFont typeface="Arial" panose="020B0604020202020204" pitchFamily="34" charset="0"/>
              <a:buChar char="•"/>
            </a:pPr>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 Not Moving</a:t>
            </a:r>
          </a:p>
        </p:txBody>
      </p:sp>
      <p:sp>
        <p:nvSpPr>
          <p:cNvPr id="6" name="TextBox 5">
            <a:extLst>
              <a:ext uri="{FF2B5EF4-FFF2-40B4-BE49-F238E27FC236}">
                <a16:creationId xmlns:a16="http://schemas.microsoft.com/office/drawing/2014/main" id="{C4178C68-3E3B-4E89-BC4B-10161552F051}"/>
              </a:ext>
            </a:extLst>
          </p:cNvPr>
          <p:cNvSpPr txBox="1"/>
          <p:nvPr/>
        </p:nvSpPr>
        <p:spPr>
          <a:xfrm>
            <a:off x="622300" y="3975135"/>
            <a:ext cx="5816016" cy="923330"/>
          </a:xfrm>
          <a:prstGeom prst="rect">
            <a:avLst/>
          </a:prstGeom>
        </p:spPr>
        <p:txBody>
          <a:bodyPr wrap="none" rtlCol="0">
            <a:spAutoFit/>
          </a:bodyPr>
          <a:lstStyle/>
          <a:p>
            <a:pPr marL="285750" indent="-285750">
              <a:buFont typeface="Arial" panose="020B0604020202020204" pitchFamily="34" charset="0"/>
              <a:buChar char="•"/>
            </a:pPr>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Constant Velocity</a:t>
            </a:r>
          </a:p>
        </p:txBody>
      </p:sp>
      <p:pic>
        <p:nvPicPr>
          <p:cNvPr id="1026" name="Picture 2" descr="Stop Sign - Top Driver Driving School">
            <a:extLst>
              <a:ext uri="{FF2B5EF4-FFF2-40B4-BE49-F238E27FC236}">
                <a16:creationId xmlns:a16="http://schemas.microsoft.com/office/drawing/2014/main" id="{AA18F7B2-198F-4BD8-BA9E-EC304CDA7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866" y="2393035"/>
            <a:ext cx="2433089" cy="1562630"/>
          </a:xfrm>
          <a:prstGeom prst="round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DD9A722-622A-4248-A616-DCBDBF7B020B}"/>
              </a:ext>
            </a:extLst>
          </p:cNvPr>
          <p:cNvGrpSpPr/>
          <p:nvPr/>
        </p:nvGrpSpPr>
        <p:grpSpPr>
          <a:xfrm>
            <a:off x="1143692" y="5012314"/>
            <a:ext cx="4645445" cy="1184075"/>
            <a:chOff x="1143692" y="5012314"/>
            <a:chExt cx="4645445" cy="1184075"/>
          </a:xfrm>
        </p:grpSpPr>
        <p:pic>
          <p:nvPicPr>
            <p:cNvPr id="1028" name="Picture 4" descr="Bentley Adaptive Cruise Control Explained | Bentley Newport Beach">
              <a:extLst>
                <a:ext uri="{FF2B5EF4-FFF2-40B4-BE49-F238E27FC236}">
                  <a16:creationId xmlns:a16="http://schemas.microsoft.com/office/drawing/2014/main" id="{1CA691FA-1122-468C-9355-7E8131069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692" y="5012314"/>
              <a:ext cx="2962795" cy="1184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uise Control – How to Set on a Toyota Corolla – Practical Mechanic">
              <a:extLst>
                <a:ext uri="{FF2B5EF4-FFF2-40B4-BE49-F238E27FC236}">
                  <a16:creationId xmlns:a16="http://schemas.microsoft.com/office/drawing/2014/main" id="{A627A11F-56B8-42CB-A75D-CE1D60F3AF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81" t="19217" r="23001" b="28748"/>
            <a:stretch/>
          </p:blipFill>
          <p:spPr bwMode="auto">
            <a:xfrm>
              <a:off x="3499657" y="5016963"/>
              <a:ext cx="2289480" cy="11794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5511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Lesson Takeaways</a:t>
            </a:r>
            <a:endParaRPr lang="en-US" u="sng"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1AACDE-E121-4D7E-A3C7-3A2259793267}"/>
              </a:ext>
            </a:extLst>
          </p:cNvPr>
          <p:cNvSpPr txBox="1"/>
          <p:nvPr/>
        </p:nvSpPr>
        <p:spPr>
          <a:xfrm>
            <a:off x="473233" y="1587032"/>
            <a:ext cx="8226728" cy="3508653"/>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describe Newton’s second law in terms of momentum</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calculate force given mass and acceleration and calculate acceleration given force and mass</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combine Newton’s second law with the kinematic equations to solve force/motion problems</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explain the connection between constant velocity and balanced forces</a:t>
            </a:r>
          </a:p>
        </p:txBody>
      </p:sp>
    </p:spTree>
    <p:extLst>
      <p:ext uri="{BB962C8B-B14F-4D97-AF65-F5344CB8AC3E}">
        <p14:creationId xmlns:p14="http://schemas.microsoft.com/office/powerpoint/2010/main" val="332964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5">
                                            <p:txEl>
                                              <p:pRg st="1" end="1"/>
                                            </p:txEl>
                                          </p:spTgt>
                                        </p:tgtEl>
                                        <p:attrNameLst>
                                          <p:attrName>style.color</p:attrName>
                                        </p:attrNameLst>
                                      </p:cBhvr>
                                      <p:by>
                                        <p:hsl h="0" s="-12549" l="-25098"/>
                                      </p:by>
                                    </p:animClr>
                                    <p:animClr clrSpc="hsl" dir="cw">
                                      <p:cBhvr>
                                        <p:cTn id="14" dur="500" fill="hold"/>
                                        <p:tgtEl>
                                          <p:spTgt spid="5">
                                            <p:txEl>
                                              <p:pRg st="1" end="1"/>
                                            </p:txEl>
                                          </p:spTgt>
                                        </p:tgtEl>
                                        <p:attrNameLst>
                                          <p:attrName>fillcolor</p:attrName>
                                        </p:attrNameLst>
                                      </p:cBhvr>
                                      <p:by>
                                        <p:hsl h="0" s="-12549" l="-25098"/>
                                      </p:by>
                                    </p:animClr>
                                    <p:animClr clrSpc="hsl" dir="cw">
                                      <p:cBhvr>
                                        <p:cTn id="15" dur="500" fill="hold"/>
                                        <p:tgtEl>
                                          <p:spTgt spid="5">
                                            <p:txEl>
                                              <p:pRg st="1" end="1"/>
                                            </p:txEl>
                                          </p:spTgt>
                                        </p:tgtEl>
                                        <p:attrNameLst>
                                          <p:attrName>stroke.color</p:attrName>
                                        </p:attrNameLst>
                                      </p:cBhvr>
                                      <p:by>
                                        <p:hsl h="0" s="-12549" l="-25098"/>
                                      </p:by>
                                    </p:animClr>
                                    <p:set>
                                      <p:cBhvr>
                                        <p:cTn id="16" dur="500" fill="hold"/>
                                        <p:tgtEl>
                                          <p:spTgt spid="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5">
                                            <p:txEl>
                                              <p:pRg st="2" end="2"/>
                                            </p:txEl>
                                          </p:spTgt>
                                        </p:tgtEl>
                                        <p:attrNameLst>
                                          <p:attrName>style.color</p:attrName>
                                        </p:attrNameLst>
                                      </p:cBhvr>
                                      <p:by>
                                        <p:hsl h="0" s="-12549" l="-25098"/>
                                      </p:by>
                                    </p:animClr>
                                    <p:animClr clrSpc="hsl" dir="cw">
                                      <p:cBhvr>
                                        <p:cTn id="21" dur="500" fill="hold"/>
                                        <p:tgtEl>
                                          <p:spTgt spid="5">
                                            <p:txEl>
                                              <p:pRg st="2" end="2"/>
                                            </p:txEl>
                                          </p:spTgt>
                                        </p:tgtEl>
                                        <p:attrNameLst>
                                          <p:attrName>fillcolor</p:attrName>
                                        </p:attrNameLst>
                                      </p:cBhvr>
                                      <p:by>
                                        <p:hsl h="0" s="-12549" l="-25098"/>
                                      </p:by>
                                    </p:animClr>
                                    <p:animClr clrSpc="hsl" dir="cw">
                                      <p:cBhvr>
                                        <p:cTn id="22" dur="500" fill="hold"/>
                                        <p:tgtEl>
                                          <p:spTgt spid="5">
                                            <p:txEl>
                                              <p:pRg st="2" end="2"/>
                                            </p:txEl>
                                          </p:spTgt>
                                        </p:tgtEl>
                                        <p:attrNameLst>
                                          <p:attrName>stroke.color</p:attrName>
                                        </p:attrNameLst>
                                      </p:cBhvr>
                                      <p:by>
                                        <p:hsl h="0" s="-12549" l="-25098"/>
                                      </p:by>
                                    </p:animClr>
                                    <p:set>
                                      <p:cBhvr>
                                        <p:cTn id="23" dur="500" fill="hold"/>
                                        <p:tgtEl>
                                          <p:spTgt spid="5">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nodeType="clickEffect">
                                  <p:stCondLst>
                                    <p:cond delay="0"/>
                                  </p:stCondLst>
                                  <p:childTnLst>
                                    <p:animClr clrSpc="hsl" dir="cw">
                                      <p:cBhvr override="childStyle">
                                        <p:cTn id="27" dur="500" fill="hold"/>
                                        <p:tgtEl>
                                          <p:spTgt spid="5">
                                            <p:txEl>
                                              <p:pRg st="3" end="3"/>
                                            </p:txEl>
                                          </p:spTgt>
                                        </p:tgtEl>
                                        <p:attrNameLst>
                                          <p:attrName>style.color</p:attrName>
                                        </p:attrNameLst>
                                      </p:cBhvr>
                                      <p:by>
                                        <p:hsl h="0" s="-12549" l="-25098"/>
                                      </p:by>
                                    </p:animClr>
                                    <p:animClr clrSpc="hsl" dir="cw">
                                      <p:cBhvr>
                                        <p:cTn id="28" dur="500" fill="hold"/>
                                        <p:tgtEl>
                                          <p:spTgt spid="5">
                                            <p:txEl>
                                              <p:pRg st="3" end="3"/>
                                            </p:txEl>
                                          </p:spTgt>
                                        </p:tgtEl>
                                        <p:attrNameLst>
                                          <p:attrName>fillcolor</p:attrName>
                                        </p:attrNameLst>
                                      </p:cBhvr>
                                      <p:by>
                                        <p:hsl h="0" s="-12549" l="-25098"/>
                                      </p:by>
                                    </p:animClr>
                                    <p:animClr clrSpc="hsl" dir="cw">
                                      <p:cBhvr>
                                        <p:cTn id="29" dur="500" fill="hold"/>
                                        <p:tgtEl>
                                          <p:spTgt spid="5">
                                            <p:txEl>
                                              <p:pRg st="3" end="3"/>
                                            </p:txEl>
                                          </p:spTgt>
                                        </p:tgtEl>
                                        <p:attrNameLst>
                                          <p:attrName>stroke.color</p:attrName>
                                        </p:attrNameLst>
                                      </p:cBhvr>
                                      <p:by>
                                        <p:hsl h="0" s="-12549" l="-25098"/>
                                      </p:by>
                                    </p:animClr>
                                    <p:set>
                                      <p:cBhvr>
                                        <p:cTn id="30"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uFillTx/>
              </a:rPr>
              <a:t>Weight, Normal Reaction, &amp; Tension</a:t>
            </a:r>
          </a:p>
        </p:txBody>
      </p:sp>
      <p:sp>
        <p:nvSpPr>
          <p:cNvPr id="3" name="Subtitle 2"/>
          <p:cNvSpPr>
            <a:spLocks noGrp="1"/>
          </p:cNvSpPr>
          <p:nvPr>
            <p:ph type="subTitle" idx="1"/>
          </p:nvPr>
        </p:nvSpPr>
        <p:spPr/>
        <p:txBody>
          <a:bodyPr/>
          <a:lstStyle/>
          <a:p>
            <a:r>
              <a:rPr lang="en-US" dirty="0"/>
              <a:t>IB Physics | Forces</a:t>
            </a:r>
          </a:p>
        </p:txBody>
      </p:sp>
      <p:sp>
        <p:nvSpPr>
          <p:cNvPr id="6" name="Rectangle: Single Corner Rounded 5">
            <a:extLst>
              <a:ext uri="{FF2B5EF4-FFF2-40B4-BE49-F238E27FC236}">
                <a16:creationId xmlns:a16="http://schemas.microsoft.com/office/drawing/2014/main" id="{A75ADBC6-EAD6-4B09-B0DF-0FD302A84807}"/>
              </a:ext>
            </a:extLst>
          </p:cNvPr>
          <p:cNvSpPr/>
          <p:nvPr/>
        </p:nvSpPr>
        <p:spPr>
          <a:xfrm rot="10800000">
            <a:off x="8321040" y="0"/>
            <a:ext cx="822956" cy="923330"/>
          </a:xfrm>
          <a:prstGeom prst="round1Rect">
            <a:avLst>
              <a:gd name="adj" fmla="val 2747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A2A7E43-6F0F-48A2-AE75-06CF5F17A8DC}"/>
              </a:ext>
            </a:extLst>
          </p:cNvPr>
          <p:cNvSpPr txBox="1"/>
          <p:nvPr/>
        </p:nvSpPr>
        <p:spPr>
          <a:xfrm>
            <a:off x="8359678" y="0"/>
            <a:ext cx="773083" cy="923330"/>
          </a:xfrm>
          <a:prstGeom prst="rect">
            <a:avLst/>
          </a:prstGeom>
          <a:noFill/>
        </p:spPr>
        <p:txBody>
          <a:bodyPr wrap="square" rtlCol="0">
            <a:spAutoFit/>
          </a:bodyPr>
          <a:lstStyle/>
          <a:p>
            <a:pPr algn="ctr"/>
            <a:r>
              <a:rPr lang="en-US" sz="5400" dirty="0">
                <a:solidFill>
                  <a:srgbClr val="0070C0"/>
                </a:solidFill>
                <a:latin typeface="Montserrat" panose="00000500000000000000" pitchFamily="50" charset="0"/>
                <a:ea typeface="Ebrima" panose="02000000000000000000" pitchFamily="2" charset="0"/>
                <a:cs typeface="Ebrima" panose="02000000000000000000" pitchFamily="2" charset="0"/>
              </a:rPr>
              <a:t>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Types of Forces | Weight</a:t>
            </a:r>
            <a:endParaRPr lang="en-US" u="sng" dirty="0">
              <a:solidFill>
                <a:schemeClr val="bg1"/>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381002" y="1692477"/>
            <a:ext cx="3557153" cy="685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altLang="en-US" sz="3600" dirty="0"/>
              <a:t>Newton’s 2</a:t>
            </a:r>
            <a:r>
              <a:rPr lang="en-US" altLang="en-US" sz="3600" baseline="30000" dirty="0"/>
              <a:t>nd</a:t>
            </a:r>
            <a:r>
              <a:rPr lang="en-US" altLang="en-US" sz="3600" dirty="0"/>
              <a:t> Law:</a:t>
            </a:r>
          </a:p>
          <a:p>
            <a:pPr algn="r"/>
            <a:endParaRPr lang="en-US" altLang="en-US" sz="3600" dirty="0"/>
          </a:p>
        </p:txBody>
      </p:sp>
      <p:sp>
        <p:nvSpPr>
          <p:cNvPr id="6" name="Rectangle 3"/>
          <p:cNvSpPr txBox="1">
            <a:spLocks noChangeArrowheads="1"/>
          </p:cNvSpPr>
          <p:nvPr/>
        </p:nvSpPr>
        <p:spPr>
          <a:xfrm>
            <a:off x="2685063" y="1441762"/>
            <a:ext cx="7543800" cy="1159519"/>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ltLang="en-US" sz="7400" b="1" dirty="0">
                <a:solidFill>
                  <a:srgbClr val="C00000"/>
                </a:solidFill>
                <a:latin typeface="+mj-lt"/>
              </a:rPr>
              <a:t>F</a:t>
            </a:r>
            <a:r>
              <a:rPr lang="en-US" altLang="en-US" sz="7400" b="1" dirty="0">
                <a:solidFill>
                  <a:srgbClr val="FF0000"/>
                </a:solidFill>
                <a:latin typeface="+mj-lt"/>
              </a:rPr>
              <a:t>  </a:t>
            </a:r>
            <a:r>
              <a:rPr lang="en-US" altLang="en-US" sz="7400" b="1" dirty="0">
                <a:solidFill>
                  <a:schemeClr val="tx1"/>
                </a:solidFill>
                <a:latin typeface="+mj-lt"/>
              </a:rPr>
              <a:t>=</a:t>
            </a:r>
            <a:r>
              <a:rPr lang="en-US" altLang="en-US" sz="7400" b="1" dirty="0">
                <a:solidFill>
                  <a:srgbClr val="FF0000"/>
                </a:solidFill>
                <a:latin typeface="+mj-lt"/>
              </a:rPr>
              <a:t> </a:t>
            </a:r>
            <a:r>
              <a:rPr lang="en-US" altLang="en-US" sz="7400" b="1" dirty="0">
                <a:solidFill>
                  <a:srgbClr val="00B050"/>
                </a:solidFill>
                <a:latin typeface="+mj-lt"/>
              </a:rPr>
              <a:t>m</a:t>
            </a:r>
            <a:r>
              <a:rPr lang="en-US" altLang="en-US" sz="7400" b="1" dirty="0">
                <a:solidFill>
                  <a:srgbClr val="FF0000"/>
                </a:solidFill>
                <a:latin typeface="+mj-lt"/>
              </a:rPr>
              <a:t> </a:t>
            </a:r>
            <a:r>
              <a:rPr lang="en-US" altLang="en-US" sz="7400" b="1" dirty="0">
                <a:solidFill>
                  <a:schemeClr val="tx1"/>
                </a:solidFill>
                <a:latin typeface="+mj-lt"/>
              </a:rPr>
              <a:t>×</a:t>
            </a:r>
            <a:r>
              <a:rPr lang="en-US" altLang="en-US" sz="7400" b="1" dirty="0">
                <a:solidFill>
                  <a:srgbClr val="FF0000"/>
                </a:solidFill>
                <a:latin typeface="+mj-lt"/>
              </a:rPr>
              <a:t> </a:t>
            </a:r>
            <a:r>
              <a:rPr lang="en-US" altLang="en-US" sz="7400" b="1" dirty="0">
                <a:solidFill>
                  <a:schemeClr val="accent2"/>
                </a:solidFill>
                <a:latin typeface="+mj-lt"/>
              </a:rPr>
              <a:t>a</a:t>
            </a:r>
            <a:r>
              <a:rPr lang="en-US" altLang="en-US" sz="7400" b="1" dirty="0">
                <a:solidFill>
                  <a:srgbClr val="FF0000"/>
                </a:solidFill>
                <a:latin typeface="+mj-lt"/>
              </a:rPr>
              <a:t>        </a:t>
            </a:r>
          </a:p>
        </p:txBody>
      </p:sp>
      <p:sp>
        <p:nvSpPr>
          <p:cNvPr id="7" name="Rectangle 3"/>
          <p:cNvSpPr txBox="1">
            <a:spLocks noChangeArrowheads="1"/>
          </p:cNvSpPr>
          <p:nvPr/>
        </p:nvSpPr>
        <p:spPr>
          <a:xfrm>
            <a:off x="4181777" y="2814549"/>
            <a:ext cx="4439638" cy="1159519"/>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ltLang="en-US" sz="7400" b="1" dirty="0" err="1">
                <a:solidFill>
                  <a:srgbClr val="C00000"/>
                </a:solidFill>
                <a:latin typeface="+mj-lt"/>
              </a:rPr>
              <a:t>F</a:t>
            </a:r>
            <a:r>
              <a:rPr lang="en-US" altLang="en-US" sz="7400" b="1" baseline="-25000" dirty="0" err="1">
                <a:solidFill>
                  <a:srgbClr val="C00000"/>
                </a:solidFill>
                <a:latin typeface="+mj-lt"/>
              </a:rPr>
              <a:t>g</a:t>
            </a:r>
            <a:r>
              <a:rPr lang="en-US" altLang="en-US" sz="7400" b="1" dirty="0">
                <a:solidFill>
                  <a:srgbClr val="FF0000"/>
                </a:solidFill>
                <a:latin typeface="+mj-lt"/>
              </a:rPr>
              <a:t> </a:t>
            </a:r>
            <a:r>
              <a:rPr lang="en-US" altLang="en-US" sz="7400" b="1" dirty="0">
                <a:solidFill>
                  <a:schemeClr val="tx1"/>
                </a:solidFill>
                <a:latin typeface="+mj-lt"/>
              </a:rPr>
              <a:t>=</a:t>
            </a:r>
            <a:r>
              <a:rPr lang="en-US" altLang="en-US" sz="7400" b="1" dirty="0">
                <a:solidFill>
                  <a:srgbClr val="FF0000"/>
                </a:solidFill>
                <a:latin typeface="+mj-lt"/>
              </a:rPr>
              <a:t> </a:t>
            </a:r>
            <a:r>
              <a:rPr lang="en-US" altLang="en-US" sz="7400" b="1" dirty="0">
                <a:solidFill>
                  <a:srgbClr val="00B050"/>
                </a:solidFill>
                <a:latin typeface="+mj-lt"/>
              </a:rPr>
              <a:t>m</a:t>
            </a:r>
            <a:r>
              <a:rPr lang="en-US" altLang="en-US" sz="7400" b="1" dirty="0">
                <a:solidFill>
                  <a:srgbClr val="FF0000"/>
                </a:solidFill>
                <a:latin typeface="+mj-lt"/>
              </a:rPr>
              <a:t> </a:t>
            </a:r>
            <a:r>
              <a:rPr lang="en-US" altLang="en-US" sz="7400" b="1" dirty="0">
                <a:solidFill>
                  <a:schemeClr val="tx1"/>
                </a:solidFill>
                <a:latin typeface="+mj-lt"/>
              </a:rPr>
              <a:t>×</a:t>
            </a:r>
            <a:r>
              <a:rPr lang="en-US" altLang="en-US" sz="7400" b="1" dirty="0">
                <a:solidFill>
                  <a:srgbClr val="FF0000"/>
                </a:solidFill>
                <a:latin typeface="+mj-lt"/>
              </a:rPr>
              <a:t> </a:t>
            </a:r>
            <a:r>
              <a:rPr lang="en-US" altLang="en-US" sz="7400" b="1" dirty="0">
                <a:solidFill>
                  <a:schemeClr val="accent2"/>
                </a:solidFill>
                <a:latin typeface="+mj-lt"/>
              </a:rPr>
              <a:t>g</a:t>
            </a:r>
            <a:r>
              <a:rPr lang="en-US" altLang="en-US" sz="7400" b="1" dirty="0">
                <a:solidFill>
                  <a:srgbClr val="FF0000"/>
                </a:solidFill>
                <a:latin typeface="+mj-lt"/>
              </a:rPr>
              <a:t>        </a:t>
            </a:r>
          </a:p>
        </p:txBody>
      </p:sp>
      <p:grpSp>
        <p:nvGrpSpPr>
          <p:cNvPr id="2" name="Group 1">
            <a:extLst>
              <a:ext uri="{FF2B5EF4-FFF2-40B4-BE49-F238E27FC236}">
                <a16:creationId xmlns:a16="http://schemas.microsoft.com/office/drawing/2014/main" id="{1D5620E8-E7E3-904F-81CC-8663E1EF7E99}"/>
              </a:ext>
            </a:extLst>
          </p:cNvPr>
          <p:cNvGrpSpPr/>
          <p:nvPr/>
        </p:nvGrpSpPr>
        <p:grpSpPr>
          <a:xfrm>
            <a:off x="5067301" y="2382917"/>
            <a:ext cx="3089563" cy="529936"/>
            <a:chOff x="5067301" y="2382917"/>
            <a:chExt cx="3089563" cy="529936"/>
          </a:xfrm>
        </p:grpSpPr>
        <p:cxnSp>
          <p:nvCxnSpPr>
            <p:cNvPr id="9" name="Straight Arrow Connector 8"/>
            <p:cNvCxnSpPr/>
            <p:nvPr/>
          </p:nvCxnSpPr>
          <p:spPr>
            <a:xfrm>
              <a:off x="8156864" y="2382917"/>
              <a:ext cx="0" cy="52993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646718" y="2382917"/>
              <a:ext cx="0" cy="52993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067301" y="2382917"/>
              <a:ext cx="0" cy="529936"/>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grpSp>
      <p:sp>
        <p:nvSpPr>
          <p:cNvPr id="13" name="Rectangle 3"/>
          <p:cNvSpPr txBox="1">
            <a:spLocks noChangeArrowheads="1"/>
          </p:cNvSpPr>
          <p:nvPr/>
        </p:nvSpPr>
        <p:spPr>
          <a:xfrm>
            <a:off x="381002" y="3023693"/>
            <a:ext cx="3557153" cy="685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altLang="en-US" sz="3600" dirty="0"/>
              <a:t>Weight:</a:t>
            </a:r>
          </a:p>
          <a:p>
            <a:endParaRPr lang="en-US" altLang="en-US" sz="3600" dirty="0"/>
          </a:p>
        </p:txBody>
      </p:sp>
      <p:cxnSp>
        <p:nvCxnSpPr>
          <p:cNvPr id="15" name="Straight Connector 14"/>
          <p:cNvCxnSpPr/>
          <p:nvPr/>
        </p:nvCxnSpPr>
        <p:spPr>
          <a:xfrm>
            <a:off x="0" y="4057661"/>
            <a:ext cx="9144000"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17" name="Rectangle 3"/>
          <p:cNvSpPr txBox="1">
            <a:spLocks noChangeArrowheads="1"/>
          </p:cNvSpPr>
          <p:nvPr/>
        </p:nvSpPr>
        <p:spPr>
          <a:xfrm>
            <a:off x="381001" y="4245407"/>
            <a:ext cx="8582889" cy="2072266"/>
          </a:xfrm>
          <a:prstGeom prst="rect">
            <a:avLst/>
          </a:prstGeom>
          <a:ln>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3600" b="1" dirty="0" err="1">
                <a:solidFill>
                  <a:srgbClr val="C00000"/>
                </a:solidFill>
                <a:latin typeface="+mj-lt"/>
              </a:rPr>
              <a:t>F</a:t>
            </a:r>
            <a:r>
              <a:rPr lang="en-US" altLang="en-US" sz="3600" b="1" baseline="-25000" dirty="0" err="1">
                <a:solidFill>
                  <a:srgbClr val="C00000"/>
                </a:solidFill>
                <a:latin typeface="+mj-lt"/>
              </a:rPr>
              <a:t>g</a:t>
            </a:r>
            <a:r>
              <a:rPr lang="en-US" altLang="en-US" sz="3600" b="1" dirty="0">
                <a:solidFill>
                  <a:srgbClr val="FF0000"/>
                </a:solidFill>
                <a:latin typeface="+mj-lt"/>
              </a:rPr>
              <a:t> </a:t>
            </a:r>
            <a:r>
              <a:rPr lang="en-US" altLang="en-US" sz="3600" b="1" dirty="0">
                <a:solidFill>
                  <a:schemeClr val="tx1"/>
                </a:solidFill>
                <a:latin typeface="+mj-lt"/>
                <a:sym typeface="Wingdings" panose="05000000000000000000" pitchFamily="2" charset="2"/>
              </a:rPr>
              <a:t> </a:t>
            </a:r>
            <a:r>
              <a:rPr lang="en-US" altLang="en-US" sz="3200" dirty="0">
                <a:solidFill>
                  <a:srgbClr val="C0000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Force of Gravity (weight) [N]</a:t>
            </a:r>
            <a:endParaRPr lang="en-US" altLang="en-US" sz="3200" dirty="0">
              <a:solidFill>
                <a:srgbClr val="C00000"/>
              </a:solidFill>
              <a:latin typeface="Ebrima" panose="02000000000000000000" pitchFamily="2" charset="0"/>
              <a:ea typeface="Ebrima" panose="02000000000000000000" pitchFamily="2" charset="0"/>
              <a:cs typeface="Ebrima" panose="02000000000000000000" pitchFamily="2" charset="0"/>
            </a:endParaRPr>
          </a:p>
          <a:p>
            <a:r>
              <a:rPr lang="en-US" altLang="en-US" sz="3600" b="1" dirty="0">
                <a:solidFill>
                  <a:srgbClr val="00B050"/>
                </a:solidFill>
                <a:latin typeface="+mj-lt"/>
              </a:rPr>
              <a:t>m </a:t>
            </a:r>
            <a:r>
              <a:rPr lang="en-US" altLang="en-US" sz="3600" b="1" dirty="0">
                <a:solidFill>
                  <a:schemeClr val="tx1"/>
                </a:solidFill>
                <a:latin typeface="+mj-lt"/>
                <a:sym typeface="Wingdings" panose="05000000000000000000" pitchFamily="2" charset="2"/>
              </a:rPr>
              <a:t> </a:t>
            </a:r>
            <a:r>
              <a:rPr lang="en-US" altLang="en-US" sz="3200" dirty="0">
                <a:solidFill>
                  <a:srgbClr val="00B05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mass [kg]</a:t>
            </a:r>
            <a:endParaRPr lang="en-US" altLang="en-US" sz="3200" dirty="0">
              <a:solidFill>
                <a:srgbClr val="00B050"/>
              </a:solidFill>
              <a:latin typeface="Ebrima" panose="02000000000000000000" pitchFamily="2" charset="0"/>
              <a:ea typeface="Ebrima" panose="02000000000000000000" pitchFamily="2" charset="0"/>
              <a:cs typeface="Ebrima" panose="02000000000000000000" pitchFamily="2" charset="0"/>
            </a:endParaRPr>
          </a:p>
          <a:p>
            <a:r>
              <a:rPr lang="en-US" altLang="en-US" sz="3600" b="1" dirty="0">
                <a:solidFill>
                  <a:schemeClr val="accent2"/>
                </a:solidFill>
                <a:latin typeface="+mj-lt"/>
              </a:rPr>
              <a:t>g</a:t>
            </a:r>
            <a:r>
              <a:rPr lang="en-US" altLang="en-US" sz="3600" b="1" dirty="0">
                <a:solidFill>
                  <a:srgbClr val="FF0000"/>
                </a:solidFill>
                <a:latin typeface="+mj-lt"/>
              </a:rPr>
              <a:t> </a:t>
            </a:r>
            <a:r>
              <a:rPr lang="en-US" altLang="en-US" sz="3600" b="1" dirty="0">
                <a:solidFill>
                  <a:schemeClr val="tx1"/>
                </a:solidFill>
                <a:latin typeface="+mj-lt"/>
                <a:sym typeface="Wingdings" panose="05000000000000000000" pitchFamily="2" charset="2"/>
              </a:rPr>
              <a:t> </a:t>
            </a:r>
            <a:r>
              <a:rPr lang="en-US" altLang="en-US" sz="3200" dirty="0">
                <a:solidFill>
                  <a:srgbClr val="0070C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Acceleration due to Gravity  9.81 m s</a:t>
            </a:r>
            <a:r>
              <a:rPr lang="en-US" altLang="en-US" sz="3200" baseline="30000" dirty="0">
                <a:solidFill>
                  <a:srgbClr val="0070C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-2</a:t>
            </a:r>
            <a:endParaRPr lang="en-US" altLang="en-US" sz="3600"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211847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left)">
                                      <p:cBhvr>
                                        <p:cTn id="24" dur="500"/>
                                        <p:tgtEl>
                                          <p:spTgt spid="1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wipe(left)">
                                      <p:cBhvr>
                                        <p:cTn id="2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is a Newton??</a:t>
            </a:r>
            <a:endParaRPr lang="en-US" u="sng" dirty="0">
              <a:solidFill>
                <a:schemeClr val="bg1"/>
              </a:solidFill>
              <a:effectLst>
                <a:outerShdw blurRad="38100" dist="38100" dir="2700000" algn="tl">
                  <a:srgbClr val="000000">
                    <a:alpha val="43137"/>
                  </a:srgbClr>
                </a:outerShdw>
              </a:effectLst>
            </a:endParaRPr>
          </a:p>
        </p:txBody>
      </p:sp>
      <p:pic>
        <p:nvPicPr>
          <p:cNvPr id="1026" name="Picture 2" descr="http://www.thestar.com/content/dam/thestar/opinion/editorials/star_s_view_/2011/10/12/an_apple_a_day_not_such_a_good_idea/app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50" y="3621963"/>
            <a:ext cx="3400317" cy="25502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665F16-C566-4EF8-8711-2666850B4811}"/>
              </a:ext>
            </a:extLst>
          </p:cNvPr>
          <p:cNvSpPr txBox="1"/>
          <p:nvPr/>
        </p:nvSpPr>
        <p:spPr>
          <a:xfrm>
            <a:off x="460963" y="1756255"/>
            <a:ext cx="5000087" cy="1107996"/>
          </a:xfrm>
          <a:prstGeom prst="rect">
            <a:avLst/>
          </a:prstGeom>
          <a:noFill/>
        </p:spPr>
        <p:txBody>
          <a:bodyPr wrap="none" rtlCol="0">
            <a:spAutoFit/>
          </a:bodyPr>
          <a:lstStyle/>
          <a:p>
            <a:r>
              <a:rPr lang="en-US" sz="6600" dirty="0">
                <a:solidFill>
                  <a:srgbClr val="0070C0"/>
                </a:solidFill>
                <a:latin typeface="Ebrima" panose="02000000000000000000" pitchFamily="2" charset="0"/>
                <a:ea typeface="Ebrima" panose="02000000000000000000" pitchFamily="2" charset="0"/>
                <a:cs typeface="Ebrima" panose="02000000000000000000" pitchFamily="2" charset="0"/>
              </a:rPr>
              <a:t>Unit of Force</a:t>
            </a:r>
          </a:p>
        </p:txBody>
      </p:sp>
      <p:sp>
        <p:nvSpPr>
          <p:cNvPr id="6" name="TextBox 5">
            <a:extLst>
              <a:ext uri="{FF2B5EF4-FFF2-40B4-BE49-F238E27FC236}">
                <a16:creationId xmlns:a16="http://schemas.microsoft.com/office/drawing/2014/main" id="{D7DB8970-625A-470D-BB1C-219E4A63F443}"/>
              </a:ext>
            </a:extLst>
          </p:cNvPr>
          <p:cNvSpPr txBox="1"/>
          <p:nvPr/>
        </p:nvSpPr>
        <p:spPr>
          <a:xfrm>
            <a:off x="789578" y="3011118"/>
            <a:ext cx="702436" cy="923330"/>
          </a:xfrm>
          <a:prstGeom prst="rect">
            <a:avLst/>
          </a:prstGeom>
          <a:noFill/>
        </p:spPr>
        <p:txBody>
          <a:bodyPr wrap="none" rtlCol="0">
            <a:spAutoFit/>
          </a:bodyPr>
          <a:lstStyle/>
          <a:p>
            <a:r>
              <a:rPr lang="en-US" sz="5400" dirty="0">
                <a:solidFill>
                  <a:srgbClr val="FF0066"/>
                </a:solidFill>
                <a:latin typeface="Ebrima" panose="02000000000000000000" pitchFamily="2" charset="0"/>
                <a:ea typeface="Ebrima" panose="02000000000000000000" pitchFamily="2" charset="0"/>
                <a:cs typeface="Ebrima" panose="02000000000000000000" pitchFamily="2" charset="0"/>
              </a:rPr>
              <a:t>N</a:t>
            </a:r>
          </a:p>
        </p:txBody>
      </p:sp>
      <p:sp>
        <p:nvSpPr>
          <p:cNvPr id="7" name="TextBox 6">
            <a:extLst>
              <a:ext uri="{FF2B5EF4-FFF2-40B4-BE49-F238E27FC236}">
                <a16:creationId xmlns:a16="http://schemas.microsoft.com/office/drawing/2014/main" id="{0D05EFFE-3728-4F23-BF4A-95558D362BBB}"/>
              </a:ext>
            </a:extLst>
          </p:cNvPr>
          <p:cNvSpPr txBox="1"/>
          <p:nvPr/>
        </p:nvSpPr>
        <p:spPr>
          <a:xfrm>
            <a:off x="610042" y="5305572"/>
            <a:ext cx="5272597" cy="584775"/>
          </a:xfrm>
          <a:prstGeom prst="rect">
            <a:avLst/>
          </a:prstGeom>
          <a:noFill/>
        </p:spPr>
        <p:txBody>
          <a:bodyPr wrap="none" rtlCol="0">
            <a:spAutoFit/>
          </a:bodyPr>
          <a:lstStyle/>
          <a:p>
            <a:r>
              <a:rPr lang="en-US" sz="3200" dirty="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*An apple weighs about 1 N</a:t>
            </a:r>
          </a:p>
        </p:txBody>
      </p:sp>
      <p:cxnSp>
        <p:nvCxnSpPr>
          <p:cNvPr id="8" name="Straight Arrow Connector 7">
            <a:extLst>
              <a:ext uri="{FF2B5EF4-FFF2-40B4-BE49-F238E27FC236}">
                <a16:creationId xmlns:a16="http://schemas.microsoft.com/office/drawing/2014/main" id="{A5C6DC9C-69AE-4623-B067-3148CEBC0FE2}"/>
              </a:ext>
            </a:extLst>
          </p:cNvPr>
          <p:cNvCxnSpPr>
            <a:cxnSpLocks/>
          </p:cNvCxnSpPr>
          <p:nvPr/>
        </p:nvCxnSpPr>
        <p:spPr>
          <a:xfrm>
            <a:off x="7161209" y="5176684"/>
            <a:ext cx="0" cy="1423220"/>
          </a:xfrm>
          <a:prstGeom prst="straightConnector1">
            <a:avLst/>
          </a:prstGeom>
          <a:ln w="152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A22C5F-163F-4594-B00C-1761CAC5C8CF}"/>
              </a:ext>
            </a:extLst>
          </p:cNvPr>
          <p:cNvSpPr txBox="1"/>
          <p:nvPr/>
        </p:nvSpPr>
        <p:spPr>
          <a:xfrm>
            <a:off x="7421374" y="5801277"/>
            <a:ext cx="857927" cy="584775"/>
          </a:xfrm>
          <a:prstGeom prst="rect">
            <a:avLst/>
          </a:prstGeom>
          <a:noFill/>
        </p:spPr>
        <p:txBody>
          <a:bodyPr wrap="none" rtlCol="0">
            <a:spAutoFit/>
          </a:bodyPr>
          <a:lstStyle/>
          <a:p>
            <a:r>
              <a:rPr lang="en-US" sz="3200" b="1" dirty="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1 N</a:t>
            </a:r>
          </a:p>
        </p:txBody>
      </p:sp>
      <p:sp>
        <p:nvSpPr>
          <p:cNvPr id="10" name="TextBox 9">
            <a:extLst>
              <a:ext uri="{FF2B5EF4-FFF2-40B4-BE49-F238E27FC236}">
                <a16:creationId xmlns:a16="http://schemas.microsoft.com/office/drawing/2014/main" id="{6827C832-8C00-4697-99A9-35A63C436F57}"/>
              </a:ext>
            </a:extLst>
          </p:cNvPr>
          <p:cNvSpPr txBox="1"/>
          <p:nvPr/>
        </p:nvSpPr>
        <p:spPr>
          <a:xfrm>
            <a:off x="1496503" y="3011118"/>
            <a:ext cx="3964547" cy="923330"/>
          </a:xfrm>
          <a:prstGeom prst="rect">
            <a:avLst/>
          </a:prstGeom>
          <a:noFill/>
        </p:spPr>
        <p:txBody>
          <a:bodyPr wrap="none" rtlCol="0">
            <a:spAutoFit/>
          </a:bodyPr>
          <a:lstStyle/>
          <a:p>
            <a:r>
              <a:rPr lang="en-US" sz="5400" dirty="0">
                <a:solidFill>
                  <a:srgbClr val="FF0066"/>
                </a:solidFill>
                <a:latin typeface="Ebrima" panose="02000000000000000000" pitchFamily="2" charset="0"/>
                <a:ea typeface="Ebrima" panose="02000000000000000000" pitchFamily="2" charset="0"/>
                <a:cs typeface="Ebrima" panose="02000000000000000000" pitchFamily="2" charset="0"/>
              </a:rPr>
              <a:t>= kg × m s</a:t>
            </a:r>
            <a:r>
              <a:rPr lang="en-US" sz="5400" baseline="30000" dirty="0">
                <a:solidFill>
                  <a:srgbClr val="FF0066"/>
                </a:solidFill>
                <a:latin typeface="Ebrima" panose="02000000000000000000" pitchFamily="2" charset="0"/>
                <a:ea typeface="Ebrima" panose="02000000000000000000" pitchFamily="2" charset="0"/>
                <a:cs typeface="Ebrima" panose="02000000000000000000" pitchFamily="2" charset="0"/>
              </a:rPr>
              <a:t>-2</a:t>
            </a:r>
            <a:endParaRPr lang="en-US" sz="5400" dirty="0">
              <a:solidFill>
                <a:srgbClr val="FF006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45696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80">
                                          <p:stCondLst>
                                            <p:cond delay="0"/>
                                          </p:stCondLst>
                                        </p:cTn>
                                        <p:tgtEl>
                                          <p:spTgt spid="1026"/>
                                        </p:tgtEl>
                                      </p:cBhvr>
                                    </p:animEffect>
                                    <p:anim calcmode="lin" valueType="num">
                                      <p:cBhvr>
                                        <p:cTn id="2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0" dur="26">
                                          <p:stCondLst>
                                            <p:cond delay="650"/>
                                          </p:stCondLst>
                                        </p:cTn>
                                        <p:tgtEl>
                                          <p:spTgt spid="1026"/>
                                        </p:tgtEl>
                                      </p:cBhvr>
                                      <p:to x="100000" y="60000"/>
                                    </p:animScale>
                                    <p:animScale>
                                      <p:cBhvr>
                                        <p:cTn id="31" dur="166" decel="50000">
                                          <p:stCondLst>
                                            <p:cond delay="676"/>
                                          </p:stCondLst>
                                        </p:cTn>
                                        <p:tgtEl>
                                          <p:spTgt spid="1026"/>
                                        </p:tgtEl>
                                      </p:cBhvr>
                                      <p:to x="100000" y="100000"/>
                                    </p:animScale>
                                    <p:animScale>
                                      <p:cBhvr>
                                        <p:cTn id="32" dur="26">
                                          <p:stCondLst>
                                            <p:cond delay="1312"/>
                                          </p:stCondLst>
                                        </p:cTn>
                                        <p:tgtEl>
                                          <p:spTgt spid="1026"/>
                                        </p:tgtEl>
                                      </p:cBhvr>
                                      <p:to x="100000" y="80000"/>
                                    </p:animScale>
                                    <p:animScale>
                                      <p:cBhvr>
                                        <p:cTn id="33" dur="166" decel="50000">
                                          <p:stCondLst>
                                            <p:cond delay="1338"/>
                                          </p:stCondLst>
                                        </p:cTn>
                                        <p:tgtEl>
                                          <p:spTgt spid="1026"/>
                                        </p:tgtEl>
                                      </p:cBhvr>
                                      <p:to x="100000" y="100000"/>
                                    </p:animScale>
                                    <p:animScale>
                                      <p:cBhvr>
                                        <p:cTn id="34" dur="26">
                                          <p:stCondLst>
                                            <p:cond delay="1642"/>
                                          </p:stCondLst>
                                        </p:cTn>
                                        <p:tgtEl>
                                          <p:spTgt spid="1026"/>
                                        </p:tgtEl>
                                      </p:cBhvr>
                                      <p:to x="100000" y="90000"/>
                                    </p:animScale>
                                    <p:animScale>
                                      <p:cBhvr>
                                        <p:cTn id="35" dur="166" decel="50000">
                                          <p:stCondLst>
                                            <p:cond delay="1668"/>
                                          </p:stCondLst>
                                        </p:cTn>
                                        <p:tgtEl>
                                          <p:spTgt spid="1026"/>
                                        </p:tgtEl>
                                      </p:cBhvr>
                                      <p:to x="100000" y="100000"/>
                                    </p:animScale>
                                    <p:animScale>
                                      <p:cBhvr>
                                        <p:cTn id="36" dur="26">
                                          <p:stCondLst>
                                            <p:cond delay="1808"/>
                                          </p:stCondLst>
                                        </p:cTn>
                                        <p:tgtEl>
                                          <p:spTgt spid="1026"/>
                                        </p:tgtEl>
                                      </p:cBhvr>
                                      <p:to x="100000" y="95000"/>
                                    </p:animScale>
                                    <p:animScale>
                                      <p:cBhvr>
                                        <p:cTn id="37" dur="166" decel="50000">
                                          <p:stCondLst>
                                            <p:cond delay="1834"/>
                                          </p:stCondLst>
                                        </p:cTn>
                                        <p:tgtEl>
                                          <p:spTgt spid="1026"/>
                                        </p:tgtEl>
                                      </p:cBhvr>
                                      <p:to x="100000" y="100000"/>
                                    </p:animScale>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Mass vs Weight</a:t>
            </a:r>
            <a:endParaRPr lang="en-US" u="sng" dirty="0">
              <a:solidFill>
                <a:schemeClr val="bg1"/>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207819" y="1517073"/>
          <a:ext cx="8707582" cy="4584123"/>
        </p:xfrm>
        <a:graphic>
          <a:graphicData uri="http://schemas.openxmlformats.org/drawingml/2006/table">
            <a:tbl>
              <a:tblPr bandRow="1">
                <a:tableStyleId>{5C22544A-7EE6-4342-B048-85BDC9FD1C3A}</a:tableStyleId>
              </a:tblPr>
              <a:tblGrid>
                <a:gridCol w="5257608">
                  <a:extLst>
                    <a:ext uri="{9D8B030D-6E8A-4147-A177-3AD203B41FA5}">
                      <a16:colId xmlns:a16="http://schemas.microsoft.com/office/drawing/2014/main" val="20000"/>
                    </a:ext>
                  </a:extLst>
                </a:gridCol>
                <a:gridCol w="3449974">
                  <a:extLst>
                    <a:ext uri="{9D8B030D-6E8A-4147-A177-3AD203B41FA5}">
                      <a16:colId xmlns:a16="http://schemas.microsoft.com/office/drawing/2014/main" val="20001"/>
                    </a:ext>
                  </a:extLst>
                </a:gridCol>
              </a:tblGrid>
              <a:tr h="2256747">
                <a:tc>
                  <a:txBody>
                    <a:bodyPr/>
                    <a:lstStyle/>
                    <a:p>
                      <a:r>
                        <a:rPr lang="en-US" sz="2400" dirty="0"/>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27376">
                <a:tc gridSpan="2">
                  <a:txBody>
                    <a:bodyPr/>
                    <a:lstStyle/>
                    <a:p>
                      <a:r>
                        <a:rPr lang="en-US" sz="24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DC01BA2A-2E55-442C-A2B3-185851E611E5}"/>
              </a:ext>
            </a:extLst>
          </p:cNvPr>
          <p:cNvSpPr txBox="1"/>
          <p:nvPr/>
        </p:nvSpPr>
        <p:spPr>
          <a:xfrm>
            <a:off x="665018" y="2313709"/>
            <a:ext cx="4269117" cy="707886"/>
          </a:xfrm>
          <a:prstGeom prst="rect">
            <a:avLst/>
          </a:prstGeom>
        </p:spPr>
        <p:txBody>
          <a:bodyPr wrap="none" rtlCol="0">
            <a:spAutoFit/>
          </a:bodyPr>
          <a:lstStyle/>
          <a:p>
            <a:r>
              <a:rPr lang="en-US" sz="4000" dirty="0">
                <a:solidFill>
                  <a:srgbClr val="C00000"/>
                </a:solidFill>
                <a:latin typeface="Ebrima" panose="02000000000000000000" pitchFamily="2" charset="0"/>
                <a:ea typeface="Ebrima" panose="02000000000000000000" pitchFamily="2" charset="0"/>
                <a:cs typeface="Ebrima" panose="02000000000000000000" pitchFamily="2" charset="0"/>
              </a:rPr>
              <a:t>Amount of matter</a:t>
            </a:r>
          </a:p>
        </p:txBody>
      </p:sp>
      <p:sp>
        <p:nvSpPr>
          <p:cNvPr id="8" name="TextBox 7">
            <a:extLst>
              <a:ext uri="{FF2B5EF4-FFF2-40B4-BE49-F238E27FC236}">
                <a16:creationId xmlns:a16="http://schemas.microsoft.com/office/drawing/2014/main" id="{56C09A3C-D8D4-4E1C-83FD-D58423E680E4}"/>
              </a:ext>
            </a:extLst>
          </p:cNvPr>
          <p:cNvSpPr txBox="1"/>
          <p:nvPr/>
        </p:nvSpPr>
        <p:spPr>
          <a:xfrm>
            <a:off x="665018" y="4738254"/>
            <a:ext cx="4759636" cy="707886"/>
          </a:xfrm>
          <a:prstGeom prst="rect">
            <a:avLst/>
          </a:prstGeom>
        </p:spPr>
        <p:txBody>
          <a:bodyPr wrap="none" rtlCol="0">
            <a:spAutoFit/>
          </a:bodyPr>
          <a:lstStyle/>
          <a:p>
            <a:r>
              <a:rPr lang="en-US" sz="4000" dirty="0">
                <a:solidFill>
                  <a:srgbClr val="00B050"/>
                </a:solidFill>
                <a:latin typeface="Ebrima" panose="02000000000000000000" pitchFamily="2" charset="0"/>
                <a:ea typeface="Ebrima" panose="02000000000000000000" pitchFamily="2" charset="0"/>
                <a:cs typeface="Ebrima" panose="02000000000000000000" pitchFamily="2" charset="0"/>
              </a:rPr>
              <a:t>Force due to gravity</a:t>
            </a:r>
          </a:p>
        </p:txBody>
      </p:sp>
      <p:graphicFrame>
        <p:nvGraphicFramePr>
          <p:cNvPr id="2" name="Table 1"/>
          <p:cNvGraphicFramePr>
            <a:graphicFrameLocks noGrp="1"/>
          </p:cNvGraphicFramePr>
          <p:nvPr/>
        </p:nvGraphicFramePr>
        <p:xfrm>
          <a:off x="5881254" y="1527463"/>
          <a:ext cx="3023754" cy="1941892"/>
        </p:xfrm>
        <a:graphic>
          <a:graphicData uri="http://schemas.openxmlformats.org/drawingml/2006/table">
            <a:tbl>
              <a:tblPr firstRow="1" bandRow="1">
                <a:tableStyleId>{5C22544A-7EE6-4342-B048-85BDC9FD1C3A}</a:tableStyleId>
              </a:tblPr>
              <a:tblGrid>
                <a:gridCol w="1511877">
                  <a:extLst>
                    <a:ext uri="{9D8B030D-6E8A-4147-A177-3AD203B41FA5}">
                      <a16:colId xmlns:a16="http://schemas.microsoft.com/office/drawing/2014/main" val="20000"/>
                    </a:ext>
                  </a:extLst>
                </a:gridCol>
                <a:gridCol w="1511877">
                  <a:extLst>
                    <a:ext uri="{9D8B030D-6E8A-4147-A177-3AD203B41FA5}">
                      <a16:colId xmlns:a16="http://schemas.microsoft.com/office/drawing/2014/main" val="20001"/>
                    </a:ext>
                  </a:extLst>
                </a:gridCol>
              </a:tblGrid>
              <a:tr h="550718">
                <a:tc gridSpan="2">
                  <a:txBody>
                    <a:bodyPr/>
                    <a:lstStyle/>
                    <a:p>
                      <a:pPr algn="ctr"/>
                      <a:r>
                        <a:rPr lang="en-US" sz="3200" dirty="0"/>
                        <a:t>Metric Units</a:t>
                      </a:r>
                    </a:p>
                  </a:txBody>
                  <a:tcPr anchor="ctr"/>
                </a:tc>
                <a:tc hMerge="1">
                  <a:txBody>
                    <a:bodyPr/>
                    <a:lstStyle/>
                    <a:p>
                      <a:endParaRPr lang="en-US" dirty="0"/>
                    </a:p>
                  </a:txBody>
                  <a:tcPr/>
                </a:tc>
                <a:extLst>
                  <a:ext uri="{0D108BD9-81ED-4DB2-BD59-A6C34878D82A}">
                    <a16:rowId xmlns:a16="http://schemas.microsoft.com/office/drawing/2014/main" val="10000"/>
                  </a:ext>
                </a:extLst>
              </a:tr>
              <a:tr h="681386">
                <a:tc>
                  <a:txBody>
                    <a:bodyPr/>
                    <a:lstStyle/>
                    <a:p>
                      <a:r>
                        <a:rPr lang="en-US" sz="2400" dirty="0"/>
                        <a:t>Mass</a:t>
                      </a:r>
                    </a:p>
                  </a:txBody>
                  <a:tcPr anchor="ctr"/>
                </a:tc>
                <a:tc>
                  <a:txBody>
                    <a:bodyPr/>
                    <a:lstStyle/>
                    <a:p>
                      <a:pPr algn="ctr"/>
                      <a:endParaRPr lang="en-US" sz="3200" b="1" dirty="0">
                        <a:solidFill>
                          <a:srgbClr val="C000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0001"/>
                  </a:ext>
                </a:extLst>
              </a:tr>
              <a:tr h="681386">
                <a:tc>
                  <a:txBody>
                    <a:bodyPr/>
                    <a:lstStyle/>
                    <a:p>
                      <a:r>
                        <a:rPr lang="en-US" sz="2400" dirty="0"/>
                        <a:t>Weight</a:t>
                      </a:r>
                    </a:p>
                  </a:txBody>
                  <a:tcPr anchor="ctr"/>
                </a:tc>
                <a:tc>
                  <a:txBody>
                    <a:bodyPr/>
                    <a:lstStyle/>
                    <a:p>
                      <a:pPr algn="ctr"/>
                      <a:endParaRPr lang="en-US" sz="3200" b="1" dirty="0">
                        <a:solidFill>
                          <a:srgbClr val="00B05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D8B70287-4225-E641-BBED-B85790941F34}"/>
              </a:ext>
            </a:extLst>
          </p:cNvPr>
          <p:cNvSpPr/>
          <p:nvPr/>
        </p:nvSpPr>
        <p:spPr>
          <a:xfrm>
            <a:off x="7810208" y="2175119"/>
            <a:ext cx="668774" cy="584775"/>
          </a:xfrm>
          <a:prstGeom prst="rect">
            <a:avLst/>
          </a:prstGeom>
        </p:spPr>
        <p:txBody>
          <a:bodyPr wrap="none">
            <a:spAutoFit/>
          </a:bodyPr>
          <a:lstStyle/>
          <a:p>
            <a:pPr algn="ctr"/>
            <a:r>
              <a:rPr lang="en-US" sz="3200" b="1" dirty="0">
                <a:solidFill>
                  <a:srgbClr val="C00000"/>
                </a:solidFill>
                <a:latin typeface="Ebrima" panose="02000000000000000000" pitchFamily="2" charset="0"/>
                <a:ea typeface="Ebrima" panose="02000000000000000000" pitchFamily="2" charset="0"/>
                <a:cs typeface="Ebrima" panose="02000000000000000000" pitchFamily="2" charset="0"/>
              </a:rPr>
              <a:t>kg</a:t>
            </a:r>
            <a:endParaRPr lang="en-US" b="1"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9" name="Rectangle 8">
            <a:extLst>
              <a:ext uri="{FF2B5EF4-FFF2-40B4-BE49-F238E27FC236}">
                <a16:creationId xmlns:a16="http://schemas.microsoft.com/office/drawing/2014/main" id="{266473FC-FC1C-4944-AFBD-D70C73604456}"/>
              </a:ext>
            </a:extLst>
          </p:cNvPr>
          <p:cNvSpPr/>
          <p:nvPr/>
        </p:nvSpPr>
        <p:spPr>
          <a:xfrm>
            <a:off x="7890358" y="2844225"/>
            <a:ext cx="508473" cy="584775"/>
          </a:xfrm>
          <a:prstGeom prst="rect">
            <a:avLst/>
          </a:prstGeom>
        </p:spPr>
        <p:txBody>
          <a:bodyPr wrap="none">
            <a:spAutoFit/>
          </a:bodyPr>
          <a:lstStyle/>
          <a:p>
            <a:pPr algn="ctr"/>
            <a:r>
              <a:rPr lang="en-US" sz="3200" b="1" dirty="0">
                <a:solidFill>
                  <a:srgbClr val="00B050"/>
                </a:solidFill>
                <a:latin typeface="Ebrima" panose="02000000000000000000" pitchFamily="2" charset="0"/>
                <a:ea typeface="Ebrima" panose="02000000000000000000" pitchFamily="2" charset="0"/>
                <a:cs typeface="Ebrima" panose="02000000000000000000" pitchFamily="2" charset="0"/>
              </a:rPr>
              <a:t>N</a:t>
            </a:r>
            <a:endParaRPr lang="en-US" b="1"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58380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Types of Forces | Weight</a:t>
            </a:r>
            <a:endParaRPr lang="en-US" u="sng" dirty="0">
              <a:solidFill>
                <a:schemeClr val="bg1"/>
              </a:solidFill>
              <a:effectLst>
                <a:outerShdw blurRad="38100" dist="38100" dir="2700000" algn="tl">
                  <a:srgbClr val="000000">
                    <a:alpha val="43137"/>
                  </a:srgbClr>
                </a:outerShdw>
              </a:effectLst>
            </a:endParaRPr>
          </a:p>
        </p:txBody>
      </p:sp>
      <p:sp>
        <p:nvSpPr>
          <p:cNvPr id="9" name="Rectangle 3"/>
          <p:cNvSpPr txBox="1">
            <a:spLocks noChangeArrowheads="1"/>
          </p:cNvSpPr>
          <p:nvPr/>
        </p:nvSpPr>
        <p:spPr>
          <a:xfrm>
            <a:off x="29194" y="3535274"/>
            <a:ext cx="8969333" cy="9599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3200" dirty="0">
                <a:latin typeface="+mj-lt"/>
              </a:rPr>
              <a:t>What is your weight in Newtons?</a:t>
            </a:r>
            <a:endParaRPr lang="en-US" altLang="en-US" sz="2800" dirty="0">
              <a:latin typeface="+mj-lt"/>
            </a:endParaRPr>
          </a:p>
        </p:txBody>
      </p:sp>
      <p:sp>
        <p:nvSpPr>
          <p:cNvPr id="8" name="Rectangle 3"/>
          <p:cNvSpPr txBox="1">
            <a:spLocks noChangeArrowheads="1"/>
          </p:cNvSpPr>
          <p:nvPr/>
        </p:nvSpPr>
        <p:spPr>
          <a:xfrm>
            <a:off x="29194" y="1402755"/>
            <a:ext cx="8969333" cy="9599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3200" dirty="0">
                <a:latin typeface="+mj-lt"/>
              </a:rPr>
              <a:t>What is your mass in kilograms?   (1 kg = 2.2 </a:t>
            </a:r>
            <a:r>
              <a:rPr lang="en-US" altLang="en-US" sz="3200" dirty="0" err="1">
                <a:latin typeface="+mj-lt"/>
              </a:rPr>
              <a:t>lbs</a:t>
            </a:r>
            <a:r>
              <a:rPr lang="en-US" altLang="en-US" sz="3200" dirty="0">
                <a:latin typeface="+mj-lt"/>
              </a:rPr>
              <a:t>)</a:t>
            </a:r>
            <a:endParaRPr lang="en-US" altLang="en-US" sz="2800" dirty="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8D038C9-BC99-4FB6-8A9A-46DBA5DA4EEF}"/>
                  </a:ext>
                </a:extLst>
              </p:cNvPr>
              <p:cNvSpPr txBox="1"/>
              <p:nvPr/>
            </p:nvSpPr>
            <p:spPr>
              <a:xfrm>
                <a:off x="865909" y="2140790"/>
                <a:ext cx="5534399" cy="935192"/>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B050"/>
                          </a:solidFill>
                          <a:latin typeface="Cambria Math" panose="02040503050406030204" pitchFamily="18" charset="0"/>
                        </a:rPr>
                        <m:t>𝑚</m:t>
                      </m:r>
                      <m:r>
                        <a:rPr lang="en-US" sz="3200" b="0" i="0" smtClean="0">
                          <a:solidFill>
                            <a:srgbClr val="00B050"/>
                          </a:solidFill>
                          <a:latin typeface="Cambria Math" panose="02040503050406030204" pitchFamily="18" charset="0"/>
                        </a:rPr>
                        <m:t>=165 </m:t>
                      </m:r>
                      <m:r>
                        <m:rPr>
                          <m:sty m:val="p"/>
                        </m:rPr>
                        <a:rPr lang="en-US" sz="3200" b="0" i="0" smtClean="0">
                          <a:solidFill>
                            <a:srgbClr val="00B050"/>
                          </a:solidFill>
                          <a:latin typeface="Cambria Math" panose="02040503050406030204" pitchFamily="18" charset="0"/>
                        </a:rPr>
                        <m:t>lbs</m:t>
                      </m:r>
                      <m:r>
                        <a:rPr lang="en-US" sz="3200" b="0" i="0" smtClean="0">
                          <a:solidFill>
                            <a:srgbClr val="00B050"/>
                          </a:solidFill>
                          <a:latin typeface="Cambria Math" panose="02040503050406030204" pitchFamily="18" charset="0"/>
                        </a:rPr>
                        <m:t> × </m:t>
                      </m:r>
                      <m:f>
                        <m:fPr>
                          <m:ctrlPr>
                            <a:rPr lang="en-US" sz="3200" b="0" i="1" smtClean="0">
                              <a:solidFill>
                                <a:srgbClr val="00B050"/>
                              </a:solidFill>
                              <a:latin typeface="Cambria Math" panose="02040503050406030204" pitchFamily="18" charset="0"/>
                              <a:ea typeface="Cambria Math" panose="02040503050406030204" pitchFamily="18" charset="0"/>
                            </a:rPr>
                          </m:ctrlPr>
                        </m:fPr>
                        <m:num>
                          <m:r>
                            <a:rPr lang="en-US" sz="3200" b="0" i="0" smtClean="0">
                              <a:solidFill>
                                <a:srgbClr val="00B050"/>
                              </a:solidFill>
                              <a:latin typeface="Cambria Math" panose="02040503050406030204" pitchFamily="18" charset="0"/>
                              <a:ea typeface="Cambria Math" panose="02040503050406030204" pitchFamily="18" charset="0"/>
                            </a:rPr>
                            <m:t>1 </m:t>
                          </m:r>
                          <m:r>
                            <m:rPr>
                              <m:sty m:val="p"/>
                            </m:rPr>
                            <a:rPr lang="en-US" sz="3200" b="0" i="0" smtClean="0">
                              <a:solidFill>
                                <a:srgbClr val="00B050"/>
                              </a:solidFill>
                              <a:latin typeface="Cambria Math" panose="02040503050406030204" pitchFamily="18" charset="0"/>
                              <a:ea typeface="Cambria Math" panose="02040503050406030204" pitchFamily="18" charset="0"/>
                            </a:rPr>
                            <m:t>kg</m:t>
                          </m:r>
                        </m:num>
                        <m:den>
                          <m:r>
                            <a:rPr lang="en-US" sz="3200" b="0" i="0" smtClean="0">
                              <a:solidFill>
                                <a:srgbClr val="00B050"/>
                              </a:solidFill>
                              <a:latin typeface="Cambria Math" panose="02040503050406030204" pitchFamily="18" charset="0"/>
                              <a:ea typeface="Cambria Math" panose="02040503050406030204" pitchFamily="18" charset="0"/>
                            </a:rPr>
                            <m:t>2.2 </m:t>
                          </m:r>
                          <m:r>
                            <m:rPr>
                              <m:sty m:val="p"/>
                            </m:rPr>
                            <a:rPr lang="en-US" sz="3200" b="0" i="0" smtClean="0">
                              <a:solidFill>
                                <a:srgbClr val="00B050"/>
                              </a:solidFill>
                              <a:latin typeface="Cambria Math" panose="02040503050406030204" pitchFamily="18" charset="0"/>
                              <a:ea typeface="Cambria Math" panose="02040503050406030204" pitchFamily="18" charset="0"/>
                            </a:rPr>
                            <m:t>lbs</m:t>
                          </m:r>
                        </m:den>
                      </m:f>
                      <m:r>
                        <a:rPr lang="en-US" sz="3200" b="0" i="0" smtClean="0">
                          <a:solidFill>
                            <a:srgbClr val="00B050"/>
                          </a:solidFill>
                          <a:latin typeface="Cambria Math" panose="02040503050406030204" pitchFamily="18" charset="0"/>
                          <a:ea typeface="Cambria Math" panose="02040503050406030204" pitchFamily="18" charset="0"/>
                        </a:rPr>
                        <m:t>=</m:t>
                      </m:r>
                      <m:r>
                        <a:rPr lang="en-US" sz="3200" b="1" i="0" smtClean="0">
                          <a:solidFill>
                            <a:srgbClr val="00B050"/>
                          </a:solidFill>
                          <a:latin typeface="Cambria Math" panose="02040503050406030204" pitchFamily="18" charset="0"/>
                          <a:ea typeface="Cambria Math" panose="02040503050406030204" pitchFamily="18" charset="0"/>
                        </a:rPr>
                        <m:t>𝟕𝟓</m:t>
                      </m:r>
                      <m:r>
                        <a:rPr lang="en-US" sz="3200" b="1" i="0" smtClean="0">
                          <a:solidFill>
                            <a:srgbClr val="00B050"/>
                          </a:solidFill>
                          <a:latin typeface="Cambria Math" panose="02040503050406030204" pitchFamily="18" charset="0"/>
                          <a:ea typeface="Cambria Math" panose="02040503050406030204" pitchFamily="18" charset="0"/>
                        </a:rPr>
                        <m:t> </m:t>
                      </m:r>
                      <m:r>
                        <a:rPr lang="en-US" sz="3200" b="1" i="0" smtClean="0">
                          <a:solidFill>
                            <a:srgbClr val="00B050"/>
                          </a:solidFill>
                          <a:latin typeface="Cambria Math" panose="02040503050406030204" pitchFamily="18" charset="0"/>
                          <a:ea typeface="Cambria Math" panose="02040503050406030204" pitchFamily="18" charset="0"/>
                        </a:rPr>
                        <m:t>𝐤𝐠</m:t>
                      </m:r>
                    </m:oMath>
                  </m:oMathPara>
                </a14:m>
                <a:endParaRPr lang="en-US" sz="3200" b="1" dirty="0">
                  <a:solidFill>
                    <a:srgbClr val="00B050"/>
                  </a:solidFill>
                </a:endParaRPr>
              </a:p>
            </p:txBody>
          </p:sp>
        </mc:Choice>
        <mc:Fallback xmlns="">
          <p:sp>
            <p:nvSpPr>
              <p:cNvPr id="2" name="TextBox 1">
                <a:extLst>
                  <a:ext uri="{FF2B5EF4-FFF2-40B4-BE49-F238E27FC236}">
                    <a16:creationId xmlns:a16="http://schemas.microsoft.com/office/drawing/2014/main" id="{58D038C9-BC99-4FB6-8A9A-46DBA5DA4EEF}"/>
                  </a:ext>
                </a:extLst>
              </p:cNvPr>
              <p:cNvSpPr txBox="1">
                <a:spLocks noRot="1" noChangeAspect="1" noMove="1" noResize="1" noEditPoints="1" noAdjustHandles="1" noChangeArrowheads="1" noChangeShapeType="1" noTextEdit="1"/>
              </p:cNvSpPr>
              <p:nvPr/>
            </p:nvSpPr>
            <p:spPr>
              <a:xfrm>
                <a:off x="865909" y="2140790"/>
                <a:ext cx="5534399" cy="935192"/>
              </a:xfrm>
              <a:prstGeom prst="rect">
                <a:avLst/>
              </a:prstGeom>
              <a:blipFill>
                <a:blip r:embed="rId2"/>
                <a:stretch>
                  <a:fillRect l="-458" t="-8000" r="-2059" b="-2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988AA3-5DB8-468A-B03C-AFEA12C44212}"/>
                  </a:ext>
                </a:extLst>
              </p:cNvPr>
              <p:cNvSpPr txBox="1"/>
              <p:nvPr/>
            </p:nvSpPr>
            <p:spPr>
              <a:xfrm>
                <a:off x="865909" y="4495260"/>
                <a:ext cx="7101110" cy="665695"/>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solidFill>
                                <a:srgbClr val="C00000"/>
                              </a:solidFill>
                              <a:latin typeface="Cambria Math" panose="02040503050406030204" pitchFamily="18" charset="0"/>
                            </a:rPr>
                          </m:ctrlPr>
                        </m:sSubPr>
                        <m:e>
                          <m:r>
                            <a:rPr lang="en-US" sz="4000" b="0" i="1" smtClean="0">
                              <a:solidFill>
                                <a:srgbClr val="C00000"/>
                              </a:solidFill>
                              <a:latin typeface="Cambria Math" panose="02040503050406030204" pitchFamily="18" charset="0"/>
                            </a:rPr>
                            <m:t>𝐹</m:t>
                          </m:r>
                        </m:e>
                        <m:sub>
                          <m:r>
                            <a:rPr lang="en-US" sz="4000" b="0" i="1" smtClean="0">
                              <a:solidFill>
                                <a:srgbClr val="C00000"/>
                              </a:solidFill>
                              <a:latin typeface="Cambria Math" panose="02040503050406030204" pitchFamily="18" charset="0"/>
                            </a:rPr>
                            <m:t>𝑔</m:t>
                          </m:r>
                        </m:sub>
                      </m:sSub>
                      <m:r>
                        <a:rPr lang="en-US" sz="4000" b="0" i="1" smtClean="0">
                          <a:solidFill>
                            <a:schemeClr val="tx1">
                              <a:lumMod val="85000"/>
                              <a:lumOff val="15000"/>
                            </a:schemeClr>
                          </a:solidFill>
                          <a:latin typeface="Cambria Math" panose="02040503050406030204" pitchFamily="18" charset="0"/>
                        </a:rPr>
                        <m:t>=</m:t>
                      </m:r>
                      <m:r>
                        <a:rPr lang="en-US" sz="4000" b="0" i="1" smtClean="0">
                          <a:solidFill>
                            <a:srgbClr val="00B050"/>
                          </a:solidFill>
                          <a:latin typeface="Cambria Math" panose="02040503050406030204" pitchFamily="18" charset="0"/>
                        </a:rPr>
                        <m:t>𝑚</m:t>
                      </m:r>
                      <m:r>
                        <a:rPr lang="en-US" sz="4000" b="0" i="1" smtClean="0">
                          <a:solidFill>
                            <a:srgbClr val="0070C0"/>
                          </a:solidFill>
                          <a:latin typeface="Cambria Math" panose="02040503050406030204" pitchFamily="18" charset="0"/>
                        </a:rPr>
                        <m:t>𝑔</m:t>
                      </m:r>
                      <m:r>
                        <a:rPr lang="en-US" sz="4000" i="1">
                          <a:solidFill>
                            <a:schemeClr val="tx1">
                              <a:lumMod val="85000"/>
                              <a:lumOff val="15000"/>
                            </a:schemeClr>
                          </a:solidFill>
                          <a:latin typeface="Cambria Math" panose="02040503050406030204" pitchFamily="18" charset="0"/>
                        </a:rPr>
                        <m:t>=</m:t>
                      </m:r>
                      <m:r>
                        <a:rPr lang="en-US" sz="4000" b="0" i="1" smtClean="0">
                          <a:solidFill>
                            <a:srgbClr val="00B050"/>
                          </a:solidFill>
                          <a:latin typeface="Cambria Math" panose="02040503050406030204" pitchFamily="18" charset="0"/>
                        </a:rPr>
                        <m:t>(75)</m:t>
                      </m:r>
                      <m:r>
                        <a:rPr lang="en-US" sz="4000" b="0" i="1" smtClean="0">
                          <a:solidFill>
                            <a:srgbClr val="0070C0"/>
                          </a:solidFill>
                          <a:latin typeface="Cambria Math" panose="02040503050406030204" pitchFamily="18" charset="0"/>
                        </a:rPr>
                        <m:t>(9.81)</m:t>
                      </m:r>
                      <m:r>
                        <a:rPr lang="en-US" sz="4000" i="1">
                          <a:solidFill>
                            <a:schemeClr val="tx1">
                              <a:lumMod val="85000"/>
                              <a:lumOff val="15000"/>
                            </a:schemeClr>
                          </a:solidFill>
                          <a:latin typeface="Cambria Math" panose="02040503050406030204" pitchFamily="18" charset="0"/>
                        </a:rPr>
                        <m:t>=</m:t>
                      </m:r>
                      <m:r>
                        <a:rPr lang="en-US" sz="4000" b="1" i="1">
                          <a:solidFill>
                            <a:srgbClr val="C00000"/>
                          </a:solidFill>
                          <a:latin typeface="Cambria Math" panose="02040503050406030204" pitchFamily="18" charset="0"/>
                        </a:rPr>
                        <m:t>𝟕𝟑𝟔</m:t>
                      </m:r>
                      <m:r>
                        <a:rPr lang="en-US" sz="4000" b="1" i="1">
                          <a:solidFill>
                            <a:srgbClr val="C00000"/>
                          </a:solidFill>
                          <a:latin typeface="Cambria Math" panose="02040503050406030204" pitchFamily="18" charset="0"/>
                        </a:rPr>
                        <m:t> </m:t>
                      </m:r>
                      <m:r>
                        <a:rPr lang="en-US" sz="4000" b="1" i="0">
                          <a:solidFill>
                            <a:srgbClr val="C00000"/>
                          </a:solidFill>
                          <a:latin typeface="Cambria Math" panose="02040503050406030204" pitchFamily="18" charset="0"/>
                        </a:rPr>
                        <m:t>𝐍</m:t>
                      </m:r>
                    </m:oMath>
                  </m:oMathPara>
                </a14:m>
                <a:endParaRPr lang="en-US" sz="4000" b="1" dirty="0">
                  <a:solidFill>
                    <a:srgbClr val="C00000"/>
                  </a:solidFill>
                </a:endParaRPr>
              </a:p>
            </p:txBody>
          </p:sp>
        </mc:Choice>
        <mc:Fallback xmlns="">
          <p:sp>
            <p:nvSpPr>
              <p:cNvPr id="10" name="TextBox 9">
                <a:extLst>
                  <a:ext uri="{FF2B5EF4-FFF2-40B4-BE49-F238E27FC236}">
                    <a16:creationId xmlns:a16="http://schemas.microsoft.com/office/drawing/2014/main" id="{2B988AA3-5DB8-468A-B03C-AFEA12C44212}"/>
                  </a:ext>
                </a:extLst>
              </p:cNvPr>
              <p:cNvSpPr txBox="1">
                <a:spLocks noRot="1" noChangeAspect="1" noMove="1" noResize="1" noEditPoints="1" noAdjustHandles="1" noChangeArrowheads="1" noChangeShapeType="1" noTextEdit="1"/>
              </p:cNvSpPr>
              <p:nvPr/>
            </p:nvSpPr>
            <p:spPr>
              <a:xfrm>
                <a:off x="865909" y="4495260"/>
                <a:ext cx="7101110" cy="6656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8872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Types of Forces | Normal Reaction</a:t>
            </a:r>
            <a:endParaRPr lang="en-US" u="sng" dirty="0">
              <a:solidFill>
                <a:schemeClr val="bg1"/>
              </a:solidFill>
              <a:effectLst>
                <a:outerShdw blurRad="38100" dist="38100" dir="2700000" algn="tl">
                  <a:srgbClr val="000000">
                    <a:alpha val="43137"/>
                  </a:srgbClr>
                </a:outerShdw>
              </a:effectLst>
            </a:endParaRPr>
          </a:p>
        </p:txBody>
      </p:sp>
      <p:grpSp>
        <p:nvGrpSpPr>
          <p:cNvPr id="11" name="Group 10">
            <a:extLst>
              <a:ext uri="{FF2B5EF4-FFF2-40B4-BE49-F238E27FC236}">
                <a16:creationId xmlns:a16="http://schemas.microsoft.com/office/drawing/2014/main" id="{A17E2AD1-343D-1C42-9F3C-D184000F92A9}"/>
              </a:ext>
            </a:extLst>
          </p:cNvPr>
          <p:cNvGrpSpPr/>
          <p:nvPr/>
        </p:nvGrpSpPr>
        <p:grpSpPr>
          <a:xfrm>
            <a:off x="3487057" y="2284350"/>
            <a:ext cx="4831739" cy="461665"/>
            <a:chOff x="3487057" y="1791984"/>
            <a:chExt cx="4831739" cy="461665"/>
          </a:xfrm>
        </p:grpSpPr>
        <p:sp>
          <p:nvSpPr>
            <p:cNvPr id="7" name="TextBox 6">
              <a:extLst>
                <a:ext uri="{FF2B5EF4-FFF2-40B4-BE49-F238E27FC236}">
                  <a16:creationId xmlns:a16="http://schemas.microsoft.com/office/drawing/2014/main" id="{52CFD64E-B4CC-4AA0-BC18-71D83A26EF4E}"/>
                </a:ext>
              </a:extLst>
            </p:cNvPr>
            <p:cNvSpPr txBox="1"/>
            <p:nvPr/>
          </p:nvSpPr>
          <p:spPr>
            <a:xfrm>
              <a:off x="4381500" y="1791984"/>
              <a:ext cx="3937296" cy="461665"/>
            </a:xfrm>
            <a:prstGeom prst="rect">
              <a:avLst/>
            </a:prstGeom>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R for normal </a:t>
              </a:r>
              <a:r>
                <a:rPr lang="en-US" sz="2400" b="1" u="sng" dirty="0">
                  <a:solidFill>
                    <a:srgbClr val="C00000"/>
                  </a:solidFill>
                  <a:latin typeface="Ebrima" panose="02000000000000000000" pitchFamily="2" charset="0"/>
                  <a:ea typeface="Ebrima" panose="02000000000000000000" pitchFamily="2" charset="0"/>
                  <a:cs typeface="Ebrima" panose="02000000000000000000" pitchFamily="2" charset="0"/>
                </a:rPr>
                <a:t>R</a:t>
              </a: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eaction force</a:t>
              </a:r>
            </a:p>
          </p:txBody>
        </p:sp>
        <p:cxnSp>
          <p:nvCxnSpPr>
            <p:cNvPr id="9" name="Straight Arrow Connector 8">
              <a:extLst>
                <a:ext uri="{FF2B5EF4-FFF2-40B4-BE49-F238E27FC236}">
                  <a16:creationId xmlns:a16="http://schemas.microsoft.com/office/drawing/2014/main" id="{9B566A3B-7F50-49CB-96B5-DEBA4A3DC207}"/>
                </a:ext>
              </a:extLst>
            </p:cNvPr>
            <p:cNvCxnSpPr>
              <a:stCxn id="7" idx="1"/>
              <a:endCxn id="6" idx="3"/>
            </p:cNvCxnSpPr>
            <p:nvPr/>
          </p:nvCxnSpPr>
          <p:spPr>
            <a:xfrm flipH="1">
              <a:off x="3487057" y="2022817"/>
              <a:ext cx="894443" cy="1"/>
            </a:xfrm>
            <a:prstGeom prst="straightConnector1">
              <a:avLst/>
            </a:prstGeom>
            <a:ln w="38100">
              <a:solidFill>
                <a:srgbClr val="C00000"/>
              </a:solidFill>
              <a:tailEnd type="triangle"/>
            </a:ln>
          </p:spPr>
          <p:style>
            <a:lnRef idx="1">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2A802ADE-7986-4545-BBB1-C6AEEA2DEA4A}"/>
              </a:ext>
            </a:extLst>
          </p:cNvPr>
          <p:cNvSpPr txBox="1"/>
          <p:nvPr/>
        </p:nvSpPr>
        <p:spPr>
          <a:xfrm>
            <a:off x="3934278" y="2769847"/>
            <a:ext cx="4729180" cy="400110"/>
          </a:xfrm>
          <a:prstGeom prst="rect">
            <a:avLst/>
          </a:prstGeom>
        </p:spPr>
        <p:txBody>
          <a:bodyPr wrap="none" rtlCol="0">
            <a:spAutoFit/>
          </a:bodyPr>
          <a:lstStyle/>
          <a:p>
            <a:r>
              <a:rPr lang="en-US" sz="2000" i="1" dirty="0">
                <a:solidFill>
                  <a:srgbClr val="C00000"/>
                </a:solidFill>
                <a:latin typeface="Ebrima" panose="02000000000000000000" pitchFamily="2" charset="0"/>
                <a:ea typeface="Ebrima" panose="02000000000000000000" pitchFamily="2" charset="0"/>
                <a:cs typeface="Ebrima" panose="02000000000000000000" pitchFamily="2" charset="0"/>
              </a:rPr>
              <a:t>Some sources use F</a:t>
            </a:r>
            <a:r>
              <a:rPr lang="en-US" sz="2000" i="1" baseline="-25000" dirty="0">
                <a:solidFill>
                  <a:srgbClr val="C00000"/>
                </a:solidFill>
                <a:latin typeface="Ebrima" panose="02000000000000000000" pitchFamily="2" charset="0"/>
                <a:ea typeface="Ebrima" panose="02000000000000000000" pitchFamily="2" charset="0"/>
                <a:cs typeface="Ebrima" panose="02000000000000000000" pitchFamily="2" charset="0"/>
              </a:rPr>
              <a:t>N</a:t>
            </a:r>
            <a:r>
              <a:rPr lang="en-US" sz="2000" i="1" dirty="0">
                <a:solidFill>
                  <a:srgbClr val="C00000"/>
                </a:solidFill>
                <a:latin typeface="Ebrima" panose="02000000000000000000" pitchFamily="2" charset="0"/>
                <a:ea typeface="Ebrima" panose="02000000000000000000" pitchFamily="2" charset="0"/>
                <a:cs typeface="Ebrima" panose="02000000000000000000" pitchFamily="2" charset="0"/>
              </a:rPr>
              <a:t> for “Normal Force”</a:t>
            </a:r>
          </a:p>
        </p:txBody>
      </p:sp>
      <p:sp>
        <p:nvSpPr>
          <p:cNvPr id="23" name="Rectangle 22">
            <a:extLst>
              <a:ext uri="{FF2B5EF4-FFF2-40B4-BE49-F238E27FC236}">
                <a16:creationId xmlns:a16="http://schemas.microsoft.com/office/drawing/2014/main" id="{9027703B-A5CC-994B-A07F-C73C00BD367C}"/>
              </a:ext>
            </a:extLst>
          </p:cNvPr>
          <p:cNvSpPr/>
          <p:nvPr/>
        </p:nvSpPr>
        <p:spPr>
          <a:xfrm>
            <a:off x="643835" y="4181842"/>
            <a:ext cx="3902765" cy="261479"/>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1C7E20-F61E-ED4D-A444-AA9C6A65AD02}"/>
              </a:ext>
            </a:extLst>
          </p:cNvPr>
          <p:cNvSpPr/>
          <p:nvPr/>
        </p:nvSpPr>
        <p:spPr>
          <a:xfrm>
            <a:off x="827046" y="4319243"/>
            <a:ext cx="163554" cy="1417320"/>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0573BC-2D2F-364F-B3D2-525C5B5A34A3}"/>
              </a:ext>
            </a:extLst>
          </p:cNvPr>
          <p:cNvSpPr/>
          <p:nvPr/>
        </p:nvSpPr>
        <p:spPr>
          <a:xfrm>
            <a:off x="4217946" y="4319243"/>
            <a:ext cx="163554" cy="1417320"/>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http://www.recyclethis.co.uk/wp-content/uploads/2009/04/bowling-ball.jpg">
            <a:extLst>
              <a:ext uri="{FF2B5EF4-FFF2-40B4-BE49-F238E27FC236}">
                <a16:creationId xmlns:a16="http://schemas.microsoft.com/office/drawing/2014/main" id="{793DD7D5-3DE3-3949-ABD8-8487408D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77"/>
          <a:stretch/>
        </p:blipFill>
        <p:spPr bwMode="auto">
          <a:xfrm>
            <a:off x="1834632" y="3026692"/>
            <a:ext cx="1521170" cy="115515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22A8C6BC-CD45-2042-9EB0-8CFDC5C76002}"/>
              </a:ext>
            </a:extLst>
          </p:cNvPr>
          <p:cNvGrpSpPr/>
          <p:nvPr/>
        </p:nvGrpSpPr>
        <p:grpSpPr>
          <a:xfrm>
            <a:off x="2609850" y="2012541"/>
            <a:ext cx="877207" cy="1645920"/>
            <a:chOff x="2609850" y="1485006"/>
            <a:chExt cx="877207" cy="1645920"/>
          </a:xfrm>
        </p:grpSpPr>
        <p:cxnSp>
          <p:nvCxnSpPr>
            <p:cNvPr id="28" name="Straight Arrow Connector 27">
              <a:extLst>
                <a:ext uri="{FF2B5EF4-FFF2-40B4-BE49-F238E27FC236}">
                  <a16:creationId xmlns:a16="http://schemas.microsoft.com/office/drawing/2014/main" id="{99DEAF9E-FA3E-2F4C-9ECE-871D094FFEC9}"/>
                </a:ext>
              </a:extLst>
            </p:cNvPr>
            <p:cNvCxnSpPr/>
            <p:nvPr/>
          </p:nvCxnSpPr>
          <p:spPr>
            <a:xfrm>
              <a:off x="2609850" y="1485006"/>
              <a:ext cx="0" cy="1645920"/>
            </a:xfrm>
            <a:prstGeom prst="straightConnector1">
              <a:avLst/>
            </a:prstGeom>
            <a:ln w="152400">
              <a:solidFill>
                <a:srgbClr val="C00000"/>
              </a:solidFill>
              <a:headEnd type="triangle" w="med" len="med"/>
              <a:tailEnd type="none" w="med" len="med"/>
            </a:ln>
          </p:spPr>
          <p:style>
            <a:lnRef idx="1">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56541A0-9849-1B43-9175-4683CC6A23A5}"/>
                </a:ext>
              </a:extLst>
            </p:cNvPr>
            <p:cNvSpPr txBox="1"/>
            <p:nvPr/>
          </p:nvSpPr>
          <p:spPr>
            <a:xfrm>
              <a:off x="2933700" y="1638097"/>
              <a:ext cx="553357" cy="769441"/>
            </a:xfrm>
            <a:prstGeom prst="rect">
              <a:avLst/>
            </a:prstGeom>
          </p:spPr>
          <p:txBody>
            <a:bodyPr wrap="none" rtlCol="0">
              <a:spAutoFit/>
            </a:bodyPr>
            <a:lstStyle/>
            <a:p>
              <a:r>
                <a:rPr lang="en-US" sz="4400" b="1" dirty="0">
                  <a:solidFill>
                    <a:srgbClr val="C00000"/>
                  </a:solidFill>
                  <a:latin typeface="Ebrima" panose="02000000000000000000" pitchFamily="2" charset="0"/>
                  <a:ea typeface="Ebrima" panose="02000000000000000000" pitchFamily="2" charset="0"/>
                  <a:cs typeface="Ebrima" panose="02000000000000000000" pitchFamily="2" charset="0"/>
                </a:rPr>
                <a:t>R</a:t>
              </a:r>
            </a:p>
          </p:txBody>
        </p:sp>
      </p:grpSp>
      <p:grpSp>
        <p:nvGrpSpPr>
          <p:cNvPr id="30" name="Group 29">
            <a:extLst>
              <a:ext uri="{FF2B5EF4-FFF2-40B4-BE49-F238E27FC236}">
                <a16:creationId xmlns:a16="http://schemas.microsoft.com/office/drawing/2014/main" id="{EF715D70-F851-C744-AF68-8977C30719F8}"/>
              </a:ext>
            </a:extLst>
          </p:cNvPr>
          <p:cNvGrpSpPr/>
          <p:nvPr/>
        </p:nvGrpSpPr>
        <p:grpSpPr>
          <a:xfrm>
            <a:off x="2609850" y="3658461"/>
            <a:ext cx="1034301" cy="1816203"/>
            <a:chOff x="2609850" y="3130926"/>
            <a:chExt cx="1034301" cy="1816203"/>
          </a:xfrm>
        </p:grpSpPr>
        <p:cxnSp>
          <p:nvCxnSpPr>
            <p:cNvPr id="31" name="Straight Arrow Connector 30">
              <a:extLst>
                <a:ext uri="{FF2B5EF4-FFF2-40B4-BE49-F238E27FC236}">
                  <a16:creationId xmlns:a16="http://schemas.microsoft.com/office/drawing/2014/main" id="{42413C19-CBA7-E241-B3A6-402BD337D2D8}"/>
                </a:ext>
              </a:extLst>
            </p:cNvPr>
            <p:cNvCxnSpPr/>
            <p:nvPr/>
          </p:nvCxnSpPr>
          <p:spPr>
            <a:xfrm>
              <a:off x="2609850" y="3130926"/>
              <a:ext cx="0" cy="1645920"/>
            </a:xfrm>
            <a:prstGeom prst="straightConnector1">
              <a:avLst/>
            </a:prstGeom>
            <a:ln w="152400">
              <a:solidFill>
                <a:srgbClr val="00B050"/>
              </a:solidFill>
              <a:tailEnd type="triangle"/>
            </a:ln>
          </p:spPr>
          <p:style>
            <a:lnRef idx="1">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A044C76-53A4-1647-92E2-F1870553BB51}"/>
                </a:ext>
              </a:extLst>
            </p:cNvPr>
            <p:cNvSpPr txBox="1"/>
            <p:nvPr/>
          </p:nvSpPr>
          <p:spPr>
            <a:xfrm>
              <a:off x="2933700" y="4177688"/>
              <a:ext cx="710451" cy="769441"/>
            </a:xfrm>
            <a:prstGeom prst="rect">
              <a:avLst/>
            </a:prstGeom>
          </p:spPr>
          <p:txBody>
            <a:bodyPr wrap="none" rtlCol="0">
              <a:spAutoFit/>
            </a:bodyPr>
            <a:lstStyle/>
            <a:p>
              <a:r>
                <a:rPr lang="en-US" sz="4400" b="1" dirty="0" err="1">
                  <a:solidFill>
                    <a:srgbClr val="00B050"/>
                  </a:solidFill>
                  <a:latin typeface="Ebrima" panose="02000000000000000000" pitchFamily="2" charset="0"/>
                  <a:ea typeface="Ebrima" panose="02000000000000000000" pitchFamily="2" charset="0"/>
                  <a:cs typeface="Ebrima" panose="02000000000000000000" pitchFamily="2" charset="0"/>
                </a:rPr>
                <a:t>F</a:t>
              </a:r>
              <a:r>
                <a:rPr lang="en-US" sz="4400" b="1" baseline="-25000" dirty="0" err="1">
                  <a:solidFill>
                    <a:srgbClr val="00B050"/>
                  </a:solidFill>
                  <a:latin typeface="Ebrima" panose="02000000000000000000" pitchFamily="2" charset="0"/>
                  <a:ea typeface="Ebrima" panose="02000000000000000000" pitchFamily="2" charset="0"/>
                  <a:cs typeface="Ebrima" panose="02000000000000000000" pitchFamily="2" charset="0"/>
                </a:rPr>
                <a:t>g</a:t>
              </a:r>
              <a:endParaRPr lang="en-US" sz="4400" b="1"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grpSp>
    </p:spTree>
    <p:extLst>
      <p:ext uri="{BB962C8B-B14F-4D97-AF65-F5344CB8AC3E}">
        <p14:creationId xmlns:p14="http://schemas.microsoft.com/office/powerpoint/2010/main" val="2416015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Types of Forces | Normal Reaction</a:t>
            </a:r>
            <a:endParaRPr lang="en-US" u="sng" dirty="0">
              <a:solidFill>
                <a:schemeClr val="bg1"/>
              </a:solidFill>
              <a:effectLst>
                <a:outerShdw blurRad="38100" dist="38100" dir="2700000" algn="tl">
                  <a:srgbClr val="000000">
                    <a:alpha val="43137"/>
                  </a:srgbClr>
                </a:outerShdw>
              </a:effectLst>
            </a:endParaRPr>
          </a:p>
        </p:txBody>
      </p:sp>
      <p:grpSp>
        <p:nvGrpSpPr>
          <p:cNvPr id="13" name="Group 12">
            <a:extLst>
              <a:ext uri="{FF2B5EF4-FFF2-40B4-BE49-F238E27FC236}">
                <a16:creationId xmlns:a16="http://schemas.microsoft.com/office/drawing/2014/main" id="{45618DAC-40DB-8547-8C47-7AC15CF1FE14}"/>
              </a:ext>
            </a:extLst>
          </p:cNvPr>
          <p:cNvGrpSpPr/>
          <p:nvPr/>
        </p:nvGrpSpPr>
        <p:grpSpPr>
          <a:xfrm>
            <a:off x="643835" y="2012541"/>
            <a:ext cx="3902765" cy="3724022"/>
            <a:chOff x="643835" y="2012541"/>
            <a:chExt cx="3902765" cy="3724022"/>
          </a:xfrm>
        </p:grpSpPr>
        <p:sp>
          <p:nvSpPr>
            <p:cNvPr id="17" name="Rectangle 16"/>
            <p:cNvSpPr/>
            <p:nvPr/>
          </p:nvSpPr>
          <p:spPr>
            <a:xfrm>
              <a:off x="643835" y="4181842"/>
              <a:ext cx="3902765" cy="261479"/>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7046" y="4319243"/>
              <a:ext cx="163554" cy="1417320"/>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17946" y="4319243"/>
              <a:ext cx="163554" cy="1417320"/>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recyclethis.co.uk/wp-content/uploads/2009/04/bowling-ball.jpg"/>
            <p:cNvPicPr>
              <a:picLocks noChangeAspect="1" noChangeArrowheads="1"/>
            </p:cNvPicPr>
            <p:nvPr/>
          </p:nvPicPr>
          <p:blipFill rotWithShape="1">
            <a:blip r:embed="rId2">
              <a:extLst>
                <a:ext uri="{28A0092B-C50C-407E-A947-70E740481C1C}">
                  <a14:useLocalDpi xmlns:a14="http://schemas.microsoft.com/office/drawing/2010/main" val="0"/>
                </a:ext>
              </a:extLst>
            </a:blip>
            <a:srcRect b="5077"/>
            <a:stretch/>
          </p:blipFill>
          <p:spPr bwMode="auto">
            <a:xfrm>
              <a:off x="1834632" y="3026692"/>
              <a:ext cx="1521170" cy="11551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E98F67F-6109-0349-A3C4-E62E3ECF0C8B}"/>
                </a:ext>
              </a:extLst>
            </p:cNvPr>
            <p:cNvGrpSpPr/>
            <p:nvPr/>
          </p:nvGrpSpPr>
          <p:grpSpPr>
            <a:xfrm>
              <a:off x="2609850" y="2012541"/>
              <a:ext cx="877207" cy="1645920"/>
              <a:chOff x="2609850" y="1485006"/>
              <a:chExt cx="877207" cy="1645920"/>
            </a:xfrm>
          </p:grpSpPr>
          <p:cxnSp>
            <p:nvCxnSpPr>
              <p:cNvPr id="10" name="Straight Arrow Connector 9">
                <a:extLst>
                  <a:ext uri="{FF2B5EF4-FFF2-40B4-BE49-F238E27FC236}">
                    <a16:creationId xmlns:a16="http://schemas.microsoft.com/office/drawing/2014/main" id="{2BF3D55E-0A25-4384-8CA5-84EEF06D4C2E}"/>
                  </a:ext>
                </a:extLst>
              </p:cNvPr>
              <p:cNvCxnSpPr/>
              <p:nvPr/>
            </p:nvCxnSpPr>
            <p:spPr>
              <a:xfrm>
                <a:off x="2609850" y="1485006"/>
                <a:ext cx="0" cy="1645920"/>
              </a:xfrm>
              <a:prstGeom prst="straightConnector1">
                <a:avLst/>
              </a:prstGeom>
              <a:ln w="152400">
                <a:solidFill>
                  <a:srgbClr val="C00000"/>
                </a:solidFill>
                <a:headEnd type="triangle" w="med" len="med"/>
                <a:tailEnd type="none" w="med" len="med"/>
              </a:ln>
            </p:spPr>
            <p:style>
              <a:lnRef idx="1">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9E8648D-69DD-49E1-82E6-8DDD32A86E43}"/>
                  </a:ext>
                </a:extLst>
              </p:cNvPr>
              <p:cNvSpPr txBox="1"/>
              <p:nvPr/>
            </p:nvSpPr>
            <p:spPr>
              <a:xfrm>
                <a:off x="2933700" y="1638097"/>
                <a:ext cx="553357" cy="769441"/>
              </a:xfrm>
              <a:prstGeom prst="rect">
                <a:avLst/>
              </a:prstGeom>
            </p:spPr>
            <p:txBody>
              <a:bodyPr wrap="none" rtlCol="0">
                <a:spAutoFit/>
              </a:bodyPr>
              <a:lstStyle/>
              <a:p>
                <a:r>
                  <a:rPr lang="en-US" sz="4400" b="1" dirty="0">
                    <a:solidFill>
                      <a:srgbClr val="C00000"/>
                    </a:solidFill>
                    <a:latin typeface="Ebrima" panose="02000000000000000000" pitchFamily="2" charset="0"/>
                    <a:ea typeface="Ebrima" panose="02000000000000000000" pitchFamily="2" charset="0"/>
                    <a:cs typeface="Ebrima" panose="02000000000000000000" pitchFamily="2" charset="0"/>
                  </a:rPr>
                  <a:t>R</a:t>
                </a:r>
              </a:p>
            </p:txBody>
          </p:sp>
        </p:grpSp>
      </p:grpSp>
      <p:grpSp>
        <p:nvGrpSpPr>
          <p:cNvPr id="2" name="Group 1">
            <a:extLst>
              <a:ext uri="{FF2B5EF4-FFF2-40B4-BE49-F238E27FC236}">
                <a16:creationId xmlns:a16="http://schemas.microsoft.com/office/drawing/2014/main" id="{7FCAB13E-69D0-6448-9FAE-EC69FA43413B}"/>
              </a:ext>
            </a:extLst>
          </p:cNvPr>
          <p:cNvGrpSpPr/>
          <p:nvPr/>
        </p:nvGrpSpPr>
        <p:grpSpPr>
          <a:xfrm>
            <a:off x="2609850" y="3658461"/>
            <a:ext cx="1034301" cy="1816203"/>
            <a:chOff x="2609850" y="3130926"/>
            <a:chExt cx="1034301" cy="1816203"/>
          </a:xfrm>
        </p:grpSpPr>
        <p:cxnSp>
          <p:nvCxnSpPr>
            <p:cNvPr id="5" name="Straight Arrow Connector 4">
              <a:extLst>
                <a:ext uri="{FF2B5EF4-FFF2-40B4-BE49-F238E27FC236}">
                  <a16:creationId xmlns:a16="http://schemas.microsoft.com/office/drawing/2014/main" id="{ABE0457A-A13C-4D6F-9497-FAA8E1BD9BF6}"/>
                </a:ext>
              </a:extLst>
            </p:cNvPr>
            <p:cNvCxnSpPr/>
            <p:nvPr/>
          </p:nvCxnSpPr>
          <p:spPr>
            <a:xfrm>
              <a:off x="2609850" y="3130926"/>
              <a:ext cx="0" cy="1645920"/>
            </a:xfrm>
            <a:prstGeom prst="straightConnector1">
              <a:avLst/>
            </a:prstGeom>
            <a:ln w="152400">
              <a:solidFill>
                <a:srgbClr val="00B050"/>
              </a:solidFill>
              <a:tailEnd type="triangle"/>
            </a:ln>
          </p:spPr>
          <p:style>
            <a:lnRef idx="1">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E130307-C92C-468F-B7DD-EC922632E371}"/>
                </a:ext>
              </a:extLst>
            </p:cNvPr>
            <p:cNvSpPr txBox="1"/>
            <p:nvPr/>
          </p:nvSpPr>
          <p:spPr>
            <a:xfrm>
              <a:off x="2933700" y="4177688"/>
              <a:ext cx="710451" cy="769441"/>
            </a:xfrm>
            <a:prstGeom prst="rect">
              <a:avLst/>
            </a:prstGeom>
          </p:spPr>
          <p:txBody>
            <a:bodyPr wrap="none" rtlCol="0">
              <a:spAutoFit/>
            </a:bodyPr>
            <a:lstStyle/>
            <a:p>
              <a:r>
                <a:rPr lang="en-US" sz="4400" b="1" dirty="0" err="1">
                  <a:solidFill>
                    <a:srgbClr val="00B050"/>
                  </a:solidFill>
                  <a:latin typeface="Ebrima" panose="02000000000000000000" pitchFamily="2" charset="0"/>
                  <a:ea typeface="Ebrima" panose="02000000000000000000" pitchFamily="2" charset="0"/>
                  <a:cs typeface="Ebrima" panose="02000000000000000000" pitchFamily="2" charset="0"/>
                </a:rPr>
                <a:t>F</a:t>
              </a:r>
              <a:r>
                <a:rPr lang="en-US" sz="4400" b="1" baseline="-25000" dirty="0" err="1">
                  <a:solidFill>
                    <a:srgbClr val="00B050"/>
                  </a:solidFill>
                  <a:latin typeface="Ebrima" panose="02000000000000000000" pitchFamily="2" charset="0"/>
                  <a:ea typeface="Ebrima" panose="02000000000000000000" pitchFamily="2" charset="0"/>
                  <a:cs typeface="Ebrima" panose="02000000000000000000" pitchFamily="2" charset="0"/>
                </a:rPr>
                <a:t>g</a:t>
              </a:r>
              <a:endParaRPr lang="en-US" sz="4400" b="1"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grpSp>
      <p:sp>
        <p:nvSpPr>
          <p:cNvPr id="30" name="TextBox 29">
            <a:extLst>
              <a:ext uri="{FF2B5EF4-FFF2-40B4-BE49-F238E27FC236}">
                <a16:creationId xmlns:a16="http://schemas.microsoft.com/office/drawing/2014/main" id="{849E8E56-6756-F945-A7C3-BDA5F49D1C15}"/>
              </a:ext>
            </a:extLst>
          </p:cNvPr>
          <p:cNvSpPr txBox="1"/>
          <p:nvPr/>
        </p:nvSpPr>
        <p:spPr>
          <a:xfrm>
            <a:off x="4586597" y="1494808"/>
            <a:ext cx="4303403" cy="830997"/>
          </a:xfrm>
          <a:prstGeom prst="rect">
            <a:avLst/>
          </a:prstGeom>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*Always perpendicular to the surface applying the force</a:t>
            </a:r>
          </a:p>
        </p:txBody>
      </p:sp>
    </p:spTree>
    <p:extLst>
      <p:ext uri="{BB962C8B-B14F-4D97-AF65-F5344CB8AC3E}">
        <p14:creationId xmlns:p14="http://schemas.microsoft.com/office/powerpoint/2010/main" val="3706950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repeatCount="0" fill="hold" nodeType="clickEffect">
                                  <p:stCondLst>
                                    <p:cond delay="0"/>
                                  </p:stCondLst>
                                  <p:childTnLst>
                                    <p:animRot by="5400000">
                                      <p:cBhvr>
                                        <p:cTn id="11" dur="5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H="1">
            <a:off x="6751706" y="2600325"/>
            <a:ext cx="0" cy="931168"/>
          </a:xfrm>
          <a:prstGeom prst="line">
            <a:avLst/>
          </a:prstGeom>
          <a:ln w="57150">
            <a:solidFill>
              <a:srgbClr val="636464"/>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Normal Force Depends on Scenario</a:t>
            </a:r>
            <a:endParaRPr lang="en-US" u="sng"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389835" y="3984507"/>
            <a:ext cx="3902765" cy="261479"/>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3045" y="4121907"/>
            <a:ext cx="163555" cy="1768593"/>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3945" y="4121907"/>
            <a:ext cx="163555" cy="1768593"/>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26867" y="3095507"/>
            <a:ext cx="1028700"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 kg</a:t>
            </a:r>
          </a:p>
        </p:txBody>
      </p:sp>
      <p:sp>
        <p:nvSpPr>
          <p:cNvPr id="11" name="Rectangle 10"/>
          <p:cNvSpPr/>
          <p:nvPr/>
        </p:nvSpPr>
        <p:spPr>
          <a:xfrm>
            <a:off x="4800324" y="3975993"/>
            <a:ext cx="3902765" cy="261479"/>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83534" y="4113393"/>
            <a:ext cx="163555" cy="1768593"/>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74434" y="4113393"/>
            <a:ext cx="163555" cy="1768593"/>
          </a:xfrm>
          <a:prstGeom prst="rect">
            <a:avLst/>
          </a:prstGeom>
          <a:solidFill>
            <a:srgbClr val="C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37356" y="3086993"/>
            <a:ext cx="1028700"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 kg</a:t>
            </a:r>
          </a:p>
        </p:txBody>
      </p:sp>
      <p:cxnSp>
        <p:nvCxnSpPr>
          <p:cNvPr id="15" name="Straight Arrow Connector 14">
            <a:extLst>
              <a:ext uri="{FF2B5EF4-FFF2-40B4-BE49-F238E27FC236}">
                <a16:creationId xmlns:a16="http://schemas.microsoft.com/office/drawing/2014/main" id="{AD7152AF-B90E-4762-8C8C-62E45FC98D3F}"/>
              </a:ext>
            </a:extLst>
          </p:cNvPr>
          <p:cNvCxnSpPr/>
          <p:nvPr/>
        </p:nvCxnSpPr>
        <p:spPr>
          <a:xfrm flipV="1">
            <a:off x="6751706" y="2135159"/>
            <a:ext cx="0" cy="64008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9DC30C-794B-48C4-B247-254DF8F346A8}"/>
              </a:ext>
            </a:extLst>
          </p:cNvPr>
          <p:cNvSpPr txBox="1"/>
          <p:nvPr/>
        </p:nvSpPr>
        <p:spPr>
          <a:xfrm>
            <a:off x="6009355" y="1582912"/>
            <a:ext cx="1484702" cy="523220"/>
          </a:xfrm>
          <a:prstGeom prst="rect">
            <a:avLst/>
          </a:prstGeom>
          <a:noFill/>
        </p:spPr>
        <p:txBody>
          <a:bodyPr wrap="none" rtlCol="0">
            <a:spAutoFit/>
          </a:bodyPr>
          <a:lstStyle/>
          <a:p>
            <a:r>
              <a:rPr lang="en-US" sz="2800" dirty="0">
                <a:solidFill>
                  <a:srgbClr val="FF0066"/>
                </a:solidFill>
                <a:latin typeface="+mj-lt"/>
              </a:rPr>
              <a:t>F</a:t>
            </a:r>
            <a:r>
              <a:rPr lang="en-US" sz="2800" baseline="-25000" dirty="0">
                <a:solidFill>
                  <a:srgbClr val="FF0066"/>
                </a:solidFill>
                <a:latin typeface="+mj-lt"/>
              </a:rPr>
              <a:t>T</a:t>
            </a:r>
            <a:r>
              <a:rPr lang="en-US" sz="2800" dirty="0">
                <a:solidFill>
                  <a:srgbClr val="FF0066"/>
                </a:solidFill>
                <a:latin typeface="+mj-lt"/>
              </a:rPr>
              <a:t> = 20 N</a:t>
            </a:r>
          </a:p>
        </p:txBody>
      </p:sp>
      <p:cxnSp>
        <p:nvCxnSpPr>
          <p:cNvPr id="22" name="Straight Arrow Connector 21">
            <a:extLst>
              <a:ext uri="{FF2B5EF4-FFF2-40B4-BE49-F238E27FC236}">
                <a16:creationId xmlns:a16="http://schemas.microsoft.com/office/drawing/2014/main" id="{6C573AA4-A630-4994-B393-96893FAC4057}"/>
              </a:ext>
            </a:extLst>
          </p:cNvPr>
          <p:cNvCxnSpPr>
            <a:cxnSpLocks/>
          </p:cNvCxnSpPr>
          <p:nvPr/>
        </p:nvCxnSpPr>
        <p:spPr>
          <a:xfrm>
            <a:off x="2312491" y="3848100"/>
            <a:ext cx="0" cy="1329313"/>
          </a:xfrm>
          <a:prstGeom prst="straightConnector1">
            <a:avLst/>
          </a:prstGeom>
          <a:ln w="152400">
            <a:solidFill>
              <a:srgbClr val="00B050"/>
            </a:solidFill>
            <a:tailEnd type="triangle"/>
          </a:ln>
        </p:spPr>
        <p:style>
          <a:lnRef idx="1">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81A1A2D-A41F-45A4-99E7-7E031D4491EB}"/>
              </a:ext>
            </a:extLst>
          </p:cNvPr>
          <p:cNvCxnSpPr>
            <a:cxnSpLocks/>
          </p:cNvCxnSpPr>
          <p:nvPr/>
        </p:nvCxnSpPr>
        <p:spPr>
          <a:xfrm>
            <a:off x="2312491" y="1885573"/>
            <a:ext cx="0" cy="1314827"/>
          </a:xfrm>
          <a:prstGeom prst="straightConnector1">
            <a:avLst/>
          </a:prstGeom>
          <a:ln w="152400">
            <a:solidFill>
              <a:srgbClr val="C00000"/>
            </a:solidFill>
            <a:headEnd type="triangle" w="med" len="med"/>
            <a:tailEnd type="none" w="med" len="med"/>
          </a:ln>
        </p:spPr>
        <p:style>
          <a:lnRef idx="1">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518AD14-F706-4F4E-B9A2-6536A7AFD4B4}"/>
              </a:ext>
            </a:extLst>
          </p:cNvPr>
          <p:cNvSpPr txBox="1"/>
          <p:nvPr/>
        </p:nvSpPr>
        <p:spPr>
          <a:xfrm>
            <a:off x="1371826" y="1352079"/>
            <a:ext cx="2129109" cy="461665"/>
          </a:xfrm>
          <a:prstGeom prst="rect">
            <a:avLst/>
          </a:prstGeom>
        </p:spPr>
        <p:txBody>
          <a:bodyPr wrap="none" rtlCol="0">
            <a:spAutoFit/>
          </a:bodyPr>
          <a:lstStyle/>
          <a:p>
            <a:r>
              <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rPr>
              <a:t>R = </a:t>
            </a:r>
            <a:r>
              <a:rPr lang="en-US" sz="2400" b="1" dirty="0" err="1">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2400" b="1"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g</a:t>
            </a:r>
            <a:r>
              <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rPr>
              <a:t> = 49 N</a:t>
            </a:r>
          </a:p>
        </p:txBody>
      </p:sp>
      <p:sp>
        <p:nvSpPr>
          <p:cNvPr id="25" name="TextBox 24">
            <a:extLst>
              <a:ext uri="{FF2B5EF4-FFF2-40B4-BE49-F238E27FC236}">
                <a16:creationId xmlns:a16="http://schemas.microsoft.com/office/drawing/2014/main" id="{6DDF704A-6807-4B4A-973D-C61F7938CF7B}"/>
              </a:ext>
            </a:extLst>
          </p:cNvPr>
          <p:cNvSpPr txBox="1"/>
          <p:nvPr/>
        </p:nvSpPr>
        <p:spPr>
          <a:xfrm>
            <a:off x="1397226" y="5257756"/>
            <a:ext cx="1949573" cy="461665"/>
          </a:xfrm>
          <a:prstGeom prst="rect">
            <a:avLst/>
          </a:prstGeom>
        </p:spPr>
        <p:txBody>
          <a:bodyPr wrap="none" rtlCol="0">
            <a:spAutoFit/>
          </a:bodyPr>
          <a:lstStyle/>
          <a:p>
            <a:r>
              <a:rPr lang="en-US" sz="2400" dirty="0" err="1">
                <a:solidFill>
                  <a:srgbClr val="00B05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00B050"/>
                </a:solidFill>
                <a:latin typeface="Ebrima" panose="02000000000000000000" pitchFamily="2" charset="0"/>
                <a:ea typeface="Ebrima" panose="02000000000000000000" pitchFamily="2" charset="0"/>
                <a:cs typeface="Ebrima" panose="02000000000000000000" pitchFamily="2" charset="0"/>
              </a:rPr>
              <a:t>g</a:t>
            </a:r>
            <a:r>
              <a:rPr lang="en-US" sz="2400" dirty="0">
                <a:solidFill>
                  <a:srgbClr val="00B050"/>
                </a:solidFill>
                <a:latin typeface="Ebrima" panose="02000000000000000000" pitchFamily="2" charset="0"/>
                <a:ea typeface="Ebrima" panose="02000000000000000000" pitchFamily="2" charset="0"/>
                <a:cs typeface="Ebrima" panose="02000000000000000000" pitchFamily="2" charset="0"/>
              </a:rPr>
              <a:t> = 5 × 9.81</a:t>
            </a:r>
          </a:p>
        </p:txBody>
      </p:sp>
      <p:sp>
        <p:nvSpPr>
          <p:cNvPr id="26" name="TextBox 25">
            <a:extLst>
              <a:ext uri="{FF2B5EF4-FFF2-40B4-BE49-F238E27FC236}">
                <a16:creationId xmlns:a16="http://schemas.microsoft.com/office/drawing/2014/main" id="{14F43C62-9F69-46C3-8BCF-259DB3967761}"/>
              </a:ext>
            </a:extLst>
          </p:cNvPr>
          <p:cNvSpPr txBox="1"/>
          <p:nvPr/>
        </p:nvSpPr>
        <p:spPr>
          <a:xfrm>
            <a:off x="1617650" y="5757477"/>
            <a:ext cx="1540806" cy="461665"/>
          </a:xfrm>
          <a:prstGeom prst="rect">
            <a:avLst/>
          </a:prstGeom>
        </p:spPr>
        <p:txBody>
          <a:bodyPr wrap="none" rtlCol="0">
            <a:spAutoFit/>
          </a:bodyPr>
          <a:lstStyle/>
          <a:p>
            <a:r>
              <a:rPr lang="en-US" sz="2400" b="1" dirty="0" err="1">
                <a:solidFill>
                  <a:srgbClr val="00B050"/>
                </a:solidFill>
                <a:latin typeface="Ebrima" panose="02000000000000000000" pitchFamily="2" charset="0"/>
                <a:ea typeface="Ebrima" panose="02000000000000000000" pitchFamily="2" charset="0"/>
                <a:cs typeface="Ebrima" panose="02000000000000000000" pitchFamily="2" charset="0"/>
              </a:rPr>
              <a:t>F</a:t>
            </a:r>
            <a:r>
              <a:rPr lang="en-US" sz="2400" b="1" baseline="-25000" dirty="0" err="1">
                <a:solidFill>
                  <a:srgbClr val="00B050"/>
                </a:solidFill>
                <a:latin typeface="Ebrima" panose="02000000000000000000" pitchFamily="2" charset="0"/>
                <a:ea typeface="Ebrima" panose="02000000000000000000" pitchFamily="2" charset="0"/>
                <a:cs typeface="Ebrima" panose="02000000000000000000" pitchFamily="2" charset="0"/>
              </a:rPr>
              <a:t>g</a:t>
            </a:r>
            <a:r>
              <a:rPr lang="en-US" sz="2400" b="1" dirty="0">
                <a:solidFill>
                  <a:srgbClr val="00B050"/>
                </a:solidFill>
                <a:latin typeface="Ebrima" panose="02000000000000000000" pitchFamily="2" charset="0"/>
                <a:ea typeface="Ebrima" panose="02000000000000000000" pitchFamily="2" charset="0"/>
                <a:cs typeface="Ebrima" panose="02000000000000000000" pitchFamily="2" charset="0"/>
              </a:rPr>
              <a:t> = 49 N</a:t>
            </a:r>
          </a:p>
        </p:txBody>
      </p:sp>
      <p:cxnSp>
        <p:nvCxnSpPr>
          <p:cNvPr id="30" name="Straight Arrow Connector 29">
            <a:extLst>
              <a:ext uri="{FF2B5EF4-FFF2-40B4-BE49-F238E27FC236}">
                <a16:creationId xmlns:a16="http://schemas.microsoft.com/office/drawing/2014/main" id="{03357FC6-44C2-4786-AE06-050C82C50C79}"/>
              </a:ext>
            </a:extLst>
          </p:cNvPr>
          <p:cNvCxnSpPr>
            <a:cxnSpLocks/>
          </p:cNvCxnSpPr>
          <p:nvPr/>
        </p:nvCxnSpPr>
        <p:spPr>
          <a:xfrm>
            <a:off x="6950020" y="2476500"/>
            <a:ext cx="0" cy="727174"/>
          </a:xfrm>
          <a:prstGeom prst="straightConnector1">
            <a:avLst/>
          </a:prstGeom>
          <a:ln w="152400">
            <a:solidFill>
              <a:srgbClr val="C00000"/>
            </a:solidFill>
            <a:headEnd type="triangle" w="med" len="med"/>
            <a:tailEnd type="none" w="med" len="med"/>
          </a:ln>
        </p:spPr>
        <p:style>
          <a:lnRef idx="1">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2E4C734-84BD-4190-A7FA-9382150ACA89}"/>
              </a:ext>
            </a:extLst>
          </p:cNvPr>
          <p:cNvSpPr txBox="1"/>
          <p:nvPr/>
        </p:nvSpPr>
        <p:spPr>
          <a:xfrm>
            <a:off x="7266056" y="2100646"/>
            <a:ext cx="1664238" cy="461665"/>
          </a:xfrm>
          <a:prstGeom prst="rect">
            <a:avLst/>
          </a:prstGeom>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R = </a:t>
            </a:r>
            <a:r>
              <a:rPr lang="en-US" sz="2400" dirty="0" err="1">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g</a:t>
            </a: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 – F</a:t>
            </a:r>
            <a:r>
              <a:rPr lang="en-US" sz="2400" baseline="-25000" dirty="0">
                <a:solidFill>
                  <a:srgbClr val="C00000"/>
                </a:solidFill>
                <a:latin typeface="Ebrima" panose="02000000000000000000" pitchFamily="2" charset="0"/>
                <a:ea typeface="Ebrima" panose="02000000000000000000" pitchFamily="2" charset="0"/>
                <a:cs typeface="Ebrima" panose="02000000000000000000" pitchFamily="2" charset="0"/>
              </a:rPr>
              <a:t>T</a:t>
            </a:r>
            <a:endParaRPr lang="en-US" sz="24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32" name="TextBox 31">
            <a:extLst>
              <a:ext uri="{FF2B5EF4-FFF2-40B4-BE49-F238E27FC236}">
                <a16:creationId xmlns:a16="http://schemas.microsoft.com/office/drawing/2014/main" id="{6239CDE5-045A-427E-B8C5-B85C17CF48B9}"/>
              </a:ext>
            </a:extLst>
          </p:cNvPr>
          <p:cNvSpPr txBox="1"/>
          <p:nvPr/>
        </p:nvSpPr>
        <p:spPr>
          <a:xfrm>
            <a:off x="7266056" y="2600325"/>
            <a:ext cx="1887055" cy="461665"/>
          </a:xfrm>
          <a:prstGeom prst="rect">
            <a:avLst/>
          </a:prstGeom>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R = 49 – 20 </a:t>
            </a:r>
          </a:p>
        </p:txBody>
      </p:sp>
      <p:sp>
        <p:nvSpPr>
          <p:cNvPr id="33" name="TextBox 32">
            <a:extLst>
              <a:ext uri="{FF2B5EF4-FFF2-40B4-BE49-F238E27FC236}">
                <a16:creationId xmlns:a16="http://schemas.microsoft.com/office/drawing/2014/main" id="{A57A1BC1-0ABF-4BE2-99E1-28A8AC133D8F}"/>
              </a:ext>
            </a:extLst>
          </p:cNvPr>
          <p:cNvSpPr txBox="1"/>
          <p:nvPr/>
        </p:nvSpPr>
        <p:spPr>
          <a:xfrm>
            <a:off x="7464369" y="3093206"/>
            <a:ext cx="1454244" cy="461665"/>
          </a:xfrm>
          <a:prstGeom prst="rect">
            <a:avLst/>
          </a:prstGeom>
        </p:spPr>
        <p:txBody>
          <a:bodyPr wrap="none" rtlCol="0">
            <a:spAutoFit/>
          </a:bodyPr>
          <a:lstStyle/>
          <a:p>
            <a:r>
              <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rPr>
              <a:t>R = 29 N</a:t>
            </a:r>
          </a:p>
        </p:txBody>
      </p:sp>
      <p:cxnSp>
        <p:nvCxnSpPr>
          <p:cNvPr id="34" name="Straight Arrow Connector 33">
            <a:extLst>
              <a:ext uri="{FF2B5EF4-FFF2-40B4-BE49-F238E27FC236}">
                <a16:creationId xmlns:a16="http://schemas.microsoft.com/office/drawing/2014/main" id="{48CB6989-9898-6044-9E93-B8A2685F5BAA}"/>
              </a:ext>
            </a:extLst>
          </p:cNvPr>
          <p:cNvCxnSpPr>
            <a:cxnSpLocks/>
          </p:cNvCxnSpPr>
          <p:nvPr/>
        </p:nvCxnSpPr>
        <p:spPr>
          <a:xfrm>
            <a:off x="6753288" y="3848100"/>
            <a:ext cx="0" cy="1329313"/>
          </a:xfrm>
          <a:prstGeom prst="straightConnector1">
            <a:avLst/>
          </a:prstGeom>
          <a:ln w="152400">
            <a:solidFill>
              <a:srgbClr val="00B050"/>
            </a:solidFill>
            <a:tailEnd type="triangle"/>
          </a:ln>
        </p:spPr>
        <p:style>
          <a:lnRef idx="1">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EFB5278-0507-BE4A-81B3-5EFB6E20338B}"/>
              </a:ext>
            </a:extLst>
          </p:cNvPr>
          <p:cNvSpPr txBox="1"/>
          <p:nvPr/>
        </p:nvSpPr>
        <p:spPr>
          <a:xfrm>
            <a:off x="5838023" y="5257756"/>
            <a:ext cx="1949573" cy="461665"/>
          </a:xfrm>
          <a:prstGeom prst="rect">
            <a:avLst/>
          </a:prstGeom>
        </p:spPr>
        <p:txBody>
          <a:bodyPr wrap="none" rtlCol="0">
            <a:spAutoFit/>
          </a:bodyPr>
          <a:lstStyle/>
          <a:p>
            <a:r>
              <a:rPr lang="en-US" sz="2400" dirty="0" err="1">
                <a:solidFill>
                  <a:srgbClr val="00B05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00B050"/>
                </a:solidFill>
                <a:latin typeface="Ebrima" panose="02000000000000000000" pitchFamily="2" charset="0"/>
                <a:ea typeface="Ebrima" panose="02000000000000000000" pitchFamily="2" charset="0"/>
                <a:cs typeface="Ebrima" panose="02000000000000000000" pitchFamily="2" charset="0"/>
              </a:rPr>
              <a:t>g</a:t>
            </a:r>
            <a:r>
              <a:rPr lang="en-US" sz="2400" dirty="0">
                <a:solidFill>
                  <a:srgbClr val="00B050"/>
                </a:solidFill>
                <a:latin typeface="Ebrima" panose="02000000000000000000" pitchFamily="2" charset="0"/>
                <a:ea typeface="Ebrima" panose="02000000000000000000" pitchFamily="2" charset="0"/>
                <a:cs typeface="Ebrima" panose="02000000000000000000" pitchFamily="2" charset="0"/>
              </a:rPr>
              <a:t> = 5 × 9.81</a:t>
            </a:r>
          </a:p>
        </p:txBody>
      </p:sp>
      <p:sp>
        <p:nvSpPr>
          <p:cNvPr id="36" name="TextBox 35">
            <a:extLst>
              <a:ext uri="{FF2B5EF4-FFF2-40B4-BE49-F238E27FC236}">
                <a16:creationId xmlns:a16="http://schemas.microsoft.com/office/drawing/2014/main" id="{E45A2C0F-A694-2C4D-8403-050B8A3E0E3B}"/>
              </a:ext>
            </a:extLst>
          </p:cNvPr>
          <p:cNvSpPr txBox="1"/>
          <p:nvPr/>
        </p:nvSpPr>
        <p:spPr>
          <a:xfrm>
            <a:off x="6058447" y="5757477"/>
            <a:ext cx="1540806" cy="461665"/>
          </a:xfrm>
          <a:prstGeom prst="rect">
            <a:avLst/>
          </a:prstGeom>
        </p:spPr>
        <p:txBody>
          <a:bodyPr wrap="none" rtlCol="0">
            <a:spAutoFit/>
          </a:bodyPr>
          <a:lstStyle/>
          <a:p>
            <a:r>
              <a:rPr lang="en-US" sz="2400" b="1" dirty="0" err="1">
                <a:solidFill>
                  <a:srgbClr val="00B050"/>
                </a:solidFill>
                <a:latin typeface="Ebrima" panose="02000000000000000000" pitchFamily="2" charset="0"/>
                <a:ea typeface="Ebrima" panose="02000000000000000000" pitchFamily="2" charset="0"/>
                <a:cs typeface="Ebrima" panose="02000000000000000000" pitchFamily="2" charset="0"/>
              </a:rPr>
              <a:t>F</a:t>
            </a:r>
            <a:r>
              <a:rPr lang="en-US" sz="2400" b="1" baseline="-25000" dirty="0" err="1">
                <a:solidFill>
                  <a:srgbClr val="00B050"/>
                </a:solidFill>
                <a:latin typeface="Ebrima" panose="02000000000000000000" pitchFamily="2" charset="0"/>
                <a:ea typeface="Ebrima" panose="02000000000000000000" pitchFamily="2" charset="0"/>
                <a:cs typeface="Ebrima" panose="02000000000000000000" pitchFamily="2" charset="0"/>
              </a:rPr>
              <a:t>g</a:t>
            </a:r>
            <a:r>
              <a:rPr lang="en-US" sz="2400" b="1" dirty="0">
                <a:solidFill>
                  <a:srgbClr val="00B050"/>
                </a:solidFill>
                <a:latin typeface="Ebrima" panose="02000000000000000000" pitchFamily="2" charset="0"/>
                <a:ea typeface="Ebrima" panose="02000000000000000000" pitchFamily="2" charset="0"/>
                <a:cs typeface="Ebrima" panose="02000000000000000000" pitchFamily="2" charset="0"/>
              </a:rPr>
              <a:t> = 49 N</a:t>
            </a:r>
          </a:p>
        </p:txBody>
      </p:sp>
    </p:spTree>
    <p:extLst>
      <p:ext uri="{BB962C8B-B14F-4D97-AF65-F5344CB8AC3E}">
        <p14:creationId xmlns:p14="http://schemas.microsoft.com/office/powerpoint/2010/main" val="2620753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1" grpId="0"/>
      <p:bldP spid="32" grpId="0"/>
      <p:bldP spid="33"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Types of Forces | Tension</a:t>
            </a:r>
            <a:endParaRPr lang="en-US" u="sng" dirty="0">
              <a:solidFill>
                <a:schemeClr val="bg1"/>
              </a:solidFill>
              <a:effectLst>
                <a:outerShdw blurRad="38100" dist="38100" dir="2700000" algn="tl">
                  <a:srgbClr val="000000">
                    <a:alpha val="43137"/>
                  </a:srgbClr>
                </a:outerShdw>
              </a:effectLst>
            </a:endParaRPr>
          </a:p>
        </p:txBody>
      </p:sp>
      <p:pic>
        <p:nvPicPr>
          <p:cNvPr id="6" name="Picture 2" descr="https://s-media-cache-ak0.pinimg.com/736x/8c/7f/fe/8c7ffef4fb20dfe160ac0dc8244c74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99" y="1509443"/>
            <a:ext cx="4262551" cy="237039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stCxn id="9" idx="2"/>
          </p:cNvCxnSpPr>
          <p:nvPr/>
        </p:nvCxnSpPr>
        <p:spPr>
          <a:xfrm flipH="1">
            <a:off x="5049189" y="3159385"/>
            <a:ext cx="6626" cy="1501109"/>
          </a:xfrm>
          <a:prstGeom prst="line">
            <a:avLst/>
          </a:prstGeom>
          <a:ln w="57150">
            <a:solidFill>
              <a:srgbClr val="63646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2EBD8E4-50C8-D44F-80CE-11E404CF2EC3}"/>
              </a:ext>
            </a:extLst>
          </p:cNvPr>
          <p:cNvGrpSpPr/>
          <p:nvPr/>
        </p:nvGrpSpPr>
        <p:grpSpPr>
          <a:xfrm>
            <a:off x="5049189" y="1509443"/>
            <a:ext cx="3892163" cy="4675051"/>
            <a:chOff x="5049189" y="1509443"/>
            <a:chExt cx="3892163" cy="4675051"/>
          </a:xfrm>
        </p:grpSpPr>
        <p:sp>
          <p:nvSpPr>
            <p:cNvPr id="12" name="Arc 11"/>
            <p:cNvSpPr/>
            <p:nvPr/>
          </p:nvSpPr>
          <p:spPr>
            <a:xfrm>
              <a:off x="5049189" y="2806877"/>
              <a:ext cx="738146" cy="718268"/>
            </a:xfrm>
            <a:prstGeom prst="arc">
              <a:avLst>
                <a:gd name="adj1" fmla="val 10812730"/>
                <a:gd name="adj2" fmla="val 16419012"/>
              </a:avLst>
            </a:prstGeom>
            <a:noFill/>
            <a:ln w="57150">
              <a:solidFill>
                <a:srgbClr val="636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a:extLst>
                <a:ext uri="{FF2B5EF4-FFF2-40B4-BE49-F238E27FC236}">
                  <a16:creationId xmlns:a16="http://schemas.microsoft.com/office/drawing/2014/main" id="{22D48F43-DCFC-144B-B089-D9455C8B48C0}"/>
                </a:ext>
              </a:extLst>
            </p:cNvPr>
            <p:cNvGrpSpPr/>
            <p:nvPr/>
          </p:nvGrpSpPr>
          <p:grpSpPr>
            <a:xfrm>
              <a:off x="5055815" y="1509443"/>
              <a:ext cx="3885537" cy="4675051"/>
              <a:chOff x="5055815" y="1509443"/>
              <a:chExt cx="3885537" cy="4675051"/>
            </a:xfrm>
          </p:grpSpPr>
          <p:pic>
            <p:nvPicPr>
              <p:cNvPr id="7" name="Picture 6" descr="http://mediasolvegroup.com/wp-content/uploads/2010/08/pull-vs.-push2.jpg"/>
              <p:cNvPicPr>
                <a:picLocks noChangeAspect="1" noChangeArrowheads="1"/>
              </p:cNvPicPr>
              <p:nvPr/>
            </p:nvPicPr>
            <p:blipFill rotWithShape="1">
              <a:blip r:embed="rId3">
                <a:extLst>
                  <a:ext uri="{28A0092B-C50C-407E-A947-70E740481C1C}">
                    <a14:useLocalDpi xmlns:a14="http://schemas.microsoft.com/office/drawing/2010/main" val="0"/>
                  </a:ext>
                </a:extLst>
              </a:blip>
              <a:srcRect l="77458" t="7531"/>
              <a:stretch/>
            </p:blipFill>
            <p:spPr bwMode="auto">
              <a:xfrm>
                <a:off x="7099299" y="1509443"/>
                <a:ext cx="1736036" cy="26673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87335" y="3587068"/>
                <a:ext cx="3154017" cy="2597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55815" y="2793625"/>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5408323" y="2646163"/>
                <a:ext cx="1783742" cy="160714"/>
              </a:xfrm>
              <a:prstGeom prst="line">
                <a:avLst/>
              </a:prstGeom>
              <a:ln w="57150">
                <a:solidFill>
                  <a:srgbClr val="636464"/>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2787114">
                <a:off x="5233813" y="3420340"/>
                <a:ext cx="1053160" cy="231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4674152" y="4541224"/>
            <a:ext cx="734171" cy="702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2"/>
          </p:cNvCxnSpPr>
          <p:nvPr/>
        </p:nvCxnSpPr>
        <p:spPr>
          <a:xfrm>
            <a:off x="5041238" y="5243589"/>
            <a:ext cx="7951" cy="636105"/>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74152" y="5894675"/>
            <a:ext cx="737702" cy="369332"/>
          </a:xfrm>
          <a:prstGeom prst="rect">
            <a:avLst/>
          </a:prstGeom>
          <a:noFill/>
        </p:spPr>
        <p:txBody>
          <a:bodyPr wrap="none" rtlCol="0">
            <a:spAutoFit/>
          </a:bodyPr>
          <a:lstStyle/>
          <a:p>
            <a:r>
              <a:rPr lang="en-US" dirty="0">
                <a:solidFill>
                  <a:srgbClr val="002060"/>
                </a:solidFill>
              </a:rPr>
              <a:t>100 N</a:t>
            </a:r>
          </a:p>
        </p:txBody>
      </p:sp>
      <p:cxnSp>
        <p:nvCxnSpPr>
          <p:cNvPr id="5" name="Straight Arrow Connector 4">
            <a:extLst>
              <a:ext uri="{FF2B5EF4-FFF2-40B4-BE49-F238E27FC236}">
                <a16:creationId xmlns:a16="http://schemas.microsoft.com/office/drawing/2014/main" id="{9483066E-6E40-427C-90D3-41DBD5E9507E}"/>
              </a:ext>
            </a:extLst>
          </p:cNvPr>
          <p:cNvCxnSpPr>
            <a:cxnSpLocks/>
          </p:cNvCxnSpPr>
          <p:nvPr/>
        </p:nvCxnSpPr>
        <p:spPr>
          <a:xfrm flipV="1">
            <a:off x="3582711" y="2490551"/>
            <a:ext cx="938347" cy="584199"/>
          </a:xfrm>
          <a:prstGeom prst="straightConnector1">
            <a:avLst/>
          </a:prstGeom>
          <a:ln w="76200">
            <a:solidFill>
              <a:srgbClr val="C00000"/>
            </a:solidFill>
            <a:tailEnd type="triangle"/>
          </a:ln>
        </p:spPr>
        <p:style>
          <a:lnRef idx="1">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5A61A1D-4DCA-4615-A0B6-A5F3EDB26333}"/>
              </a:ext>
            </a:extLst>
          </p:cNvPr>
          <p:cNvCxnSpPr>
            <a:cxnSpLocks/>
          </p:cNvCxnSpPr>
          <p:nvPr/>
        </p:nvCxnSpPr>
        <p:spPr>
          <a:xfrm flipH="1" flipV="1">
            <a:off x="64934" y="2584112"/>
            <a:ext cx="974085" cy="518005"/>
          </a:xfrm>
          <a:prstGeom prst="straightConnector1">
            <a:avLst/>
          </a:prstGeom>
          <a:ln w="76200">
            <a:solidFill>
              <a:srgbClr val="C00000"/>
            </a:solidFill>
            <a:tailEnd type="triangle"/>
          </a:ln>
        </p:spPr>
        <p:style>
          <a:lnRef idx="1">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37DA5E4-224E-48D8-BADA-CD61637B6625}"/>
              </a:ext>
            </a:extLst>
          </p:cNvPr>
          <p:cNvSpPr txBox="1"/>
          <p:nvPr/>
        </p:nvSpPr>
        <p:spPr>
          <a:xfrm>
            <a:off x="6264879" y="1934925"/>
            <a:ext cx="606256" cy="646331"/>
          </a:xfrm>
          <a:prstGeom prst="rect">
            <a:avLst/>
          </a:prstGeom>
        </p:spPr>
        <p:txBody>
          <a:bodyPr wrap="none" rtlCol="0">
            <a:spAutoFit/>
          </a:bodyPr>
          <a:lstStyle/>
          <a:p>
            <a:r>
              <a:rPr lang="en-US" sz="3600" b="1" dirty="0">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3600" b="1" baseline="-25000" dirty="0">
                <a:solidFill>
                  <a:srgbClr val="C00000"/>
                </a:solidFill>
                <a:latin typeface="Ebrima" panose="02000000000000000000" pitchFamily="2" charset="0"/>
                <a:ea typeface="Ebrima" panose="02000000000000000000" pitchFamily="2" charset="0"/>
                <a:cs typeface="Ebrima" panose="02000000000000000000" pitchFamily="2" charset="0"/>
              </a:rPr>
              <a:t>T</a:t>
            </a:r>
            <a:endParaRPr lang="en-US" sz="3600" b="1"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cxnSp>
        <p:nvCxnSpPr>
          <p:cNvPr id="23" name="Straight Arrow Connector 22">
            <a:extLst>
              <a:ext uri="{FF2B5EF4-FFF2-40B4-BE49-F238E27FC236}">
                <a16:creationId xmlns:a16="http://schemas.microsoft.com/office/drawing/2014/main" id="{718E4741-6AD5-4418-BC9D-CFD7BEDE54DA}"/>
              </a:ext>
            </a:extLst>
          </p:cNvPr>
          <p:cNvCxnSpPr>
            <a:cxnSpLocks/>
          </p:cNvCxnSpPr>
          <p:nvPr/>
        </p:nvCxnSpPr>
        <p:spPr>
          <a:xfrm flipV="1">
            <a:off x="6300194" y="2646163"/>
            <a:ext cx="852113" cy="80357"/>
          </a:xfrm>
          <a:prstGeom prst="straightConnector1">
            <a:avLst/>
          </a:prstGeom>
          <a:ln w="76200">
            <a:solidFill>
              <a:srgbClr val="C00000"/>
            </a:solidFill>
            <a:tailEnd type="triangle"/>
          </a:ln>
        </p:spPr>
        <p:style>
          <a:lnRef idx="1">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811C1BF-20E8-4986-B384-33C917D74620}"/>
              </a:ext>
            </a:extLst>
          </p:cNvPr>
          <p:cNvSpPr txBox="1"/>
          <p:nvPr/>
        </p:nvSpPr>
        <p:spPr>
          <a:xfrm>
            <a:off x="495927" y="4264535"/>
            <a:ext cx="3681693" cy="1754326"/>
          </a:xfrm>
          <a:prstGeom prst="rect">
            <a:avLst/>
          </a:prstGeom>
        </p:spPr>
        <p:txBody>
          <a:bodyPr wrap="square" rtlCol="0">
            <a:spAutoFit/>
          </a:bodyPr>
          <a:lstStyle/>
          <a:p>
            <a:pPr algn="ctr"/>
            <a:r>
              <a:rPr lang="en-US" sz="3600" dirty="0">
                <a:solidFill>
                  <a:srgbClr val="C00000"/>
                </a:solidFill>
                <a:latin typeface="Ebrima" panose="02000000000000000000" pitchFamily="2" charset="0"/>
                <a:ea typeface="Ebrima" panose="02000000000000000000" pitchFamily="2" charset="0"/>
                <a:cs typeface="Ebrima" panose="02000000000000000000" pitchFamily="2" charset="0"/>
              </a:rPr>
              <a:t>*Always pulls in the direction of the rope or chain</a:t>
            </a:r>
          </a:p>
        </p:txBody>
      </p:sp>
      <p:cxnSp>
        <p:nvCxnSpPr>
          <p:cNvPr id="20" name="Straight Arrow Connector 19">
            <a:extLst>
              <a:ext uri="{FF2B5EF4-FFF2-40B4-BE49-F238E27FC236}">
                <a16:creationId xmlns:a16="http://schemas.microsoft.com/office/drawing/2014/main" id="{E97176B9-4693-FD40-888C-897AFD25B951}"/>
              </a:ext>
            </a:extLst>
          </p:cNvPr>
          <p:cNvCxnSpPr>
            <a:cxnSpLocks/>
          </p:cNvCxnSpPr>
          <p:nvPr/>
        </p:nvCxnSpPr>
        <p:spPr>
          <a:xfrm flipV="1">
            <a:off x="5051704" y="2563232"/>
            <a:ext cx="646" cy="822960"/>
          </a:xfrm>
          <a:prstGeom prst="straightConnector1">
            <a:avLst/>
          </a:prstGeom>
          <a:ln w="76200">
            <a:solidFill>
              <a:srgbClr val="C00000"/>
            </a:solidFill>
            <a:tailEnd type="triangle"/>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775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par>
                                <p:cTn id="40" presetID="22" presetClass="entr" presetSubtype="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Lesson Takeaways</a:t>
            </a:r>
            <a:endParaRPr lang="en-US" u="sng"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1AACDE-E121-4D7E-A3C7-3A2259793267}"/>
              </a:ext>
            </a:extLst>
          </p:cNvPr>
          <p:cNvSpPr txBox="1"/>
          <p:nvPr/>
        </p:nvSpPr>
        <p:spPr>
          <a:xfrm>
            <a:off x="473233" y="1587032"/>
            <a:ext cx="8226728" cy="2769989"/>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calculate the weight of an object</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describe the difference between mass and weight</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use Newton’s third law to describe how to find the normal reaction force with force pairs</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use a diagram to identify the direction of tension force acting on an object</a:t>
            </a:r>
          </a:p>
        </p:txBody>
      </p:sp>
    </p:spTree>
    <p:extLst>
      <p:ext uri="{BB962C8B-B14F-4D97-AF65-F5344CB8AC3E}">
        <p14:creationId xmlns:p14="http://schemas.microsoft.com/office/powerpoint/2010/main" val="86546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5">
                                            <p:txEl>
                                              <p:pRg st="1" end="1"/>
                                            </p:txEl>
                                          </p:spTgt>
                                        </p:tgtEl>
                                        <p:attrNameLst>
                                          <p:attrName>style.color</p:attrName>
                                        </p:attrNameLst>
                                      </p:cBhvr>
                                      <p:by>
                                        <p:hsl h="0" s="-12549" l="-25098"/>
                                      </p:by>
                                    </p:animClr>
                                    <p:animClr clrSpc="hsl" dir="cw">
                                      <p:cBhvr>
                                        <p:cTn id="14" dur="500" fill="hold"/>
                                        <p:tgtEl>
                                          <p:spTgt spid="5">
                                            <p:txEl>
                                              <p:pRg st="1" end="1"/>
                                            </p:txEl>
                                          </p:spTgt>
                                        </p:tgtEl>
                                        <p:attrNameLst>
                                          <p:attrName>fillcolor</p:attrName>
                                        </p:attrNameLst>
                                      </p:cBhvr>
                                      <p:by>
                                        <p:hsl h="0" s="-12549" l="-25098"/>
                                      </p:by>
                                    </p:animClr>
                                    <p:animClr clrSpc="hsl" dir="cw">
                                      <p:cBhvr>
                                        <p:cTn id="15" dur="500" fill="hold"/>
                                        <p:tgtEl>
                                          <p:spTgt spid="5">
                                            <p:txEl>
                                              <p:pRg st="1" end="1"/>
                                            </p:txEl>
                                          </p:spTgt>
                                        </p:tgtEl>
                                        <p:attrNameLst>
                                          <p:attrName>stroke.color</p:attrName>
                                        </p:attrNameLst>
                                      </p:cBhvr>
                                      <p:by>
                                        <p:hsl h="0" s="-12549" l="-25098"/>
                                      </p:by>
                                    </p:animClr>
                                    <p:set>
                                      <p:cBhvr>
                                        <p:cTn id="16" dur="500" fill="hold"/>
                                        <p:tgtEl>
                                          <p:spTgt spid="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5">
                                            <p:txEl>
                                              <p:pRg st="2" end="2"/>
                                            </p:txEl>
                                          </p:spTgt>
                                        </p:tgtEl>
                                        <p:attrNameLst>
                                          <p:attrName>style.color</p:attrName>
                                        </p:attrNameLst>
                                      </p:cBhvr>
                                      <p:by>
                                        <p:hsl h="0" s="-12549" l="-25098"/>
                                      </p:by>
                                    </p:animClr>
                                    <p:animClr clrSpc="hsl" dir="cw">
                                      <p:cBhvr>
                                        <p:cTn id="21" dur="500" fill="hold"/>
                                        <p:tgtEl>
                                          <p:spTgt spid="5">
                                            <p:txEl>
                                              <p:pRg st="2" end="2"/>
                                            </p:txEl>
                                          </p:spTgt>
                                        </p:tgtEl>
                                        <p:attrNameLst>
                                          <p:attrName>fillcolor</p:attrName>
                                        </p:attrNameLst>
                                      </p:cBhvr>
                                      <p:by>
                                        <p:hsl h="0" s="-12549" l="-25098"/>
                                      </p:by>
                                    </p:animClr>
                                    <p:animClr clrSpc="hsl" dir="cw">
                                      <p:cBhvr>
                                        <p:cTn id="22" dur="500" fill="hold"/>
                                        <p:tgtEl>
                                          <p:spTgt spid="5">
                                            <p:txEl>
                                              <p:pRg st="2" end="2"/>
                                            </p:txEl>
                                          </p:spTgt>
                                        </p:tgtEl>
                                        <p:attrNameLst>
                                          <p:attrName>stroke.color</p:attrName>
                                        </p:attrNameLst>
                                      </p:cBhvr>
                                      <p:by>
                                        <p:hsl h="0" s="-12549" l="-25098"/>
                                      </p:by>
                                    </p:animClr>
                                    <p:set>
                                      <p:cBhvr>
                                        <p:cTn id="23" dur="500" fill="hold"/>
                                        <p:tgtEl>
                                          <p:spTgt spid="5">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nodeType="clickEffect">
                                  <p:stCondLst>
                                    <p:cond delay="0"/>
                                  </p:stCondLst>
                                  <p:childTnLst>
                                    <p:animClr clrSpc="hsl" dir="cw">
                                      <p:cBhvr override="childStyle">
                                        <p:cTn id="27" dur="500" fill="hold"/>
                                        <p:tgtEl>
                                          <p:spTgt spid="5">
                                            <p:txEl>
                                              <p:pRg st="3" end="3"/>
                                            </p:txEl>
                                          </p:spTgt>
                                        </p:tgtEl>
                                        <p:attrNameLst>
                                          <p:attrName>style.color</p:attrName>
                                        </p:attrNameLst>
                                      </p:cBhvr>
                                      <p:by>
                                        <p:hsl h="0" s="-12549" l="-25098"/>
                                      </p:by>
                                    </p:animClr>
                                    <p:animClr clrSpc="hsl" dir="cw">
                                      <p:cBhvr>
                                        <p:cTn id="28" dur="500" fill="hold"/>
                                        <p:tgtEl>
                                          <p:spTgt spid="5">
                                            <p:txEl>
                                              <p:pRg st="3" end="3"/>
                                            </p:txEl>
                                          </p:spTgt>
                                        </p:tgtEl>
                                        <p:attrNameLst>
                                          <p:attrName>fillcolor</p:attrName>
                                        </p:attrNameLst>
                                      </p:cBhvr>
                                      <p:by>
                                        <p:hsl h="0" s="-12549" l="-25098"/>
                                      </p:by>
                                    </p:animClr>
                                    <p:animClr clrSpc="hsl" dir="cw">
                                      <p:cBhvr>
                                        <p:cTn id="29" dur="500" fill="hold"/>
                                        <p:tgtEl>
                                          <p:spTgt spid="5">
                                            <p:txEl>
                                              <p:pRg st="3" end="3"/>
                                            </p:txEl>
                                          </p:spTgt>
                                        </p:tgtEl>
                                        <p:attrNameLst>
                                          <p:attrName>stroke.color</p:attrName>
                                        </p:attrNameLst>
                                      </p:cBhvr>
                                      <p:by>
                                        <p:hsl h="0" s="-12549" l="-25098"/>
                                      </p:by>
                                    </p:animClr>
                                    <p:set>
                                      <p:cBhvr>
                                        <p:cTn id="30"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Friction</a:t>
            </a:r>
          </a:p>
        </p:txBody>
      </p:sp>
      <p:sp>
        <p:nvSpPr>
          <p:cNvPr id="3" name="Subtitle 2"/>
          <p:cNvSpPr>
            <a:spLocks noGrp="1"/>
          </p:cNvSpPr>
          <p:nvPr>
            <p:ph type="subTitle" idx="1"/>
          </p:nvPr>
        </p:nvSpPr>
        <p:spPr/>
        <p:txBody>
          <a:bodyPr/>
          <a:lstStyle/>
          <a:p>
            <a:r>
              <a:rPr lang="en-US" dirty="0"/>
              <a:t>IB Physics | Forces</a:t>
            </a:r>
          </a:p>
        </p:txBody>
      </p:sp>
      <p:sp>
        <p:nvSpPr>
          <p:cNvPr id="6" name="Rectangle: Single Corner Rounded 5">
            <a:extLst>
              <a:ext uri="{FF2B5EF4-FFF2-40B4-BE49-F238E27FC236}">
                <a16:creationId xmlns:a16="http://schemas.microsoft.com/office/drawing/2014/main" id="{871063B9-505B-4AA3-A5B7-DE5703C1C8CB}"/>
              </a:ext>
            </a:extLst>
          </p:cNvPr>
          <p:cNvSpPr/>
          <p:nvPr/>
        </p:nvSpPr>
        <p:spPr>
          <a:xfrm rot="10800000">
            <a:off x="8321040" y="0"/>
            <a:ext cx="822956" cy="923330"/>
          </a:xfrm>
          <a:prstGeom prst="round1Rect">
            <a:avLst>
              <a:gd name="adj" fmla="val 2747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E3CAAF-0F9C-40C0-9F30-B69974CBC483}"/>
              </a:ext>
            </a:extLst>
          </p:cNvPr>
          <p:cNvSpPr txBox="1"/>
          <p:nvPr/>
        </p:nvSpPr>
        <p:spPr>
          <a:xfrm>
            <a:off x="8359678" y="0"/>
            <a:ext cx="773083" cy="923330"/>
          </a:xfrm>
          <a:prstGeom prst="rect">
            <a:avLst/>
          </a:prstGeom>
          <a:noFill/>
        </p:spPr>
        <p:txBody>
          <a:bodyPr wrap="square" rtlCol="0">
            <a:spAutoFit/>
          </a:bodyPr>
          <a:lstStyle/>
          <a:p>
            <a:pPr algn="ctr"/>
            <a:r>
              <a:rPr lang="en-US" sz="5400" dirty="0">
                <a:solidFill>
                  <a:srgbClr val="0070C0"/>
                </a:solidFill>
                <a:latin typeface="Montserrat" panose="00000500000000000000" pitchFamily="50" charset="0"/>
                <a:ea typeface="Ebrima" panose="02000000000000000000" pitchFamily="2" charset="0"/>
                <a:cs typeface="Ebrima" panose="02000000000000000000" pitchFamily="2" charset="0"/>
              </a:rPr>
              <a:t>4</a:t>
            </a:r>
          </a:p>
        </p:txBody>
      </p:sp>
    </p:spTree>
    <p:extLst>
      <p:ext uri="{BB962C8B-B14F-4D97-AF65-F5344CB8AC3E}">
        <p14:creationId xmlns:p14="http://schemas.microsoft.com/office/powerpoint/2010/main" val="1069417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Types of Forces | Friction</a:t>
            </a:r>
            <a:endParaRPr lang="en-US" u="sng" dirty="0">
              <a:solidFill>
                <a:schemeClr val="bg1"/>
              </a:solidFill>
              <a:effectLst>
                <a:outerShdw blurRad="38100" dist="38100" dir="2700000" algn="tl">
                  <a:srgbClr val="000000">
                    <a:alpha val="43137"/>
                  </a:srgbClr>
                </a:outerShdw>
              </a:effectLst>
            </a:endParaRPr>
          </a:p>
        </p:txBody>
      </p:sp>
      <p:pic>
        <p:nvPicPr>
          <p:cNvPr id="2050" name="Picture 2" descr="Image result for sled foot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209" y="2908300"/>
            <a:ext cx="4676775" cy="3019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375E20-65E9-4371-9C0E-42D2767BC4D6}"/>
              </a:ext>
            </a:extLst>
          </p:cNvPr>
          <p:cNvSpPr txBox="1"/>
          <p:nvPr/>
        </p:nvSpPr>
        <p:spPr>
          <a:xfrm>
            <a:off x="711200" y="1442812"/>
            <a:ext cx="981359" cy="1323439"/>
          </a:xfrm>
          <a:prstGeom prst="rect">
            <a:avLst/>
          </a:prstGeom>
        </p:spPr>
        <p:txBody>
          <a:bodyPr wrap="none" rtlCol="0">
            <a:spAutoFit/>
          </a:bodyPr>
          <a:lstStyle/>
          <a:p>
            <a:r>
              <a:rPr lang="en-US" sz="8000" b="1"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8000" b="1"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endParaRPr lang="en-US" sz="8000"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sp>
        <p:nvSpPr>
          <p:cNvPr id="6" name="TextBox 5">
            <a:extLst>
              <a:ext uri="{FF2B5EF4-FFF2-40B4-BE49-F238E27FC236}">
                <a16:creationId xmlns:a16="http://schemas.microsoft.com/office/drawing/2014/main" id="{993A16CA-2CC2-4A0A-8B0A-9E3E0253D6E3}"/>
              </a:ext>
            </a:extLst>
          </p:cNvPr>
          <p:cNvSpPr txBox="1"/>
          <p:nvPr/>
        </p:nvSpPr>
        <p:spPr>
          <a:xfrm>
            <a:off x="2413000" y="1719812"/>
            <a:ext cx="6322565" cy="769441"/>
          </a:xfrm>
          <a:prstGeom prst="rect">
            <a:avLst/>
          </a:prstGeom>
        </p:spPr>
        <p:txBody>
          <a:bodyPr wrap="none" rtlCol="0">
            <a:spAutoFit/>
          </a:bodyPr>
          <a:lstStyle/>
          <a:p>
            <a:r>
              <a:rPr lang="en-US" sz="4400" dirty="0">
                <a:solidFill>
                  <a:srgbClr val="7030A0"/>
                </a:solidFill>
                <a:latin typeface="Ebrima" panose="02000000000000000000" pitchFamily="2" charset="0"/>
                <a:ea typeface="Ebrima" panose="02000000000000000000" pitchFamily="2" charset="0"/>
                <a:cs typeface="Ebrima" panose="02000000000000000000" pitchFamily="2" charset="0"/>
              </a:rPr>
              <a:t>*Always opposes motion</a:t>
            </a:r>
          </a:p>
        </p:txBody>
      </p:sp>
    </p:spTree>
    <p:extLst>
      <p:ext uri="{BB962C8B-B14F-4D97-AF65-F5344CB8AC3E}">
        <p14:creationId xmlns:p14="http://schemas.microsoft.com/office/powerpoint/2010/main" val="3823939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is Friction?</a:t>
            </a:r>
            <a:endParaRPr lang="en-US" u="sng"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85595" y="1409302"/>
            <a:ext cx="8741121" cy="2585323"/>
          </a:xfrm>
          <a:prstGeom prst="rect">
            <a:avLst/>
          </a:prstGeom>
        </p:spPr>
        <p:txBody>
          <a:bodyPr wrap="square">
            <a:spAutoFit/>
          </a:bodyPr>
          <a:lstStyle/>
          <a:p>
            <a:pPr marR="0" lvl="0" algn="ctr">
              <a:spcBef>
                <a:spcPts val="0"/>
              </a:spcBef>
              <a:spcAft>
                <a:spcPts val="0"/>
              </a:spcAft>
            </a:pPr>
            <a:r>
              <a:rPr lang="en-US" sz="5400" dirty="0">
                <a:latin typeface="Calibri Light" panose="020F0302020204030204" pitchFamily="34" charset="0"/>
                <a:ea typeface="SimSun" panose="02010600030101010101" pitchFamily="2" charset="-122"/>
              </a:rPr>
              <a:t>The force ___________ the motion between two objects that are in ___________.</a:t>
            </a:r>
            <a:endParaRPr lang="en-US" sz="5400" dirty="0">
              <a:effectLst/>
              <a:latin typeface="Times New Roman" panose="02020603050405020304" pitchFamily="18" charset="0"/>
              <a:ea typeface="SimSun" panose="02010600030101010101" pitchFamily="2" charset="-122"/>
            </a:endParaRPr>
          </a:p>
        </p:txBody>
      </p:sp>
      <p:sp>
        <p:nvSpPr>
          <p:cNvPr id="2" name="TextBox 1">
            <a:extLst>
              <a:ext uri="{FF2B5EF4-FFF2-40B4-BE49-F238E27FC236}">
                <a16:creationId xmlns:a16="http://schemas.microsoft.com/office/drawing/2014/main" id="{71050008-F62E-4ECD-9025-48EF5D259D4F}"/>
              </a:ext>
            </a:extLst>
          </p:cNvPr>
          <p:cNvSpPr txBox="1"/>
          <p:nvPr/>
        </p:nvSpPr>
        <p:spPr>
          <a:xfrm>
            <a:off x="4059382" y="1409302"/>
            <a:ext cx="2534668" cy="769441"/>
          </a:xfrm>
          <a:prstGeom prst="rect">
            <a:avLst/>
          </a:prstGeom>
          <a:noFill/>
        </p:spPr>
        <p:txBody>
          <a:bodyPr wrap="none" rtlCol="0">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opposing</a:t>
            </a:r>
          </a:p>
        </p:txBody>
      </p:sp>
      <p:sp>
        <p:nvSpPr>
          <p:cNvPr id="6" name="TextBox 5">
            <a:extLst>
              <a:ext uri="{FF2B5EF4-FFF2-40B4-BE49-F238E27FC236}">
                <a16:creationId xmlns:a16="http://schemas.microsoft.com/office/drawing/2014/main" id="{746808FB-40BE-464A-A2A8-190BAE71F1CE}"/>
              </a:ext>
            </a:extLst>
          </p:cNvPr>
          <p:cNvSpPr txBox="1"/>
          <p:nvPr/>
        </p:nvSpPr>
        <p:spPr>
          <a:xfrm>
            <a:off x="4891397" y="3044279"/>
            <a:ext cx="2024913" cy="769441"/>
          </a:xfrm>
          <a:prstGeom prst="rect">
            <a:avLst/>
          </a:prstGeom>
          <a:noFill/>
        </p:spPr>
        <p:txBody>
          <a:bodyPr wrap="none" rtlCol="0">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contact</a:t>
            </a:r>
          </a:p>
        </p:txBody>
      </p:sp>
    </p:spTree>
    <p:extLst>
      <p:ext uri="{BB962C8B-B14F-4D97-AF65-F5344CB8AC3E}">
        <p14:creationId xmlns:p14="http://schemas.microsoft.com/office/powerpoint/2010/main" val="2703407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REMINDER: Vector vs Scalar</a:t>
            </a:r>
            <a:endParaRPr lang="en-US" u="sng" dirty="0">
              <a:solidFill>
                <a:schemeClr val="bg1"/>
              </a:solidFill>
              <a:effectLst>
                <a:outerShdw blurRad="38100" dist="38100" dir="2700000" algn="tl">
                  <a:srgbClr val="000000">
                    <a:alpha val="43137"/>
                  </a:srgbClr>
                </a:outerShdw>
              </a:effectLst>
            </a:endParaRPr>
          </a:p>
        </p:txBody>
      </p:sp>
      <p:graphicFrame>
        <p:nvGraphicFramePr>
          <p:cNvPr id="4" name="Table 3">
            <a:extLst>
              <a:ext uri="{FF2B5EF4-FFF2-40B4-BE49-F238E27FC236}">
                <a16:creationId xmlns:a16="http://schemas.microsoft.com/office/drawing/2014/main" id="{DD5BC854-463E-4F3B-B451-7E99CDC0D888}"/>
              </a:ext>
            </a:extLst>
          </p:cNvPr>
          <p:cNvGraphicFramePr>
            <a:graphicFrameLocks noGrp="1"/>
          </p:cNvGraphicFramePr>
          <p:nvPr/>
        </p:nvGraphicFramePr>
        <p:xfrm>
          <a:off x="207817" y="1531727"/>
          <a:ext cx="8714510" cy="3707610"/>
        </p:xfrm>
        <a:graphic>
          <a:graphicData uri="http://schemas.openxmlformats.org/drawingml/2006/table">
            <a:tbl>
              <a:tblPr firstRow="1" bandRow="1">
                <a:tableStyleId>{21E4AEA4-8DFA-4A89-87EB-49C32662AFE0}</a:tableStyleId>
              </a:tblPr>
              <a:tblGrid>
                <a:gridCol w="4357255">
                  <a:extLst>
                    <a:ext uri="{9D8B030D-6E8A-4147-A177-3AD203B41FA5}">
                      <a16:colId xmlns:a16="http://schemas.microsoft.com/office/drawing/2014/main" val="1037531595"/>
                    </a:ext>
                  </a:extLst>
                </a:gridCol>
                <a:gridCol w="4357255">
                  <a:extLst>
                    <a:ext uri="{9D8B030D-6E8A-4147-A177-3AD203B41FA5}">
                      <a16:colId xmlns:a16="http://schemas.microsoft.com/office/drawing/2014/main" val="3062863196"/>
                    </a:ext>
                  </a:extLst>
                </a:gridCol>
              </a:tblGrid>
              <a:tr h="515842">
                <a:tc>
                  <a:txBody>
                    <a:bodyPr/>
                    <a:lstStyle/>
                    <a:p>
                      <a:pPr algn="ctr"/>
                      <a:r>
                        <a:rPr lang="en-US" sz="2800" dirty="0"/>
                        <a:t>Vector Quantities</a:t>
                      </a:r>
                    </a:p>
                  </a:txBody>
                  <a:tcPr anchor="ctr"/>
                </a:tc>
                <a:tc>
                  <a:txBody>
                    <a:bodyPr/>
                    <a:lstStyle/>
                    <a:p>
                      <a:pPr algn="ctr"/>
                      <a:r>
                        <a:rPr lang="en-US" sz="2800" dirty="0"/>
                        <a:t>Scalar Quantities</a:t>
                      </a:r>
                    </a:p>
                  </a:txBody>
                  <a:tcPr anchor="ctr"/>
                </a:tc>
                <a:extLst>
                  <a:ext uri="{0D108BD9-81ED-4DB2-BD59-A6C34878D82A}">
                    <a16:rowId xmlns:a16="http://schemas.microsoft.com/office/drawing/2014/main" val="3931432347"/>
                  </a:ext>
                </a:extLst>
              </a:tr>
              <a:tr h="318945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6788169"/>
                  </a:ext>
                </a:extLst>
              </a:tr>
            </a:tbl>
          </a:graphicData>
        </a:graphic>
      </p:graphicFrame>
      <p:sp>
        <p:nvSpPr>
          <p:cNvPr id="3" name="TextBox 2">
            <a:extLst>
              <a:ext uri="{FF2B5EF4-FFF2-40B4-BE49-F238E27FC236}">
                <a16:creationId xmlns:a16="http://schemas.microsoft.com/office/drawing/2014/main" id="{620D46E6-F9DB-4BE8-AE76-9B01B4258787}"/>
              </a:ext>
            </a:extLst>
          </p:cNvPr>
          <p:cNvSpPr txBox="1"/>
          <p:nvPr/>
        </p:nvSpPr>
        <p:spPr>
          <a:xfrm>
            <a:off x="752168" y="2390752"/>
            <a:ext cx="3252814" cy="707886"/>
          </a:xfrm>
          <a:prstGeom prst="rect">
            <a:avLst/>
          </a:prstGeom>
          <a:noFill/>
        </p:spPr>
        <p:txBody>
          <a:bodyPr wrap="none" rtlCol="0">
            <a:spAutoFit/>
          </a:bodyPr>
          <a:lstStyle/>
          <a:p>
            <a:r>
              <a:rPr lang="en-US" sz="4000" dirty="0">
                <a:solidFill>
                  <a:srgbClr val="C00000"/>
                </a:solidFill>
                <a:latin typeface="Ebrima" panose="02000000000000000000" pitchFamily="2" charset="0"/>
                <a:ea typeface="Ebrima" panose="02000000000000000000" pitchFamily="2" charset="0"/>
                <a:cs typeface="Ebrima" panose="02000000000000000000" pitchFamily="2" charset="0"/>
              </a:rPr>
              <a:t>Displacement</a:t>
            </a:r>
          </a:p>
        </p:txBody>
      </p:sp>
      <p:sp>
        <p:nvSpPr>
          <p:cNvPr id="6" name="TextBox 5">
            <a:extLst>
              <a:ext uri="{FF2B5EF4-FFF2-40B4-BE49-F238E27FC236}">
                <a16:creationId xmlns:a16="http://schemas.microsoft.com/office/drawing/2014/main" id="{24F2DCF2-FBFD-42ED-A677-BF58F9C2B4D9}"/>
              </a:ext>
            </a:extLst>
          </p:cNvPr>
          <p:cNvSpPr txBox="1"/>
          <p:nvPr/>
        </p:nvSpPr>
        <p:spPr>
          <a:xfrm>
            <a:off x="5714208" y="2390752"/>
            <a:ext cx="2116285" cy="707886"/>
          </a:xfrm>
          <a:prstGeom prst="rect">
            <a:avLst/>
          </a:prstGeom>
          <a:noFill/>
        </p:spPr>
        <p:txBody>
          <a:bodyPr wrap="none" rtlCol="0">
            <a:spAutoFit/>
          </a:bodyPr>
          <a:lstStyle/>
          <a:p>
            <a:r>
              <a:rPr lang="en-US" sz="4000" dirty="0">
                <a:solidFill>
                  <a:srgbClr val="C00000"/>
                </a:solidFill>
                <a:latin typeface="Ebrima" panose="02000000000000000000" pitchFamily="2" charset="0"/>
                <a:ea typeface="Ebrima" panose="02000000000000000000" pitchFamily="2" charset="0"/>
                <a:cs typeface="Ebrima" panose="02000000000000000000" pitchFamily="2" charset="0"/>
              </a:rPr>
              <a:t>Distance</a:t>
            </a:r>
          </a:p>
        </p:txBody>
      </p:sp>
      <p:sp>
        <p:nvSpPr>
          <p:cNvPr id="7" name="TextBox 6">
            <a:extLst>
              <a:ext uri="{FF2B5EF4-FFF2-40B4-BE49-F238E27FC236}">
                <a16:creationId xmlns:a16="http://schemas.microsoft.com/office/drawing/2014/main" id="{2FEDFF6A-8438-4385-945E-42BF37601BC6}"/>
              </a:ext>
            </a:extLst>
          </p:cNvPr>
          <p:cNvSpPr txBox="1"/>
          <p:nvPr/>
        </p:nvSpPr>
        <p:spPr>
          <a:xfrm>
            <a:off x="1387761" y="3330757"/>
            <a:ext cx="1981633" cy="707886"/>
          </a:xfrm>
          <a:prstGeom prst="rect">
            <a:avLst/>
          </a:prstGeom>
          <a:noFill/>
        </p:spPr>
        <p:txBody>
          <a:bodyPr wrap="none" rtlCol="0">
            <a:spAutoFit/>
          </a:bodyPr>
          <a:lstStyle/>
          <a:p>
            <a:pPr algn="ctr"/>
            <a:r>
              <a:rPr lang="en-US" sz="4000" dirty="0">
                <a:solidFill>
                  <a:srgbClr val="7030A0"/>
                </a:solidFill>
                <a:latin typeface="Ebrima" panose="02000000000000000000" pitchFamily="2" charset="0"/>
                <a:ea typeface="Ebrima" panose="02000000000000000000" pitchFamily="2" charset="0"/>
                <a:cs typeface="Ebrima" panose="02000000000000000000" pitchFamily="2" charset="0"/>
              </a:rPr>
              <a:t>Velocity</a:t>
            </a:r>
          </a:p>
        </p:txBody>
      </p:sp>
      <p:sp>
        <p:nvSpPr>
          <p:cNvPr id="8" name="TextBox 7">
            <a:extLst>
              <a:ext uri="{FF2B5EF4-FFF2-40B4-BE49-F238E27FC236}">
                <a16:creationId xmlns:a16="http://schemas.microsoft.com/office/drawing/2014/main" id="{08598BEA-3982-4C37-85D7-C4920E584C4C}"/>
              </a:ext>
            </a:extLst>
          </p:cNvPr>
          <p:cNvSpPr txBox="1"/>
          <p:nvPr/>
        </p:nvSpPr>
        <p:spPr>
          <a:xfrm>
            <a:off x="5974697" y="3330757"/>
            <a:ext cx="1595309" cy="707886"/>
          </a:xfrm>
          <a:prstGeom prst="rect">
            <a:avLst/>
          </a:prstGeom>
          <a:noFill/>
        </p:spPr>
        <p:txBody>
          <a:bodyPr wrap="none" rtlCol="0">
            <a:spAutoFit/>
          </a:bodyPr>
          <a:lstStyle/>
          <a:p>
            <a:pPr algn="ctr"/>
            <a:r>
              <a:rPr lang="en-US" sz="4000" dirty="0">
                <a:solidFill>
                  <a:srgbClr val="7030A0"/>
                </a:solidFill>
                <a:latin typeface="Ebrima" panose="02000000000000000000" pitchFamily="2" charset="0"/>
                <a:ea typeface="Ebrima" panose="02000000000000000000" pitchFamily="2" charset="0"/>
                <a:cs typeface="Ebrima" panose="02000000000000000000" pitchFamily="2" charset="0"/>
              </a:rPr>
              <a:t>Speed</a:t>
            </a:r>
          </a:p>
        </p:txBody>
      </p:sp>
      <p:sp>
        <p:nvSpPr>
          <p:cNvPr id="9" name="TextBox 8">
            <a:extLst>
              <a:ext uri="{FF2B5EF4-FFF2-40B4-BE49-F238E27FC236}">
                <a16:creationId xmlns:a16="http://schemas.microsoft.com/office/drawing/2014/main" id="{7230563A-3D65-497C-83AD-1EAA8A8DBC5F}"/>
              </a:ext>
            </a:extLst>
          </p:cNvPr>
          <p:cNvSpPr txBox="1"/>
          <p:nvPr/>
        </p:nvSpPr>
        <p:spPr>
          <a:xfrm>
            <a:off x="1669089" y="4244570"/>
            <a:ext cx="1418978" cy="707886"/>
          </a:xfrm>
          <a:prstGeom prst="rect">
            <a:avLst/>
          </a:prstGeom>
          <a:noFill/>
        </p:spPr>
        <p:txBody>
          <a:bodyPr wrap="none" rtlCol="0">
            <a:spAutoFit/>
          </a:bodyPr>
          <a:lstStyle/>
          <a:p>
            <a:pPr algn="ctr"/>
            <a:r>
              <a:rPr lang="en-US" sz="4000" dirty="0">
                <a:solidFill>
                  <a:srgbClr val="FF00FF"/>
                </a:solidFill>
                <a:latin typeface="Ebrima" panose="02000000000000000000" pitchFamily="2" charset="0"/>
                <a:ea typeface="Ebrima" panose="02000000000000000000" pitchFamily="2" charset="0"/>
                <a:cs typeface="Ebrima" panose="02000000000000000000" pitchFamily="2" charset="0"/>
              </a:rPr>
              <a:t>Force</a:t>
            </a:r>
          </a:p>
        </p:txBody>
      </p:sp>
      <p:sp>
        <p:nvSpPr>
          <p:cNvPr id="10" name="TextBox 9">
            <a:extLst>
              <a:ext uri="{FF2B5EF4-FFF2-40B4-BE49-F238E27FC236}">
                <a16:creationId xmlns:a16="http://schemas.microsoft.com/office/drawing/2014/main" id="{CFC49BF6-3929-4680-8EFE-6C1BF41403E5}"/>
              </a:ext>
            </a:extLst>
          </p:cNvPr>
          <p:cNvSpPr txBox="1"/>
          <p:nvPr/>
        </p:nvSpPr>
        <p:spPr>
          <a:xfrm>
            <a:off x="5907371" y="4244570"/>
            <a:ext cx="1729962" cy="707886"/>
          </a:xfrm>
          <a:prstGeom prst="rect">
            <a:avLst/>
          </a:prstGeom>
          <a:noFill/>
        </p:spPr>
        <p:txBody>
          <a:bodyPr wrap="none" rtlCol="0">
            <a:spAutoFit/>
          </a:bodyPr>
          <a:lstStyle/>
          <a:p>
            <a:pPr algn="ctr"/>
            <a:r>
              <a:rPr lang="en-US" sz="4000" dirty="0">
                <a:solidFill>
                  <a:srgbClr val="00B050"/>
                </a:solidFill>
                <a:latin typeface="Ebrima" panose="02000000000000000000" pitchFamily="2" charset="0"/>
                <a:ea typeface="Ebrima" panose="02000000000000000000" pitchFamily="2" charset="0"/>
                <a:cs typeface="Ebrima" panose="02000000000000000000" pitchFamily="2" charset="0"/>
              </a:rPr>
              <a:t>Energy</a:t>
            </a:r>
          </a:p>
        </p:txBody>
      </p:sp>
      <p:sp>
        <p:nvSpPr>
          <p:cNvPr id="5" name="TextBox 4">
            <a:extLst>
              <a:ext uri="{FF2B5EF4-FFF2-40B4-BE49-F238E27FC236}">
                <a16:creationId xmlns:a16="http://schemas.microsoft.com/office/drawing/2014/main" id="{AC74ECE5-2C21-4EB4-AECF-7C36D6EAB434}"/>
              </a:ext>
            </a:extLst>
          </p:cNvPr>
          <p:cNvSpPr txBox="1"/>
          <p:nvPr/>
        </p:nvSpPr>
        <p:spPr>
          <a:xfrm>
            <a:off x="679498" y="5239337"/>
            <a:ext cx="3398153" cy="954107"/>
          </a:xfrm>
          <a:prstGeom prst="rect">
            <a:avLst/>
          </a:prstGeom>
          <a:noFill/>
        </p:spPr>
        <p:txBody>
          <a:bodyPr wrap="square" rtlCol="0">
            <a:spAutoFit/>
          </a:bodyPr>
          <a:lstStyle/>
          <a:p>
            <a:pPr algn="ctr"/>
            <a:r>
              <a:rPr lang="en-US" sz="28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Can be negative to indicate direction</a:t>
            </a:r>
          </a:p>
        </p:txBody>
      </p:sp>
      <p:sp>
        <p:nvSpPr>
          <p:cNvPr id="12" name="TextBox 11">
            <a:extLst>
              <a:ext uri="{FF2B5EF4-FFF2-40B4-BE49-F238E27FC236}">
                <a16:creationId xmlns:a16="http://schemas.microsoft.com/office/drawing/2014/main" id="{B8EE24E9-B6A4-4F12-9466-86E3EF296006}"/>
              </a:ext>
            </a:extLst>
          </p:cNvPr>
          <p:cNvSpPr txBox="1"/>
          <p:nvPr/>
        </p:nvSpPr>
        <p:spPr>
          <a:xfrm>
            <a:off x="5073273" y="5445264"/>
            <a:ext cx="3398153" cy="523220"/>
          </a:xfrm>
          <a:prstGeom prst="rect">
            <a:avLst/>
          </a:prstGeom>
          <a:noFill/>
        </p:spPr>
        <p:txBody>
          <a:bodyPr wrap="square" rtlCol="0">
            <a:spAutoFit/>
          </a:bodyPr>
          <a:lstStyle/>
          <a:p>
            <a:pPr algn="ctr"/>
            <a:r>
              <a:rPr lang="en-US" sz="28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Only Positive</a:t>
            </a:r>
          </a:p>
        </p:txBody>
      </p:sp>
      <p:cxnSp>
        <p:nvCxnSpPr>
          <p:cNvPr id="14" name="Straight Arrow Connector 13">
            <a:extLst>
              <a:ext uri="{FF2B5EF4-FFF2-40B4-BE49-F238E27FC236}">
                <a16:creationId xmlns:a16="http://schemas.microsoft.com/office/drawing/2014/main" id="{BF25EF19-719A-4951-B3D5-F5E2F10C448A}"/>
              </a:ext>
            </a:extLst>
          </p:cNvPr>
          <p:cNvCxnSpPr>
            <a:cxnSpLocks/>
          </p:cNvCxnSpPr>
          <p:nvPr/>
        </p:nvCxnSpPr>
        <p:spPr>
          <a:xfrm flipV="1">
            <a:off x="3312358" y="4325524"/>
            <a:ext cx="594395" cy="707887"/>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2D557D-4AF8-4114-BFB6-6363D82C1963}"/>
              </a:ext>
            </a:extLst>
          </p:cNvPr>
          <p:cNvCxnSpPr>
            <a:cxnSpLocks/>
          </p:cNvCxnSpPr>
          <p:nvPr/>
        </p:nvCxnSpPr>
        <p:spPr>
          <a:xfrm flipV="1">
            <a:off x="918422" y="3252488"/>
            <a:ext cx="0" cy="864424"/>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B1A623-B4A3-4DCD-967F-26D6FD5A8BC6}"/>
              </a:ext>
            </a:extLst>
          </p:cNvPr>
          <p:cNvCxnSpPr>
            <a:cxnSpLocks/>
          </p:cNvCxnSpPr>
          <p:nvPr/>
        </p:nvCxnSpPr>
        <p:spPr>
          <a:xfrm>
            <a:off x="918422" y="4295226"/>
            <a:ext cx="0" cy="768482"/>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202A6DD-38A3-401C-A2BC-F3BC4B6571A4}"/>
              </a:ext>
            </a:extLst>
          </p:cNvPr>
          <p:cNvCxnSpPr>
            <a:cxnSpLocks/>
          </p:cNvCxnSpPr>
          <p:nvPr/>
        </p:nvCxnSpPr>
        <p:spPr>
          <a:xfrm>
            <a:off x="3609555" y="3304563"/>
            <a:ext cx="723207" cy="1"/>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A2BD34B-9398-451A-B373-03BCC75B18EA}"/>
              </a:ext>
            </a:extLst>
          </p:cNvPr>
          <p:cNvCxnSpPr>
            <a:cxnSpLocks/>
          </p:cNvCxnSpPr>
          <p:nvPr/>
        </p:nvCxnSpPr>
        <p:spPr>
          <a:xfrm flipH="1">
            <a:off x="3618238" y="3767827"/>
            <a:ext cx="705839" cy="0"/>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E14D433F-4905-455C-B140-643A390B9919}"/>
              </a:ext>
            </a:extLst>
          </p:cNvPr>
          <p:cNvSpPr/>
          <p:nvPr/>
        </p:nvSpPr>
        <p:spPr>
          <a:xfrm>
            <a:off x="1669089" y="4244570"/>
            <a:ext cx="1418967" cy="707886"/>
          </a:xfrm>
          <a:prstGeom prst="roundRect">
            <a:avLst/>
          </a:prstGeom>
          <a:solidFill>
            <a:srgbClr val="FFFF00">
              <a:alpha val="30196"/>
            </a:srgb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891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5" grpId="0"/>
      <p:bldP spid="12"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Types of Friction</a:t>
            </a:r>
            <a:endParaRPr lang="en-US" u="sng" dirty="0">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nvGraphicFramePr>
        <p:xfrm>
          <a:off x="178525" y="1447829"/>
          <a:ext cx="8834845" cy="4717840"/>
        </p:xfrm>
        <a:graphic>
          <a:graphicData uri="http://schemas.openxmlformats.org/drawingml/2006/table">
            <a:tbl>
              <a:tblPr bandRow="1">
                <a:tableStyleId>{8A107856-5554-42FB-B03E-39F5DBC370BA}</a:tableStyleId>
              </a:tblPr>
              <a:tblGrid>
                <a:gridCol w="8834845">
                  <a:extLst>
                    <a:ext uri="{9D8B030D-6E8A-4147-A177-3AD203B41FA5}">
                      <a16:colId xmlns:a16="http://schemas.microsoft.com/office/drawing/2014/main" val="3539353949"/>
                    </a:ext>
                  </a:extLst>
                </a:gridCol>
              </a:tblGrid>
              <a:tr h="2358920">
                <a:tc>
                  <a:txBody>
                    <a:bodyPr/>
                    <a:lstStyle/>
                    <a:p>
                      <a:r>
                        <a:rPr lang="en-US" sz="3600" dirty="0">
                          <a:latin typeface="+mj-lt"/>
                        </a:rPr>
                        <a:t>Static</a:t>
                      </a:r>
                      <a:r>
                        <a:rPr lang="en-US" sz="3600" baseline="0" dirty="0">
                          <a:latin typeface="+mj-lt"/>
                        </a:rPr>
                        <a:t> Friction-</a:t>
                      </a:r>
                    </a:p>
                  </a:txBody>
                  <a:tcPr/>
                </a:tc>
                <a:extLst>
                  <a:ext uri="{0D108BD9-81ED-4DB2-BD59-A6C34878D82A}">
                    <a16:rowId xmlns:a16="http://schemas.microsoft.com/office/drawing/2014/main" val="2084772454"/>
                  </a:ext>
                </a:extLst>
              </a:tr>
              <a:tr h="2358920">
                <a:tc>
                  <a:txBody>
                    <a:bodyPr/>
                    <a:lstStyle/>
                    <a:p>
                      <a:r>
                        <a:rPr lang="en-US" sz="3600" dirty="0">
                          <a:latin typeface="+mj-lt"/>
                        </a:rPr>
                        <a:t>Dynamic (Kinetic) Friction-</a:t>
                      </a:r>
                    </a:p>
                  </a:txBody>
                  <a:tcPr/>
                </a:tc>
                <a:extLst>
                  <a:ext uri="{0D108BD9-81ED-4DB2-BD59-A6C34878D82A}">
                    <a16:rowId xmlns:a16="http://schemas.microsoft.com/office/drawing/2014/main" val="893915511"/>
                  </a:ext>
                </a:extLst>
              </a:tr>
            </a:tbl>
          </a:graphicData>
        </a:graphic>
      </p:graphicFrame>
      <p:sp>
        <p:nvSpPr>
          <p:cNvPr id="5" name="TextBox 4">
            <a:extLst>
              <a:ext uri="{FF2B5EF4-FFF2-40B4-BE49-F238E27FC236}">
                <a16:creationId xmlns:a16="http://schemas.microsoft.com/office/drawing/2014/main" id="{722F412B-62F0-4573-BEC1-C8C93D0D2AF3}"/>
              </a:ext>
            </a:extLst>
          </p:cNvPr>
          <p:cNvSpPr txBox="1"/>
          <p:nvPr/>
        </p:nvSpPr>
        <p:spPr>
          <a:xfrm>
            <a:off x="845128" y="2295993"/>
            <a:ext cx="4267515" cy="1015663"/>
          </a:xfrm>
          <a:prstGeom prst="rect">
            <a:avLst/>
          </a:prstGeom>
          <a:noFill/>
        </p:spPr>
        <p:txBody>
          <a:bodyPr wrap="none" rtlCol="0">
            <a:spAutoFit/>
          </a:bodyPr>
          <a:lstStyle/>
          <a:p>
            <a:r>
              <a:rPr lang="en-US" sz="6000" dirty="0">
                <a:solidFill>
                  <a:srgbClr val="C00000"/>
                </a:solidFill>
                <a:latin typeface="Ebrima" panose="02000000000000000000" pitchFamily="2" charset="0"/>
                <a:ea typeface="Ebrima" panose="02000000000000000000" pitchFamily="2" charset="0"/>
                <a:cs typeface="Ebrima" panose="02000000000000000000" pitchFamily="2" charset="0"/>
              </a:rPr>
              <a:t>Not Moving</a:t>
            </a:r>
          </a:p>
        </p:txBody>
      </p:sp>
      <p:sp>
        <p:nvSpPr>
          <p:cNvPr id="6" name="TextBox 5">
            <a:extLst>
              <a:ext uri="{FF2B5EF4-FFF2-40B4-BE49-F238E27FC236}">
                <a16:creationId xmlns:a16="http://schemas.microsoft.com/office/drawing/2014/main" id="{2AE2F6D1-47C6-4197-9861-E2C7BF17950B}"/>
              </a:ext>
            </a:extLst>
          </p:cNvPr>
          <p:cNvSpPr txBox="1"/>
          <p:nvPr/>
        </p:nvSpPr>
        <p:spPr>
          <a:xfrm>
            <a:off x="845127" y="4720539"/>
            <a:ext cx="3510898" cy="1015663"/>
          </a:xfrm>
          <a:prstGeom prst="rect">
            <a:avLst/>
          </a:prstGeom>
          <a:noFill/>
        </p:spPr>
        <p:txBody>
          <a:bodyPr wrap="none" rtlCol="0">
            <a:spAutoFit/>
          </a:bodyPr>
          <a:lstStyle/>
          <a:p>
            <a:r>
              <a:rPr lang="en-US" sz="6000" dirty="0">
                <a:solidFill>
                  <a:srgbClr val="C00000"/>
                </a:solidFill>
                <a:latin typeface="Ebrima" panose="02000000000000000000" pitchFamily="2" charset="0"/>
                <a:ea typeface="Ebrima" panose="02000000000000000000" pitchFamily="2" charset="0"/>
                <a:cs typeface="Ebrima" panose="02000000000000000000" pitchFamily="2" charset="0"/>
              </a:rPr>
              <a:t>In Motion</a:t>
            </a:r>
          </a:p>
        </p:txBody>
      </p:sp>
      <p:sp>
        <p:nvSpPr>
          <p:cNvPr id="7" name="TextBox 6">
            <a:extLst>
              <a:ext uri="{FF2B5EF4-FFF2-40B4-BE49-F238E27FC236}">
                <a16:creationId xmlns:a16="http://schemas.microsoft.com/office/drawing/2014/main" id="{37BCCCAF-8391-46B4-89B7-8E94455F09CD}"/>
              </a:ext>
            </a:extLst>
          </p:cNvPr>
          <p:cNvSpPr txBox="1"/>
          <p:nvPr/>
        </p:nvSpPr>
        <p:spPr>
          <a:xfrm>
            <a:off x="5306290" y="4935982"/>
            <a:ext cx="3254417" cy="584775"/>
          </a:xfrm>
          <a:prstGeom prst="rect">
            <a:avLst/>
          </a:prstGeom>
          <a:noFill/>
        </p:spPr>
        <p:txBody>
          <a:bodyPr wrap="none" rtlCol="0">
            <a:spAutoFit/>
          </a:bodyPr>
          <a:lstStyle/>
          <a:p>
            <a:r>
              <a:rPr lang="en-US" sz="3200" dirty="0">
                <a:solidFill>
                  <a:srgbClr val="0070C0"/>
                </a:solidFill>
                <a:latin typeface="Ebrima" panose="02000000000000000000" pitchFamily="2" charset="0"/>
                <a:ea typeface="Ebrima" panose="02000000000000000000" pitchFamily="2" charset="0"/>
                <a:cs typeface="Ebrima" panose="02000000000000000000" pitchFamily="2" charset="0"/>
              </a:rPr>
              <a:t>Static &gt; Dynamic</a:t>
            </a:r>
          </a:p>
        </p:txBody>
      </p:sp>
      <p:pic>
        <p:nvPicPr>
          <p:cNvPr id="2050" name="Picture 2" descr="Image result for static friction molecular">
            <a:extLst>
              <a:ext uri="{FF2B5EF4-FFF2-40B4-BE49-F238E27FC236}">
                <a16:creationId xmlns:a16="http://schemas.microsoft.com/office/drawing/2014/main" id="{2C9EF86F-DEB4-4473-8B87-9C5728576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846" y="2207763"/>
            <a:ext cx="2584861" cy="108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55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Static vs. Dynamic Friction</a:t>
            </a:r>
            <a:endParaRPr lang="en-US" u="sng" dirty="0">
              <a:solidFill>
                <a:schemeClr val="bg1"/>
              </a:solidFill>
              <a:effectLst>
                <a:outerShdw blurRad="38100" dist="38100" dir="2700000" algn="tl">
                  <a:srgbClr val="000000">
                    <a:alpha val="43137"/>
                  </a:srgbClr>
                </a:outerShdw>
              </a:effectLst>
            </a:endParaRPr>
          </a:p>
        </p:txBody>
      </p:sp>
      <p:pic>
        <p:nvPicPr>
          <p:cNvPr id="1026" name="Picture 2" descr="Image result for static friction">
            <a:extLst>
              <a:ext uri="{FF2B5EF4-FFF2-40B4-BE49-F238E27FC236}">
                <a16:creationId xmlns:a16="http://schemas.microsoft.com/office/drawing/2014/main" id="{3255CE25-14BA-429B-80C7-71146B6D7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 y="2264497"/>
            <a:ext cx="9144000" cy="3908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7ADD32-BFF8-4F41-9B71-DE319FEF2471}"/>
              </a:ext>
            </a:extLst>
          </p:cNvPr>
          <p:cNvSpPr txBox="1"/>
          <p:nvPr/>
        </p:nvSpPr>
        <p:spPr>
          <a:xfrm>
            <a:off x="4890655" y="1680906"/>
            <a:ext cx="3338946" cy="954107"/>
          </a:xfrm>
          <a:prstGeom prst="rect">
            <a:avLst/>
          </a:prstGeom>
          <a:noFill/>
        </p:spPr>
        <p:txBody>
          <a:bodyPr wrap="square" rtlCol="0">
            <a:spAutoFit/>
          </a:bodyPr>
          <a:lstStyle/>
          <a:p>
            <a:pPr algn="ct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Friction decreases once motion starts</a:t>
            </a:r>
          </a:p>
        </p:txBody>
      </p:sp>
    </p:spTree>
    <p:extLst>
      <p:ext uri="{BB962C8B-B14F-4D97-AF65-F5344CB8AC3E}">
        <p14:creationId xmlns:p14="http://schemas.microsoft.com/office/powerpoint/2010/main" val="2155450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do we Calculate Friction?</a:t>
            </a:r>
            <a:endParaRPr lang="en-US" u="sng"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705493" y="1506311"/>
            <a:ext cx="3257623" cy="1107996"/>
          </a:xfrm>
          <a:prstGeom prst="rect">
            <a:avLst/>
          </a:prstGeom>
          <a:noFill/>
        </p:spPr>
        <p:txBody>
          <a:bodyPr wrap="none" rtlCol="0">
            <a:spAutoFit/>
          </a:bodyPr>
          <a:lstStyle/>
          <a:p>
            <a:r>
              <a:rPr lang="en-US" sz="6600" dirty="0" err="1">
                <a:latin typeface="+mj-lt"/>
              </a:rPr>
              <a:t>F</a:t>
            </a:r>
            <a:r>
              <a:rPr lang="en-US" sz="6600" baseline="-25000" dirty="0" err="1">
                <a:latin typeface="+mj-lt"/>
              </a:rPr>
              <a:t>f</a:t>
            </a:r>
            <a:r>
              <a:rPr lang="en-US" sz="6600" dirty="0">
                <a:latin typeface="+mj-lt"/>
              </a:rPr>
              <a:t> = </a:t>
            </a:r>
            <a:r>
              <a:rPr lang="el-GR" sz="6600" dirty="0">
                <a:solidFill>
                  <a:srgbClr val="FF0066"/>
                </a:solidFill>
                <a:latin typeface="+mj-lt"/>
              </a:rPr>
              <a:t>μ</a:t>
            </a:r>
            <a:r>
              <a:rPr lang="en-US" sz="6600" dirty="0">
                <a:latin typeface="+mj-lt"/>
              </a:rPr>
              <a:t> × </a:t>
            </a:r>
            <a:r>
              <a:rPr lang="en-US" sz="6600" dirty="0">
                <a:solidFill>
                  <a:srgbClr val="FF6600"/>
                </a:solidFill>
                <a:latin typeface="+mj-lt"/>
              </a:rPr>
              <a:t>R</a:t>
            </a:r>
          </a:p>
        </p:txBody>
      </p:sp>
      <p:grpSp>
        <p:nvGrpSpPr>
          <p:cNvPr id="7" name="Group 6">
            <a:extLst>
              <a:ext uri="{FF2B5EF4-FFF2-40B4-BE49-F238E27FC236}">
                <a16:creationId xmlns:a16="http://schemas.microsoft.com/office/drawing/2014/main" id="{8A78A272-5CDF-4423-8038-B9CE650C90E7}"/>
              </a:ext>
            </a:extLst>
          </p:cNvPr>
          <p:cNvGrpSpPr/>
          <p:nvPr/>
        </p:nvGrpSpPr>
        <p:grpSpPr>
          <a:xfrm>
            <a:off x="303138" y="2553895"/>
            <a:ext cx="4062331" cy="966606"/>
            <a:chOff x="303138" y="2553895"/>
            <a:chExt cx="4062331" cy="966606"/>
          </a:xfrm>
        </p:grpSpPr>
        <p:sp>
          <p:nvSpPr>
            <p:cNvPr id="2" name="TextBox 1">
              <a:extLst>
                <a:ext uri="{FF2B5EF4-FFF2-40B4-BE49-F238E27FC236}">
                  <a16:creationId xmlns:a16="http://schemas.microsoft.com/office/drawing/2014/main" id="{08E4CC78-435B-4E61-A4BD-A7FAC4CF1BB7}"/>
                </a:ext>
              </a:extLst>
            </p:cNvPr>
            <p:cNvSpPr txBox="1"/>
            <p:nvPr/>
          </p:nvSpPr>
          <p:spPr>
            <a:xfrm>
              <a:off x="303138" y="2935726"/>
              <a:ext cx="4062331" cy="584775"/>
            </a:xfrm>
            <a:prstGeom prst="rect">
              <a:avLst/>
            </a:prstGeom>
            <a:noFill/>
          </p:spPr>
          <p:txBody>
            <a:bodyPr wrap="none" rtlCol="0">
              <a:spAutoFit/>
            </a:bodyPr>
            <a:lstStyle/>
            <a:p>
              <a:r>
                <a:rPr lang="en-US" sz="3200" dirty="0">
                  <a:solidFill>
                    <a:srgbClr val="FF0066"/>
                  </a:solidFill>
                  <a:latin typeface="Ebrima" panose="02000000000000000000" pitchFamily="2" charset="0"/>
                  <a:ea typeface="Ebrima" panose="02000000000000000000" pitchFamily="2" charset="0"/>
                  <a:cs typeface="Ebrima" panose="02000000000000000000" pitchFamily="2" charset="0"/>
                </a:rPr>
                <a:t>Coefficient of Friction</a:t>
              </a:r>
            </a:p>
          </p:txBody>
        </p:sp>
        <p:cxnSp>
          <p:nvCxnSpPr>
            <p:cNvPr id="6" name="Straight Arrow Connector 5">
              <a:extLst>
                <a:ext uri="{FF2B5EF4-FFF2-40B4-BE49-F238E27FC236}">
                  <a16:creationId xmlns:a16="http://schemas.microsoft.com/office/drawing/2014/main" id="{670E5E00-BBA2-4A6A-AC32-D990632718C2}"/>
                </a:ext>
              </a:extLst>
            </p:cNvPr>
            <p:cNvCxnSpPr>
              <a:cxnSpLocks/>
            </p:cNvCxnSpPr>
            <p:nvPr/>
          </p:nvCxnSpPr>
          <p:spPr>
            <a:xfrm flipV="1">
              <a:off x="2372404" y="2553895"/>
              <a:ext cx="0" cy="441908"/>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E5417AFC-AFB5-4FA4-B187-20A58A324E14}"/>
              </a:ext>
            </a:extLst>
          </p:cNvPr>
          <p:cNvSpPr txBox="1"/>
          <p:nvPr/>
        </p:nvSpPr>
        <p:spPr>
          <a:xfrm>
            <a:off x="2719185" y="3458439"/>
            <a:ext cx="1527982" cy="523220"/>
          </a:xfrm>
          <a:prstGeom prst="rect">
            <a:avLst/>
          </a:prstGeom>
          <a:noFill/>
        </p:spPr>
        <p:txBody>
          <a:bodyPr wrap="none" rtlCol="0">
            <a:spAutoFit/>
          </a:bodyPr>
          <a:lstStyle/>
          <a:p>
            <a:r>
              <a:rPr lang="en-US" sz="2800" i="1" dirty="0">
                <a:solidFill>
                  <a:srgbClr val="FF0066"/>
                </a:solidFill>
                <a:latin typeface="Ebrima" panose="02000000000000000000" pitchFamily="2" charset="0"/>
                <a:ea typeface="Ebrima" panose="02000000000000000000" pitchFamily="2" charset="0"/>
                <a:cs typeface="Ebrima" panose="02000000000000000000" pitchFamily="2" charset="0"/>
              </a:rPr>
              <a:t>*unitless</a:t>
            </a:r>
          </a:p>
        </p:txBody>
      </p:sp>
      <p:grpSp>
        <p:nvGrpSpPr>
          <p:cNvPr id="5" name="Group 4">
            <a:extLst>
              <a:ext uri="{FF2B5EF4-FFF2-40B4-BE49-F238E27FC236}">
                <a16:creationId xmlns:a16="http://schemas.microsoft.com/office/drawing/2014/main" id="{60C4AF21-6F41-4BCF-B1E5-F934CAB6D16D}"/>
              </a:ext>
            </a:extLst>
          </p:cNvPr>
          <p:cNvGrpSpPr/>
          <p:nvPr/>
        </p:nvGrpSpPr>
        <p:grpSpPr>
          <a:xfrm>
            <a:off x="3871004" y="1578562"/>
            <a:ext cx="5097715" cy="584775"/>
            <a:chOff x="3871004" y="1578562"/>
            <a:chExt cx="5097715" cy="584775"/>
          </a:xfrm>
        </p:grpSpPr>
        <p:sp>
          <p:nvSpPr>
            <p:cNvPr id="57" name="TextBox 56">
              <a:extLst>
                <a:ext uri="{FF2B5EF4-FFF2-40B4-BE49-F238E27FC236}">
                  <a16:creationId xmlns:a16="http://schemas.microsoft.com/office/drawing/2014/main" id="{E961BF67-80CD-4CA8-BF36-931F34A98166}"/>
                </a:ext>
              </a:extLst>
            </p:cNvPr>
            <p:cNvSpPr txBox="1"/>
            <p:nvPr/>
          </p:nvSpPr>
          <p:spPr>
            <a:xfrm>
              <a:off x="4649908" y="1578562"/>
              <a:ext cx="4318811" cy="584775"/>
            </a:xfrm>
            <a:prstGeom prst="rect">
              <a:avLst/>
            </a:prstGeom>
            <a:noFill/>
          </p:spPr>
          <p:txBody>
            <a:bodyPr wrap="none" rtlCol="0">
              <a:spAutoFit/>
            </a:bodyPr>
            <a:lstStyle/>
            <a:p>
              <a:r>
                <a:rPr lang="en-US" sz="3200" dirty="0">
                  <a:solidFill>
                    <a:srgbClr val="FF6600"/>
                  </a:solidFill>
                  <a:latin typeface="Ebrima" panose="02000000000000000000" pitchFamily="2" charset="0"/>
                  <a:ea typeface="Ebrima" panose="02000000000000000000" pitchFamily="2" charset="0"/>
                  <a:cs typeface="Ebrima" panose="02000000000000000000" pitchFamily="2" charset="0"/>
                </a:rPr>
                <a:t>Normal Reaction Force</a:t>
              </a:r>
            </a:p>
          </p:txBody>
        </p:sp>
        <p:cxnSp>
          <p:nvCxnSpPr>
            <p:cNvPr id="58" name="Straight Arrow Connector 57">
              <a:extLst>
                <a:ext uri="{FF2B5EF4-FFF2-40B4-BE49-F238E27FC236}">
                  <a16:creationId xmlns:a16="http://schemas.microsoft.com/office/drawing/2014/main" id="{03E988F0-A0F9-4F23-BB12-6D31E23F393E}"/>
                </a:ext>
              </a:extLst>
            </p:cNvPr>
            <p:cNvCxnSpPr>
              <a:cxnSpLocks/>
            </p:cNvCxnSpPr>
            <p:nvPr/>
          </p:nvCxnSpPr>
          <p:spPr>
            <a:xfrm flipH="1">
              <a:off x="3871004" y="1930400"/>
              <a:ext cx="757551" cy="129909"/>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1D336B61-2FB5-4E3C-B0D9-A5FA4C595700}"/>
              </a:ext>
            </a:extLst>
          </p:cNvPr>
          <p:cNvSpPr txBox="1"/>
          <p:nvPr/>
        </p:nvSpPr>
        <p:spPr>
          <a:xfrm>
            <a:off x="301927" y="4634396"/>
            <a:ext cx="3433953" cy="954107"/>
          </a:xfrm>
          <a:prstGeom prst="rect">
            <a:avLst/>
          </a:prstGeom>
          <a:noFill/>
        </p:spPr>
        <p:txBody>
          <a:bodyPr wrap="none" rtlCol="0">
            <a:spAutoFit/>
          </a:bodyPr>
          <a:lstStyle/>
          <a:p>
            <a:r>
              <a:rPr lang="en-US" sz="2800" dirty="0">
                <a:solidFill>
                  <a:srgbClr val="FF0066"/>
                </a:solidFill>
                <a:latin typeface="Ebrima" panose="02000000000000000000" pitchFamily="2" charset="0"/>
                <a:ea typeface="Ebrima" panose="02000000000000000000" pitchFamily="2" charset="0"/>
                <a:cs typeface="Ebrima" panose="02000000000000000000" pitchFamily="2" charset="0"/>
              </a:rPr>
              <a:t>Large </a:t>
            </a:r>
            <a:r>
              <a:rPr lang="el-GR" sz="2800" dirty="0">
                <a:solidFill>
                  <a:srgbClr val="FF0066"/>
                </a:solidFill>
                <a:latin typeface="Ebrima" panose="02000000000000000000" pitchFamily="2" charset="0"/>
                <a:ea typeface="Ebrima" panose="02000000000000000000" pitchFamily="2" charset="0"/>
                <a:cs typeface="Ebrima" panose="02000000000000000000" pitchFamily="2" charset="0"/>
              </a:rPr>
              <a:t>μ</a:t>
            </a:r>
            <a:r>
              <a:rPr lang="en-US" sz="2800" dirty="0">
                <a:solidFill>
                  <a:srgbClr val="FF0066"/>
                </a:solidFill>
                <a:latin typeface="Ebrima" panose="02000000000000000000" pitchFamily="2" charset="0"/>
                <a:ea typeface="Ebrima" panose="02000000000000000000" pitchFamily="2" charset="0"/>
                <a:cs typeface="Ebrima" panose="02000000000000000000" pitchFamily="2" charset="0"/>
              </a:rPr>
              <a:t> </a:t>
            </a:r>
            <a:r>
              <a:rPr lang="en-US" sz="2800" dirty="0">
                <a:solidFill>
                  <a:srgbClr val="FF0066"/>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“Sticky”</a:t>
            </a:r>
          </a:p>
          <a:p>
            <a:r>
              <a:rPr lang="en-US" sz="2800" dirty="0">
                <a:solidFill>
                  <a:srgbClr val="FF0066"/>
                </a:solidFill>
                <a:latin typeface="Ebrima" panose="02000000000000000000" pitchFamily="2" charset="0"/>
                <a:ea typeface="Ebrima" panose="02000000000000000000" pitchFamily="2" charset="0"/>
                <a:cs typeface="Ebrima" panose="02000000000000000000" pitchFamily="2" charset="0"/>
              </a:rPr>
              <a:t>Small </a:t>
            </a:r>
            <a:r>
              <a:rPr lang="el-GR" sz="2800" dirty="0">
                <a:solidFill>
                  <a:srgbClr val="FF0066"/>
                </a:solidFill>
                <a:latin typeface="Ebrima" panose="02000000000000000000" pitchFamily="2" charset="0"/>
                <a:ea typeface="Ebrima" panose="02000000000000000000" pitchFamily="2" charset="0"/>
                <a:cs typeface="Ebrima" panose="02000000000000000000" pitchFamily="2" charset="0"/>
              </a:rPr>
              <a:t>μ</a:t>
            </a:r>
            <a:r>
              <a:rPr lang="en-US" sz="2800" dirty="0">
                <a:solidFill>
                  <a:srgbClr val="FF0066"/>
                </a:solidFill>
                <a:latin typeface="Ebrima" panose="02000000000000000000" pitchFamily="2" charset="0"/>
                <a:ea typeface="Ebrima" panose="02000000000000000000" pitchFamily="2" charset="0"/>
                <a:cs typeface="Ebrima" panose="02000000000000000000" pitchFamily="2" charset="0"/>
              </a:rPr>
              <a:t> </a:t>
            </a:r>
            <a:r>
              <a:rPr lang="en-US" sz="2800" dirty="0">
                <a:solidFill>
                  <a:srgbClr val="FF0066"/>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“Slippery”</a:t>
            </a:r>
            <a:endParaRPr lang="en-US" sz="2800" dirty="0">
              <a:solidFill>
                <a:srgbClr val="FF0066"/>
              </a:solidFill>
              <a:latin typeface="Ebrima" panose="02000000000000000000" pitchFamily="2" charset="0"/>
              <a:ea typeface="Ebrima" panose="02000000000000000000" pitchFamily="2" charset="0"/>
              <a:cs typeface="Ebrima" panose="02000000000000000000" pitchFamily="2" charset="0"/>
            </a:endParaRPr>
          </a:p>
        </p:txBody>
      </p:sp>
      <p:graphicFrame>
        <p:nvGraphicFramePr>
          <p:cNvPr id="8" name="Table 7">
            <a:extLst>
              <a:ext uri="{FF2B5EF4-FFF2-40B4-BE49-F238E27FC236}">
                <a16:creationId xmlns:a16="http://schemas.microsoft.com/office/drawing/2014/main" id="{93FC490D-AC86-4D93-A6ED-31EDA6202E23}"/>
              </a:ext>
            </a:extLst>
          </p:cNvPr>
          <p:cNvGraphicFramePr>
            <a:graphicFrameLocks noGrp="1"/>
          </p:cNvGraphicFramePr>
          <p:nvPr/>
        </p:nvGraphicFramePr>
        <p:xfrm>
          <a:off x="4675796" y="3151036"/>
          <a:ext cx="4243185" cy="2966720"/>
        </p:xfrm>
        <a:graphic>
          <a:graphicData uri="http://schemas.openxmlformats.org/drawingml/2006/table">
            <a:tbl>
              <a:tblPr firstRow="1" bandRow="1">
                <a:tableStyleId>{21E4AEA4-8DFA-4A89-87EB-49C32662AFE0}</a:tableStyleId>
              </a:tblPr>
              <a:tblGrid>
                <a:gridCol w="2563090">
                  <a:extLst>
                    <a:ext uri="{9D8B030D-6E8A-4147-A177-3AD203B41FA5}">
                      <a16:colId xmlns:a16="http://schemas.microsoft.com/office/drawing/2014/main" val="2166516584"/>
                    </a:ext>
                  </a:extLst>
                </a:gridCol>
                <a:gridCol w="942109">
                  <a:extLst>
                    <a:ext uri="{9D8B030D-6E8A-4147-A177-3AD203B41FA5}">
                      <a16:colId xmlns:a16="http://schemas.microsoft.com/office/drawing/2014/main" val="1158525474"/>
                    </a:ext>
                  </a:extLst>
                </a:gridCol>
                <a:gridCol w="737986">
                  <a:extLst>
                    <a:ext uri="{9D8B030D-6E8A-4147-A177-3AD203B41FA5}">
                      <a16:colId xmlns:a16="http://schemas.microsoft.com/office/drawing/2014/main" val="265377069"/>
                    </a:ext>
                  </a:extLst>
                </a:gridCol>
              </a:tblGrid>
              <a:tr h="370840">
                <a:tc>
                  <a:txBody>
                    <a:bodyPr/>
                    <a:lstStyle/>
                    <a:p>
                      <a:r>
                        <a:rPr lang="en-US" dirty="0">
                          <a:latin typeface="+mj-lt"/>
                        </a:rPr>
                        <a:t>Materials</a:t>
                      </a:r>
                    </a:p>
                  </a:txBody>
                  <a:tcPr/>
                </a:tc>
                <a:tc>
                  <a:txBody>
                    <a:bodyPr/>
                    <a:lstStyle/>
                    <a:p>
                      <a:pPr algn="ctr"/>
                      <a:r>
                        <a:rPr lang="el-GR" dirty="0">
                          <a:latin typeface="+mj-lt"/>
                        </a:rPr>
                        <a:t>μ</a:t>
                      </a:r>
                      <a:r>
                        <a:rPr lang="en-US" baseline="-25000" dirty="0">
                          <a:latin typeface="+mj-lt"/>
                        </a:rPr>
                        <a:t>s</a:t>
                      </a:r>
                      <a:endParaRPr lang="en-US"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latin typeface="+mj-lt"/>
                        </a:rPr>
                        <a:t>μ</a:t>
                      </a:r>
                      <a:r>
                        <a:rPr lang="en-US" baseline="-25000" dirty="0">
                          <a:latin typeface="+mj-lt"/>
                        </a:rPr>
                        <a:t>d</a:t>
                      </a:r>
                      <a:endParaRPr lang="en-US" dirty="0">
                        <a:latin typeface="+mj-lt"/>
                      </a:endParaRPr>
                    </a:p>
                  </a:txBody>
                  <a:tcPr/>
                </a:tc>
                <a:extLst>
                  <a:ext uri="{0D108BD9-81ED-4DB2-BD59-A6C34878D82A}">
                    <a16:rowId xmlns:a16="http://schemas.microsoft.com/office/drawing/2014/main" val="2877598481"/>
                  </a:ext>
                </a:extLst>
              </a:tr>
              <a:tr h="370840">
                <a:tc>
                  <a:txBody>
                    <a:bodyPr/>
                    <a:lstStyle/>
                    <a:p>
                      <a:r>
                        <a:rPr lang="en-US" dirty="0">
                          <a:latin typeface="+mj-lt"/>
                        </a:rPr>
                        <a:t>Steel on ice</a:t>
                      </a:r>
                    </a:p>
                  </a:txBody>
                  <a:tcPr/>
                </a:tc>
                <a:tc>
                  <a:txBody>
                    <a:bodyPr/>
                    <a:lstStyle/>
                    <a:p>
                      <a:pPr algn="ctr"/>
                      <a:r>
                        <a:rPr lang="en-US" dirty="0">
                          <a:latin typeface="+mj-lt"/>
                        </a:rPr>
                        <a:t>0.1</a:t>
                      </a:r>
                    </a:p>
                  </a:txBody>
                  <a:tcPr/>
                </a:tc>
                <a:tc>
                  <a:txBody>
                    <a:bodyPr/>
                    <a:lstStyle/>
                    <a:p>
                      <a:pPr algn="ctr"/>
                      <a:r>
                        <a:rPr lang="en-US" dirty="0">
                          <a:latin typeface="+mj-lt"/>
                        </a:rPr>
                        <a:t>0.05</a:t>
                      </a:r>
                    </a:p>
                  </a:txBody>
                  <a:tcPr/>
                </a:tc>
                <a:extLst>
                  <a:ext uri="{0D108BD9-81ED-4DB2-BD59-A6C34878D82A}">
                    <a16:rowId xmlns:a16="http://schemas.microsoft.com/office/drawing/2014/main" val="3081058673"/>
                  </a:ext>
                </a:extLst>
              </a:tr>
              <a:tr h="370840">
                <a:tc>
                  <a:txBody>
                    <a:bodyPr/>
                    <a:lstStyle/>
                    <a:p>
                      <a:r>
                        <a:rPr lang="en-US" dirty="0">
                          <a:latin typeface="+mj-lt"/>
                        </a:rPr>
                        <a:t>Steel on steel (dry)</a:t>
                      </a:r>
                    </a:p>
                  </a:txBody>
                  <a:tcPr/>
                </a:tc>
                <a:tc>
                  <a:txBody>
                    <a:bodyPr/>
                    <a:lstStyle/>
                    <a:p>
                      <a:pPr algn="ctr"/>
                      <a:r>
                        <a:rPr lang="en-US" dirty="0">
                          <a:latin typeface="+mj-lt"/>
                        </a:rPr>
                        <a:t>0.6</a:t>
                      </a:r>
                    </a:p>
                  </a:txBody>
                  <a:tcPr/>
                </a:tc>
                <a:tc>
                  <a:txBody>
                    <a:bodyPr/>
                    <a:lstStyle/>
                    <a:p>
                      <a:pPr algn="ctr"/>
                      <a:r>
                        <a:rPr lang="en-US" dirty="0">
                          <a:latin typeface="+mj-lt"/>
                        </a:rPr>
                        <a:t>0.4</a:t>
                      </a:r>
                    </a:p>
                  </a:txBody>
                  <a:tcPr/>
                </a:tc>
                <a:extLst>
                  <a:ext uri="{0D108BD9-81ED-4DB2-BD59-A6C34878D82A}">
                    <a16:rowId xmlns:a16="http://schemas.microsoft.com/office/drawing/2014/main" val="2518545419"/>
                  </a:ext>
                </a:extLst>
              </a:tr>
              <a:tr h="370840">
                <a:tc>
                  <a:txBody>
                    <a:bodyPr/>
                    <a:lstStyle/>
                    <a:p>
                      <a:r>
                        <a:rPr lang="en-US" dirty="0">
                          <a:latin typeface="+mj-lt"/>
                        </a:rPr>
                        <a:t>Steel on steel (greased)</a:t>
                      </a:r>
                    </a:p>
                  </a:txBody>
                  <a:tcPr/>
                </a:tc>
                <a:tc>
                  <a:txBody>
                    <a:bodyPr/>
                    <a:lstStyle/>
                    <a:p>
                      <a:pPr algn="ctr"/>
                      <a:r>
                        <a:rPr lang="en-US" dirty="0">
                          <a:latin typeface="+mj-lt"/>
                        </a:rPr>
                        <a:t>0.1</a:t>
                      </a:r>
                    </a:p>
                  </a:txBody>
                  <a:tcPr/>
                </a:tc>
                <a:tc>
                  <a:txBody>
                    <a:bodyPr/>
                    <a:lstStyle/>
                    <a:p>
                      <a:pPr algn="ctr"/>
                      <a:r>
                        <a:rPr lang="en-US" dirty="0">
                          <a:latin typeface="+mj-lt"/>
                        </a:rPr>
                        <a:t>0.05</a:t>
                      </a:r>
                    </a:p>
                  </a:txBody>
                  <a:tcPr/>
                </a:tc>
                <a:extLst>
                  <a:ext uri="{0D108BD9-81ED-4DB2-BD59-A6C34878D82A}">
                    <a16:rowId xmlns:a16="http://schemas.microsoft.com/office/drawing/2014/main" val="2869811170"/>
                  </a:ext>
                </a:extLst>
              </a:tr>
              <a:tr h="370840">
                <a:tc>
                  <a:txBody>
                    <a:bodyPr/>
                    <a:lstStyle/>
                    <a:p>
                      <a:r>
                        <a:rPr lang="en-US" dirty="0">
                          <a:latin typeface="+mj-lt"/>
                        </a:rPr>
                        <a:t>Rope on wood</a:t>
                      </a:r>
                    </a:p>
                  </a:txBody>
                  <a:tcPr/>
                </a:tc>
                <a:tc>
                  <a:txBody>
                    <a:bodyPr/>
                    <a:lstStyle/>
                    <a:p>
                      <a:pPr algn="ctr"/>
                      <a:r>
                        <a:rPr lang="en-US" dirty="0">
                          <a:latin typeface="+mj-lt"/>
                        </a:rPr>
                        <a:t>0.5</a:t>
                      </a:r>
                    </a:p>
                  </a:txBody>
                  <a:tcPr/>
                </a:tc>
                <a:tc>
                  <a:txBody>
                    <a:bodyPr/>
                    <a:lstStyle/>
                    <a:p>
                      <a:pPr algn="ctr"/>
                      <a:r>
                        <a:rPr lang="en-US" dirty="0">
                          <a:latin typeface="+mj-lt"/>
                        </a:rPr>
                        <a:t>0.3</a:t>
                      </a:r>
                    </a:p>
                  </a:txBody>
                  <a:tcPr/>
                </a:tc>
                <a:extLst>
                  <a:ext uri="{0D108BD9-81ED-4DB2-BD59-A6C34878D82A}">
                    <a16:rowId xmlns:a16="http://schemas.microsoft.com/office/drawing/2014/main" val="1692773892"/>
                  </a:ext>
                </a:extLst>
              </a:tr>
              <a:tr h="370840">
                <a:tc>
                  <a:txBody>
                    <a:bodyPr/>
                    <a:lstStyle/>
                    <a:p>
                      <a:r>
                        <a:rPr lang="en-US" dirty="0">
                          <a:latin typeface="+mj-lt"/>
                        </a:rPr>
                        <a:t>Teflon on steel</a:t>
                      </a:r>
                    </a:p>
                  </a:txBody>
                  <a:tcPr/>
                </a:tc>
                <a:tc>
                  <a:txBody>
                    <a:bodyPr/>
                    <a:lstStyle/>
                    <a:p>
                      <a:pPr algn="ctr"/>
                      <a:r>
                        <a:rPr lang="en-US" dirty="0">
                          <a:latin typeface="+mj-lt"/>
                        </a:rPr>
                        <a:t>0.04</a:t>
                      </a:r>
                    </a:p>
                  </a:txBody>
                  <a:tcPr/>
                </a:tc>
                <a:tc>
                  <a:txBody>
                    <a:bodyPr/>
                    <a:lstStyle/>
                    <a:p>
                      <a:pPr algn="ctr"/>
                      <a:r>
                        <a:rPr lang="en-US" dirty="0">
                          <a:latin typeface="+mj-lt"/>
                        </a:rPr>
                        <a:t>0.04</a:t>
                      </a:r>
                    </a:p>
                  </a:txBody>
                  <a:tcPr/>
                </a:tc>
                <a:extLst>
                  <a:ext uri="{0D108BD9-81ED-4DB2-BD59-A6C34878D82A}">
                    <a16:rowId xmlns:a16="http://schemas.microsoft.com/office/drawing/2014/main" val="3514338918"/>
                  </a:ext>
                </a:extLst>
              </a:tr>
              <a:tr h="370840">
                <a:tc>
                  <a:txBody>
                    <a:bodyPr/>
                    <a:lstStyle/>
                    <a:p>
                      <a:r>
                        <a:rPr lang="en-US" dirty="0">
                          <a:latin typeface="+mj-lt"/>
                        </a:rPr>
                        <a:t>Shoes on ice</a:t>
                      </a:r>
                    </a:p>
                  </a:txBody>
                  <a:tcPr/>
                </a:tc>
                <a:tc>
                  <a:txBody>
                    <a:bodyPr/>
                    <a:lstStyle/>
                    <a:p>
                      <a:pPr algn="ctr"/>
                      <a:r>
                        <a:rPr lang="en-US" dirty="0">
                          <a:latin typeface="+mj-lt"/>
                        </a:rPr>
                        <a:t>0.1</a:t>
                      </a:r>
                    </a:p>
                  </a:txBody>
                  <a:tcPr/>
                </a:tc>
                <a:tc>
                  <a:txBody>
                    <a:bodyPr/>
                    <a:lstStyle/>
                    <a:p>
                      <a:pPr algn="ctr"/>
                      <a:r>
                        <a:rPr lang="en-US" dirty="0">
                          <a:latin typeface="+mj-lt"/>
                        </a:rPr>
                        <a:t>0.05</a:t>
                      </a:r>
                    </a:p>
                  </a:txBody>
                  <a:tcPr/>
                </a:tc>
                <a:extLst>
                  <a:ext uri="{0D108BD9-81ED-4DB2-BD59-A6C34878D82A}">
                    <a16:rowId xmlns:a16="http://schemas.microsoft.com/office/drawing/2014/main" val="872523291"/>
                  </a:ext>
                </a:extLst>
              </a:tr>
              <a:tr h="370840">
                <a:tc>
                  <a:txBody>
                    <a:bodyPr/>
                    <a:lstStyle/>
                    <a:p>
                      <a:r>
                        <a:rPr lang="en-US" dirty="0">
                          <a:latin typeface="+mj-lt"/>
                        </a:rPr>
                        <a:t>Climbing boots on rock</a:t>
                      </a:r>
                    </a:p>
                  </a:txBody>
                  <a:tcPr/>
                </a:tc>
                <a:tc>
                  <a:txBody>
                    <a:bodyPr/>
                    <a:lstStyle/>
                    <a:p>
                      <a:pPr algn="ctr"/>
                      <a:r>
                        <a:rPr lang="en-US" dirty="0">
                          <a:latin typeface="+mj-lt"/>
                        </a:rPr>
                        <a:t>1.0</a:t>
                      </a:r>
                    </a:p>
                  </a:txBody>
                  <a:tcPr/>
                </a:tc>
                <a:tc>
                  <a:txBody>
                    <a:bodyPr/>
                    <a:lstStyle/>
                    <a:p>
                      <a:pPr algn="ctr"/>
                      <a:r>
                        <a:rPr lang="en-US" dirty="0">
                          <a:latin typeface="+mj-lt"/>
                        </a:rPr>
                        <a:t>0.8</a:t>
                      </a:r>
                    </a:p>
                  </a:txBody>
                  <a:tcPr/>
                </a:tc>
                <a:extLst>
                  <a:ext uri="{0D108BD9-81ED-4DB2-BD59-A6C34878D82A}">
                    <a16:rowId xmlns:a16="http://schemas.microsoft.com/office/drawing/2014/main" val="946854170"/>
                  </a:ext>
                </a:extLst>
              </a:tr>
            </a:tbl>
          </a:graphicData>
        </a:graphic>
      </p:graphicFrame>
    </p:spTree>
    <p:extLst>
      <p:ext uri="{BB962C8B-B14F-4D97-AF65-F5344CB8AC3E}">
        <p14:creationId xmlns:p14="http://schemas.microsoft.com/office/powerpoint/2010/main" val="1656725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9">
                                            <p:txEl>
                                              <p:pRg st="0" end="0"/>
                                            </p:txEl>
                                          </p:spTgt>
                                        </p:tgtEl>
                                        <p:attrNameLst>
                                          <p:attrName>style.visibility</p:attrName>
                                        </p:attrNameLst>
                                      </p:cBhvr>
                                      <p:to>
                                        <p:strVal val="visible"/>
                                      </p:to>
                                    </p:set>
                                    <p:animEffect transition="in" filter="wipe(left)">
                                      <p:cBhvr>
                                        <p:cTn id="28" dur="500"/>
                                        <p:tgtEl>
                                          <p:spTgt spid="5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9">
                                            <p:txEl>
                                              <p:pRg st="1" end="1"/>
                                            </p:txEl>
                                          </p:spTgt>
                                        </p:tgtEl>
                                        <p:attrNameLst>
                                          <p:attrName>style.visibility</p:attrName>
                                        </p:attrNameLst>
                                      </p:cBhvr>
                                      <p:to>
                                        <p:strVal val="visible"/>
                                      </p:to>
                                    </p:set>
                                    <p:animEffect transition="in" filter="wipe(left)">
                                      <p:cBhvr>
                                        <p:cTn id="33" dur="500"/>
                                        <p:tgtEl>
                                          <p:spTgt spid="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Static Friction</a:t>
            </a:r>
            <a:endParaRPr lang="en-US" u="sng" dirty="0">
              <a:solidFill>
                <a:schemeClr val="bg1"/>
              </a:solidFill>
              <a:effectLst>
                <a:outerShdw blurRad="38100" dist="38100" dir="2700000" algn="tl">
                  <a:srgbClr val="000000">
                    <a:alpha val="43137"/>
                  </a:srgbClr>
                </a:outerShdw>
              </a:effectLst>
            </a:endParaRPr>
          </a:p>
        </p:txBody>
      </p:sp>
      <p:pic>
        <p:nvPicPr>
          <p:cNvPr id="2054" name="Picture 6" descr="Cartoon Man Pushing A Wall Clipart (600x585), Png Download">
            <a:extLst>
              <a:ext uri="{FF2B5EF4-FFF2-40B4-BE49-F238E27FC236}">
                <a16:creationId xmlns:a16="http://schemas.microsoft.com/office/drawing/2014/main" id="{1819C2DB-F8E8-4B24-AC16-B34E29B84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823" y="4281054"/>
            <a:ext cx="2171700" cy="2117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FD73CF-C1D4-4C3A-9B04-E351DCB9716B}"/>
              </a:ext>
            </a:extLst>
          </p:cNvPr>
          <p:cNvSpPr/>
          <p:nvPr/>
        </p:nvSpPr>
        <p:spPr>
          <a:xfrm>
            <a:off x="4121523" y="3240741"/>
            <a:ext cx="3213847" cy="3090486"/>
          </a:xfrm>
          <a:prstGeom prst="rect">
            <a:avLst/>
          </a:prstGeom>
          <a:solidFill>
            <a:srgbClr val="C89736"/>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3E14731-6415-42E9-8F41-85CEA94B6F87}"/>
              </a:ext>
            </a:extLst>
          </p:cNvPr>
          <p:cNvCxnSpPr>
            <a:cxnSpLocks/>
          </p:cNvCxnSpPr>
          <p:nvPr/>
        </p:nvCxnSpPr>
        <p:spPr>
          <a:xfrm>
            <a:off x="1378323" y="5147194"/>
            <a:ext cx="2743200" cy="0"/>
          </a:xfrm>
          <a:prstGeom prst="straightConnector1">
            <a:avLst/>
          </a:prstGeom>
          <a:ln w="2540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AD19EF-3C1E-48C9-A310-CD091925FDC7}"/>
              </a:ext>
            </a:extLst>
          </p:cNvPr>
          <p:cNvCxnSpPr>
            <a:cxnSpLocks/>
          </p:cNvCxnSpPr>
          <p:nvPr/>
        </p:nvCxnSpPr>
        <p:spPr>
          <a:xfrm flipH="1">
            <a:off x="4121522" y="5147194"/>
            <a:ext cx="2743200" cy="0"/>
          </a:xfrm>
          <a:prstGeom prst="straightConnector1">
            <a:avLst/>
          </a:prstGeom>
          <a:ln w="254000">
            <a:solidFill>
              <a:srgbClr val="664D1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8D1BC7-65F2-496C-AE81-0D3237D268F9}"/>
              </a:ext>
            </a:extLst>
          </p:cNvPr>
          <p:cNvCxnSpPr>
            <a:cxnSpLocks/>
          </p:cNvCxnSpPr>
          <p:nvPr/>
        </p:nvCxnSpPr>
        <p:spPr>
          <a:xfrm>
            <a:off x="2292721" y="5147194"/>
            <a:ext cx="1828800" cy="0"/>
          </a:xfrm>
          <a:prstGeom prst="straightConnector1">
            <a:avLst/>
          </a:prstGeom>
          <a:ln w="2540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FFA1D93-02D5-472A-9F6C-D0BE299F6A4A}"/>
              </a:ext>
            </a:extLst>
          </p:cNvPr>
          <p:cNvCxnSpPr>
            <a:cxnSpLocks/>
          </p:cNvCxnSpPr>
          <p:nvPr/>
        </p:nvCxnSpPr>
        <p:spPr>
          <a:xfrm flipH="1">
            <a:off x="4121521" y="5147194"/>
            <a:ext cx="1828800" cy="0"/>
          </a:xfrm>
          <a:prstGeom prst="straightConnector1">
            <a:avLst/>
          </a:prstGeom>
          <a:ln w="254000">
            <a:solidFill>
              <a:srgbClr val="664D1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38DDB3F-EBD8-4726-AC8E-E802414E4E76}"/>
              </a:ext>
            </a:extLst>
          </p:cNvPr>
          <p:cNvCxnSpPr>
            <a:cxnSpLocks/>
          </p:cNvCxnSpPr>
          <p:nvPr/>
        </p:nvCxnSpPr>
        <p:spPr>
          <a:xfrm>
            <a:off x="3207121" y="5147194"/>
            <a:ext cx="914400" cy="0"/>
          </a:xfrm>
          <a:prstGeom prst="straightConnector1">
            <a:avLst/>
          </a:prstGeom>
          <a:ln w="2540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098F93-4077-4DC6-90C4-925C804EC037}"/>
              </a:ext>
            </a:extLst>
          </p:cNvPr>
          <p:cNvCxnSpPr>
            <a:cxnSpLocks/>
          </p:cNvCxnSpPr>
          <p:nvPr/>
        </p:nvCxnSpPr>
        <p:spPr>
          <a:xfrm flipH="1">
            <a:off x="4121521" y="5147194"/>
            <a:ext cx="914400" cy="0"/>
          </a:xfrm>
          <a:prstGeom prst="straightConnector1">
            <a:avLst/>
          </a:prstGeom>
          <a:ln w="254000">
            <a:solidFill>
              <a:srgbClr val="664D1C"/>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527077F-6118-491D-96BB-EED8A640746E}"/>
              </a:ext>
            </a:extLst>
          </p:cNvPr>
          <p:cNvSpPr/>
          <p:nvPr/>
        </p:nvSpPr>
        <p:spPr>
          <a:xfrm>
            <a:off x="372681" y="1853564"/>
            <a:ext cx="8427831" cy="954107"/>
          </a:xfrm>
          <a:prstGeom prst="rect">
            <a:avLst/>
          </a:prstGeom>
        </p:spPr>
        <p:txBody>
          <a:bodyPr wrap="square">
            <a:spAutoFit/>
          </a:bodyPr>
          <a:lstStyle/>
          <a:p>
            <a:r>
              <a:rPr lang="el-GR" sz="2800" b="1"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sz="2800" b="1" baseline="-25000" dirty="0">
                <a:solidFill>
                  <a:srgbClr val="7030A0"/>
                </a:solidFill>
                <a:latin typeface="Ebrima" panose="02000000000000000000" pitchFamily="2" charset="0"/>
                <a:ea typeface="Ebrima" panose="02000000000000000000" pitchFamily="2" charset="0"/>
                <a:cs typeface="Ebrima" panose="02000000000000000000" pitchFamily="2" charset="0"/>
              </a:rPr>
              <a:t>s</a:t>
            </a:r>
            <a:r>
              <a:rPr lang="en-US" sz="2800" b="1" dirty="0">
                <a:solidFill>
                  <a:srgbClr val="7030A0"/>
                </a:solidFill>
                <a:latin typeface="Ebrima" panose="02000000000000000000" pitchFamily="2" charset="0"/>
                <a:ea typeface="Ebrima" panose="02000000000000000000" pitchFamily="2" charset="0"/>
                <a:cs typeface="Ebrima" panose="02000000000000000000" pitchFamily="2" charset="0"/>
              </a:rPr>
              <a:t>×</a:t>
            </a:r>
            <a:r>
              <a:rPr lang="en-US" sz="1200" b="1" dirty="0">
                <a:solidFill>
                  <a:srgbClr val="7030A0"/>
                </a:solidFill>
                <a:latin typeface="Ebrima" panose="02000000000000000000" pitchFamily="2" charset="0"/>
                <a:ea typeface="Ebrima" panose="02000000000000000000" pitchFamily="2" charset="0"/>
                <a:cs typeface="Ebrima" panose="02000000000000000000" pitchFamily="2" charset="0"/>
              </a:rPr>
              <a:t> </a:t>
            </a:r>
            <a:r>
              <a:rPr lang="en-US" sz="2800" b="1" dirty="0">
                <a:solidFill>
                  <a:srgbClr val="7030A0"/>
                </a:solidFill>
                <a:latin typeface="Ebrima" panose="02000000000000000000" pitchFamily="2" charset="0"/>
                <a:ea typeface="Ebrima" panose="02000000000000000000" pitchFamily="2" charset="0"/>
                <a:cs typeface="Ebrima" panose="02000000000000000000" pitchFamily="2" charset="0"/>
              </a:rPr>
              <a:t>R </a:t>
            </a:r>
            <a:r>
              <a:rPr lang="en-US" sz="2800" dirty="0">
                <a:solidFill>
                  <a:srgbClr val="7030A0"/>
                </a:solidFill>
                <a:latin typeface="Ebrima" panose="02000000000000000000" pitchFamily="2" charset="0"/>
                <a:ea typeface="Ebrima" panose="02000000000000000000" pitchFamily="2" charset="0"/>
                <a:cs typeface="Ebrima" panose="02000000000000000000" pitchFamily="2" charset="0"/>
              </a:rPr>
              <a:t>calculates the limit of static friction but below that, it will be equal and opposite to external force</a:t>
            </a:r>
            <a:endParaRPr lang="en-US" sz="2800" dirty="0"/>
          </a:p>
        </p:txBody>
      </p:sp>
    </p:spTree>
    <p:extLst>
      <p:ext uri="{BB962C8B-B14F-4D97-AF65-F5344CB8AC3E}">
        <p14:creationId xmlns:p14="http://schemas.microsoft.com/office/powerpoint/2010/main" val="3081305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10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10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Physics Data Booklet</a:t>
            </a:r>
            <a:endParaRPr lang="en-US" u="sng"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62374" y="2065219"/>
            <a:ext cx="8619251" cy="3553703"/>
          </a:xfrm>
          <a:prstGeom prst="rect">
            <a:avLst/>
          </a:prstGeom>
        </p:spPr>
      </p:pic>
      <p:sp>
        <p:nvSpPr>
          <p:cNvPr id="6" name="Rectangle 5">
            <a:extLst>
              <a:ext uri="{FF2B5EF4-FFF2-40B4-BE49-F238E27FC236}">
                <a16:creationId xmlns:a16="http://schemas.microsoft.com/office/drawing/2014/main" id="{C608F533-9F2F-4685-BE28-401F48BDC3E0}"/>
              </a:ext>
            </a:extLst>
          </p:cNvPr>
          <p:cNvSpPr/>
          <p:nvPr/>
        </p:nvSpPr>
        <p:spPr>
          <a:xfrm>
            <a:off x="387927" y="3228109"/>
            <a:ext cx="1440873" cy="1177636"/>
          </a:xfrm>
          <a:prstGeom prst="rect">
            <a:avLst/>
          </a:prstGeom>
          <a:solidFill>
            <a:srgbClr val="7030A0">
              <a:alpha val="3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BF9E856-EEB9-4C74-8A00-51D7ACF608BA}"/>
              </a:ext>
            </a:extLst>
          </p:cNvPr>
          <p:cNvGrpSpPr/>
          <p:nvPr/>
        </p:nvGrpSpPr>
        <p:grpSpPr>
          <a:xfrm>
            <a:off x="1828800" y="3735803"/>
            <a:ext cx="4933208" cy="1107996"/>
            <a:chOff x="1828800" y="3735803"/>
            <a:chExt cx="4933208" cy="1107996"/>
          </a:xfrm>
        </p:grpSpPr>
        <p:sp>
          <p:nvSpPr>
            <p:cNvPr id="5" name="Rectangle 4">
              <a:extLst>
                <a:ext uri="{FF2B5EF4-FFF2-40B4-BE49-F238E27FC236}">
                  <a16:creationId xmlns:a16="http://schemas.microsoft.com/office/drawing/2014/main" id="{7A2E3429-716E-4DB0-B0E4-BE9B089C9F76}"/>
                </a:ext>
              </a:extLst>
            </p:cNvPr>
            <p:cNvSpPr/>
            <p:nvPr/>
          </p:nvSpPr>
          <p:spPr>
            <a:xfrm>
              <a:off x="3948417" y="3735803"/>
              <a:ext cx="2813591" cy="1107996"/>
            </a:xfrm>
            <a:prstGeom prst="rect">
              <a:avLst/>
            </a:prstGeom>
          </p:spPr>
          <p:txBody>
            <a:bodyPr wrap="none">
              <a:spAutoFit/>
            </a:bodyPr>
            <a:lstStyle/>
            <a:p>
              <a:r>
                <a:rPr lang="en-US" sz="66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6600"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6600" dirty="0">
                  <a:solidFill>
                    <a:srgbClr val="7030A0"/>
                  </a:solidFill>
                  <a:latin typeface="Ebrima" panose="02000000000000000000" pitchFamily="2" charset="0"/>
                  <a:ea typeface="Ebrima" panose="02000000000000000000" pitchFamily="2" charset="0"/>
                  <a:cs typeface="Ebrima" panose="02000000000000000000" pitchFamily="2" charset="0"/>
                </a:rPr>
                <a:t> = </a:t>
              </a:r>
              <a:r>
                <a:rPr lang="el-GR" sz="6600"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sz="6600" dirty="0">
                  <a:solidFill>
                    <a:srgbClr val="7030A0"/>
                  </a:solidFill>
                  <a:latin typeface="Ebrima" panose="02000000000000000000" pitchFamily="2" charset="0"/>
                  <a:ea typeface="Ebrima" panose="02000000000000000000" pitchFamily="2" charset="0"/>
                  <a:cs typeface="Ebrima" panose="02000000000000000000" pitchFamily="2" charset="0"/>
                </a:rPr>
                <a:t>R</a:t>
              </a:r>
              <a:endParaRPr lang="en-US" sz="6600" dirty="0"/>
            </a:p>
          </p:txBody>
        </p:sp>
        <p:cxnSp>
          <p:nvCxnSpPr>
            <p:cNvPr id="8" name="Straight Arrow Connector 7">
              <a:extLst>
                <a:ext uri="{FF2B5EF4-FFF2-40B4-BE49-F238E27FC236}">
                  <a16:creationId xmlns:a16="http://schemas.microsoft.com/office/drawing/2014/main" id="{69B16880-0414-4401-9A9C-6F91B7498C5A}"/>
                </a:ext>
              </a:extLst>
            </p:cNvPr>
            <p:cNvCxnSpPr>
              <a:stCxn id="5" idx="1"/>
              <a:endCxn id="6" idx="3"/>
            </p:cNvCxnSpPr>
            <p:nvPr/>
          </p:nvCxnSpPr>
          <p:spPr>
            <a:xfrm flipH="1" flipV="1">
              <a:off x="1828800" y="3816927"/>
              <a:ext cx="2119617" cy="472874"/>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9980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930537" y="3345827"/>
            <a:ext cx="1580606" cy="164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do we Calculate Friction?</a:t>
            </a:r>
            <a:endParaRPr lang="en-US" u="sng" dirty="0">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nvGraphicFramePr>
        <p:xfrm>
          <a:off x="116448" y="1485112"/>
          <a:ext cx="4788977" cy="4757028"/>
        </p:xfrm>
        <a:graphic>
          <a:graphicData uri="http://schemas.openxmlformats.org/drawingml/2006/table">
            <a:tbl>
              <a:tblPr bandRow="1">
                <a:tableStyleId>{8A107856-5554-42FB-B03E-39F5DBC370BA}</a:tableStyleId>
              </a:tblPr>
              <a:tblGrid>
                <a:gridCol w="1115173">
                  <a:extLst>
                    <a:ext uri="{9D8B030D-6E8A-4147-A177-3AD203B41FA5}">
                      <a16:colId xmlns:a16="http://schemas.microsoft.com/office/drawing/2014/main" val="3539353949"/>
                    </a:ext>
                  </a:extLst>
                </a:gridCol>
                <a:gridCol w="3673804">
                  <a:extLst>
                    <a:ext uri="{9D8B030D-6E8A-4147-A177-3AD203B41FA5}">
                      <a16:colId xmlns:a16="http://schemas.microsoft.com/office/drawing/2014/main" val="4269832144"/>
                    </a:ext>
                  </a:extLst>
                </a:gridCol>
              </a:tblGrid>
              <a:tr h="1189257">
                <a:tc>
                  <a:txBody>
                    <a:bodyPr/>
                    <a:lstStyle/>
                    <a:p>
                      <a:pPr algn="ctr"/>
                      <a:r>
                        <a:rPr lang="en-US" sz="3600" dirty="0">
                          <a:latin typeface="+mj-lt"/>
                        </a:rPr>
                        <a:t>F</a:t>
                      </a:r>
                    </a:p>
                  </a:txBody>
                  <a:tcPr anchor="ctr"/>
                </a:tc>
                <a:tc>
                  <a:txBody>
                    <a:bodyPr/>
                    <a:lstStyle/>
                    <a:p>
                      <a:pPr algn="l"/>
                      <a:r>
                        <a:rPr lang="en-US" sz="4400" b="0" dirty="0">
                          <a:solidFill>
                            <a:srgbClr val="00B050"/>
                          </a:solidFill>
                          <a:latin typeface="Ebrima" panose="02000000000000000000" pitchFamily="2" charset="0"/>
                          <a:ea typeface="Ebrima" panose="02000000000000000000" pitchFamily="2" charset="0"/>
                          <a:cs typeface="Ebrima" panose="02000000000000000000" pitchFamily="2" charset="0"/>
                        </a:rPr>
                        <a:t> </a:t>
                      </a:r>
                    </a:p>
                  </a:txBody>
                  <a:tcPr anchor="ctr"/>
                </a:tc>
                <a:extLst>
                  <a:ext uri="{0D108BD9-81ED-4DB2-BD59-A6C34878D82A}">
                    <a16:rowId xmlns:a16="http://schemas.microsoft.com/office/drawing/2014/main" val="109647164"/>
                  </a:ext>
                </a:extLst>
              </a:tr>
              <a:tr h="1189257">
                <a:tc>
                  <a:txBody>
                    <a:bodyPr/>
                    <a:lstStyle/>
                    <a:p>
                      <a:pPr algn="ctr"/>
                      <a:r>
                        <a:rPr lang="en-US" sz="3600" dirty="0" err="1">
                          <a:latin typeface="+mj-lt"/>
                        </a:rPr>
                        <a:t>F</a:t>
                      </a:r>
                      <a:r>
                        <a:rPr lang="en-US" sz="3600" baseline="-25000" dirty="0" err="1">
                          <a:latin typeface="+mj-lt"/>
                        </a:rPr>
                        <a:t>g</a:t>
                      </a:r>
                      <a:endParaRPr lang="en-US" sz="3600" baseline="0" dirty="0">
                        <a:latin typeface="+mj-lt"/>
                      </a:endParaRPr>
                    </a:p>
                  </a:txBody>
                  <a:tcPr anchor="ctr"/>
                </a:tc>
                <a:tc>
                  <a:txBody>
                    <a:bodyPr/>
                    <a:lstStyle/>
                    <a:p>
                      <a:pPr algn="l"/>
                      <a:r>
                        <a:rPr lang="en-US" sz="4400" b="0" baseline="0" dirty="0">
                          <a:solidFill>
                            <a:srgbClr val="C00000"/>
                          </a:solidFill>
                          <a:latin typeface="Ebrima" panose="02000000000000000000" pitchFamily="2" charset="0"/>
                          <a:ea typeface="Ebrima" panose="02000000000000000000" pitchFamily="2" charset="0"/>
                          <a:cs typeface="Ebrima" panose="02000000000000000000" pitchFamily="2" charset="0"/>
                        </a:rPr>
                        <a:t> </a:t>
                      </a:r>
                    </a:p>
                  </a:txBody>
                  <a:tcPr anchor="ctr"/>
                </a:tc>
                <a:extLst>
                  <a:ext uri="{0D108BD9-81ED-4DB2-BD59-A6C34878D82A}">
                    <a16:rowId xmlns:a16="http://schemas.microsoft.com/office/drawing/2014/main" val="2084772454"/>
                  </a:ext>
                </a:extLst>
              </a:tr>
              <a:tr h="1189257">
                <a:tc>
                  <a:txBody>
                    <a:bodyPr/>
                    <a:lstStyle/>
                    <a:p>
                      <a:pPr algn="ctr"/>
                      <a:r>
                        <a:rPr lang="en-US" sz="3600" dirty="0">
                          <a:latin typeface="+mj-lt"/>
                        </a:rPr>
                        <a:t>R</a:t>
                      </a:r>
                    </a:p>
                  </a:txBody>
                  <a:tcPr anchor="ctr"/>
                </a:tc>
                <a:tc>
                  <a:txBody>
                    <a:bodyPr/>
                    <a:lstStyle/>
                    <a:p>
                      <a:pPr algn="l"/>
                      <a:endParaRPr lang="en-US" sz="4400" b="0" dirty="0">
                        <a:solidFill>
                          <a:srgbClr val="FF660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893915511"/>
                  </a:ext>
                </a:extLst>
              </a:tr>
              <a:tr h="1189257">
                <a:tc>
                  <a:txBody>
                    <a:bodyPr/>
                    <a:lstStyle/>
                    <a:p>
                      <a:pPr algn="ctr"/>
                      <a:r>
                        <a:rPr lang="en-US" sz="3600" dirty="0" err="1">
                          <a:latin typeface="+mj-lt"/>
                        </a:rPr>
                        <a:t>F</a:t>
                      </a:r>
                      <a:r>
                        <a:rPr lang="en-US" sz="3600" baseline="-25000" dirty="0" err="1">
                          <a:latin typeface="+mj-lt"/>
                        </a:rPr>
                        <a:t>f</a:t>
                      </a:r>
                      <a:endParaRPr lang="en-US" sz="3600" dirty="0">
                        <a:latin typeface="+mj-lt"/>
                      </a:endParaRPr>
                    </a:p>
                  </a:txBody>
                  <a:tcPr anchor="ctr"/>
                </a:tc>
                <a:tc>
                  <a:txBody>
                    <a:bodyPr/>
                    <a:lstStyle/>
                    <a:p>
                      <a:pPr algn="l"/>
                      <a:endParaRPr lang="en-US" sz="4400" b="0" dirty="0">
                        <a:solidFill>
                          <a:srgbClr val="7030A0"/>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315245557"/>
                  </a:ext>
                </a:extLst>
              </a:tr>
            </a:tbl>
          </a:graphicData>
        </a:graphic>
      </p:graphicFrame>
      <p:sp>
        <p:nvSpPr>
          <p:cNvPr id="5" name="Rectangle 4"/>
          <p:cNvSpPr/>
          <p:nvPr/>
        </p:nvSpPr>
        <p:spPr>
          <a:xfrm>
            <a:off x="6315889" y="2614307"/>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997A48F-5EB8-4A39-B70B-6334AF8407F6}"/>
              </a:ext>
            </a:extLst>
          </p:cNvPr>
          <p:cNvGrpSpPr/>
          <p:nvPr/>
        </p:nvGrpSpPr>
        <p:grpSpPr>
          <a:xfrm>
            <a:off x="5345338" y="2741405"/>
            <a:ext cx="1336311" cy="523220"/>
            <a:chOff x="5345338" y="2741405"/>
            <a:chExt cx="1336311" cy="523220"/>
          </a:xfrm>
        </p:grpSpPr>
        <p:sp>
          <p:nvSpPr>
            <p:cNvPr id="7" name="TextBox 6"/>
            <p:cNvSpPr txBox="1"/>
            <p:nvPr/>
          </p:nvSpPr>
          <p:spPr>
            <a:xfrm>
              <a:off x="5345338" y="2741405"/>
              <a:ext cx="421910" cy="523220"/>
            </a:xfrm>
            <a:prstGeom prst="rect">
              <a:avLst/>
            </a:prstGeom>
            <a:noFill/>
          </p:spPr>
          <p:txBody>
            <a:bodyPr wrap="none" rtlCol="0">
              <a:spAutoFit/>
            </a:bodyPr>
            <a:lstStyle/>
            <a:p>
              <a:r>
                <a:rPr lang="en-US" sz="2800" dirty="0" err="1">
                  <a:solidFill>
                    <a:srgbClr val="7030A0"/>
                  </a:solidFill>
                  <a:latin typeface="+mj-lt"/>
                </a:rPr>
                <a:t>F</a:t>
              </a:r>
              <a:r>
                <a:rPr lang="en-US" sz="2800" baseline="-25000" dirty="0" err="1">
                  <a:solidFill>
                    <a:srgbClr val="7030A0"/>
                  </a:solidFill>
                  <a:latin typeface="+mj-lt"/>
                </a:rPr>
                <a:t>f</a:t>
              </a:r>
              <a:endParaRPr lang="en-US" sz="2800" dirty="0">
                <a:solidFill>
                  <a:srgbClr val="7030A0"/>
                </a:solidFill>
                <a:latin typeface="+mj-lt"/>
              </a:endParaRPr>
            </a:p>
          </p:txBody>
        </p:sp>
        <p:cxnSp>
          <p:nvCxnSpPr>
            <p:cNvPr id="9" name="Straight Arrow Connector 8"/>
            <p:cNvCxnSpPr/>
            <p:nvPr/>
          </p:nvCxnSpPr>
          <p:spPr>
            <a:xfrm flipH="1">
              <a:off x="5767249" y="3006193"/>
              <a:ext cx="914400"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D9FC410-E7FE-4A4A-B41B-4F40DDBE8A1A}"/>
              </a:ext>
            </a:extLst>
          </p:cNvPr>
          <p:cNvGrpSpPr/>
          <p:nvPr/>
        </p:nvGrpSpPr>
        <p:grpSpPr>
          <a:xfrm>
            <a:off x="6681649" y="2718457"/>
            <a:ext cx="2031277" cy="523220"/>
            <a:chOff x="6681649" y="2718457"/>
            <a:chExt cx="2031277" cy="523220"/>
          </a:xfrm>
        </p:grpSpPr>
        <p:cxnSp>
          <p:nvCxnSpPr>
            <p:cNvPr id="8" name="Straight Arrow Connector 7"/>
            <p:cNvCxnSpPr/>
            <p:nvPr/>
          </p:nvCxnSpPr>
          <p:spPr>
            <a:xfrm flipV="1">
              <a:off x="6681649" y="3006193"/>
              <a:ext cx="171415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95799" y="2718457"/>
              <a:ext cx="317127" cy="523220"/>
            </a:xfrm>
            <a:prstGeom prst="rect">
              <a:avLst/>
            </a:prstGeom>
            <a:noFill/>
          </p:spPr>
          <p:txBody>
            <a:bodyPr wrap="square" rtlCol="0">
              <a:spAutoFit/>
            </a:bodyPr>
            <a:lstStyle/>
            <a:p>
              <a:r>
                <a:rPr lang="en-US" sz="2800" dirty="0">
                  <a:solidFill>
                    <a:srgbClr val="00B050"/>
                  </a:solidFill>
                  <a:latin typeface="+mj-lt"/>
                </a:rPr>
                <a:t>F</a:t>
              </a:r>
            </a:p>
          </p:txBody>
        </p:sp>
      </p:grpSp>
      <p:grpSp>
        <p:nvGrpSpPr>
          <p:cNvPr id="24" name="Group 23">
            <a:extLst>
              <a:ext uri="{FF2B5EF4-FFF2-40B4-BE49-F238E27FC236}">
                <a16:creationId xmlns:a16="http://schemas.microsoft.com/office/drawing/2014/main" id="{74D35A7F-276C-4915-A40C-04FDF8531122}"/>
              </a:ext>
            </a:extLst>
          </p:cNvPr>
          <p:cNvGrpSpPr/>
          <p:nvPr/>
        </p:nvGrpSpPr>
        <p:grpSpPr>
          <a:xfrm>
            <a:off x="6423181" y="3006193"/>
            <a:ext cx="461986" cy="1484819"/>
            <a:chOff x="6423181" y="3006193"/>
            <a:chExt cx="461986" cy="1484819"/>
          </a:xfrm>
        </p:grpSpPr>
        <p:cxnSp>
          <p:nvCxnSpPr>
            <p:cNvPr id="6" name="Straight Arrow Connector 5"/>
            <p:cNvCxnSpPr/>
            <p:nvPr/>
          </p:nvCxnSpPr>
          <p:spPr>
            <a:xfrm>
              <a:off x="6681649" y="3006193"/>
              <a:ext cx="0" cy="1008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23181" y="3967792"/>
              <a:ext cx="461986"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g</a:t>
              </a:r>
              <a:endParaRPr lang="en-US" sz="2800" dirty="0">
                <a:solidFill>
                  <a:srgbClr val="C00000"/>
                </a:solidFill>
                <a:latin typeface="+mj-lt"/>
              </a:endParaRPr>
            </a:p>
          </p:txBody>
        </p:sp>
      </p:grpSp>
      <p:grpSp>
        <p:nvGrpSpPr>
          <p:cNvPr id="26" name="Group 25">
            <a:extLst>
              <a:ext uri="{FF2B5EF4-FFF2-40B4-BE49-F238E27FC236}">
                <a16:creationId xmlns:a16="http://schemas.microsoft.com/office/drawing/2014/main" id="{EE18A6DA-81F4-46EB-82D9-C4566DADF940}"/>
              </a:ext>
            </a:extLst>
          </p:cNvPr>
          <p:cNvGrpSpPr/>
          <p:nvPr/>
        </p:nvGrpSpPr>
        <p:grpSpPr>
          <a:xfrm>
            <a:off x="6493937" y="1447829"/>
            <a:ext cx="375423" cy="1532238"/>
            <a:chOff x="6493937" y="1447829"/>
            <a:chExt cx="375423" cy="1532238"/>
          </a:xfrm>
        </p:grpSpPr>
        <p:cxnSp>
          <p:nvCxnSpPr>
            <p:cNvPr id="10" name="Straight Arrow Connector 9"/>
            <p:cNvCxnSpPr/>
            <p:nvPr/>
          </p:nvCxnSpPr>
          <p:spPr>
            <a:xfrm flipH="1" flipV="1">
              <a:off x="6681649" y="1974227"/>
              <a:ext cx="0" cy="1005840"/>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3937" y="1447829"/>
              <a:ext cx="375423" cy="523220"/>
            </a:xfrm>
            <a:prstGeom prst="rect">
              <a:avLst/>
            </a:prstGeom>
            <a:noFill/>
          </p:spPr>
          <p:txBody>
            <a:bodyPr wrap="none" rtlCol="0">
              <a:spAutoFit/>
            </a:bodyPr>
            <a:lstStyle/>
            <a:p>
              <a:pPr algn="ctr"/>
              <a:r>
                <a:rPr lang="en-US" sz="2800" dirty="0">
                  <a:solidFill>
                    <a:srgbClr val="FF6600"/>
                  </a:solidFill>
                  <a:latin typeface="+mj-lt"/>
                </a:rPr>
                <a:t>R</a:t>
              </a:r>
            </a:p>
          </p:txBody>
        </p:sp>
      </p:grpSp>
      <p:sp>
        <p:nvSpPr>
          <p:cNvPr id="14" name="Oval 13"/>
          <p:cNvSpPr/>
          <p:nvPr/>
        </p:nvSpPr>
        <p:spPr>
          <a:xfrm>
            <a:off x="6557825" y="2879190"/>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8706FE4-6985-4EB2-89CA-C095A6B31E3B}"/>
              </a:ext>
            </a:extLst>
          </p:cNvPr>
          <p:cNvGrpSpPr/>
          <p:nvPr/>
        </p:nvGrpSpPr>
        <p:grpSpPr>
          <a:xfrm>
            <a:off x="2424545" y="2670167"/>
            <a:ext cx="2382653" cy="530236"/>
            <a:chOff x="2424545" y="2670167"/>
            <a:chExt cx="2382653" cy="530236"/>
          </a:xfrm>
        </p:grpSpPr>
        <p:cxnSp>
          <p:nvCxnSpPr>
            <p:cNvPr id="17" name="Straight Arrow Connector 16">
              <a:extLst>
                <a:ext uri="{FF2B5EF4-FFF2-40B4-BE49-F238E27FC236}">
                  <a16:creationId xmlns:a16="http://schemas.microsoft.com/office/drawing/2014/main" id="{E80EF816-3D45-4927-B2FA-DC23AF18A797}"/>
                </a:ext>
              </a:extLst>
            </p:cNvPr>
            <p:cNvCxnSpPr/>
            <p:nvPr/>
          </p:nvCxnSpPr>
          <p:spPr>
            <a:xfrm flipH="1">
              <a:off x="2424545" y="2992585"/>
              <a:ext cx="471055" cy="20781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E73191-A197-431D-B5A6-26533414E351}"/>
                </a:ext>
              </a:extLst>
            </p:cNvPr>
            <p:cNvSpPr/>
            <p:nvPr/>
          </p:nvSpPr>
          <p:spPr>
            <a:xfrm>
              <a:off x="2897701" y="2670167"/>
              <a:ext cx="1909497" cy="430887"/>
            </a:xfrm>
            <a:prstGeom prst="rect">
              <a:avLst/>
            </a:prstGeom>
          </p:spPr>
          <p:txBody>
            <a:bodyPr wrap="none">
              <a:spAutoFit/>
            </a:bodyPr>
            <a:lstStyle/>
            <a:p>
              <a:r>
                <a:rPr lang="en-US" sz="2200" dirty="0">
                  <a:solidFill>
                    <a:srgbClr val="C00000"/>
                  </a:solidFill>
                  <a:latin typeface="Ebrima" panose="02000000000000000000" pitchFamily="2" charset="0"/>
                  <a:ea typeface="Ebrima" panose="02000000000000000000" pitchFamily="2" charset="0"/>
                  <a:cs typeface="Ebrima" panose="02000000000000000000" pitchFamily="2" charset="0"/>
                </a:rPr>
                <a:t>g = 9.81 m s</a:t>
              </a:r>
              <a:r>
                <a:rPr lang="en-US" sz="2200" baseline="30000" dirty="0">
                  <a:solidFill>
                    <a:srgbClr val="C00000"/>
                  </a:solidFill>
                  <a:latin typeface="Ebrima" panose="02000000000000000000" pitchFamily="2" charset="0"/>
                  <a:ea typeface="Ebrima" panose="02000000000000000000" pitchFamily="2" charset="0"/>
                  <a:cs typeface="Ebrima" panose="02000000000000000000" pitchFamily="2" charset="0"/>
                </a:rPr>
                <a:t>-2</a:t>
              </a:r>
              <a:endParaRPr lang="en-US" sz="2200" dirty="0"/>
            </a:p>
          </p:txBody>
        </p:sp>
      </p:grpSp>
      <p:sp>
        <p:nvSpPr>
          <p:cNvPr id="19" name="Rectangle 18">
            <a:extLst>
              <a:ext uri="{FF2B5EF4-FFF2-40B4-BE49-F238E27FC236}">
                <a16:creationId xmlns:a16="http://schemas.microsoft.com/office/drawing/2014/main" id="{15A057ED-F46E-4802-8A72-A6C57D72DE76}"/>
              </a:ext>
            </a:extLst>
          </p:cNvPr>
          <p:cNvSpPr/>
          <p:nvPr/>
        </p:nvSpPr>
        <p:spPr>
          <a:xfrm>
            <a:off x="3060291" y="3863626"/>
            <a:ext cx="1789272" cy="523220"/>
          </a:xfrm>
          <a:prstGeom prst="rect">
            <a:avLst/>
          </a:prstGeom>
        </p:spPr>
        <p:txBody>
          <a:bodyPr wrap="none">
            <a:spAutoFit/>
          </a:bodyPr>
          <a:lstStyle/>
          <a:p>
            <a:r>
              <a:rPr lang="en-US" sz="2800" dirty="0">
                <a:solidFill>
                  <a:srgbClr val="FF6600"/>
                </a:solidFill>
                <a:latin typeface="Ebrima" panose="02000000000000000000" pitchFamily="2" charset="0"/>
                <a:ea typeface="Ebrima" panose="02000000000000000000" pitchFamily="2" charset="0"/>
                <a:cs typeface="Ebrima" panose="02000000000000000000" pitchFamily="2" charset="0"/>
              </a:rPr>
              <a:t>*when flat</a:t>
            </a:r>
            <a:endParaRPr lang="en-US" sz="2800" dirty="0">
              <a:solidFill>
                <a:srgbClr val="FF6600"/>
              </a:solidFill>
            </a:endParaRPr>
          </a:p>
        </p:txBody>
      </p:sp>
      <p:sp>
        <p:nvSpPr>
          <p:cNvPr id="16" name="Rectangle 15">
            <a:extLst>
              <a:ext uri="{FF2B5EF4-FFF2-40B4-BE49-F238E27FC236}">
                <a16:creationId xmlns:a16="http://schemas.microsoft.com/office/drawing/2014/main" id="{FFA6C96C-9019-408E-9F45-79A4713FE922}"/>
              </a:ext>
            </a:extLst>
          </p:cNvPr>
          <p:cNvSpPr/>
          <p:nvPr/>
        </p:nvSpPr>
        <p:spPr>
          <a:xfrm>
            <a:off x="1406130" y="1709395"/>
            <a:ext cx="3350597" cy="707886"/>
          </a:xfrm>
          <a:prstGeom prst="rect">
            <a:avLst/>
          </a:prstGeom>
        </p:spPr>
        <p:txBody>
          <a:bodyPr wrap="none">
            <a:spAutoFit/>
          </a:bodyPr>
          <a:lstStyle/>
          <a:p>
            <a:r>
              <a:rPr lang="en-US" sz="4000" dirty="0">
                <a:solidFill>
                  <a:srgbClr val="00B050"/>
                </a:solidFill>
                <a:latin typeface="Ebrima" panose="02000000000000000000" pitchFamily="2" charset="0"/>
                <a:ea typeface="Ebrima" panose="02000000000000000000" pitchFamily="2" charset="0"/>
                <a:cs typeface="Ebrima" panose="02000000000000000000" pitchFamily="2" charset="0"/>
              </a:rPr>
              <a:t>External Force</a:t>
            </a:r>
            <a:endParaRPr lang="en-US" sz="4000" dirty="0"/>
          </a:p>
        </p:txBody>
      </p:sp>
      <p:sp>
        <p:nvSpPr>
          <p:cNvPr id="20" name="Rectangle 19">
            <a:extLst>
              <a:ext uri="{FF2B5EF4-FFF2-40B4-BE49-F238E27FC236}">
                <a16:creationId xmlns:a16="http://schemas.microsoft.com/office/drawing/2014/main" id="{CCF15DB5-0CC1-4696-B1C2-52AFD9D6FB36}"/>
              </a:ext>
            </a:extLst>
          </p:cNvPr>
          <p:cNvSpPr/>
          <p:nvPr/>
        </p:nvSpPr>
        <p:spPr>
          <a:xfrm>
            <a:off x="1409460" y="2856956"/>
            <a:ext cx="1002197" cy="769441"/>
          </a:xfrm>
          <a:prstGeom prst="rect">
            <a:avLst/>
          </a:prstGeom>
        </p:spPr>
        <p:txBody>
          <a:bodyPr wrap="none">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mg</a:t>
            </a:r>
            <a:endParaRPr lang="en-US" sz="4400" dirty="0"/>
          </a:p>
        </p:txBody>
      </p:sp>
      <p:sp>
        <p:nvSpPr>
          <p:cNvPr id="21" name="Rectangle 20">
            <a:extLst>
              <a:ext uri="{FF2B5EF4-FFF2-40B4-BE49-F238E27FC236}">
                <a16:creationId xmlns:a16="http://schemas.microsoft.com/office/drawing/2014/main" id="{6837E541-7C42-4F63-915E-5C0ACBDF348E}"/>
              </a:ext>
            </a:extLst>
          </p:cNvPr>
          <p:cNvSpPr/>
          <p:nvPr/>
        </p:nvSpPr>
        <p:spPr>
          <a:xfrm>
            <a:off x="1396433" y="4014793"/>
            <a:ext cx="744114" cy="769441"/>
          </a:xfrm>
          <a:prstGeom prst="rect">
            <a:avLst/>
          </a:prstGeom>
        </p:spPr>
        <p:txBody>
          <a:bodyPr wrap="none">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 </a:t>
            </a:r>
            <a:r>
              <a:rPr lang="en-US" sz="4400" dirty="0" err="1">
                <a:solidFill>
                  <a:srgbClr val="FF6600"/>
                </a:solidFill>
                <a:latin typeface="Ebrima" panose="02000000000000000000" pitchFamily="2" charset="0"/>
                <a:ea typeface="Ebrima" panose="02000000000000000000" pitchFamily="2" charset="0"/>
                <a:cs typeface="Ebrima" panose="02000000000000000000" pitchFamily="2" charset="0"/>
              </a:rPr>
              <a:t>F</a:t>
            </a:r>
            <a:r>
              <a:rPr lang="en-US" sz="4400" baseline="-25000" dirty="0" err="1">
                <a:solidFill>
                  <a:srgbClr val="FF6600"/>
                </a:solidFill>
                <a:latin typeface="Ebrima" panose="02000000000000000000" pitchFamily="2" charset="0"/>
                <a:ea typeface="Ebrima" panose="02000000000000000000" pitchFamily="2" charset="0"/>
                <a:cs typeface="Ebrima" panose="02000000000000000000" pitchFamily="2" charset="0"/>
              </a:rPr>
              <a:t>g</a:t>
            </a:r>
            <a:endParaRPr lang="en-US" sz="4400" dirty="0">
              <a:solidFill>
                <a:srgbClr val="FF6600"/>
              </a:solidFill>
              <a:latin typeface="Ebrima" panose="02000000000000000000" pitchFamily="2" charset="0"/>
              <a:ea typeface="Ebrima" panose="02000000000000000000" pitchFamily="2" charset="0"/>
              <a:cs typeface="Ebrima" panose="02000000000000000000" pitchFamily="2" charset="0"/>
            </a:endParaRPr>
          </a:p>
        </p:txBody>
      </p:sp>
      <p:sp>
        <p:nvSpPr>
          <p:cNvPr id="22" name="Rectangle 21">
            <a:extLst>
              <a:ext uri="{FF2B5EF4-FFF2-40B4-BE49-F238E27FC236}">
                <a16:creationId xmlns:a16="http://schemas.microsoft.com/office/drawing/2014/main" id="{F3FCDAEA-526B-4329-B34C-730C99DED9F7}"/>
              </a:ext>
            </a:extLst>
          </p:cNvPr>
          <p:cNvSpPr/>
          <p:nvPr/>
        </p:nvSpPr>
        <p:spPr>
          <a:xfrm>
            <a:off x="1267391" y="5282177"/>
            <a:ext cx="1002197" cy="769441"/>
          </a:xfrm>
          <a:prstGeom prst="rect">
            <a:avLst/>
          </a:prstGeom>
        </p:spPr>
        <p:txBody>
          <a:bodyPr wrap="none">
            <a:spAutoFit/>
          </a:bodyPr>
          <a:lstStyle/>
          <a:p>
            <a:r>
              <a:rPr lang="en-US" sz="4400" dirty="0">
                <a:solidFill>
                  <a:srgbClr val="C00000"/>
                </a:solidFill>
                <a:latin typeface="Ebrima" panose="02000000000000000000" pitchFamily="2" charset="0"/>
                <a:ea typeface="Ebrima" panose="02000000000000000000" pitchFamily="2" charset="0"/>
                <a:cs typeface="Ebrima" panose="02000000000000000000" pitchFamily="2" charset="0"/>
              </a:rPr>
              <a:t> </a:t>
            </a:r>
            <a:r>
              <a:rPr lang="el-GR" sz="4400"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sz="4400" dirty="0">
                <a:solidFill>
                  <a:srgbClr val="7030A0"/>
                </a:solidFill>
                <a:latin typeface="Ebrima" panose="02000000000000000000" pitchFamily="2" charset="0"/>
                <a:ea typeface="Ebrima" panose="02000000000000000000" pitchFamily="2" charset="0"/>
                <a:cs typeface="Ebrima" panose="02000000000000000000" pitchFamily="2" charset="0"/>
              </a:rPr>
              <a:t>R</a:t>
            </a:r>
          </a:p>
        </p:txBody>
      </p:sp>
    </p:spTree>
    <p:extLst>
      <p:ext uri="{BB962C8B-B14F-4D97-AF65-F5344CB8AC3E}">
        <p14:creationId xmlns:p14="http://schemas.microsoft.com/office/powerpoint/2010/main" val="385392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P spid="20" grpId="0"/>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Calculate Friction | Try This…</a:t>
            </a:r>
            <a:endParaRPr lang="en-US" u="sng"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135346" y="1419297"/>
            <a:ext cx="7456945" cy="1200329"/>
          </a:xfrm>
          <a:prstGeom prst="rect">
            <a:avLst/>
          </a:prstGeom>
          <a:noFill/>
        </p:spPr>
        <p:txBody>
          <a:bodyPr wrap="square" rtlCol="0">
            <a:spAutoFit/>
          </a:bodyPr>
          <a:lstStyle/>
          <a:p>
            <a:r>
              <a:rPr lang="en-US" sz="2400" dirty="0">
                <a:latin typeface="+mj-lt"/>
              </a:rPr>
              <a:t>Santa’s Sleigh is loaded up with toys for all the good little girls and boys until it has a total mass of 2000 kg. What is the </a:t>
            </a:r>
            <a:r>
              <a:rPr lang="en-US" sz="2400" b="1" dirty="0">
                <a:latin typeface="+mj-lt"/>
              </a:rPr>
              <a:t>static friction </a:t>
            </a:r>
            <a:r>
              <a:rPr lang="en-US" sz="2400" dirty="0">
                <a:latin typeface="+mj-lt"/>
              </a:rPr>
              <a:t>force that must be overcome if µ</a:t>
            </a:r>
            <a:r>
              <a:rPr lang="en-US" sz="2400" baseline="-25000" dirty="0">
                <a:latin typeface="+mj-lt"/>
              </a:rPr>
              <a:t>s</a:t>
            </a:r>
            <a:r>
              <a:rPr lang="en-US" sz="2400" dirty="0">
                <a:latin typeface="+mj-lt"/>
              </a:rPr>
              <a:t> is 0.1?</a:t>
            </a:r>
          </a:p>
        </p:txBody>
      </p:sp>
      <p:pic>
        <p:nvPicPr>
          <p:cNvPr id="6" name="Picture 5"/>
          <p:cNvPicPr>
            <a:picLocks noChangeAspect="1"/>
          </p:cNvPicPr>
          <p:nvPr/>
        </p:nvPicPr>
        <p:blipFill>
          <a:blip r:embed="rId2"/>
          <a:stretch>
            <a:fillRect/>
          </a:stretch>
        </p:blipFill>
        <p:spPr>
          <a:xfrm>
            <a:off x="7403643" y="1541878"/>
            <a:ext cx="1487249" cy="955165"/>
          </a:xfrm>
          <a:prstGeom prst="rect">
            <a:avLst/>
          </a:prstGeom>
        </p:spPr>
      </p:pic>
      <p:sp>
        <p:nvSpPr>
          <p:cNvPr id="8" name="Rectangle 7">
            <a:extLst>
              <a:ext uri="{FF2B5EF4-FFF2-40B4-BE49-F238E27FC236}">
                <a16:creationId xmlns:a16="http://schemas.microsoft.com/office/drawing/2014/main" id="{66E2E168-7D2F-4842-A7D5-BDA03F229288}"/>
              </a:ext>
            </a:extLst>
          </p:cNvPr>
          <p:cNvSpPr/>
          <p:nvPr/>
        </p:nvSpPr>
        <p:spPr>
          <a:xfrm>
            <a:off x="292254" y="3558845"/>
            <a:ext cx="812587" cy="81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79E1B3A-BAF0-43AE-981A-76749219E8F5}"/>
              </a:ext>
            </a:extLst>
          </p:cNvPr>
          <p:cNvGrpSpPr/>
          <p:nvPr/>
        </p:nvGrpSpPr>
        <p:grpSpPr>
          <a:xfrm>
            <a:off x="522028" y="2738157"/>
            <a:ext cx="380282" cy="1252473"/>
            <a:chOff x="522028" y="2738157"/>
            <a:chExt cx="380282" cy="1252473"/>
          </a:xfrm>
        </p:grpSpPr>
        <p:cxnSp>
          <p:nvCxnSpPr>
            <p:cNvPr id="12" name="Straight Arrow Connector 11">
              <a:extLst>
                <a:ext uri="{FF2B5EF4-FFF2-40B4-BE49-F238E27FC236}">
                  <a16:creationId xmlns:a16="http://schemas.microsoft.com/office/drawing/2014/main" id="{9AA736E8-8CBC-4540-91CB-D97EA92608D5}"/>
                </a:ext>
              </a:extLst>
            </p:cNvPr>
            <p:cNvCxnSpPr/>
            <p:nvPr/>
          </p:nvCxnSpPr>
          <p:spPr>
            <a:xfrm flipH="1" flipV="1">
              <a:off x="698548" y="3178043"/>
              <a:ext cx="0" cy="812587"/>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BC5C44A-73EB-4F2D-A76F-A6EA29868C47}"/>
                </a:ext>
              </a:extLst>
            </p:cNvPr>
            <p:cNvSpPr txBox="1"/>
            <p:nvPr/>
          </p:nvSpPr>
          <p:spPr>
            <a:xfrm>
              <a:off x="522028" y="2738157"/>
              <a:ext cx="380282" cy="461665"/>
            </a:xfrm>
            <a:prstGeom prst="rect">
              <a:avLst/>
            </a:prstGeom>
            <a:noFill/>
          </p:spPr>
          <p:txBody>
            <a:bodyPr wrap="square" rtlCol="0">
              <a:spAutoFit/>
            </a:bodyPr>
            <a:lstStyle/>
            <a:p>
              <a:r>
                <a:rPr lang="en-US" sz="2400" b="1" dirty="0">
                  <a:solidFill>
                    <a:srgbClr val="FF6600"/>
                  </a:solidFill>
                  <a:latin typeface="Ebrima" panose="02000000000000000000" pitchFamily="2" charset="0"/>
                  <a:ea typeface="Ebrima" panose="02000000000000000000" pitchFamily="2" charset="0"/>
                  <a:cs typeface="Ebrima" panose="02000000000000000000" pitchFamily="2" charset="0"/>
                </a:rPr>
                <a:t>R</a:t>
              </a:r>
            </a:p>
          </p:txBody>
        </p:sp>
      </p:grpSp>
      <p:grpSp>
        <p:nvGrpSpPr>
          <p:cNvPr id="2" name="Group 1">
            <a:extLst>
              <a:ext uri="{FF2B5EF4-FFF2-40B4-BE49-F238E27FC236}">
                <a16:creationId xmlns:a16="http://schemas.microsoft.com/office/drawing/2014/main" id="{C86F3373-8539-4EB0-8EDD-B2DD597D84E3}"/>
              </a:ext>
            </a:extLst>
          </p:cNvPr>
          <p:cNvGrpSpPr/>
          <p:nvPr/>
        </p:nvGrpSpPr>
        <p:grpSpPr>
          <a:xfrm>
            <a:off x="469830" y="3994160"/>
            <a:ext cx="484678" cy="1270722"/>
            <a:chOff x="469830" y="3994160"/>
            <a:chExt cx="484678" cy="1270722"/>
          </a:xfrm>
        </p:grpSpPr>
        <p:cxnSp>
          <p:nvCxnSpPr>
            <p:cNvPr id="9" name="Straight Arrow Connector 8">
              <a:extLst>
                <a:ext uri="{FF2B5EF4-FFF2-40B4-BE49-F238E27FC236}">
                  <a16:creationId xmlns:a16="http://schemas.microsoft.com/office/drawing/2014/main" id="{EDD44AAA-750E-4649-95A9-96755C0453D5}"/>
                </a:ext>
              </a:extLst>
            </p:cNvPr>
            <p:cNvCxnSpPr/>
            <p:nvPr/>
          </p:nvCxnSpPr>
          <p:spPr>
            <a:xfrm>
              <a:off x="698548" y="3994160"/>
              <a:ext cx="0" cy="8125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8B9D0F-5818-47DF-B2B9-265D5F477A73}"/>
                </a:ext>
              </a:extLst>
            </p:cNvPr>
            <p:cNvSpPr txBox="1"/>
            <p:nvPr/>
          </p:nvSpPr>
          <p:spPr>
            <a:xfrm>
              <a:off x="469830" y="4803217"/>
              <a:ext cx="484678" cy="461665"/>
            </a:xfrm>
            <a:prstGeom prst="rect">
              <a:avLst/>
            </a:prstGeom>
            <a:noFill/>
          </p:spPr>
          <p:txBody>
            <a:bodyPr wrap="square" rtlCol="0">
              <a:spAutoFit/>
            </a:bodyPr>
            <a:lstStyle/>
            <a:p>
              <a:r>
                <a:rPr lang="en-US" sz="2400" b="1" dirty="0" err="1">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2400" b="1"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g</a:t>
              </a:r>
              <a:endPar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grpSp>
      <p:sp>
        <p:nvSpPr>
          <p:cNvPr id="18" name="TextBox 17">
            <a:extLst>
              <a:ext uri="{FF2B5EF4-FFF2-40B4-BE49-F238E27FC236}">
                <a16:creationId xmlns:a16="http://schemas.microsoft.com/office/drawing/2014/main" id="{A23F480A-D367-4569-9FCB-81B272F2F181}"/>
              </a:ext>
            </a:extLst>
          </p:cNvPr>
          <p:cNvSpPr txBox="1"/>
          <p:nvPr/>
        </p:nvSpPr>
        <p:spPr>
          <a:xfrm>
            <a:off x="1871354" y="2907434"/>
            <a:ext cx="1827810" cy="584775"/>
          </a:xfrm>
          <a:prstGeom prst="rect">
            <a:avLst/>
          </a:prstGeom>
          <a:noFill/>
        </p:spPr>
        <p:txBody>
          <a:bodyPr wrap="square" rtlCol="0">
            <a:spAutoFit/>
          </a:bodyPr>
          <a:lstStyle/>
          <a:p>
            <a:r>
              <a:rPr lang="en-US" sz="3200" dirty="0" err="1">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3200"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g</a:t>
            </a:r>
            <a:r>
              <a:rPr lang="en-US" sz="3200" dirty="0">
                <a:solidFill>
                  <a:srgbClr val="C00000"/>
                </a:solidFill>
                <a:latin typeface="Ebrima" panose="02000000000000000000" pitchFamily="2" charset="0"/>
                <a:ea typeface="Ebrima" panose="02000000000000000000" pitchFamily="2" charset="0"/>
                <a:cs typeface="Ebrima" panose="02000000000000000000" pitchFamily="2" charset="0"/>
              </a:rPr>
              <a:t> = mg </a:t>
            </a:r>
          </a:p>
        </p:txBody>
      </p:sp>
      <p:sp>
        <p:nvSpPr>
          <p:cNvPr id="19" name="TextBox 18">
            <a:extLst>
              <a:ext uri="{FF2B5EF4-FFF2-40B4-BE49-F238E27FC236}">
                <a16:creationId xmlns:a16="http://schemas.microsoft.com/office/drawing/2014/main" id="{A409AAD0-8A53-4D98-A140-0AEC0F69540F}"/>
              </a:ext>
            </a:extLst>
          </p:cNvPr>
          <p:cNvSpPr txBox="1"/>
          <p:nvPr/>
        </p:nvSpPr>
        <p:spPr>
          <a:xfrm>
            <a:off x="1871354" y="3698242"/>
            <a:ext cx="1470362" cy="584775"/>
          </a:xfrm>
          <a:prstGeom prst="rect">
            <a:avLst/>
          </a:prstGeom>
          <a:noFill/>
        </p:spPr>
        <p:txBody>
          <a:bodyPr wrap="square" rtlCol="0">
            <a:spAutoFit/>
          </a:bodyPr>
          <a:lstStyle/>
          <a:p>
            <a:r>
              <a:rPr lang="en-US" sz="3200" dirty="0">
                <a:solidFill>
                  <a:srgbClr val="FF6600"/>
                </a:solidFill>
                <a:latin typeface="Ebrima" panose="02000000000000000000" pitchFamily="2" charset="0"/>
                <a:ea typeface="Ebrima" panose="02000000000000000000" pitchFamily="2" charset="0"/>
                <a:cs typeface="Ebrima" panose="02000000000000000000" pitchFamily="2" charset="0"/>
              </a:rPr>
              <a:t>R = </a:t>
            </a:r>
            <a:r>
              <a:rPr lang="en-US" sz="3200" dirty="0" err="1">
                <a:solidFill>
                  <a:srgbClr val="FF6600"/>
                </a:solidFill>
                <a:latin typeface="Ebrima" panose="02000000000000000000" pitchFamily="2" charset="0"/>
                <a:ea typeface="Ebrima" panose="02000000000000000000" pitchFamily="2" charset="0"/>
                <a:cs typeface="Ebrima" panose="02000000000000000000" pitchFamily="2" charset="0"/>
              </a:rPr>
              <a:t>F</a:t>
            </a:r>
            <a:r>
              <a:rPr lang="en-US" sz="3200" baseline="-25000" dirty="0" err="1">
                <a:solidFill>
                  <a:srgbClr val="FF6600"/>
                </a:solidFill>
                <a:latin typeface="Ebrima" panose="02000000000000000000" pitchFamily="2" charset="0"/>
                <a:ea typeface="Ebrima" panose="02000000000000000000" pitchFamily="2" charset="0"/>
                <a:cs typeface="Ebrima" panose="02000000000000000000" pitchFamily="2" charset="0"/>
              </a:rPr>
              <a:t>g</a:t>
            </a:r>
            <a:endParaRPr lang="en-US" sz="3200" dirty="0">
              <a:solidFill>
                <a:srgbClr val="FF6600"/>
              </a:solidFill>
              <a:latin typeface="Ebrima" panose="02000000000000000000" pitchFamily="2" charset="0"/>
              <a:ea typeface="Ebrima" panose="02000000000000000000" pitchFamily="2" charset="0"/>
              <a:cs typeface="Ebrima" panose="02000000000000000000" pitchFamily="2" charset="0"/>
            </a:endParaRPr>
          </a:p>
        </p:txBody>
      </p:sp>
      <p:sp>
        <p:nvSpPr>
          <p:cNvPr id="20" name="TextBox 19">
            <a:extLst>
              <a:ext uri="{FF2B5EF4-FFF2-40B4-BE49-F238E27FC236}">
                <a16:creationId xmlns:a16="http://schemas.microsoft.com/office/drawing/2014/main" id="{CF5043DA-7880-41FA-886F-2A748D0E62AA}"/>
              </a:ext>
            </a:extLst>
          </p:cNvPr>
          <p:cNvSpPr txBox="1"/>
          <p:nvPr/>
        </p:nvSpPr>
        <p:spPr>
          <a:xfrm>
            <a:off x="1871354" y="4456048"/>
            <a:ext cx="1532305" cy="584775"/>
          </a:xfrm>
          <a:prstGeom prst="rect">
            <a:avLst/>
          </a:prstGeom>
          <a:noFill/>
        </p:spPr>
        <p:txBody>
          <a:bodyPr wrap="squar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 </a:t>
            </a:r>
            <a:r>
              <a:rPr lang="el-GR" sz="3200"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R</a:t>
            </a:r>
            <a:endParaRPr lang="en-US" sz="3200"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sp>
        <p:nvSpPr>
          <p:cNvPr id="21" name="TextBox 20">
            <a:extLst>
              <a:ext uri="{FF2B5EF4-FFF2-40B4-BE49-F238E27FC236}">
                <a16:creationId xmlns:a16="http://schemas.microsoft.com/office/drawing/2014/main" id="{3DC0B96C-EEF8-4BF2-8818-328068220A72}"/>
              </a:ext>
            </a:extLst>
          </p:cNvPr>
          <p:cNvSpPr txBox="1"/>
          <p:nvPr/>
        </p:nvSpPr>
        <p:spPr>
          <a:xfrm>
            <a:off x="3403667" y="2907434"/>
            <a:ext cx="5041785" cy="584775"/>
          </a:xfrm>
          <a:prstGeom prst="rect">
            <a:avLst/>
          </a:prstGeom>
          <a:noFill/>
        </p:spPr>
        <p:txBody>
          <a:bodyPr wrap="square" rtlCol="0">
            <a:spAutoFit/>
          </a:bodyPr>
          <a:lstStyle/>
          <a:p>
            <a:r>
              <a:rPr lang="en-US" sz="3200" dirty="0">
                <a:solidFill>
                  <a:srgbClr val="C00000"/>
                </a:solidFill>
                <a:latin typeface="Ebrima" panose="02000000000000000000" pitchFamily="2" charset="0"/>
                <a:ea typeface="Ebrima" panose="02000000000000000000" pitchFamily="2" charset="0"/>
                <a:cs typeface="Ebrima" panose="02000000000000000000" pitchFamily="2" charset="0"/>
              </a:rPr>
              <a:t>= (2000)(9.81) = 19,620 N</a:t>
            </a:r>
          </a:p>
        </p:txBody>
      </p:sp>
      <p:sp>
        <p:nvSpPr>
          <p:cNvPr id="22" name="TextBox 21">
            <a:extLst>
              <a:ext uri="{FF2B5EF4-FFF2-40B4-BE49-F238E27FC236}">
                <a16:creationId xmlns:a16="http://schemas.microsoft.com/office/drawing/2014/main" id="{E1FD4FF5-FF21-45F9-A198-B57B8C29BFBB}"/>
              </a:ext>
            </a:extLst>
          </p:cNvPr>
          <p:cNvSpPr txBox="1"/>
          <p:nvPr/>
        </p:nvSpPr>
        <p:spPr>
          <a:xfrm>
            <a:off x="3085012" y="3698241"/>
            <a:ext cx="4762203" cy="584775"/>
          </a:xfrm>
          <a:prstGeom prst="rect">
            <a:avLst/>
          </a:prstGeom>
          <a:noFill/>
        </p:spPr>
        <p:txBody>
          <a:bodyPr wrap="square" rtlCol="0">
            <a:spAutoFit/>
          </a:bodyPr>
          <a:lstStyle/>
          <a:p>
            <a:r>
              <a:rPr lang="en-US" sz="3200" dirty="0">
                <a:solidFill>
                  <a:srgbClr val="FF6600"/>
                </a:solidFill>
                <a:latin typeface="Ebrima" panose="02000000000000000000" pitchFamily="2" charset="0"/>
                <a:ea typeface="Ebrima" panose="02000000000000000000" pitchFamily="2" charset="0"/>
                <a:cs typeface="Ebrima" panose="02000000000000000000" pitchFamily="2" charset="0"/>
              </a:rPr>
              <a:t>= 19,620 N</a:t>
            </a:r>
          </a:p>
        </p:txBody>
      </p:sp>
      <p:sp>
        <p:nvSpPr>
          <p:cNvPr id="23" name="TextBox 22">
            <a:extLst>
              <a:ext uri="{FF2B5EF4-FFF2-40B4-BE49-F238E27FC236}">
                <a16:creationId xmlns:a16="http://schemas.microsoft.com/office/drawing/2014/main" id="{3A9DDA7F-D922-4A91-AA77-BE9802644BEE}"/>
              </a:ext>
            </a:extLst>
          </p:cNvPr>
          <p:cNvSpPr txBox="1"/>
          <p:nvPr/>
        </p:nvSpPr>
        <p:spPr>
          <a:xfrm>
            <a:off x="3237412" y="4456048"/>
            <a:ext cx="5208040" cy="584775"/>
          </a:xfrm>
          <a:prstGeom prst="rect">
            <a:avLst/>
          </a:prstGeom>
          <a:noFill/>
        </p:spPr>
        <p:txBody>
          <a:bodyPr wrap="squar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(0.1)(19,620) = </a:t>
            </a:r>
            <a:r>
              <a:rPr lang="en-US" sz="3200" b="1" dirty="0">
                <a:solidFill>
                  <a:srgbClr val="7030A0"/>
                </a:solidFill>
                <a:latin typeface="Ebrima" panose="02000000000000000000" pitchFamily="2" charset="0"/>
                <a:ea typeface="Ebrima" panose="02000000000000000000" pitchFamily="2" charset="0"/>
                <a:cs typeface="Ebrima" panose="02000000000000000000" pitchFamily="2" charset="0"/>
              </a:rPr>
              <a:t>1,962 N</a:t>
            </a:r>
          </a:p>
        </p:txBody>
      </p:sp>
      <p:sp>
        <p:nvSpPr>
          <p:cNvPr id="13" name="Oval 12">
            <a:extLst>
              <a:ext uri="{FF2B5EF4-FFF2-40B4-BE49-F238E27FC236}">
                <a16:creationId xmlns:a16="http://schemas.microsoft.com/office/drawing/2014/main" id="{C1EF6ACE-0ADF-44E1-A485-D53480572790}"/>
              </a:ext>
            </a:extLst>
          </p:cNvPr>
          <p:cNvSpPr/>
          <p:nvPr/>
        </p:nvSpPr>
        <p:spPr>
          <a:xfrm>
            <a:off x="561001" y="3853083"/>
            <a:ext cx="275095" cy="2750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25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Calculating Acceleration w/ Friction</a:t>
            </a:r>
            <a:endParaRPr lang="en-US" u="sng"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139814" y="1568184"/>
            <a:ext cx="4471375" cy="2246769"/>
          </a:xfrm>
          <a:prstGeom prst="rect">
            <a:avLst/>
          </a:prstGeom>
          <a:noFill/>
        </p:spPr>
        <p:txBody>
          <a:bodyPr wrap="square" rtlCol="0">
            <a:spAutoFit/>
          </a:bodyPr>
          <a:lstStyle/>
          <a:p>
            <a:r>
              <a:rPr lang="en-US" sz="2800" b="1" dirty="0">
                <a:latin typeface="+mj-lt"/>
              </a:rPr>
              <a:t>Step 1:</a:t>
            </a:r>
          </a:p>
          <a:p>
            <a:r>
              <a:rPr lang="en-US" sz="2800" b="1" dirty="0">
                <a:latin typeface="+mj-lt"/>
              </a:rPr>
              <a:t>Find the Force from Friction</a:t>
            </a:r>
          </a:p>
          <a:p>
            <a:pPr marL="514350" indent="-514350">
              <a:buFont typeface="Arial" panose="020B0604020202020204" pitchFamily="34" charset="0"/>
              <a:buChar char="•"/>
            </a:pPr>
            <a:r>
              <a:rPr lang="en-US" sz="2800" dirty="0" err="1">
                <a:solidFill>
                  <a:srgbClr val="C00000"/>
                </a:solidFill>
                <a:latin typeface="+mj-lt"/>
              </a:rPr>
              <a:t>F</a:t>
            </a:r>
            <a:r>
              <a:rPr lang="en-US" sz="2800" baseline="-25000" dirty="0" err="1">
                <a:solidFill>
                  <a:srgbClr val="C00000"/>
                </a:solidFill>
                <a:latin typeface="+mj-lt"/>
              </a:rPr>
              <a:t>g</a:t>
            </a:r>
            <a:r>
              <a:rPr lang="en-US" sz="2800" dirty="0">
                <a:solidFill>
                  <a:srgbClr val="C00000"/>
                </a:solidFill>
                <a:latin typeface="+mj-lt"/>
              </a:rPr>
              <a:t> = mg</a:t>
            </a:r>
          </a:p>
          <a:p>
            <a:pPr marL="514350" indent="-514350">
              <a:buFont typeface="Arial" panose="020B0604020202020204" pitchFamily="34" charset="0"/>
              <a:buChar char="•"/>
            </a:pPr>
            <a:r>
              <a:rPr lang="en-US" sz="2800" dirty="0">
                <a:solidFill>
                  <a:srgbClr val="FF6600"/>
                </a:solidFill>
                <a:latin typeface="+mj-lt"/>
              </a:rPr>
              <a:t>R = </a:t>
            </a:r>
            <a:r>
              <a:rPr lang="en-US" sz="2800" dirty="0" err="1">
                <a:solidFill>
                  <a:srgbClr val="FF6600"/>
                </a:solidFill>
                <a:latin typeface="+mj-lt"/>
              </a:rPr>
              <a:t>F</a:t>
            </a:r>
            <a:r>
              <a:rPr lang="en-US" sz="2800" baseline="-25000" dirty="0" err="1">
                <a:solidFill>
                  <a:srgbClr val="FF6600"/>
                </a:solidFill>
                <a:latin typeface="+mj-lt"/>
              </a:rPr>
              <a:t>g</a:t>
            </a:r>
            <a:endParaRPr lang="en-US" sz="2800" baseline="-25000" dirty="0">
              <a:solidFill>
                <a:srgbClr val="FF6600"/>
              </a:solidFill>
              <a:latin typeface="+mj-lt"/>
            </a:endParaRPr>
          </a:p>
          <a:p>
            <a:pPr marL="514350" indent="-514350">
              <a:buFont typeface="Arial" panose="020B0604020202020204" pitchFamily="34" charset="0"/>
              <a:buChar char="•"/>
            </a:pPr>
            <a:r>
              <a:rPr lang="en-US" sz="2800" dirty="0" err="1">
                <a:solidFill>
                  <a:srgbClr val="7030A0"/>
                </a:solidFill>
                <a:latin typeface="+mj-lt"/>
              </a:rPr>
              <a:t>F</a:t>
            </a:r>
            <a:r>
              <a:rPr lang="en-US" sz="2800" baseline="-25000" dirty="0" err="1">
                <a:solidFill>
                  <a:srgbClr val="7030A0"/>
                </a:solidFill>
                <a:latin typeface="+mj-lt"/>
              </a:rPr>
              <a:t>f</a:t>
            </a:r>
            <a:r>
              <a:rPr lang="en-US" sz="2800" dirty="0">
                <a:solidFill>
                  <a:srgbClr val="7030A0"/>
                </a:solidFill>
                <a:latin typeface="+mj-lt"/>
              </a:rPr>
              <a:t> = </a:t>
            </a:r>
            <a:r>
              <a:rPr lang="el-GR" sz="2800" dirty="0">
                <a:solidFill>
                  <a:srgbClr val="7030A0"/>
                </a:solidFill>
                <a:latin typeface="+mj-lt"/>
              </a:rPr>
              <a:t>μ</a:t>
            </a:r>
            <a:r>
              <a:rPr lang="en-US" sz="2800" dirty="0">
                <a:solidFill>
                  <a:srgbClr val="7030A0"/>
                </a:solidFill>
                <a:latin typeface="+mj-lt"/>
              </a:rPr>
              <a:t> × R</a:t>
            </a:r>
          </a:p>
        </p:txBody>
      </p:sp>
      <p:sp>
        <p:nvSpPr>
          <p:cNvPr id="12" name="TextBox 11"/>
          <p:cNvSpPr txBox="1"/>
          <p:nvPr/>
        </p:nvSpPr>
        <p:spPr>
          <a:xfrm>
            <a:off x="4505739" y="1568183"/>
            <a:ext cx="4471375" cy="1384995"/>
          </a:xfrm>
          <a:prstGeom prst="rect">
            <a:avLst/>
          </a:prstGeom>
          <a:noFill/>
        </p:spPr>
        <p:txBody>
          <a:bodyPr wrap="square" rtlCol="0">
            <a:spAutoFit/>
          </a:bodyPr>
          <a:lstStyle/>
          <a:p>
            <a:r>
              <a:rPr lang="en-US" sz="2800" b="1" dirty="0">
                <a:latin typeface="+mj-lt"/>
              </a:rPr>
              <a:t>Step 2:</a:t>
            </a:r>
          </a:p>
          <a:p>
            <a:r>
              <a:rPr lang="en-US" sz="2800" b="1" dirty="0">
                <a:latin typeface="+mj-lt"/>
              </a:rPr>
              <a:t>Find </a:t>
            </a:r>
            <a:r>
              <a:rPr lang="en-US" sz="2800" b="1" dirty="0" err="1">
                <a:latin typeface="+mj-lt"/>
              </a:rPr>
              <a:t>F</a:t>
            </a:r>
            <a:r>
              <a:rPr lang="en-US" sz="2800" b="1" baseline="-25000" dirty="0" err="1">
                <a:latin typeface="+mj-lt"/>
              </a:rPr>
              <a:t>net</a:t>
            </a:r>
            <a:endParaRPr lang="en-US" sz="2800" b="1" baseline="-25000" dirty="0">
              <a:latin typeface="+mj-lt"/>
            </a:endParaRPr>
          </a:p>
          <a:p>
            <a:pPr marL="457200" indent="-457200">
              <a:buFont typeface="Arial" panose="020B0604020202020204" pitchFamily="34" charset="0"/>
              <a:buChar char="•"/>
            </a:pPr>
            <a:r>
              <a:rPr lang="en-US" sz="2800" dirty="0" err="1">
                <a:latin typeface="+mj-lt"/>
              </a:rPr>
              <a:t>F</a:t>
            </a:r>
            <a:r>
              <a:rPr lang="en-US" sz="2800" baseline="-25000" dirty="0" err="1">
                <a:latin typeface="+mj-lt"/>
              </a:rPr>
              <a:t>net</a:t>
            </a:r>
            <a:r>
              <a:rPr lang="en-US" sz="2800" baseline="-25000" dirty="0">
                <a:latin typeface="+mj-lt"/>
              </a:rPr>
              <a:t> </a:t>
            </a:r>
            <a:r>
              <a:rPr lang="en-US" sz="2800" dirty="0">
                <a:latin typeface="+mj-lt"/>
              </a:rPr>
              <a:t>= </a:t>
            </a:r>
            <a:r>
              <a:rPr lang="en-US" sz="2800" dirty="0" err="1">
                <a:solidFill>
                  <a:srgbClr val="00B050"/>
                </a:solidFill>
                <a:latin typeface="+mj-lt"/>
              </a:rPr>
              <a:t>F</a:t>
            </a:r>
            <a:r>
              <a:rPr lang="en-US" sz="2800" baseline="-25000" dirty="0" err="1">
                <a:solidFill>
                  <a:srgbClr val="00B050"/>
                </a:solidFill>
                <a:latin typeface="+mj-lt"/>
              </a:rPr>
              <a:t>push</a:t>
            </a:r>
            <a:r>
              <a:rPr lang="en-US" sz="2800" dirty="0">
                <a:latin typeface="+mj-lt"/>
              </a:rPr>
              <a:t> - </a:t>
            </a:r>
            <a:r>
              <a:rPr lang="en-US" sz="2800" dirty="0" err="1">
                <a:solidFill>
                  <a:srgbClr val="7030A0"/>
                </a:solidFill>
                <a:latin typeface="+mj-lt"/>
              </a:rPr>
              <a:t>F</a:t>
            </a:r>
            <a:r>
              <a:rPr lang="en-US" sz="2800" baseline="-25000" dirty="0" err="1">
                <a:solidFill>
                  <a:srgbClr val="7030A0"/>
                </a:solidFill>
                <a:latin typeface="+mj-lt"/>
              </a:rPr>
              <a:t>f</a:t>
            </a:r>
            <a:endParaRPr lang="en-US" sz="2800" dirty="0">
              <a:solidFill>
                <a:srgbClr val="7030A0"/>
              </a:solidFill>
              <a:latin typeface="+mj-lt"/>
            </a:endParaRPr>
          </a:p>
        </p:txBody>
      </p:sp>
      <p:sp>
        <p:nvSpPr>
          <p:cNvPr id="15" name="TextBox 14"/>
          <p:cNvSpPr txBox="1"/>
          <p:nvPr/>
        </p:nvSpPr>
        <p:spPr>
          <a:xfrm>
            <a:off x="4505738" y="3105167"/>
            <a:ext cx="4471375" cy="954107"/>
          </a:xfrm>
          <a:prstGeom prst="rect">
            <a:avLst/>
          </a:prstGeom>
          <a:noFill/>
        </p:spPr>
        <p:txBody>
          <a:bodyPr wrap="square" rtlCol="0">
            <a:spAutoFit/>
          </a:bodyPr>
          <a:lstStyle/>
          <a:p>
            <a:r>
              <a:rPr lang="en-US" sz="2800" b="1" dirty="0">
                <a:latin typeface="+mj-lt"/>
              </a:rPr>
              <a:t>Step 3:</a:t>
            </a:r>
          </a:p>
          <a:p>
            <a:r>
              <a:rPr lang="en-US" sz="2800" b="1" dirty="0">
                <a:latin typeface="+mj-lt"/>
              </a:rPr>
              <a:t>Find acceleration</a:t>
            </a:r>
            <a:endParaRPr lang="en-US" sz="2800" b="1" baseline="-25000" dirty="0">
              <a:latin typeface="+mj-lt"/>
            </a:endParaRPr>
          </a:p>
        </p:txBody>
      </p:sp>
      <p:sp>
        <p:nvSpPr>
          <p:cNvPr id="16" name="TextBox 15"/>
          <p:cNvSpPr txBox="1"/>
          <p:nvPr/>
        </p:nvSpPr>
        <p:spPr>
          <a:xfrm>
            <a:off x="4962939" y="4028496"/>
            <a:ext cx="1465914"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net</a:t>
            </a:r>
            <a:r>
              <a:rPr lang="en-US" sz="2800" dirty="0">
                <a:solidFill>
                  <a:srgbClr val="C00000"/>
                </a:solidFill>
                <a:latin typeface="+mj-lt"/>
              </a:rPr>
              <a:t> </a:t>
            </a:r>
            <a:r>
              <a:rPr lang="en-US" sz="2800" dirty="0">
                <a:solidFill>
                  <a:schemeClr val="tx1">
                    <a:lumMod val="95000"/>
                    <a:lumOff val="5000"/>
                  </a:schemeClr>
                </a:solidFill>
                <a:latin typeface="+mj-lt"/>
              </a:rPr>
              <a:t>=</a:t>
            </a:r>
            <a:r>
              <a:rPr lang="en-US" sz="2800" dirty="0">
                <a:solidFill>
                  <a:srgbClr val="C00000"/>
                </a:solidFill>
                <a:latin typeface="+mj-lt"/>
              </a:rPr>
              <a:t> </a:t>
            </a:r>
            <a:r>
              <a:rPr lang="en-US" sz="2800" dirty="0">
                <a:solidFill>
                  <a:schemeClr val="accent5"/>
                </a:solidFill>
                <a:latin typeface="+mj-lt"/>
              </a:rPr>
              <a:t>m</a:t>
            </a:r>
            <a:r>
              <a:rPr lang="en-US" sz="2800" dirty="0">
                <a:solidFill>
                  <a:srgbClr val="002060"/>
                </a:solidFill>
                <a:latin typeface="+mj-lt"/>
              </a:rPr>
              <a:t>a</a:t>
            </a:r>
            <a:endParaRPr lang="en-US" dirty="0">
              <a:solidFill>
                <a:srgbClr val="002060"/>
              </a:solidFill>
              <a:latin typeface="+mj-lt"/>
            </a:endParaRPr>
          </a:p>
        </p:txBody>
      </p:sp>
      <p:sp>
        <p:nvSpPr>
          <p:cNvPr id="18" name="Right Arrow 17"/>
          <p:cNvSpPr/>
          <p:nvPr/>
        </p:nvSpPr>
        <p:spPr>
          <a:xfrm>
            <a:off x="6539888" y="4074929"/>
            <a:ext cx="401274" cy="476787"/>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2060"/>
              </a:solidFill>
            </a:endParaRPr>
          </a:p>
        </p:txBody>
      </p:sp>
      <p:sp>
        <p:nvSpPr>
          <p:cNvPr id="21" name="TextBox 20"/>
          <p:cNvSpPr txBox="1"/>
          <p:nvPr/>
        </p:nvSpPr>
        <p:spPr>
          <a:xfrm>
            <a:off x="7093131" y="4028496"/>
            <a:ext cx="1732013" cy="523220"/>
          </a:xfrm>
          <a:prstGeom prst="rect">
            <a:avLst/>
          </a:prstGeom>
          <a:noFill/>
        </p:spPr>
        <p:txBody>
          <a:bodyPr wrap="none" rtlCol="0">
            <a:spAutoFit/>
          </a:bodyPr>
          <a:lstStyle/>
          <a:p>
            <a:r>
              <a:rPr lang="en-US" sz="2800" dirty="0">
                <a:solidFill>
                  <a:srgbClr val="002060"/>
                </a:solidFill>
                <a:latin typeface="+mj-lt"/>
              </a:rPr>
              <a:t>a</a:t>
            </a:r>
            <a:r>
              <a:rPr lang="en-US" sz="2800" dirty="0">
                <a:solidFill>
                  <a:srgbClr val="C00000"/>
                </a:solidFill>
                <a:latin typeface="+mj-lt"/>
              </a:rPr>
              <a:t> </a:t>
            </a:r>
            <a:r>
              <a:rPr lang="en-US" sz="2800" dirty="0">
                <a:solidFill>
                  <a:schemeClr val="tx1">
                    <a:lumMod val="95000"/>
                    <a:lumOff val="5000"/>
                  </a:schemeClr>
                </a:solidFill>
                <a:latin typeface="+mj-lt"/>
              </a:rPr>
              <a:t>=</a:t>
            </a:r>
            <a:r>
              <a:rPr lang="en-US" sz="2800" dirty="0">
                <a:solidFill>
                  <a:srgbClr val="C00000"/>
                </a:solidFill>
                <a:latin typeface="+mj-lt"/>
              </a:rPr>
              <a:t> </a:t>
            </a:r>
            <a:r>
              <a:rPr lang="en-US" sz="2800" dirty="0" err="1">
                <a:solidFill>
                  <a:srgbClr val="C00000"/>
                </a:solidFill>
                <a:latin typeface="+mj-lt"/>
              </a:rPr>
              <a:t>F</a:t>
            </a:r>
            <a:r>
              <a:rPr lang="en-US" sz="2800" baseline="-25000" dirty="0" err="1">
                <a:solidFill>
                  <a:srgbClr val="C00000"/>
                </a:solidFill>
                <a:latin typeface="+mj-lt"/>
              </a:rPr>
              <a:t>net</a:t>
            </a:r>
            <a:r>
              <a:rPr lang="en-US" sz="2800" baseline="-25000" dirty="0">
                <a:solidFill>
                  <a:schemeClr val="tx1">
                    <a:lumMod val="85000"/>
                    <a:lumOff val="15000"/>
                  </a:schemeClr>
                </a:solidFill>
                <a:latin typeface="+mj-lt"/>
              </a:rPr>
              <a:t> </a:t>
            </a:r>
            <a:r>
              <a:rPr lang="en-US" sz="2800" dirty="0">
                <a:solidFill>
                  <a:schemeClr val="tx1">
                    <a:lumMod val="85000"/>
                    <a:lumOff val="15000"/>
                  </a:schemeClr>
                </a:solidFill>
                <a:latin typeface="+mj-lt"/>
              </a:rPr>
              <a:t>/ </a:t>
            </a:r>
            <a:r>
              <a:rPr lang="en-US" sz="2800" dirty="0">
                <a:solidFill>
                  <a:schemeClr val="accent5"/>
                </a:solidFill>
                <a:latin typeface="+mj-lt"/>
              </a:rPr>
              <a:t>m</a:t>
            </a:r>
            <a:endParaRPr lang="en-US" dirty="0">
              <a:solidFill>
                <a:srgbClr val="002060"/>
              </a:solidFill>
              <a:latin typeface="+mj-lt"/>
            </a:endParaRPr>
          </a:p>
        </p:txBody>
      </p:sp>
      <p:sp>
        <p:nvSpPr>
          <p:cNvPr id="22" name="Rectangle 21"/>
          <p:cNvSpPr/>
          <p:nvPr/>
        </p:nvSpPr>
        <p:spPr>
          <a:xfrm>
            <a:off x="474608" y="5352332"/>
            <a:ext cx="4031130" cy="487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92461" y="4679665"/>
            <a:ext cx="1232452" cy="672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908686" y="5033287"/>
            <a:ext cx="1779199" cy="86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87885" y="4739781"/>
            <a:ext cx="817853" cy="523220"/>
          </a:xfrm>
          <a:prstGeom prst="rect">
            <a:avLst/>
          </a:prstGeom>
          <a:noFill/>
        </p:spPr>
        <p:txBody>
          <a:bodyPr wrap="none" rtlCol="0">
            <a:spAutoFit/>
          </a:bodyPr>
          <a:lstStyle/>
          <a:p>
            <a:r>
              <a:rPr lang="en-US" sz="2800" dirty="0" err="1">
                <a:solidFill>
                  <a:srgbClr val="00B050"/>
                </a:solidFill>
                <a:latin typeface="+mj-lt"/>
              </a:rPr>
              <a:t>F</a:t>
            </a:r>
            <a:r>
              <a:rPr lang="en-US" sz="2800" baseline="-25000" dirty="0" err="1">
                <a:solidFill>
                  <a:srgbClr val="00B050"/>
                </a:solidFill>
                <a:latin typeface="+mj-lt"/>
              </a:rPr>
              <a:t>push</a:t>
            </a:r>
            <a:endParaRPr lang="en-US" sz="2800" dirty="0">
              <a:solidFill>
                <a:srgbClr val="00B050"/>
              </a:solidFill>
              <a:latin typeface="+mj-lt"/>
            </a:endParaRPr>
          </a:p>
        </p:txBody>
      </p:sp>
      <p:cxnSp>
        <p:nvCxnSpPr>
          <p:cNvPr id="26" name="Straight Arrow Connector 25"/>
          <p:cNvCxnSpPr/>
          <p:nvPr/>
        </p:nvCxnSpPr>
        <p:spPr>
          <a:xfrm flipH="1">
            <a:off x="994286" y="5033287"/>
            <a:ext cx="914400"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0362" y="4715310"/>
            <a:ext cx="421910" cy="523220"/>
          </a:xfrm>
          <a:prstGeom prst="rect">
            <a:avLst/>
          </a:prstGeom>
          <a:noFill/>
        </p:spPr>
        <p:txBody>
          <a:bodyPr wrap="none" rtlCol="0">
            <a:spAutoFit/>
          </a:bodyPr>
          <a:lstStyle/>
          <a:p>
            <a:r>
              <a:rPr lang="en-US" sz="2800" dirty="0" err="1">
                <a:solidFill>
                  <a:srgbClr val="7030A0"/>
                </a:solidFill>
                <a:latin typeface="+mj-lt"/>
              </a:rPr>
              <a:t>F</a:t>
            </a:r>
            <a:r>
              <a:rPr lang="en-US" sz="2800" baseline="-25000" dirty="0" err="1">
                <a:solidFill>
                  <a:srgbClr val="7030A0"/>
                </a:solidFill>
                <a:latin typeface="+mj-lt"/>
              </a:rPr>
              <a:t>f</a:t>
            </a:r>
            <a:endParaRPr lang="en-US" sz="2800" dirty="0">
              <a:solidFill>
                <a:srgbClr val="7030A0"/>
              </a:solidFill>
              <a:latin typeface="+mj-lt"/>
            </a:endParaRPr>
          </a:p>
        </p:txBody>
      </p:sp>
      <p:cxnSp>
        <p:nvCxnSpPr>
          <p:cNvPr id="30" name="Straight Arrow Connector 29"/>
          <p:cNvCxnSpPr/>
          <p:nvPr/>
        </p:nvCxnSpPr>
        <p:spPr>
          <a:xfrm>
            <a:off x="1911446" y="5033287"/>
            <a:ext cx="0" cy="7315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908686" y="4313905"/>
            <a:ext cx="0" cy="731520"/>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52978" y="5740143"/>
            <a:ext cx="461986"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g</a:t>
            </a:r>
            <a:endParaRPr lang="en-US" sz="2800" dirty="0">
              <a:solidFill>
                <a:srgbClr val="C00000"/>
              </a:solidFill>
              <a:latin typeface="+mj-lt"/>
            </a:endParaRPr>
          </a:p>
        </p:txBody>
      </p:sp>
      <p:sp>
        <p:nvSpPr>
          <p:cNvPr id="33" name="TextBox 32"/>
          <p:cNvSpPr txBox="1"/>
          <p:nvPr/>
        </p:nvSpPr>
        <p:spPr>
          <a:xfrm>
            <a:off x="1723734" y="3837401"/>
            <a:ext cx="375423" cy="523220"/>
          </a:xfrm>
          <a:prstGeom prst="rect">
            <a:avLst/>
          </a:prstGeom>
          <a:noFill/>
        </p:spPr>
        <p:txBody>
          <a:bodyPr wrap="none" rtlCol="0">
            <a:spAutoFit/>
          </a:bodyPr>
          <a:lstStyle/>
          <a:p>
            <a:pPr algn="ctr"/>
            <a:r>
              <a:rPr lang="en-US" sz="2800" dirty="0">
                <a:solidFill>
                  <a:srgbClr val="FF6600"/>
                </a:solidFill>
                <a:latin typeface="+mj-lt"/>
              </a:rPr>
              <a:t>R</a:t>
            </a:r>
          </a:p>
        </p:txBody>
      </p:sp>
      <p:sp>
        <p:nvSpPr>
          <p:cNvPr id="28" name="Oval 27"/>
          <p:cNvSpPr/>
          <p:nvPr/>
        </p:nvSpPr>
        <p:spPr>
          <a:xfrm>
            <a:off x="1817246" y="4941847"/>
            <a:ext cx="182880" cy="1828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797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Calculate Friction | Try This…</a:t>
            </a:r>
            <a:endParaRPr lang="en-US" u="sng"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135347" y="1419297"/>
            <a:ext cx="7055162" cy="1200329"/>
          </a:xfrm>
          <a:prstGeom prst="rect">
            <a:avLst/>
          </a:prstGeom>
          <a:noFill/>
        </p:spPr>
        <p:txBody>
          <a:bodyPr wrap="square" rtlCol="0">
            <a:spAutoFit/>
          </a:bodyPr>
          <a:lstStyle/>
          <a:p>
            <a:r>
              <a:rPr lang="en-US" sz="2400" dirty="0">
                <a:latin typeface="+mj-lt"/>
              </a:rPr>
              <a:t>Santa’s reindeer pull his 2000 kg sleigh with a force of 4980 N. How fast does the sleigh accelerate if the coefficient of kinetic friction (µ</a:t>
            </a:r>
            <a:r>
              <a:rPr lang="en-US" sz="2400" baseline="-25000" dirty="0">
                <a:latin typeface="+mj-lt"/>
              </a:rPr>
              <a:t>k</a:t>
            </a:r>
            <a:r>
              <a:rPr lang="en-US" sz="2400" dirty="0">
                <a:latin typeface="+mj-lt"/>
              </a:rPr>
              <a:t>) is 0.05?</a:t>
            </a:r>
          </a:p>
        </p:txBody>
      </p:sp>
      <p:pic>
        <p:nvPicPr>
          <p:cNvPr id="7" name="Picture 6">
            <a:extLst>
              <a:ext uri="{FF2B5EF4-FFF2-40B4-BE49-F238E27FC236}">
                <a16:creationId xmlns:a16="http://schemas.microsoft.com/office/drawing/2014/main" id="{11A1F1B7-7ECD-4462-B4D0-4B423CDE024A}"/>
              </a:ext>
            </a:extLst>
          </p:cNvPr>
          <p:cNvPicPr>
            <a:picLocks noChangeAspect="1"/>
          </p:cNvPicPr>
          <p:nvPr/>
        </p:nvPicPr>
        <p:blipFill>
          <a:blip r:embed="rId2"/>
          <a:stretch>
            <a:fillRect/>
          </a:stretch>
        </p:blipFill>
        <p:spPr>
          <a:xfrm>
            <a:off x="7190509" y="1541878"/>
            <a:ext cx="1487249" cy="955165"/>
          </a:xfrm>
          <a:prstGeom prst="rect">
            <a:avLst/>
          </a:prstGeom>
        </p:spPr>
      </p:pic>
      <p:sp>
        <p:nvSpPr>
          <p:cNvPr id="8" name="Rectangle 7">
            <a:extLst>
              <a:ext uri="{FF2B5EF4-FFF2-40B4-BE49-F238E27FC236}">
                <a16:creationId xmlns:a16="http://schemas.microsoft.com/office/drawing/2014/main" id="{B95AA2B4-7C14-4118-9D47-BED30CBAE052}"/>
              </a:ext>
            </a:extLst>
          </p:cNvPr>
          <p:cNvSpPr/>
          <p:nvPr/>
        </p:nvSpPr>
        <p:spPr>
          <a:xfrm>
            <a:off x="1091906" y="3822918"/>
            <a:ext cx="812587" cy="81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5D015A2-DB64-4211-B19F-74051D686868}"/>
              </a:ext>
            </a:extLst>
          </p:cNvPr>
          <p:cNvGrpSpPr/>
          <p:nvPr/>
        </p:nvGrpSpPr>
        <p:grpSpPr>
          <a:xfrm>
            <a:off x="242273" y="3998378"/>
            <a:ext cx="1255927" cy="461665"/>
            <a:chOff x="242273" y="3998378"/>
            <a:chExt cx="1255927" cy="461665"/>
          </a:xfrm>
        </p:grpSpPr>
        <p:cxnSp>
          <p:nvCxnSpPr>
            <p:cNvPr id="11" name="Straight Arrow Connector 10">
              <a:extLst>
                <a:ext uri="{FF2B5EF4-FFF2-40B4-BE49-F238E27FC236}">
                  <a16:creationId xmlns:a16="http://schemas.microsoft.com/office/drawing/2014/main" id="{EB450AC3-CF51-4411-B7F5-1B2FC671A738}"/>
                </a:ext>
              </a:extLst>
            </p:cNvPr>
            <p:cNvCxnSpPr/>
            <p:nvPr/>
          </p:nvCxnSpPr>
          <p:spPr>
            <a:xfrm flipH="1">
              <a:off x="685613" y="4254703"/>
              <a:ext cx="812587"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80F025-3412-4C0E-9DC1-02296301DABE}"/>
                </a:ext>
              </a:extLst>
            </p:cNvPr>
            <p:cNvSpPr txBox="1"/>
            <p:nvPr/>
          </p:nvSpPr>
          <p:spPr>
            <a:xfrm>
              <a:off x="242273" y="3998378"/>
              <a:ext cx="443341" cy="461665"/>
            </a:xfrm>
            <a:prstGeom prst="rect">
              <a:avLst/>
            </a:prstGeom>
            <a:noFill/>
          </p:spPr>
          <p:txBody>
            <a:bodyPr wrap="square" rtlCol="0">
              <a:spAutoFit/>
            </a:bodyPr>
            <a:lstStyle/>
            <a:p>
              <a:r>
                <a:rPr lang="en-US" sz="2400" b="1"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2400" b="1"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endParaRPr lang="en-US" sz="2400"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28" name="Group 27">
            <a:extLst>
              <a:ext uri="{FF2B5EF4-FFF2-40B4-BE49-F238E27FC236}">
                <a16:creationId xmlns:a16="http://schemas.microsoft.com/office/drawing/2014/main" id="{CB680FFD-F8A3-4F2E-B320-E1146C2B6B8C}"/>
              </a:ext>
            </a:extLst>
          </p:cNvPr>
          <p:cNvGrpSpPr/>
          <p:nvPr/>
        </p:nvGrpSpPr>
        <p:grpSpPr>
          <a:xfrm>
            <a:off x="1321682" y="3002230"/>
            <a:ext cx="380282" cy="1252473"/>
            <a:chOff x="1321682" y="3002230"/>
            <a:chExt cx="380282" cy="1252473"/>
          </a:xfrm>
        </p:grpSpPr>
        <p:cxnSp>
          <p:nvCxnSpPr>
            <p:cNvPr id="12" name="Straight Arrow Connector 11">
              <a:extLst>
                <a:ext uri="{FF2B5EF4-FFF2-40B4-BE49-F238E27FC236}">
                  <a16:creationId xmlns:a16="http://schemas.microsoft.com/office/drawing/2014/main" id="{775F392C-90F9-4ECE-8F31-A53251C319EE}"/>
                </a:ext>
              </a:extLst>
            </p:cNvPr>
            <p:cNvCxnSpPr/>
            <p:nvPr/>
          </p:nvCxnSpPr>
          <p:spPr>
            <a:xfrm flipH="1" flipV="1">
              <a:off x="1498200" y="3442116"/>
              <a:ext cx="0" cy="812587"/>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1175D39-727B-4CB9-8A6D-76BA489DC227}"/>
                </a:ext>
              </a:extLst>
            </p:cNvPr>
            <p:cNvSpPr txBox="1"/>
            <p:nvPr/>
          </p:nvSpPr>
          <p:spPr>
            <a:xfrm>
              <a:off x="1321682" y="3002230"/>
              <a:ext cx="380282" cy="461665"/>
            </a:xfrm>
            <a:prstGeom prst="rect">
              <a:avLst/>
            </a:prstGeom>
            <a:noFill/>
          </p:spPr>
          <p:txBody>
            <a:bodyPr wrap="square" rtlCol="0">
              <a:spAutoFit/>
            </a:bodyPr>
            <a:lstStyle/>
            <a:p>
              <a:r>
                <a:rPr lang="en-US" sz="2400" b="1" dirty="0">
                  <a:solidFill>
                    <a:srgbClr val="FF6600"/>
                  </a:solidFill>
                  <a:latin typeface="Ebrima" panose="02000000000000000000" pitchFamily="2" charset="0"/>
                  <a:ea typeface="Ebrima" panose="02000000000000000000" pitchFamily="2" charset="0"/>
                  <a:cs typeface="Ebrima" panose="02000000000000000000" pitchFamily="2" charset="0"/>
                </a:rPr>
                <a:t>R</a:t>
              </a:r>
            </a:p>
          </p:txBody>
        </p:sp>
      </p:grpSp>
      <p:grpSp>
        <p:nvGrpSpPr>
          <p:cNvPr id="27" name="Group 26">
            <a:extLst>
              <a:ext uri="{FF2B5EF4-FFF2-40B4-BE49-F238E27FC236}">
                <a16:creationId xmlns:a16="http://schemas.microsoft.com/office/drawing/2014/main" id="{4FE6A930-3DBA-4C05-B4CC-50A961E999F1}"/>
              </a:ext>
            </a:extLst>
          </p:cNvPr>
          <p:cNvGrpSpPr/>
          <p:nvPr/>
        </p:nvGrpSpPr>
        <p:grpSpPr>
          <a:xfrm>
            <a:off x="1498200" y="3996421"/>
            <a:ext cx="2060744" cy="461665"/>
            <a:chOff x="1498200" y="3996421"/>
            <a:chExt cx="2060744" cy="461665"/>
          </a:xfrm>
        </p:grpSpPr>
        <p:cxnSp>
          <p:nvCxnSpPr>
            <p:cNvPr id="10" name="Straight Arrow Connector 9">
              <a:extLst>
                <a:ext uri="{FF2B5EF4-FFF2-40B4-BE49-F238E27FC236}">
                  <a16:creationId xmlns:a16="http://schemas.microsoft.com/office/drawing/2014/main" id="{72C77B00-32CD-4820-A9C2-9EFE7AF7D655}"/>
                </a:ext>
              </a:extLst>
            </p:cNvPr>
            <p:cNvCxnSpPr>
              <a:cxnSpLocks/>
            </p:cNvCxnSpPr>
            <p:nvPr/>
          </p:nvCxnSpPr>
          <p:spPr>
            <a:xfrm>
              <a:off x="1498200" y="4258232"/>
              <a:ext cx="128265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2CE2494-8F83-4A20-ABFB-C37FE1BEA088}"/>
                </a:ext>
              </a:extLst>
            </p:cNvPr>
            <p:cNvSpPr txBox="1"/>
            <p:nvPr/>
          </p:nvSpPr>
          <p:spPr>
            <a:xfrm>
              <a:off x="2779847" y="3996421"/>
              <a:ext cx="779097" cy="461665"/>
            </a:xfrm>
            <a:prstGeom prst="rect">
              <a:avLst/>
            </a:prstGeom>
            <a:noFill/>
          </p:spPr>
          <p:txBody>
            <a:bodyPr wrap="square" rtlCol="0">
              <a:spAutoFit/>
            </a:bodyPr>
            <a:lstStyle/>
            <a:p>
              <a:r>
                <a:rPr lang="en-US" sz="2400" b="1" dirty="0" err="1">
                  <a:solidFill>
                    <a:srgbClr val="00B050"/>
                  </a:solidFill>
                  <a:latin typeface="Ebrima" panose="02000000000000000000" pitchFamily="2" charset="0"/>
                  <a:ea typeface="Ebrima" panose="02000000000000000000" pitchFamily="2" charset="0"/>
                  <a:cs typeface="Ebrima" panose="02000000000000000000" pitchFamily="2" charset="0"/>
                </a:rPr>
                <a:t>F</a:t>
              </a:r>
              <a:r>
                <a:rPr lang="en-US" sz="2400" b="1" baseline="-25000" dirty="0" err="1">
                  <a:solidFill>
                    <a:srgbClr val="00B050"/>
                  </a:solidFill>
                  <a:latin typeface="Ebrima" panose="02000000000000000000" pitchFamily="2" charset="0"/>
                  <a:ea typeface="Ebrima" panose="02000000000000000000" pitchFamily="2" charset="0"/>
                  <a:cs typeface="Ebrima" panose="02000000000000000000" pitchFamily="2" charset="0"/>
                </a:rPr>
                <a:t>pull</a:t>
              </a:r>
              <a:endParaRPr lang="en-US" sz="2400" b="1"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2" name="Group 1">
            <a:extLst>
              <a:ext uri="{FF2B5EF4-FFF2-40B4-BE49-F238E27FC236}">
                <a16:creationId xmlns:a16="http://schemas.microsoft.com/office/drawing/2014/main" id="{D0B18489-7D7D-4774-9158-95AE16FD1FE8}"/>
              </a:ext>
            </a:extLst>
          </p:cNvPr>
          <p:cNvGrpSpPr/>
          <p:nvPr/>
        </p:nvGrpSpPr>
        <p:grpSpPr>
          <a:xfrm>
            <a:off x="1269484" y="4258233"/>
            <a:ext cx="484678" cy="1270722"/>
            <a:chOff x="1269484" y="4258233"/>
            <a:chExt cx="484678" cy="1270722"/>
          </a:xfrm>
        </p:grpSpPr>
        <p:cxnSp>
          <p:nvCxnSpPr>
            <p:cNvPr id="9" name="Straight Arrow Connector 8">
              <a:extLst>
                <a:ext uri="{FF2B5EF4-FFF2-40B4-BE49-F238E27FC236}">
                  <a16:creationId xmlns:a16="http://schemas.microsoft.com/office/drawing/2014/main" id="{DD98F00C-C5E3-4379-BE87-347DD8989F1D}"/>
                </a:ext>
              </a:extLst>
            </p:cNvPr>
            <p:cNvCxnSpPr/>
            <p:nvPr/>
          </p:nvCxnSpPr>
          <p:spPr>
            <a:xfrm>
              <a:off x="1498200" y="4258233"/>
              <a:ext cx="0" cy="8125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BE2172-677D-4D1D-BDE0-F185DC46ADDE}"/>
                </a:ext>
              </a:extLst>
            </p:cNvPr>
            <p:cNvSpPr txBox="1"/>
            <p:nvPr/>
          </p:nvSpPr>
          <p:spPr>
            <a:xfrm>
              <a:off x="1269484" y="5067290"/>
              <a:ext cx="484678" cy="461665"/>
            </a:xfrm>
            <a:prstGeom prst="rect">
              <a:avLst/>
            </a:prstGeom>
            <a:noFill/>
          </p:spPr>
          <p:txBody>
            <a:bodyPr wrap="square" rtlCol="0">
              <a:spAutoFit/>
            </a:bodyPr>
            <a:lstStyle/>
            <a:p>
              <a:r>
                <a:rPr lang="en-US" sz="2400" b="1" dirty="0" err="1">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2400" b="1"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g</a:t>
              </a:r>
              <a:endPar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grpSp>
      <p:sp>
        <p:nvSpPr>
          <p:cNvPr id="18" name="TextBox 17">
            <a:extLst>
              <a:ext uri="{FF2B5EF4-FFF2-40B4-BE49-F238E27FC236}">
                <a16:creationId xmlns:a16="http://schemas.microsoft.com/office/drawing/2014/main" id="{5E95DE4E-4A08-4F9D-859D-5707EFBA7E83}"/>
              </a:ext>
            </a:extLst>
          </p:cNvPr>
          <p:cNvSpPr txBox="1"/>
          <p:nvPr/>
        </p:nvSpPr>
        <p:spPr>
          <a:xfrm>
            <a:off x="3783281" y="2792938"/>
            <a:ext cx="5095248" cy="461665"/>
          </a:xfrm>
          <a:prstGeom prst="rect">
            <a:avLst/>
          </a:prstGeom>
          <a:noFill/>
        </p:spPr>
        <p:txBody>
          <a:bodyPr wrap="square" rtlCol="0">
            <a:spAutoFit/>
          </a:bodyPr>
          <a:lstStyle/>
          <a:p>
            <a:r>
              <a:rPr lang="en-US" sz="2400" dirty="0" err="1">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C00000"/>
                </a:solidFill>
                <a:latin typeface="Ebrima" panose="02000000000000000000" pitchFamily="2" charset="0"/>
                <a:ea typeface="Ebrima" panose="02000000000000000000" pitchFamily="2" charset="0"/>
                <a:cs typeface="Ebrima" panose="02000000000000000000" pitchFamily="2" charset="0"/>
              </a:rPr>
              <a:t>g</a:t>
            </a: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 = mg = (2000)(9.81) = 19,620 N</a:t>
            </a:r>
          </a:p>
        </p:txBody>
      </p:sp>
      <p:sp>
        <p:nvSpPr>
          <p:cNvPr id="19" name="TextBox 18">
            <a:extLst>
              <a:ext uri="{FF2B5EF4-FFF2-40B4-BE49-F238E27FC236}">
                <a16:creationId xmlns:a16="http://schemas.microsoft.com/office/drawing/2014/main" id="{1EC1EBE0-2916-4FBE-99CF-39756D7B8EE2}"/>
              </a:ext>
            </a:extLst>
          </p:cNvPr>
          <p:cNvSpPr txBox="1"/>
          <p:nvPr/>
        </p:nvSpPr>
        <p:spPr>
          <a:xfrm>
            <a:off x="3783281" y="3336412"/>
            <a:ext cx="4894473" cy="461665"/>
          </a:xfrm>
          <a:prstGeom prst="rect">
            <a:avLst/>
          </a:prstGeom>
          <a:noFill/>
        </p:spPr>
        <p:txBody>
          <a:bodyPr wrap="square" rtlCol="0">
            <a:spAutoFit/>
          </a:bodyPr>
          <a:lstStyle/>
          <a:p>
            <a:r>
              <a:rPr lang="en-US" sz="2400" dirty="0">
                <a:solidFill>
                  <a:srgbClr val="FF6600"/>
                </a:solidFill>
                <a:latin typeface="Ebrima" panose="02000000000000000000" pitchFamily="2" charset="0"/>
                <a:ea typeface="Ebrima" panose="02000000000000000000" pitchFamily="2" charset="0"/>
                <a:cs typeface="Ebrima" panose="02000000000000000000" pitchFamily="2" charset="0"/>
              </a:rPr>
              <a:t>R = </a:t>
            </a:r>
            <a:r>
              <a:rPr lang="en-US" sz="2400" dirty="0" err="1">
                <a:solidFill>
                  <a:srgbClr val="FF660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FF6600"/>
                </a:solidFill>
                <a:latin typeface="Ebrima" panose="02000000000000000000" pitchFamily="2" charset="0"/>
                <a:ea typeface="Ebrima" panose="02000000000000000000" pitchFamily="2" charset="0"/>
                <a:cs typeface="Ebrima" panose="02000000000000000000" pitchFamily="2" charset="0"/>
              </a:rPr>
              <a:t>g</a:t>
            </a:r>
            <a:r>
              <a:rPr lang="en-US" sz="2400" dirty="0">
                <a:solidFill>
                  <a:srgbClr val="FF6600"/>
                </a:solidFill>
                <a:latin typeface="Ebrima" panose="02000000000000000000" pitchFamily="2" charset="0"/>
                <a:ea typeface="Ebrima" panose="02000000000000000000" pitchFamily="2" charset="0"/>
                <a:cs typeface="Ebrima" panose="02000000000000000000" pitchFamily="2" charset="0"/>
              </a:rPr>
              <a:t> = 19,620 N</a:t>
            </a:r>
          </a:p>
        </p:txBody>
      </p:sp>
      <p:sp>
        <p:nvSpPr>
          <p:cNvPr id="20" name="TextBox 19">
            <a:extLst>
              <a:ext uri="{FF2B5EF4-FFF2-40B4-BE49-F238E27FC236}">
                <a16:creationId xmlns:a16="http://schemas.microsoft.com/office/drawing/2014/main" id="{B4634A6A-7ED8-48AD-A062-AF49AA07B807}"/>
              </a:ext>
            </a:extLst>
          </p:cNvPr>
          <p:cNvSpPr txBox="1"/>
          <p:nvPr/>
        </p:nvSpPr>
        <p:spPr>
          <a:xfrm>
            <a:off x="3783281" y="3880965"/>
            <a:ext cx="4894473" cy="461665"/>
          </a:xfrm>
          <a:prstGeom prst="rect">
            <a:avLst/>
          </a:prstGeom>
          <a:noFill/>
        </p:spPr>
        <p:txBody>
          <a:bodyPr wrap="square" rtlCol="0">
            <a:spAutoFit/>
          </a:bodyPr>
          <a:lstStyle/>
          <a:p>
            <a:r>
              <a:rPr lang="en-US" sz="24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2400"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2400" dirty="0">
                <a:solidFill>
                  <a:srgbClr val="7030A0"/>
                </a:solidFill>
                <a:latin typeface="Ebrima" panose="02000000000000000000" pitchFamily="2" charset="0"/>
                <a:ea typeface="Ebrima" panose="02000000000000000000" pitchFamily="2" charset="0"/>
                <a:cs typeface="Ebrima" panose="02000000000000000000" pitchFamily="2" charset="0"/>
              </a:rPr>
              <a:t> = </a:t>
            </a:r>
            <a:r>
              <a:rPr lang="el-GR" sz="2400"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sz="2400" dirty="0">
                <a:solidFill>
                  <a:srgbClr val="7030A0"/>
                </a:solidFill>
                <a:latin typeface="Ebrima" panose="02000000000000000000" pitchFamily="2" charset="0"/>
                <a:ea typeface="Ebrima" panose="02000000000000000000" pitchFamily="2" charset="0"/>
                <a:cs typeface="Ebrima" panose="02000000000000000000" pitchFamily="2" charset="0"/>
              </a:rPr>
              <a:t>R = (0.05)(19,620) = 981 N</a:t>
            </a:r>
          </a:p>
        </p:txBody>
      </p:sp>
      <p:sp>
        <p:nvSpPr>
          <p:cNvPr id="21" name="TextBox 20">
            <a:extLst>
              <a:ext uri="{FF2B5EF4-FFF2-40B4-BE49-F238E27FC236}">
                <a16:creationId xmlns:a16="http://schemas.microsoft.com/office/drawing/2014/main" id="{CC35427C-2252-4A11-8398-CD93D068C58F}"/>
              </a:ext>
            </a:extLst>
          </p:cNvPr>
          <p:cNvSpPr txBox="1"/>
          <p:nvPr/>
        </p:nvSpPr>
        <p:spPr>
          <a:xfrm>
            <a:off x="3783281" y="4746775"/>
            <a:ext cx="782424" cy="461665"/>
          </a:xfrm>
          <a:prstGeom prst="rect">
            <a:avLst/>
          </a:prstGeom>
          <a:noFill/>
        </p:spPr>
        <p:txBody>
          <a:bodyPr wrap="square" rtlCol="0">
            <a:spAutoFit/>
          </a:bodyPr>
          <a:lstStyle/>
          <a:p>
            <a:r>
              <a:rPr lang="en-US" sz="2400" dirty="0">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sz="2400" baseline="-25000" dirty="0">
                <a:solidFill>
                  <a:srgbClr val="FF0066"/>
                </a:solidFill>
                <a:latin typeface="Ebrima" panose="02000000000000000000" pitchFamily="2" charset="0"/>
                <a:ea typeface="Ebrima" panose="02000000000000000000" pitchFamily="2" charset="0"/>
                <a:cs typeface="Ebrima" panose="02000000000000000000" pitchFamily="2" charset="0"/>
              </a:rPr>
              <a:t>net</a:t>
            </a:r>
            <a:endParaRPr lang="en-US" sz="2400" dirty="0">
              <a:solidFill>
                <a:srgbClr val="FF0066"/>
              </a:solidFill>
              <a:latin typeface="Ebrima" panose="02000000000000000000" pitchFamily="2" charset="0"/>
              <a:ea typeface="Ebrima" panose="02000000000000000000" pitchFamily="2" charset="0"/>
              <a:cs typeface="Ebrima" panose="02000000000000000000" pitchFamily="2" charset="0"/>
            </a:endParaRPr>
          </a:p>
        </p:txBody>
      </p:sp>
      <p:sp>
        <p:nvSpPr>
          <p:cNvPr id="22" name="TextBox 21">
            <a:extLst>
              <a:ext uri="{FF2B5EF4-FFF2-40B4-BE49-F238E27FC236}">
                <a16:creationId xmlns:a16="http://schemas.microsoft.com/office/drawing/2014/main" id="{3C25113B-C133-4B51-A889-7207B6E46C52}"/>
              </a:ext>
            </a:extLst>
          </p:cNvPr>
          <p:cNvSpPr txBox="1"/>
          <p:nvPr/>
        </p:nvSpPr>
        <p:spPr>
          <a:xfrm>
            <a:off x="3783281" y="5340859"/>
            <a:ext cx="1578428" cy="461665"/>
          </a:xfrm>
          <a:prstGeom prst="rect">
            <a:avLst/>
          </a:prstGeom>
          <a:noFill/>
        </p:spPr>
        <p:txBody>
          <a:bodyPr wrap="square" rtlCol="0">
            <a:spAutoFit/>
          </a:bodyPr>
          <a:lstStyle/>
          <a:p>
            <a:r>
              <a:rPr lang="en-US" sz="2400" dirty="0">
                <a:solidFill>
                  <a:srgbClr val="002060"/>
                </a:solidFill>
                <a:latin typeface="Ebrima" panose="02000000000000000000" pitchFamily="2" charset="0"/>
                <a:ea typeface="Ebrima" panose="02000000000000000000" pitchFamily="2" charset="0"/>
                <a:cs typeface="Ebrima" panose="02000000000000000000" pitchFamily="2" charset="0"/>
              </a:rPr>
              <a:t>a = F/m</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23" name="Rectangle 22">
            <a:extLst>
              <a:ext uri="{FF2B5EF4-FFF2-40B4-BE49-F238E27FC236}">
                <a16:creationId xmlns:a16="http://schemas.microsoft.com/office/drawing/2014/main" id="{EB901510-74EC-4331-B809-6A1B6D7E1FC8}"/>
              </a:ext>
            </a:extLst>
          </p:cNvPr>
          <p:cNvSpPr/>
          <p:nvPr/>
        </p:nvSpPr>
        <p:spPr>
          <a:xfrm>
            <a:off x="135347" y="4479860"/>
            <a:ext cx="795411" cy="369332"/>
          </a:xfrm>
          <a:prstGeom prst="rect">
            <a:avLst/>
          </a:prstGeom>
        </p:spPr>
        <p:txBody>
          <a:bodyPr wrap="none">
            <a:spAutoFit/>
          </a:bodyPr>
          <a:lstStyle/>
          <a:p>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981 N</a:t>
            </a:r>
            <a:endParaRPr lang="en-US" dirty="0">
              <a:solidFill>
                <a:srgbClr val="7030A0"/>
              </a:solidFill>
            </a:endParaRPr>
          </a:p>
        </p:txBody>
      </p:sp>
      <p:sp>
        <p:nvSpPr>
          <p:cNvPr id="24" name="Rectangle 23">
            <a:extLst>
              <a:ext uri="{FF2B5EF4-FFF2-40B4-BE49-F238E27FC236}">
                <a16:creationId xmlns:a16="http://schemas.microsoft.com/office/drawing/2014/main" id="{6876E97C-8556-40EE-9424-C511139CDE52}"/>
              </a:ext>
            </a:extLst>
          </p:cNvPr>
          <p:cNvSpPr/>
          <p:nvPr/>
        </p:nvSpPr>
        <p:spPr>
          <a:xfrm>
            <a:off x="2684326" y="4502448"/>
            <a:ext cx="970137" cy="369332"/>
          </a:xfrm>
          <a:prstGeom prst="rect">
            <a:avLst/>
          </a:prstGeom>
        </p:spPr>
        <p:txBody>
          <a:bodyPr wrap="none">
            <a:spAutoFit/>
          </a:bodyPr>
          <a:lstStyle/>
          <a:p>
            <a:r>
              <a:rPr lang="en-US" dirty="0">
                <a:solidFill>
                  <a:srgbClr val="00B050"/>
                </a:solidFill>
                <a:latin typeface="Ebrima" panose="02000000000000000000" pitchFamily="2" charset="0"/>
                <a:ea typeface="Ebrima" panose="02000000000000000000" pitchFamily="2" charset="0"/>
                <a:cs typeface="Ebrima" panose="02000000000000000000" pitchFamily="2" charset="0"/>
              </a:rPr>
              <a:t>4,980 N</a:t>
            </a:r>
            <a:endParaRPr lang="en-US" dirty="0">
              <a:solidFill>
                <a:srgbClr val="00B050"/>
              </a:solidFill>
            </a:endParaRPr>
          </a:p>
        </p:txBody>
      </p:sp>
      <p:sp>
        <p:nvSpPr>
          <p:cNvPr id="25" name="Rectangle 24">
            <a:extLst>
              <a:ext uri="{FF2B5EF4-FFF2-40B4-BE49-F238E27FC236}">
                <a16:creationId xmlns:a16="http://schemas.microsoft.com/office/drawing/2014/main" id="{0763B7D7-F02C-46A0-BC96-EDE338BAF5E3}"/>
              </a:ext>
            </a:extLst>
          </p:cNvPr>
          <p:cNvSpPr/>
          <p:nvPr/>
        </p:nvSpPr>
        <p:spPr>
          <a:xfrm>
            <a:off x="1023158" y="2686659"/>
            <a:ext cx="1095172" cy="369332"/>
          </a:xfrm>
          <a:prstGeom prst="rect">
            <a:avLst/>
          </a:prstGeom>
        </p:spPr>
        <p:txBody>
          <a:bodyPr wrap="none">
            <a:spAutoFit/>
          </a:bodyPr>
          <a:lstStyle/>
          <a:p>
            <a:r>
              <a:rPr lang="en-US" dirty="0">
                <a:solidFill>
                  <a:srgbClr val="FF6600"/>
                </a:solidFill>
                <a:latin typeface="Ebrima" panose="02000000000000000000" pitchFamily="2" charset="0"/>
                <a:ea typeface="Ebrima" panose="02000000000000000000" pitchFamily="2" charset="0"/>
                <a:cs typeface="Ebrima" panose="02000000000000000000" pitchFamily="2" charset="0"/>
              </a:rPr>
              <a:t>19,620 N</a:t>
            </a:r>
            <a:endParaRPr lang="en-US" dirty="0">
              <a:solidFill>
                <a:srgbClr val="FF6600"/>
              </a:solidFill>
            </a:endParaRPr>
          </a:p>
        </p:txBody>
      </p:sp>
      <p:sp>
        <p:nvSpPr>
          <p:cNvPr id="26" name="Rectangle 25">
            <a:extLst>
              <a:ext uri="{FF2B5EF4-FFF2-40B4-BE49-F238E27FC236}">
                <a16:creationId xmlns:a16="http://schemas.microsoft.com/office/drawing/2014/main" id="{9BEFC2FB-A190-46B3-9A25-CAC603C86E6C}"/>
              </a:ext>
            </a:extLst>
          </p:cNvPr>
          <p:cNvSpPr/>
          <p:nvPr/>
        </p:nvSpPr>
        <p:spPr>
          <a:xfrm>
            <a:off x="1023158" y="5521439"/>
            <a:ext cx="1095172" cy="369332"/>
          </a:xfrm>
          <a:prstGeom prst="rect">
            <a:avLst/>
          </a:prstGeom>
        </p:spPr>
        <p:txBody>
          <a:bodyPr wrap="none">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19,620 N</a:t>
            </a:r>
            <a:endParaRPr lang="en-US" dirty="0">
              <a:solidFill>
                <a:srgbClr val="C00000"/>
              </a:solidFill>
            </a:endParaRPr>
          </a:p>
        </p:txBody>
      </p:sp>
      <p:sp>
        <p:nvSpPr>
          <p:cNvPr id="13" name="Oval 12">
            <a:extLst>
              <a:ext uri="{FF2B5EF4-FFF2-40B4-BE49-F238E27FC236}">
                <a16:creationId xmlns:a16="http://schemas.microsoft.com/office/drawing/2014/main" id="{3236749C-E33B-458D-B17B-6F259674579C}"/>
              </a:ext>
            </a:extLst>
          </p:cNvPr>
          <p:cNvSpPr/>
          <p:nvPr/>
        </p:nvSpPr>
        <p:spPr>
          <a:xfrm>
            <a:off x="1360654" y="4117156"/>
            <a:ext cx="275094" cy="2750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AE02FA1D-C718-4534-AE8D-5C5A43E4C454}"/>
              </a:ext>
            </a:extLst>
          </p:cNvPr>
          <p:cNvCxnSpPr>
            <a:cxnSpLocks/>
            <a:stCxn id="25" idx="1"/>
            <a:endCxn id="25" idx="3"/>
          </p:cNvCxnSpPr>
          <p:nvPr/>
        </p:nvCxnSpPr>
        <p:spPr>
          <a:xfrm>
            <a:off x="1023158" y="2871325"/>
            <a:ext cx="109517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154106-95B3-48D0-B10F-B62C3EECA3DC}"/>
              </a:ext>
            </a:extLst>
          </p:cNvPr>
          <p:cNvCxnSpPr>
            <a:cxnSpLocks/>
          </p:cNvCxnSpPr>
          <p:nvPr/>
        </p:nvCxnSpPr>
        <p:spPr>
          <a:xfrm>
            <a:off x="1023158" y="5700423"/>
            <a:ext cx="109517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D22E5F0-4AED-4A37-A89E-BE9201C2FEA8}"/>
              </a:ext>
            </a:extLst>
          </p:cNvPr>
          <p:cNvSpPr txBox="1"/>
          <p:nvPr/>
        </p:nvSpPr>
        <p:spPr>
          <a:xfrm>
            <a:off x="4309753" y="4746774"/>
            <a:ext cx="4894466" cy="461665"/>
          </a:xfrm>
          <a:prstGeom prst="rect">
            <a:avLst/>
          </a:prstGeom>
          <a:noFill/>
        </p:spPr>
        <p:txBody>
          <a:bodyPr wrap="square" rtlCol="0">
            <a:spAutoFit/>
          </a:bodyPr>
          <a:lstStyle/>
          <a:p>
            <a:r>
              <a:rPr lang="en-US" sz="2400" dirty="0">
                <a:solidFill>
                  <a:srgbClr val="FF0066"/>
                </a:solidFill>
                <a:latin typeface="Ebrima" panose="02000000000000000000" pitchFamily="2" charset="0"/>
                <a:ea typeface="Ebrima" panose="02000000000000000000" pitchFamily="2" charset="0"/>
                <a:cs typeface="Ebrima" panose="02000000000000000000" pitchFamily="2" charset="0"/>
              </a:rPr>
              <a:t>= 4980 – 981 = 3999 N</a:t>
            </a:r>
          </a:p>
        </p:txBody>
      </p:sp>
      <p:sp>
        <p:nvSpPr>
          <p:cNvPr id="39" name="TextBox 38">
            <a:extLst>
              <a:ext uri="{FF2B5EF4-FFF2-40B4-BE49-F238E27FC236}">
                <a16:creationId xmlns:a16="http://schemas.microsoft.com/office/drawing/2014/main" id="{9CB36330-B4D8-4BFE-BAE3-397F9CB21304}"/>
              </a:ext>
            </a:extLst>
          </p:cNvPr>
          <p:cNvSpPr txBox="1"/>
          <p:nvPr/>
        </p:nvSpPr>
        <p:spPr>
          <a:xfrm>
            <a:off x="4924896" y="5340859"/>
            <a:ext cx="3752858" cy="461665"/>
          </a:xfrm>
          <a:prstGeom prst="rect">
            <a:avLst/>
          </a:prstGeom>
          <a:noFill/>
        </p:spPr>
        <p:txBody>
          <a:bodyPr wrap="square" rtlCol="0">
            <a:spAutoFit/>
          </a:bodyPr>
          <a:lstStyle/>
          <a:p>
            <a:r>
              <a:rPr lang="en-US" sz="2400" dirty="0">
                <a:solidFill>
                  <a:srgbClr val="002060"/>
                </a:solidFill>
                <a:latin typeface="Ebrima" panose="02000000000000000000" pitchFamily="2" charset="0"/>
                <a:ea typeface="Ebrima" panose="02000000000000000000" pitchFamily="2" charset="0"/>
                <a:cs typeface="Ebrima" panose="02000000000000000000" pitchFamily="2" charset="0"/>
              </a:rPr>
              <a:t>= 3999/2000 = </a:t>
            </a:r>
            <a:r>
              <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rPr>
              <a:t>2 m s</a:t>
            </a:r>
            <a:r>
              <a:rPr lang="en-US" sz="2400" b="1" baseline="30000" dirty="0">
                <a:solidFill>
                  <a:srgbClr val="002060"/>
                </a:solidFill>
                <a:latin typeface="Ebrima" panose="02000000000000000000" pitchFamily="2" charset="0"/>
                <a:ea typeface="Ebrima" panose="02000000000000000000" pitchFamily="2" charset="0"/>
                <a:cs typeface="Ebrima" panose="02000000000000000000" pitchFamily="2" charset="0"/>
              </a:rPr>
              <a:t>-2</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39135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par>
                                <p:cTn id="71" presetID="22" presetClass="entr" presetSubtype="8"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38" grpId="0"/>
      <p:bldP spid="3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Lesson Takeaways</a:t>
            </a:r>
            <a:endParaRPr lang="en-US" u="sng"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1AACDE-E121-4D7E-A3C7-3A2259793267}"/>
              </a:ext>
            </a:extLst>
          </p:cNvPr>
          <p:cNvSpPr txBox="1"/>
          <p:nvPr/>
        </p:nvSpPr>
        <p:spPr>
          <a:xfrm>
            <a:off x="473233" y="1587032"/>
            <a:ext cx="8226728" cy="2616101"/>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calculate the force of friction when given the reaction force and coefficient of friction</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quantitatively compare surfaces based on their coefficients of friction</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calculate the acceleration of an object with friction based on the external force and mass</a:t>
            </a:r>
          </a:p>
        </p:txBody>
      </p:sp>
    </p:spTree>
    <p:extLst>
      <p:ext uri="{BB962C8B-B14F-4D97-AF65-F5344CB8AC3E}">
        <p14:creationId xmlns:p14="http://schemas.microsoft.com/office/powerpoint/2010/main" val="4239400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5">
                                            <p:txEl>
                                              <p:pRg st="1" end="1"/>
                                            </p:txEl>
                                          </p:spTgt>
                                        </p:tgtEl>
                                        <p:attrNameLst>
                                          <p:attrName>style.color</p:attrName>
                                        </p:attrNameLst>
                                      </p:cBhvr>
                                      <p:by>
                                        <p:hsl h="0" s="-12549" l="-25098"/>
                                      </p:by>
                                    </p:animClr>
                                    <p:animClr clrSpc="hsl" dir="cw">
                                      <p:cBhvr>
                                        <p:cTn id="14" dur="500" fill="hold"/>
                                        <p:tgtEl>
                                          <p:spTgt spid="5">
                                            <p:txEl>
                                              <p:pRg st="1" end="1"/>
                                            </p:txEl>
                                          </p:spTgt>
                                        </p:tgtEl>
                                        <p:attrNameLst>
                                          <p:attrName>fillcolor</p:attrName>
                                        </p:attrNameLst>
                                      </p:cBhvr>
                                      <p:by>
                                        <p:hsl h="0" s="-12549" l="-25098"/>
                                      </p:by>
                                    </p:animClr>
                                    <p:animClr clrSpc="hsl" dir="cw">
                                      <p:cBhvr>
                                        <p:cTn id="15" dur="500" fill="hold"/>
                                        <p:tgtEl>
                                          <p:spTgt spid="5">
                                            <p:txEl>
                                              <p:pRg st="1" end="1"/>
                                            </p:txEl>
                                          </p:spTgt>
                                        </p:tgtEl>
                                        <p:attrNameLst>
                                          <p:attrName>stroke.color</p:attrName>
                                        </p:attrNameLst>
                                      </p:cBhvr>
                                      <p:by>
                                        <p:hsl h="0" s="-12549" l="-25098"/>
                                      </p:by>
                                    </p:animClr>
                                    <p:set>
                                      <p:cBhvr>
                                        <p:cTn id="16" dur="500" fill="hold"/>
                                        <p:tgtEl>
                                          <p:spTgt spid="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5">
                                            <p:txEl>
                                              <p:pRg st="2" end="2"/>
                                            </p:txEl>
                                          </p:spTgt>
                                        </p:tgtEl>
                                        <p:attrNameLst>
                                          <p:attrName>style.color</p:attrName>
                                        </p:attrNameLst>
                                      </p:cBhvr>
                                      <p:by>
                                        <p:hsl h="0" s="-12549" l="-25098"/>
                                      </p:by>
                                    </p:animClr>
                                    <p:animClr clrSpc="hsl" dir="cw">
                                      <p:cBhvr>
                                        <p:cTn id="21" dur="500" fill="hold"/>
                                        <p:tgtEl>
                                          <p:spTgt spid="5">
                                            <p:txEl>
                                              <p:pRg st="2" end="2"/>
                                            </p:txEl>
                                          </p:spTgt>
                                        </p:tgtEl>
                                        <p:attrNameLst>
                                          <p:attrName>fillcolor</p:attrName>
                                        </p:attrNameLst>
                                      </p:cBhvr>
                                      <p:by>
                                        <p:hsl h="0" s="-12549" l="-25098"/>
                                      </p:by>
                                    </p:animClr>
                                    <p:animClr clrSpc="hsl" dir="cw">
                                      <p:cBhvr>
                                        <p:cTn id="22" dur="500" fill="hold"/>
                                        <p:tgtEl>
                                          <p:spTgt spid="5">
                                            <p:txEl>
                                              <p:pRg st="2" end="2"/>
                                            </p:txEl>
                                          </p:spTgt>
                                        </p:tgtEl>
                                        <p:attrNameLst>
                                          <p:attrName>stroke.color</p:attrName>
                                        </p:attrNameLst>
                                      </p:cBhvr>
                                      <p:by>
                                        <p:hsl h="0" s="-12549" l="-25098"/>
                                      </p:by>
                                    </p:animClr>
                                    <p:set>
                                      <p:cBhvr>
                                        <p:cTn id="23"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Newton’s First Law</a:t>
            </a:r>
            <a:endParaRPr lang="en-US" u="sng" dirty="0">
              <a:solidFill>
                <a:schemeClr val="bg1"/>
              </a:solidFill>
              <a:effectLst>
                <a:outerShdw blurRad="38100" dist="38100" dir="2700000" algn="tl">
                  <a:srgbClr val="000000">
                    <a:alpha val="43137"/>
                  </a:srgbClr>
                </a:outerShdw>
              </a:effectLst>
            </a:endParaRPr>
          </a:p>
        </p:txBody>
      </p:sp>
      <p:pic>
        <p:nvPicPr>
          <p:cNvPr id="1026" name="Picture 2" descr="http://www.bmwcoop.com/wp-content/images/2010/03/tableclo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17" y="3384777"/>
            <a:ext cx="4931045" cy="27560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282450" y="1531726"/>
            <a:ext cx="8608294" cy="20574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4000" dirty="0">
                <a:latin typeface="+mj-lt"/>
              </a:rPr>
              <a:t>A body will remain at rest or moving with constant velocity unless acted upon by an unbalanced force</a:t>
            </a:r>
          </a:p>
          <a:p>
            <a:pPr marL="457200" indent="-457200">
              <a:buFont typeface="+mj-lt"/>
              <a:buAutoNum type="arabicPeriod"/>
            </a:pPr>
            <a:endParaRPr lang="en-US" altLang="en-US" sz="3200" b="1" i="1" dirty="0"/>
          </a:p>
        </p:txBody>
      </p:sp>
      <p:sp>
        <p:nvSpPr>
          <p:cNvPr id="8" name="TextBox 7">
            <a:extLst>
              <a:ext uri="{FF2B5EF4-FFF2-40B4-BE49-F238E27FC236}">
                <a16:creationId xmlns:a16="http://schemas.microsoft.com/office/drawing/2014/main" id="{B126B58B-BAA8-4A68-B878-B815B0345DA7}"/>
              </a:ext>
            </a:extLst>
          </p:cNvPr>
          <p:cNvSpPr txBox="1"/>
          <p:nvPr/>
        </p:nvSpPr>
        <p:spPr>
          <a:xfrm>
            <a:off x="394638" y="3820086"/>
            <a:ext cx="3020886" cy="1754326"/>
          </a:xfrm>
          <a:prstGeom prst="rect">
            <a:avLst/>
          </a:prstGeom>
          <a:noFill/>
        </p:spPr>
        <p:txBody>
          <a:bodyPr wrap="square" rtlCol="0">
            <a:spAutoFit/>
          </a:bodyPr>
          <a:lstStyle/>
          <a:p>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“Law of</a:t>
            </a:r>
          </a:p>
          <a:p>
            <a:pPr algn="r"/>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Inertia”</a:t>
            </a:r>
          </a:p>
        </p:txBody>
      </p:sp>
    </p:spTree>
    <p:extLst>
      <p:ext uri="{BB962C8B-B14F-4D97-AF65-F5344CB8AC3E}">
        <p14:creationId xmlns:p14="http://schemas.microsoft.com/office/powerpoint/2010/main" val="3801764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Air Resistance</a:t>
            </a:r>
          </a:p>
        </p:txBody>
      </p:sp>
      <p:sp>
        <p:nvSpPr>
          <p:cNvPr id="3" name="Subtitle 2"/>
          <p:cNvSpPr>
            <a:spLocks noGrp="1"/>
          </p:cNvSpPr>
          <p:nvPr>
            <p:ph type="subTitle" idx="1"/>
          </p:nvPr>
        </p:nvSpPr>
        <p:spPr/>
        <p:txBody>
          <a:bodyPr/>
          <a:lstStyle/>
          <a:p>
            <a:r>
              <a:rPr lang="en-US" dirty="0"/>
              <a:t>IB Physics | Forces</a:t>
            </a:r>
          </a:p>
        </p:txBody>
      </p:sp>
      <p:sp>
        <p:nvSpPr>
          <p:cNvPr id="6" name="Rectangle: Single Corner Rounded 5">
            <a:extLst>
              <a:ext uri="{FF2B5EF4-FFF2-40B4-BE49-F238E27FC236}">
                <a16:creationId xmlns:a16="http://schemas.microsoft.com/office/drawing/2014/main" id="{8A30BE4F-16F1-44C6-800D-6C0AC7210966}"/>
              </a:ext>
            </a:extLst>
          </p:cNvPr>
          <p:cNvSpPr/>
          <p:nvPr/>
        </p:nvSpPr>
        <p:spPr>
          <a:xfrm rot="10800000">
            <a:off x="8321040" y="0"/>
            <a:ext cx="822956" cy="923330"/>
          </a:xfrm>
          <a:prstGeom prst="round1Rect">
            <a:avLst>
              <a:gd name="adj" fmla="val 2747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898B10-538D-46BA-97A6-55BBBD92BB1F}"/>
              </a:ext>
            </a:extLst>
          </p:cNvPr>
          <p:cNvSpPr txBox="1"/>
          <p:nvPr/>
        </p:nvSpPr>
        <p:spPr>
          <a:xfrm>
            <a:off x="8359678" y="0"/>
            <a:ext cx="773083" cy="923330"/>
          </a:xfrm>
          <a:prstGeom prst="rect">
            <a:avLst/>
          </a:prstGeom>
          <a:noFill/>
        </p:spPr>
        <p:txBody>
          <a:bodyPr wrap="square" rtlCol="0">
            <a:spAutoFit/>
          </a:bodyPr>
          <a:lstStyle/>
          <a:p>
            <a:pPr algn="ctr"/>
            <a:r>
              <a:rPr lang="en-US" sz="5400" dirty="0">
                <a:solidFill>
                  <a:srgbClr val="0070C0"/>
                </a:solidFill>
                <a:latin typeface="Montserrat" panose="00000500000000000000" pitchFamily="50" charset="0"/>
                <a:ea typeface="Ebrima" panose="02000000000000000000" pitchFamily="2" charset="0"/>
                <a:cs typeface="Ebrima" panose="02000000000000000000" pitchFamily="2" charset="0"/>
              </a:rPr>
              <a:t>5</a:t>
            </a:r>
          </a:p>
        </p:txBody>
      </p:sp>
    </p:spTree>
    <p:extLst>
      <p:ext uri="{BB962C8B-B14F-4D97-AF65-F5344CB8AC3E}">
        <p14:creationId xmlns:p14="http://schemas.microsoft.com/office/powerpoint/2010/main" val="1327421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0" y="356100"/>
            <a:ext cx="9144000"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Air Resistance</a:t>
            </a:r>
            <a:endParaRPr lang="en-US" u="sng" dirty="0">
              <a:solidFill>
                <a:schemeClr val="bg1"/>
              </a:solidFill>
              <a:effectLst>
                <a:outerShdw blurRad="38100" dist="38100" dir="2700000" algn="tl">
                  <a:srgbClr val="000000">
                    <a:alpha val="43137"/>
                  </a:srgbClr>
                </a:outerShdw>
              </a:effectLst>
            </a:endParaRPr>
          </a:p>
        </p:txBody>
      </p:sp>
      <p:pic>
        <p:nvPicPr>
          <p:cNvPr id="2"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3" y="1724486"/>
            <a:ext cx="2935224" cy="105868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020826" y="2687536"/>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2008015" y="1558702"/>
            <a:ext cx="3667" cy="366786"/>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pic>
        <p:nvPicPr>
          <p:cNvPr id="17"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473" y="2909103"/>
            <a:ext cx="2935224" cy="105868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4459226" y="3872153"/>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459226" y="2468880"/>
            <a:ext cx="0" cy="614269"/>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pic>
        <p:nvPicPr>
          <p:cNvPr id="20"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731" y="4093720"/>
            <a:ext cx="2935224" cy="105868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6920484" y="5056770"/>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flipV="1">
            <a:off x="6909506" y="3190856"/>
            <a:ext cx="1834" cy="1104394"/>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3666923" y="1516523"/>
            <a:ext cx="5477077" cy="523220"/>
          </a:xfrm>
          <a:prstGeom prst="rect">
            <a:avLst/>
          </a:prstGeom>
        </p:spPr>
        <p:txBody>
          <a:bodyPr wrap="none">
            <a:spAutoFit/>
          </a:bodyPr>
          <a:lstStyle/>
          <a:p>
            <a:r>
              <a:rPr lang="en-US" altLang="en-US" sz="2800" dirty="0">
                <a:solidFill>
                  <a:schemeClr val="tx1">
                    <a:lumMod val="75000"/>
                    <a:lumOff val="25000"/>
                  </a:schemeClr>
                </a:solidFill>
                <a:latin typeface="+mj-lt"/>
              </a:rPr>
              <a:t>Force of gravity is always _________</a:t>
            </a:r>
            <a:endParaRPr lang="en-US" altLang="en-US" sz="2400" dirty="0">
              <a:solidFill>
                <a:schemeClr val="tx1">
                  <a:lumMod val="75000"/>
                  <a:lumOff val="25000"/>
                </a:schemeClr>
              </a:solidFill>
              <a:latin typeface="+mj-lt"/>
            </a:endParaRPr>
          </a:p>
        </p:txBody>
      </p:sp>
      <p:sp>
        <p:nvSpPr>
          <p:cNvPr id="28" name="Rectangle 27"/>
          <p:cNvSpPr/>
          <p:nvPr/>
        </p:nvSpPr>
        <p:spPr>
          <a:xfrm>
            <a:off x="317539" y="4562180"/>
            <a:ext cx="3452292" cy="1384995"/>
          </a:xfrm>
          <a:prstGeom prst="rect">
            <a:avLst/>
          </a:prstGeom>
        </p:spPr>
        <p:txBody>
          <a:bodyPr wrap="none">
            <a:spAutoFit/>
          </a:bodyPr>
          <a:lstStyle/>
          <a:p>
            <a:r>
              <a:rPr lang="en-US" altLang="en-US" sz="2800" dirty="0">
                <a:solidFill>
                  <a:schemeClr val="tx1">
                    <a:lumMod val="75000"/>
                    <a:lumOff val="25000"/>
                  </a:schemeClr>
                </a:solidFill>
                <a:latin typeface="+mj-lt"/>
              </a:rPr>
              <a:t>Force of air resistance </a:t>
            </a:r>
          </a:p>
          <a:p>
            <a:r>
              <a:rPr lang="en-US" altLang="en-US" sz="2800" dirty="0">
                <a:solidFill>
                  <a:schemeClr val="tx1">
                    <a:lumMod val="75000"/>
                    <a:lumOff val="25000"/>
                  </a:schemeClr>
                </a:solidFill>
                <a:latin typeface="+mj-lt"/>
              </a:rPr>
              <a:t>__________ when</a:t>
            </a:r>
          </a:p>
          <a:p>
            <a:r>
              <a:rPr lang="en-US" altLang="en-US" sz="2800" dirty="0">
                <a:solidFill>
                  <a:schemeClr val="tx1">
                    <a:lumMod val="75000"/>
                    <a:lumOff val="25000"/>
                  </a:schemeClr>
                </a:solidFill>
                <a:latin typeface="+mj-lt"/>
              </a:rPr>
              <a:t>velocity increases</a:t>
            </a:r>
            <a:endParaRPr lang="en-US" altLang="en-US" sz="2400" dirty="0">
              <a:solidFill>
                <a:schemeClr val="tx1">
                  <a:lumMod val="75000"/>
                  <a:lumOff val="25000"/>
                </a:schemeClr>
              </a:solidFill>
              <a:latin typeface="+mj-lt"/>
            </a:endParaRPr>
          </a:p>
        </p:txBody>
      </p:sp>
      <p:sp>
        <p:nvSpPr>
          <p:cNvPr id="9" name="Right Arrow 8"/>
          <p:cNvSpPr/>
          <p:nvPr/>
        </p:nvSpPr>
        <p:spPr>
          <a:xfrm rot="5400000">
            <a:off x="478587" y="2119082"/>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10 m s</a:t>
            </a:r>
            <a:r>
              <a:rPr lang="en-US" baseline="30000" dirty="0"/>
              <a:t>-1</a:t>
            </a:r>
            <a:endParaRPr lang="en-US" dirty="0"/>
          </a:p>
        </p:txBody>
      </p:sp>
      <p:sp>
        <p:nvSpPr>
          <p:cNvPr id="23" name="Right Arrow 22"/>
          <p:cNvSpPr/>
          <p:nvPr/>
        </p:nvSpPr>
        <p:spPr>
          <a:xfrm rot="5400000">
            <a:off x="2931069" y="3303699"/>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30 m s</a:t>
            </a:r>
            <a:r>
              <a:rPr lang="en-US" baseline="30000" dirty="0"/>
              <a:t>-1</a:t>
            </a:r>
            <a:endParaRPr lang="en-US" dirty="0"/>
          </a:p>
        </p:txBody>
      </p:sp>
      <p:sp>
        <p:nvSpPr>
          <p:cNvPr id="24" name="Right Arrow 23"/>
          <p:cNvSpPr/>
          <p:nvPr/>
        </p:nvSpPr>
        <p:spPr>
          <a:xfrm rot="5400000">
            <a:off x="5434442" y="4490867"/>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50 m s</a:t>
            </a:r>
            <a:r>
              <a:rPr lang="en-US" baseline="30000" dirty="0"/>
              <a:t>-1</a:t>
            </a:r>
            <a:endParaRPr lang="en-US" dirty="0"/>
          </a:p>
        </p:txBody>
      </p:sp>
      <p:sp>
        <p:nvSpPr>
          <p:cNvPr id="11" name="TextBox 10"/>
          <p:cNvSpPr txBox="1"/>
          <p:nvPr/>
        </p:nvSpPr>
        <p:spPr>
          <a:xfrm>
            <a:off x="2054664" y="2968152"/>
            <a:ext cx="461986"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g</a:t>
            </a:r>
            <a:endParaRPr lang="en-US" sz="1400" dirty="0">
              <a:solidFill>
                <a:srgbClr val="C00000"/>
              </a:solidFill>
              <a:latin typeface="+mj-lt"/>
            </a:endParaRPr>
          </a:p>
        </p:txBody>
      </p:sp>
      <p:sp>
        <p:nvSpPr>
          <p:cNvPr id="27" name="TextBox 26"/>
          <p:cNvSpPr txBox="1"/>
          <p:nvPr/>
        </p:nvSpPr>
        <p:spPr>
          <a:xfrm>
            <a:off x="4482085" y="4168727"/>
            <a:ext cx="461986"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g</a:t>
            </a:r>
            <a:endParaRPr lang="en-US" sz="1400" dirty="0">
              <a:solidFill>
                <a:srgbClr val="C00000"/>
              </a:solidFill>
              <a:latin typeface="+mj-lt"/>
            </a:endParaRPr>
          </a:p>
        </p:txBody>
      </p:sp>
      <p:sp>
        <p:nvSpPr>
          <p:cNvPr id="29" name="TextBox 28"/>
          <p:cNvSpPr txBox="1"/>
          <p:nvPr/>
        </p:nvSpPr>
        <p:spPr>
          <a:xfrm>
            <a:off x="6943343" y="5378626"/>
            <a:ext cx="461986"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g</a:t>
            </a:r>
            <a:endParaRPr lang="en-US" sz="1400" dirty="0">
              <a:solidFill>
                <a:srgbClr val="C00000"/>
              </a:solidFill>
              <a:latin typeface="+mj-lt"/>
            </a:endParaRPr>
          </a:p>
        </p:txBody>
      </p:sp>
      <p:sp>
        <p:nvSpPr>
          <p:cNvPr id="5" name="TextBox 4">
            <a:extLst>
              <a:ext uri="{FF2B5EF4-FFF2-40B4-BE49-F238E27FC236}">
                <a16:creationId xmlns:a16="http://schemas.microsoft.com/office/drawing/2014/main" id="{05CB6664-3676-40B9-8101-8B1352D6A90A}"/>
              </a:ext>
            </a:extLst>
          </p:cNvPr>
          <p:cNvSpPr txBox="1"/>
          <p:nvPr/>
        </p:nvSpPr>
        <p:spPr>
          <a:xfrm>
            <a:off x="7391474" y="1480485"/>
            <a:ext cx="1545616" cy="523220"/>
          </a:xfrm>
          <a:prstGeom prst="rect">
            <a:avLst/>
          </a:prstGeom>
          <a:noFill/>
        </p:spPr>
        <p:txBody>
          <a:bodyPr wrap="non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constant</a:t>
            </a:r>
          </a:p>
        </p:txBody>
      </p:sp>
      <p:sp>
        <p:nvSpPr>
          <p:cNvPr id="25" name="TextBox 24">
            <a:extLst>
              <a:ext uri="{FF2B5EF4-FFF2-40B4-BE49-F238E27FC236}">
                <a16:creationId xmlns:a16="http://schemas.microsoft.com/office/drawing/2014/main" id="{8C5930EC-910C-4D85-B3B2-681AD88E45D4}"/>
              </a:ext>
            </a:extLst>
          </p:cNvPr>
          <p:cNvSpPr txBox="1"/>
          <p:nvPr/>
        </p:nvSpPr>
        <p:spPr>
          <a:xfrm>
            <a:off x="455205" y="4988521"/>
            <a:ext cx="1627369" cy="523220"/>
          </a:xfrm>
          <a:prstGeom prst="rect">
            <a:avLst/>
          </a:prstGeom>
          <a:noFill/>
        </p:spPr>
        <p:txBody>
          <a:bodyPr wrap="none" rtlCol="0">
            <a:spAutoFit/>
          </a:bodyPr>
          <a:lstStyle/>
          <a:p>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increases</a:t>
            </a:r>
          </a:p>
        </p:txBody>
      </p:sp>
    </p:spTree>
    <p:extLst>
      <p:ext uri="{BB962C8B-B14F-4D97-AF65-F5344CB8AC3E}">
        <p14:creationId xmlns:p14="http://schemas.microsoft.com/office/powerpoint/2010/main" val="2296934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0" y="356100"/>
            <a:ext cx="9144000"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Calculate the Acceleration</a:t>
            </a:r>
            <a:endParaRPr lang="en-US" u="sng" dirty="0">
              <a:solidFill>
                <a:schemeClr val="bg1"/>
              </a:solidFill>
              <a:effectLst>
                <a:outerShdw blurRad="38100" dist="38100" dir="2700000" algn="tl">
                  <a:srgbClr val="000000">
                    <a:alpha val="43137"/>
                  </a:srgbClr>
                </a:outerShdw>
              </a:effectLst>
            </a:endParaRPr>
          </a:p>
        </p:txBody>
      </p:sp>
      <p:pic>
        <p:nvPicPr>
          <p:cNvPr id="2"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7" y="2020547"/>
            <a:ext cx="2935224" cy="10586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182" y="2020547"/>
            <a:ext cx="2935224" cy="10586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161" y="2020547"/>
            <a:ext cx="2935224" cy="10586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FC58D38-6086-496C-BACB-DB6C008825C6}"/>
              </a:ext>
            </a:extLst>
          </p:cNvPr>
          <p:cNvGrpSpPr/>
          <p:nvPr/>
        </p:nvGrpSpPr>
        <p:grpSpPr>
          <a:xfrm>
            <a:off x="1503309" y="1567466"/>
            <a:ext cx="1043876" cy="654083"/>
            <a:chOff x="1503309" y="1567466"/>
            <a:chExt cx="1043876" cy="654083"/>
          </a:xfrm>
        </p:grpSpPr>
        <p:cxnSp>
          <p:nvCxnSpPr>
            <p:cNvPr id="10" name="Straight Arrow Connector 9"/>
            <p:cNvCxnSpPr/>
            <p:nvPr/>
          </p:nvCxnSpPr>
          <p:spPr>
            <a:xfrm flipH="1" flipV="1">
              <a:off x="1503309" y="1854763"/>
              <a:ext cx="3667" cy="366786"/>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503309" y="1567466"/>
              <a:ext cx="1043876" cy="523220"/>
            </a:xfrm>
            <a:prstGeom prst="rect">
              <a:avLst/>
            </a:prstGeom>
            <a:noFill/>
          </p:spPr>
          <p:txBody>
            <a:bodyPr wrap="none" rtlCol="0">
              <a:spAutoFit/>
            </a:bodyPr>
            <a:lstStyle/>
            <a:p>
              <a:r>
                <a:rPr lang="en-US" sz="2800" dirty="0">
                  <a:solidFill>
                    <a:srgbClr val="0070C0"/>
                  </a:solidFill>
                  <a:latin typeface="+mj-lt"/>
                </a:rPr>
                <a:t>100 N</a:t>
              </a:r>
              <a:endParaRPr lang="en-US" sz="1400" dirty="0">
                <a:solidFill>
                  <a:srgbClr val="0070C0"/>
                </a:solidFill>
                <a:latin typeface="+mj-lt"/>
              </a:endParaRPr>
            </a:p>
          </p:txBody>
        </p:sp>
      </p:grpSp>
      <p:grpSp>
        <p:nvGrpSpPr>
          <p:cNvPr id="13" name="Group 12">
            <a:extLst>
              <a:ext uri="{FF2B5EF4-FFF2-40B4-BE49-F238E27FC236}">
                <a16:creationId xmlns:a16="http://schemas.microsoft.com/office/drawing/2014/main" id="{D9A8B10C-D529-41AB-B84F-2724FEFB1431}"/>
              </a:ext>
            </a:extLst>
          </p:cNvPr>
          <p:cNvGrpSpPr/>
          <p:nvPr/>
        </p:nvGrpSpPr>
        <p:grpSpPr>
          <a:xfrm>
            <a:off x="4539935" y="1559097"/>
            <a:ext cx="1140882" cy="635496"/>
            <a:chOff x="4539935" y="1559097"/>
            <a:chExt cx="1140882" cy="635496"/>
          </a:xfrm>
        </p:grpSpPr>
        <p:cxnSp>
          <p:nvCxnSpPr>
            <p:cNvPr id="19" name="Straight Arrow Connector 18"/>
            <p:cNvCxnSpPr/>
            <p:nvPr/>
          </p:nvCxnSpPr>
          <p:spPr>
            <a:xfrm flipV="1">
              <a:off x="4539935" y="1580324"/>
              <a:ext cx="0" cy="614269"/>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4636941" y="1559097"/>
              <a:ext cx="1043876" cy="523220"/>
            </a:xfrm>
            <a:prstGeom prst="rect">
              <a:avLst/>
            </a:prstGeom>
            <a:noFill/>
          </p:spPr>
          <p:txBody>
            <a:bodyPr wrap="none" rtlCol="0">
              <a:spAutoFit/>
            </a:bodyPr>
            <a:lstStyle/>
            <a:p>
              <a:r>
                <a:rPr lang="en-US" sz="2800" dirty="0">
                  <a:solidFill>
                    <a:srgbClr val="0070C0"/>
                  </a:solidFill>
                  <a:latin typeface="+mj-lt"/>
                </a:rPr>
                <a:t>400 N</a:t>
              </a:r>
              <a:endParaRPr lang="en-US" sz="1400" dirty="0">
                <a:solidFill>
                  <a:srgbClr val="0070C0"/>
                </a:solidFill>
                <a:latin typeface="+mj-lt"/>
              </a:endParaRPr>
            </a:p>
          </p:txBody>
        </p:sp>
      </p:grpSp>
      <p:grpSp>
        <p:nvGrpSpPr>
          <p:cNvPr id="14" name="Group 13">
            <a:extLst>
              <a:ext uri="{FF2B5EF4-FFF2-40B4-BE49-F238E27FC236}">
                <a16:creationId xmlns:a16="http://schemas.microsoft.com/office/drawing/2014/main" id="{DB53288D-F139-4AD0-ADE5-55BD11D5550F}"/>
              </a:ext>
            </a:extLst>
          </p:cNvPr>
          <p:cNvGrpSpPr/>
          <p:nvPr/>
        </p:nvGrpSpPr>
        <p:grpSpPr>
          <a:xfrm>
            <a:off x="7558936" y="1117683"/>
            <a:ext cx="1059882" cy="1104394"/>
            <a:chOff x="7558936" y="1117683"/>
            <a:chExt cx="1059882" cy="1104394"/>
          </a:xfrm>
        </p:grpSpPr>
        <p:cxnSp>
          <p:nvCxnSpPr>
            <p:cNvPr id="22" name="Straight Arrow Connector 21"/>
            <p:cNvCxnSpPr/>
            <p:nvPr/>
          </p:nvCxnSpPr>
          <p:spPr>
            <a:xfrm flipH="1" flipV="1">
              <a:off x="7558936" y="1117683"/>
              <a:ext cx="1834" cy="1104394"/>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7574942" y="1469121"/>
              <a:ext cx="1043876" cy="523220"/>
            </a:xfrm>
            <a:prstGeom prst="rect">
              <a:avLst/>
            </a:prstGeom>
            <a:noFill/>
          </p:spPr>
          <p:txBody>
            <a:bodyPr wrap="none" rtlCol="0">
              <a:spAutoFit/>
            </a:bodyPr>
            <a:lstStyle/>
            <a:p>
              <a:r>
                <a:rPr lang="en-US" sz="2800" dirty="0">
                  <a:solidFill>
                    <a:srgbClr val="0070C0"/>
                  </a:solidFill>
                  <a:latin typeface="+mj-lt"/>
                </a:rPr>
                <a:t>700 N</a:t>
              </a:r>
              <a:endParaRPr lang="en-US" sz="1400" dirty="0">
                <a:solidFill>
                  <a:srgbClr val="0070C0"/>
                </a:solidFill>
                <a:latin typeface="+mj-lt"/>
              </a:endParaRPr>
            </a:p>
          </p:txBody>
        </p:sp>
      </p:grpSp>
      <p:grpSp>
        <p:nvGrpSpPr>
          <p:cNvPr id="9" name="Group 8">
            <a:extLst>
              <a:ext uri="{FF2B5EF4-FFF2-40B4-BE49-F238E27FC236}">
                <a16:creationId xmlns:a16="http://schemas.microsoft.com/office/drawing/2014/main" id="{FD94C508-D06A-4400-A3D3-D4A151D60C12}"/>
              </a:ext>
            </a:extLst>
          </p:cNvPr>
          <p:cNvGrpSpPr/>
          <p:nvPr/>
        </p:nvGrpSpPr>
        <p:grpSpPr>
          <a:xfrm>
            <a:off x="1503309" y="2983597"/>
            <a:ext cx="7115509" cy="1116368"/>
            <a:chOff x="1503309" y="2983597"/>
            <a:chExt cx="7115509" cy="1116368"/>
          </a:xfrm>
        </p:grpSpPr>
        <p:cxnSp>
          <p:nvCxnSpPr>
            <p:cNvPr id="6" name="Straight Arrow Connector 5"/>
            <p:cNvCxnSpPr/>
            <p:nvPr/>
          </p:nvCxnSpPr>
          <p:spPr>
            <a:xfrm>
              <a:off x="1516120" y="2983597"/>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4539935" y="2983597"/>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569914" y="2983597"/>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1503309" y="3327990"/>
              <a:ext cx="1043876" cy="523220"/>
            </a:xfrm>
            <a:prstGeom prst="rect">
              <a:avLst/>
            </a:prstGeom>
            <a:noFill/>
          </p:spPr>
          <p:txBody>
            <a:bodyPr wrap="none" rtlCol="0">
              <a:spAutoFit/>
            </a:bodyPr>
            <a:lstStyle/>
            <a:p>
              <a:r>
                <a:rPr lang="en-US" sz="2800" dirty="0">
                  <a:solidFill>
                    <a:srgbClr val="C00000"/>
                  </a:solidFill>
                  <a:latin typeface="+mj-lt"/>
                </a:rPr>
                <a:t>700 N</a:t>
              </a:r>
              <a:endParaRPr lang="en-US" sz="1400" dirty="0">
                <a:solidFill>
                  <a:srgbClr val="C00000"/>
                </a:solidFill>
                <a:latin typeface="+mj-lt"/>
              </a:endParaRPr>
            </a:p>
          </p:txBody>
        </p:sp>
        <p:sp>
          <p:nvSpPr>
            <p:cNvPr id="29" name="TextBox 28"/>
            <p:cNvSpPr txBox="1"/>
            <p:nvPr/>
          </p:nvSpPr>
          <p:spPr>
            <a:xfrm>
              <a:off x="4636941" y="3327990"/>
              <a:ext cx="1043876" cy="523220"/>
            </a:xfrm>
            <a:prstGeom prst="rect">
              <a:avLst/>
            </a:prstGeom>
            <a:noFill/>
          </p:spPr>
          <p:txBody>
            <a:bodyPr wrap="none" rtlCol="0">
              <a:spAutoFit/>
            </a:bodyPr>
            <a:lstStyle/>
            <a:p>
              <a:r>
                <a:rPr lang="en-US" sz="2800" dirty="0">
                  <a:solidFill>
                    <a:srgbClr val="C00000"/>
                  </a:solidFill>
                  <a:latin typeface="+mj-lt"/>
                </a:rPr>
                <a:t>700 N</a:t>
              </a:r>
              <a:endParaRPr lang="en-US" sz="1400" dirty="0">
                <a:solidFill>
                  <a:srgbClr val="C00000"/>
                </a:solidFill>
                <a:latin typeface="+mj-lt"/>
              </a:endParaRPr>
            </a:p>
          </p:txBody>
        </p:sp>
        <p:sp>
          <p:nvSpPr>
            <p:cNvPr id="33" name="TextBox 32"/>
            <p:cNvSpPr txBox="1"/>
            <p:nvPr/>
          </p:nvSpPr>
          <p:spPr>
            <a:xfrm>
              <a:off x="7574942" y="3327990"/>
              <a:ext cx="1043876" cy="523220"/>
            </a:xfrm>
            <a:prstGeom prst="rect">
              <a:avLst/>
            </a:prstGeom>
            <a:noFill/>
          </p:spPr>
          <p:txBody>
            <a:bodyPr wrap="none" rtlCol="0">
              <a:spAutoFit/>
            </a:bodyPr>
            <a:lstStyle/>
            <a:p>
              <a:r>
                <a:rPr lang="en-US" sz="2800" dirty="0">
                  <a:solidFill>
                    <a:srgbClr val="C00000"/>
                  </a:solidFill>
                  <a:latin typeface="+mj-lt"/>
                </a:rPr>
                <a:t>700 N</a:t>
              </a:r>
              <a:endParaRPr lang="en-US" sz="1400" dirty="0">
                <a:solidFill>
                  <a:srgbClr val="C00000"/>
                </a:solidFill>
                <a:latin typeface="+mj-lt"/>
              </a:endParaRPr>
            </a:p>
          </p:txBody>
        </p:sp>
      </p:grpSp>
      <p:sp>
        <p:nvSpPr>
          <p:cNvPr id="5" name="TextBox 4"/>
          <p:cNvSpPr txBox="1"/>
          <p:nvPr/>
        </p:nvSpPr>
        <p:spPr>
          <a:xfrm>
            <a:off x="1173718" y="2595856"/>
            <a:ext cx="684803" cy="369332"/>
          </a:xfrm>
          <a:prstGeom prst="rect">
            <a:avLst/>
          </a:prstGeom>
          <a:noFill/>
        </p:spPr>
        <p:txBody>
          <a:bodyPr wrap="none" rtlCol="0">
            <a:spAutoFit/>
          </a:bodyPr>
          <a:lstStyle/>
          <a:p>
            <a:r>
              <a:rPr lang="en-US" b="1" dirty="0">
                <a:solidFill>
                  <a:schemeClr val="bg1"/>
                </a:solidFill>
                <a:latin typeface="+mj-lt"/>
              </a:rPr>
              <a:t>70 kg</a:t>
            </a:r>
          </a:p>
        </p:txBody>
      </p:sp>
      <p:sp>
        <p:nvSpPr>
          <p:cNvPr id="34" name="TextBox 33"/>
          <p:cNvSpPr txBox="1"/>
          <p:nvPr/>
        </p:nvSpPr>
        <p:spPr>
          <a:xfrm>
            <a:off x="4197533" y="2614265"/>
            <a:ext cx="684803" cy="369332"/>
          </a:xfrm>
          <a:prstGeom prst="rect">
            <a:avLst/>
          </a:prstGeom>
          <a:noFill/>
        </p:spPr>
        <p:txBody>
          <a:bodyPr wrap="none" rtlCol="0">
            <a:spAutoFit/>
          </a:bodyPr>
          <a:lstStyle/>
          <a:p>
            <a:r>
              <a:rPr lang="en-US" b="1" dirty="0">
                <a:solidFill>
                  <a:schemeClr val="bg1"/>
                </a:solidFill>
                <a:latin typeface="+mj-lt"/>
              </a:rPr>
              <a:t>70 kg</a:t>
            </a:r>
          </a:p>
        </p:txBody>
      </p:sp>
      <p:sp>
        <p:nvSpPr>
          <p:cNvPr id="35" name="TextBox 34"/>
          <p:cNvSpPr txBox="1"/>
          <p:nvPr/>
        </p:nvSpPr>
        <p:spPr>
          <a:xfrm>
            <a:off x="7221347" y="2614265"/>
            <a:ext cx="684803" cy="369332"/>
          </a:xfrm>
          <a:prstGeom prst="rect">
            <a:avLst/>
          </a:prstGeom>
          <a:noFill/>
        </p:spPr>
        <p:txBody>
          <a:bodyPr wrap="none" rtlCol="0">
            <a:spAutoFit/>
          </a:bodyPr>
          <a:lstStyle/>
          <a:p>
            <a:r>
              <a:rPr lang="en-US" b="1" dirty="0">
                <a:solidFill>
                  <a:schemeClr val="bg1"/>
                </a:solidFill>
                <a:latin typeface="+mj-lt"/>
              </a:rPr>
              <a:t>70 kg</a:t>
            </a:r>
          </a:p>
        </p:txBody>
      </p:sp>
      <p:sp>
        <p:nvSpPr>
          <p:cNvPr id="24" name="TextBox 23">
            <a:extLst>
              <a:ext uri="{FF2B5EF4-FFF2-40B4-BE49-F238E27FC236}">
                <a16:creationId xmlns:a16="http://schemas.microsoft.com/office/drawing/2014/main" id="{B26880ED-AA38-4AEB-A925-666935B2171A}"/>
              </a:ext>
            </a:extLst>
          </p:cNvPr>
          <p:cNvSpPr txBox="1"/>
          <p:nvPr/>
        </p:nvSpPr>
        <p:spPr>
          <a:xfrm>
            <a:off x="6631612" y="4348719"/>
            <a:ext cx="1922321" cy="584775"/>
          </a:xfrm>
          <a:prstGeom prst="rect">
            <a:avLst/>
          </a:prstGeom>
          <a:noFill/>
        </p:spPr>
        <p:txBody>
          <a:bodyPr wrap="non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aseline="-25000" dirty="0">
                <a:solidFill>
                  <a:srgbClr val="7030A0"/>
                </a:solidFill>
                <a:latin typeface="Ebrima" panose="02000000000000000000" pitchFamily="2" charset="0"/>
                <a:ea typeface="Ebrima" panose="02000000000000000000" pitchFamily="2" charset="0"/>
                <a:cs typeface="Ebrima" panose="02000000000000000000" pitchFamily="2" charset="0"/>
              </a:rPr>
              <a:t>net</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 0 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799D3B-F2F0-40B1-80C2-9869B1916482}"/>
                  </a:ext>
                </a:extLst>
              </p:cNvPr>
              <p:cNvSpPr txBox="1"/>
              <p:nvPr/>
            </p:nvSpPr>
            <p:spPr>
              <a:xfrm>
                <a:off x="252183" y="5201084"/>
                <a:ext cx="686085"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𝑎</m:t>
                      </m:r>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𝐹</m:t>
                          </m:r>
                        </m:num>
                        <m:den>
                          <m:r>
                            <a:rPr lang="en-US" b="0" i="1" smtClean="0">
                              <a:solidFill>
                                <a:srgbClr val="00B050"/>
                              </a:solidFill>
                              <a:latin typeface="Cambria Math" panose="02040503050406030204" pitchFamily="18" charset="0"/>
                            </a:rPr>
                            <m:t>𝑚</m:t>
                          </m:r>
                        </m:den>
                      </m:f>
                    </m:oMath>
                  </m:oMathPara>
                </a14:m>
                <a:endParaRPr lang="en-US" b="1" dirty="0">
                  <a:solidFill>
                    <a:srgbClr val="00B050"/>
                  </a:solidFill>
                </a:endParaRPr>
              </a:p>
            </p:txBody>
          </p:sp>
        </mc:Choice>
        <mc:Fallback xmlns="">
          <p:sp>
            <p:nvSpPr>
              <p:cNvPr id="8" name="TextBox 7">
                <a:extLst>
                  <a:ext uri="{FF2B5EF4-FFF2-40B4-BE49-F238E27FC236}">
                    <a16:creationId xmlns:a16="http://schemas.microsoft.com/office/drawing/2014/main" id="{C8799D3B-F2F0-40B1-80C2-9869B1916482}"/>
                  </a:ext>
                </a:extLst>
              </p:cNvPr>
              <p:cNvSpPr txBox="1">
                <a:spLocks noRot="1" noChangeAspect="1" noMove="1" noResize="1" noEditPoints="1" noAdjustHandles="1" noChangeArrowheads="1" noChangeShapeType="1" noTextEdit="1"/>
              </p:cNvSpPr>
              <p:nvPr/>
            </p:nvSpPr>
            <p:spPr>
              <a:xfrm>
                <a:off x="252183" y="5201084"/>
                <a:ext cx="686085" cy="518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14157D1-C0CD-45F2-9467-BD0AF4B59CA3}"/>
                  </a:ext>
                </a:extLst>
              </p:cNvPr>
              <p:cNvSpPr txBox="1"/>
              <p:nvPr/>
            </p:nvSpPr>
            <p:spPr>
              <a:xfrm>
                <a:off x="3453968" y="5201084"/>
                <a:ext cx="233955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𝑎</m:t>
                      </m:r>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300</m:t>
                          </m:r>
                        </m:num>
                        <m:den>
                          <m:r>
                            <a:rPr lang="en-US" b="0" i="1" smtClean="0">
                              <a:solidFill>
                                <a:srgbClr val="00B050"/>
                              </a:solidFill>
                              <a:latin typeface="Cambria Math" panose="02040503050406030204" pitchFamily="18" charset="0"/>
                            </a:rPr>
                            <m:t>70</m:t>
                          </m:r>
                        </m:den>
                      </m:f>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𝟒</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𝟐𝟗</m:t>
                      </m:r>
                      <m:r>
                        <a:rPr lang="en-US" b="1" i="1" smtClean="0">
                          <a:solidFill>
                            <a:srgbClr val="00B050"/>
                          </a:solidFill>
                          <a:latin typeface="Cambria Math" panose="02040503050406030204" pitchFamily="18" charset="0"/>
                        </a:rPr>
                        <m:t> </m:t>
                      </m:r>
                      <m:r>
                        <a:rPr lang="en-US" b="1" i="1" smtClean="0">
                          <a:solidFill>
                            <a:srgbClr val="00B050"/>
                          </a:solidFill>
                          <a:latin typeface="Cambria Math" panose="02040503050406030204" pitchFamily="18" charset="0"/>
                        </a:rPr>
                        <m:t>𝒎</m:t>
                      </m:r>
                      <m:r>
                        <a:rPr lang="en-US" b="1" i="1" smtClean="0">
                          <a:solidFill>
                            <a:srgbClr val="00B050"/>
                          </a:solidFill>
                          <a:latin typeface="Cambria Math" panose="02040503050406030204" pitchFamily="18" charset="0"/>
                        </a:rPr>
                        <m:t> </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m:t>
                          </m:r>
                        </m:sup>
                      </m:sSup>
                    </m:oMath>
                  </m:oMathPara>
                </a14:m>
                <a:endParaRPr lang="en-US" b="1" dirty="0">
                  <a:solidFill>
                    <a:srgbClr val="00B050"/>
                  </a:solidFill>
                </a:endParaRPr>
              </a:p>
            </p:txBody>
          </p:sp>
        </mc:Choice>
        <mc:Fallback xmlns="">
          <p:sp>
            <p:nvSpPr>
              <p:cNvPr id="28" name="TextBox 27">
                <a:extLst>
                  <a:ext uri="{FF2B5EF4-FFF2-40B4-BE49-F238E27FC236}">
                    <a16:creationId xmlns:a16="http://schemas.microsoft.com/office/drawing/2014/main" id="{314157D1-C0CD-45F2-9467-BD0AF4B59CA3}"/>
                  </a:ext>
                </a:extLst>
              </p:cNvPr>
              <p:cNvSpPr txBox="1">
                <a:spLocks noRot="1" noChangeAspect="1" noMove="1" noResize="1" noEditPoints="1" noAdjustHandles="1" noChangeArrowheads="1" noChangeShapeType="1" noTextEdit="1"/>
              </p:cNvSpPr>
              <p:nvPr/>
            </p:nvSpPr>
            <p:spPr>
              <a:xfrm>
                <a:off x="3453968" y="5201084"/>
                <a:ext cx="2339551" cy="5203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6792FE4-4B0C-4570-BAC7-125776B3C620}"/>
                  </a:ext>
                </a:extLst>
              </p:cNvPr>
              <p:cNvSpPr txBox="1"/>
              <p:nvPr/>
            </p:nvSpPr>
            <p:spPr>
              <a:xfrm>
                <a:off x="6687032" y="5201084"/>
                <a:ext cx="184903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𝑎</m:t>
                      </m:r>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0</m:t>
                          </m:r>
                        </m:num>
                        <m:den>
                          <m:r>
                            <a:rPr lang="en-US" b="0" i="1" smtClean="0">
                              <a:solidFill>
                                <a:srgbClr val="00B050"/>
                              </a:solidFill>
                              <a:latin typeface="Cambria Math" panose="02040503050406030204" pitchFamily="18" charset="0"/>
                            </a:rPr>
                            <m:t>70</m:t>
                          </m:r>
                        </m:den>
                      </m:f>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𝟎</m:t>
                      </m:r>
                      <m:r>
                        <a:rPr lang="en-US" b="1" i="1" smtClean="0">
                          <a:solidFill>
                            <a:srgbClr val="00B050"/>
                          </a:solidFill>
                          <a:latin typeface="Cambria Math" panose="02040503050406030204" pitchFamily="18" charset="0"/>
                        </a:rPr>
                        <m:t> </m:t>
                      </m:r>
                      <m:r>
                        <a:rPr lang="en-US" b="1" i="1" smtClean="0">
                          <a:solidFill>
                            <a:srgbClr val="00B050"/>
                          </a:solidFill>
                          <a:latin typeface="Cambria Math" panose="02040503050406030204" pitchFamily="18" charset="0"/>
                        </a:rPr>
                        <m:t>𝒎</m:t>
                      </m:r>
                      <m:r>
                        <a:rPr lang="en-US" b="1" i="1" smtClean="0">
                          <a:solidFill>
                            <a:srgbClr val="00B050"/>
                          </a:solidFill>
                          <a:latin typeface="Cambria Math" panose="02040503050406030204" pitchFamily="18" charset="0"/>
                        </a:rPr>
                        <m:t> </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m:t>
                          </m:r>
                        </m:sup>
                      </m:sSup>
                    </m:oMath>
                  </m:oMathPara>
                </a14:m>
                <a:endParaRPr lang="en-US" b="1" dirty="0">
                  <a:solidFill>
                    <a:srgbClr val="00B050"/>
                  </a:solidFill>
                </a:endParaRPr>
              </a:p>
            </p:txBody>
          </p:sp>
        </mc:Choice>
        <mc:Fallback xmlns="">
          <p:sp>
            <p:nvSpPr>
              <p:cNvPr id="36" name="TextBox 35">
                <a:extLst>
                  <a:ext uri="{FF2B5EF4-FFF2-40B4-BE49-F238E27FC236}">
                    <a16:creationId xmlns:a16="http://schemas.microsoft.com/office/drawing/2014/main" id="{A6792FE4-4B0C-4570-BAC7-125776B3C620}"/>
                  </a:ext>
                </a:extLst>
              </p:cNvPr>
              <p:cNvSpPr txBox="1">
                <a:spLocks noRot="1" noChangeAspect="1" noMove="1" noResize="1" noEditPoints="1" noAdjustHandles="1" noChangeArrowheads="1" noChangeShapeType="1" noTextEdit="1"/>
              </p:cNvSpPr>
              <p:nvPr/>
            </p:nvSpPr>
            <p:spPr>
              <a:xfrm>
                <a:off x="6687032" y="5201084"/>
                <a:ext cx="1849031" cy="520399"/>
              </a:xfrm>
              <a:prstGeom prst="rect">
                <a:avLst/>
              </a:prstGeom>
              <a:blipFill>
                <a:blip r:embed="rId5"/>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7357F6E5-0233-46A5-8E46-E7AB4C4575DF}"/>
              </a:ext>
            </a:extLst>
          </p:cNvPr>
          <p:cNvGrpSpPr/>
          <p:nvPr/>
        </p:nvGrpSpPr>
        <p:grpSpPr>
          <a:xfrm>
            <a:off x="320934" y="4348720"/>
            <a:ext cx="2450475" cy="584775"/>
            <a:chOff x="320934" y="4348720"/>
            <a:chExt cx="2450475" cy="584775"/>
          </a:xfrm>
        </p:grpSpPr>
        <p:sp>
          <p:nvSpPr>
            <p:cNvPr id="7" name="TextBox 6">
              <a:extLst>
                <a:ext uri="{FF2B5EF4-FFF2-40B4-BE49-F238E27FC236}">
                  <a16:creationId xmlns:a16="http://schemas.microsoft.com/office/drawing/2014/main" id="{000011C0-67DF-4DF9-BFF4-19AAB95115F1}"/>
                </a:ext>
              </a:extLst>
            </p:cNvPr>
            <p:cNvSpPr txBox="1"/>
            <p:nvPr/>
          </p:nvSpPr>
          <p:spPr>
            <a:xfrm>
              <a:off x="320934" y="4348720"/>
              <a:ext cx="2364750" cy="584775"/>
            </a:xfrm>
            <a:prstGeom prst="rect">
              <a:avLst/>
            </a:prstGeom>
            <a:noFill/>
          </p:spPr>
          <p:txBody>
            <a:bodyPr wrap="non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aseline="-25000" dirty="0">
                  <a:solidFill>
                    <a:srgbClr val="7030A0"/>
                  </a:solidFill>
                  <a:latin typeface="Ebrima" panose="02000000000000000000" pitchFamily="2" charset="0"/>
                  <a:ea typeface="Ebrima" panose="02000000000000000000" pitchFamily="2" charset="0"/>
                  <a:cs typeface="Ebrima" panose="02000000000000000000" pitchFamily="2" charset="0"/>
                </a:rPr>
                <a:t>net</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 600 N</a:t>
              </a:r>
            </a:p>
          </p:txBody>
        </p:sp>
        <p:cxnSp>
          <p:nvCxnSpPr>
            <p:cNvPr id="11" name="Straight Arrow Connector 10">
              <a:extLst>
                <a:ext uri="{FF2B5EF4-FFF2-40B4-BE49-F238E27FC236}">
                  <a16:creationId xmlns:a16="http://schemas.microsoft.com/office/drawing/2014/main" id="{35613C01-F668-4126-BA32-FE2594F8E291}"/>
                </a:ext>
              </a:extLst>
            </p:cNvPr>
            <p:cNvCxnSpPr>
              <a:cxnSpLocks/>
            </p:cNvCxnSpPr>
            <p:nvPr/>
          </p:nvCxnSpPr>
          <p:spPr>
            <a:xfrm>
              <a:off x="2771409" y="4461164"/>
              <a:ext cx="0" cy="39658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D9F82D8-D07E-4996-9DE3-4753BFFD5A5E}"/>
              </a:ext>
            </a:extLst>
          </p:cNvPr>
          <p:cNvGrpSpPr/>
          <p:nvPr/>
        </p:nvGrpSpPr>
        <p:grpSpPr>
          <a:xfrm>
            <a:off x="3357559" y="4348719"/>
            <a:ext cx="2435960" cy="584775"/>
            <a:chOff x="3357559" y="4348719"/>
            <a:chExt cx="2435960" cy="584775"/>
          </a:xfrm>
        </p:grpSpPr>
        <p:sp>
          <p:nvSpPr>
            <p:cNvPr id="23" name="TextBox 22">
              <a:extLst>
                <a:ext uri="{FF2B5EF4-FFF2-40B4-BE49-F238E27FC236}">
                  <a16:creationId xmlns:a16="http://schemas.microsoft.com/office/drawing/2014/main" id="{889E0C6D-D49C-4C42-B559-72D90C309D24}"/>
                </a:ext>
              </a:extLst>
            </p:cNvPr>
            <p:cNvSpPr txBox="1"/>
            <p:nvPr/>
          </p:nvSpPr>
          <p:spPr>
            <a:xfrm>
              <a:off x="3357559" y="4348719"/>
              <a:ext cx="2364750" cy="584775"/>
            </a:xfrm>
            <a:prstGeom prst="rect">
              <a:avLst/>
            </a:prstGeom>
            <a:noFill/>
          </p:spPr>
          <p:txBody>
            <a:bodyPr wrap="non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aseline="-25000" dirty="0">
                  <a:solidFill>
                    <a:srgbClr val="7030A0"/>
                  </a:solidFill>
                  <a:latin typeface="Ebrima" panose="02000000000000000000" pitchFamily="2" charset="0"/>
                  <a:ea typeface="Ebrima" panose="02000000000000000000" pitchFamily="2" charset="0"/>
                  <a:cs typeface="Ebrima" panose="02000000000000000000" pitchFamily="2" charset="0"/>
                </a:rPr>
                <a:t>net</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 300 N</a:t>
              </a:r>
            </a:p>
          </p:txBody>
        </p:sp>
        <p:cxnSp>
          <p:nvCxnSpPr>
            <p:cNvPr id="37" name="Straight Arrow Connector 36">
              <a:extLst>
                <a:ext uri="{FF2B5EF4-FFF2-40B4-BE49-F238E27FC236}">
                  <a16:creationId xmlns:a16="http://schemas.microsoft.com/office/drawing/2014/main" id="{5E8BAA95-8C85-4EC4-8797-A631286888B7}"/>
                </a:ext>
              </a:extLst>
            </p:cNvPr>
            <p:cNvCxnSpPr>
              <a:cxnSpLocks/>
            </p:cNvCxnSpPr>
            <p:nvPr/>
          </p:nvCxnSpPr>
          <p:spPr>
            <a:xfrm>
              <a:off x="5793519" y="4461164"/>
              <a:ext cx="0" cy="39658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B31972-7E32-493C-983F-F069D4691F62}"/>
                  </a:ext>
                </a:extLst>
              </p:cNvPr>
              <p:cNvSpPr txBox="1"/>
              <p:nvPr/>
            </p:nvSpPr>
            <p:spPr>
              <a:xfrm>
                <a:off x="949490" y="5201083"/>
                <a:ext cx="214154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600</m:t>
                          </m:r>
                        </m:num>
                        <m:den>
                          <m:r>
                            <a:rPr lang="en-US" b="0" i="1" smtClean="0">
                              <a:solidFill>
                                <a:srgbClr val="00B050"/>
                              </a:solidFill>
                              <a:latin typeface="Cambria Math" panose="02040503050406030204" pitchFamily="18" charset="0"/>
                            </a:rPr>
                            <m:t>70</m:t>
                          </m:r>
                        </m:den>
                      </m:f>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𝟖</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𝟓𝟕</m:t>
                      </m:r>
                      <m:r>
                        <a:rPr lang="en-US" b="1" i="1" smtClean="0">
                          <a:solidFill>
                            <a:srgbClr val="00B050"/>
                          </a:solidFill>
                          <a:latin typeface="Cambria Math" panose="02040503050406030204" pitchFamily="18" charset="0"/>
                        </a:rPr>
                        <m:t> </m:t>
                      </m:r>
                      <m:r>
                        <a:rPr lang="en-US" b="1" i="1" smtClean="0">
                          <a:solidFill>
                            <a:srgbClr val="00B050"/>
                          </a:solidFill>
                          <a:latin typeface="Cambria Math" panose="02040503050406030204" pitchFamily="18" charset="0"/>
                        </a:rPr>
                        <m:t>𝒎</m:t>
                      </m:r>
                      <m:r>
                        <a:rPr lang="en-US" b="1" i="1" smtClean="0">
                          <a:solidFill>
                            <a:srgbClr val="00B050"/>
                          </a:solidFill>
                          <a:latin typeface="Cambria Math" panose="02040503050406030204" pitchFamily="18" charset="0"/>
                        </a:rPr>
                        <m:t> </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m:t>
                          </m:r>
                        </m:sup>
                      </m:sSup>
                    </m:oMath>
                  </m:oMathPara>
                </a14:m>
                <a:endParaRPr lang="en-US" b="1" dirty="0">
                  <a:solidFill>
                    <a:srgbClr val="00B050"/>
                  </a:solidFill>
                </a:endParaRPr>
              </a:p>
            </p:txBody>
          </p:sp>
        </mc:Choice>
        <mc:Fallback xmlns="">
          <p:sp>
            <p:nvSpPr>
              <p:cNvPr id="38" name="TextBox 37">
                <a:extLst>
                  <a:ext uri="{FF2B5EF4-FFF2-40B4-BE49-F238E27FC236}">
                    <a16:creationId xmlns:a16="http://schemas.microsoft.com/office/drawing/2014/main" id="{ABB31972-7E32-493C-983F-F069D4691F62}"/>
                  </a:ext>
                </a:extLst>
              </p:cNvPr>
              <p:cNvSpPr txBox="1">
                <a:spLocks noRot="1" noChangeAspect="1" noMove="1" noResize="1" noEditPoints="1" noAdjustHandles="1" noChangeArrowheads="1" noChangeShapeType="1" noTextEdit="1"/>
              </p:cNvSpPr>
              <p:nvPr/>
            </p:nvSpPr>
            <p:spPr>
              <a:xfrm>
                <a:off x="949490" y="5201083"/>
                <a:ext cx="2141547" cy="520399"/>
              </a:xfrm>
              <a:prstGeom prst="rect">
                <a:avLst/>
              </a:prstGeom>
              <a:blipFill>
                <a:blip r:embed="rId6"/>
                <a:stretch>
                  <a:fillRect/>
                </a:stretch>
              </a:blipFill>
            </p:spPr>
            <p:txBody>
              <a:bodyPr/>
              <a:lstStyle/>
              <a:p>
                <a:r>
                  <a:rPr lang="en-US">
                    <a:noFill/>
                  </a:rPr>
                  <a:t> </a:t>
                </a:r>
              </a:p>
            </p:txBody>
          </p:sp>
        </mc:Fallback>
      </mc:AlternateContent>
      <p:sp>
        <p:nvSpPr>
          <p:cNvPr id="39" name="Right Arrow 8">
            <a:extLst>
              <a:ext uri="{FF2B5EF4-FFF2-40B4-BE49-F238E27FC236}">
                <a16:creationId xmlns:a16="http://schemas.microsoft.com/office/drawing/2014/main" id="{8E2F7BF1-6125-4DB0-9163-48FDA21A21DD}"/>
              </a:ext>
            </a:extLst>
          </p:cNvPr>
          <p:cNvSpPr/>
          <p:nvPr/>
        </p:nvSpPr>
        <p:spPr>
          <a:xfrm rot="5400000">
            <a:off x="-78949" y="2389488"/>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10 m s</a:t>
            </a:r>
            <a:r>
              <a:rPr lang="en-US" baseline="30000" dirty="0"/>
              <a:t>-1</a:t>
            </a:r>
            <a:endParaRPr lang="en-US" dirty="0"/>
          </a:p>
        </p:txBody>
      </p:sp>
      <p:sp>
        <p:nvSpPr>
          <p:cNvPr id="40" name="Right Arrow 22">
            <a:extLst>
              <a:ext uri="{FF2B5EF4-FFF2-40B4-BE49-F238E27FC236}">
                <a16:creationId xmlns:a16="http://schemas.microsoft.com/office/drawing/2014/main" id="{DBF9D768-50AF-45F1-8293-C813E97A8796}"/>
              </a:ext>
            </a:extLst>
          </p:cNvPr>
          <p:cNvSpPr/>
          <p:nvPr/>
        </p:nvSpPr>
        <p:spPr>
          <a:xfrm rot="5400000">
            <a:off x="2868008" y="2395030"/>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30 m s</a:t>
            </a:r>
            <a:r>
              <a:rPr lang="en-US" baseline="30000" dirty="0"/>
              <a:t>-1</a:t>
            </a:r>
            <a:endParaRPr lang="en-US" dirty="0"/>
          </a:p>
        </p:txBody>
      </p:sp>
      <p:sp>
        <p:nvSpPr>
          <p:cNvPr id="41" name="Right Arrow 23">
            <a:extLst>
              <a:ext uri="{FF2B5EF4-FFF2-40B4-BE49-F238E27FC236}">
                <a16:creationId xmlns:a16="http://schemas.microsoft.com/office/drawing/2014/main" id="{6FD227D0-5DF1-4C97-AA66-3F988F06E598}"/>
              </a:ext>
            </a:extLst>
          </p:cNvPr>
          <p:cNvSpPr/>
          <p:nvPr/>
        </p:nvSpPr>
        <p:spPr>
          <a:xfrm rot="5400000">
            <a:off x="5942103" y="2389489"/>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50 m s</a:t>
            </a:r>
            <a:r>
              <a:rPr lang="en-US" baseline="30000" dirty="0"/>
              <a:t>-1</a:t>
            </a:r>
            <a:endParaRPr lang="en-US" dirty="0"/>
          </a:p>
        </p:txBody>
      </p:sp>
    </p:spTree>
    <p:extLst>
      <p:ext uri="{BB962C8B-B14F-4D97-AF65-F5344CB8AC3E}">
        <p14:creationId xmlns:p14="http://schemas.microsoft.com/office/powerpoint/2010/main" val="436446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28" grpId="0"/>
      <p:bldP spid="36" grpId="0"/>
      <p:bldP spid="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Terminal Velocity</a:t>
            </a:r>
            <a:endParaRPr lang="en-US" u="sng" dirty="0">
              <a:solidFill>
                <a:schemeClr val="bg1"/>
              </a:solidFill>
              <a:effectLst>
                <a:outerShdw blurRad="38100" dist="38100" dir="2700000" algn="tl">
                  <a:srgbClr val="000000">
                    <a:alpha val="43137"/>
                  </a:srgbClr>
                </a:outerShdw>
              </a:effectLst>
            </a:endParaRPr>
          </a:p>
          <a:p>
            <a:pPr algn="ctr"/>
            <a:endParaRPr lang="en-US" u="sng" dirty="0">
              <a:solidFill>
                <a:schemeClr val="bg1"/>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3788229" y="1531726"/>
            <a:ext cx="5012871" cy="185155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3200" dirty="0">
                <a:latin typeface="+mj-lt"/>
              </a:rPr>
              <a:t>At a certain velocity, the air resistance acting on an object (or person) is equal to the force of gravity.</a:t>
            </a:r>
          </a:p>
        </p:txBody>
      </p:sp>
      <p:pic>
        <p:nvPicPr>
          <p:cNvPr id="15"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63" y="2583770"/>
            <a:ext cx="2935224" cy="105868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1669216" y="3546820"/>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1658238" y="1680906"/>
            <a:ext cx="1834" cy="1104394"/>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23" name="Right Arrow 22"/>
          <p:cNvSpPr/>
          <p:nvPr/>
        </p:nvSpPr>
        <p:spPr>
          <a:xfrm rot="5400000">
            <a:off x="183174" y="2980917"/>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50 m s</a:t>
            </a:r>
            <a:r>
              <a:rPr lang="en-US" baseline="30000" dirty="0"/>
              <a:t>-1</a:t>
            </a:r>
            <a:endParaRPr lang="en-US" dirty="0"/>
          </a:p>
        </p:txBody>
      </p:sp>
      <p:sp>
        <p:nvSpPr>
          <p:cNvPr id="24" name="TextBox 23"/>
          <p:cNvSpPr txBox="1"/>
          <p:nvPr/>
        </p:nvSpPr>
        <p:spPr>
          <a:xfrm>
            <a:off x="1692075" y="3868676"/>
            <a:ext cx="990207"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gravity</a:t>
            </a:r>
            <a:endParaRPr lang="en-US" sz="1400" dirty="0">
              <a:solidFill>
                <a:srgbClr val="C00000"/>
              </a:solidFill>
              <a:latin typeface="+mj-lt"/>
            </a:endParaRPr>
          </a:p>
        </p:txBody>
      </p:sp>
      <p:sp>
        <p:nvSpPr>
          <p:cNvPr id="25" name="TextBox 24"/>
          <p:cNvSpPr txBox="1"/>
          <p:nvPr/>
        </p:nvSpPr>
        <p:spPr>
          <a:xfrm>
            <a:off x="1692075" y="1870728"/>
            <a:ext cx="1607748" cy="523220"/>
          </a:xfrm>
          <a:prstGeom prst="rect">
            <a:avLst/>
          </a:prstGeom>
          <a:noFill/>
        </p:spPr>
        <p:txBody>
          <a:bodyPr wrap="none" rtlCol="0">
            <a:spAutoFit/>
          </a:bodyPr>
          <a:lstStyle/>
          <a:p>
            <a:r>
              <a:rPr lang="en-US" sz="2800" dirty="0">
                <a:solidFill>
                  <a:srgbClr val="0070C0"/>
                </a:solidFill>
                <a:latin typeface="+mj-lt"/>
              </a:rPr>
              <a:t>F</a:t>
            </a:r>
            <a:r>
              <a:rPr lang="en-US" sz="2800" baseline="-25000" dirty="0">
                <a:solidFill>
                  <a:srgbClr val="0070C0"/>
                </a:solidFill>
                <a:latin typeface="+mj-lt"/>
              </a:rPr>
              <a:t>air resistance</a:t>
            </a:r>
            <a:endParaRPr lang="en-US" sz="1400" dirty="0">
              <a:solidFill>
                <a:srgbClr val="0070C0"/>
              </a:solidFill>
              <a:latin typeface="+mj-lt"/>
            </a:endParaRPr>
          </a:p>
        </p:txBody>
      </p:sp>
      <p:sp>
        <p:nvSpPr>
          <p:cNvPr id="26" name="Rectangle 3"/>
          <p:cNvSpPr txBox="1">
            <a:spLocks noChangeArrowheads="1"/>
          </p:cNvSpPr>
          <p:nvPr/>
        </p:nvSpPr>
        <p:spPr>
          <a:xfrm>
            <a:off x="3788229" y="3546820"/>
            <a:ext cx="5212080" cy="6175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3200" dirty="0" err="1">
                <a:latin typeface="+mj-lt"/>
              </a:rPr>
              <a:t>F</a:t>
            </a:r>
            <a:r>
              <a:rPr lang="en-US" altLang="en-US" sz="3200" baseline="-25000" dirty="0" err="1">
                <a:latin typeface="+mj-lt"/>
              </a:rPr>
              <a:t>net</a:t>
            </a:r>
            <a:r>
              <a:rPr lang="en-US" altLang="en-US" sz="3200" dirty="0">
                <a:latin typeface="+mj-lt"/>
              </a:rPr>
              <a:t> =</a:t>
            </a:r>
          </a:p>
        </p:txBody>
      </p:sp>
      <p:sp>
        <p:nvSpPr>
          <p:cNvPr id="27" name="Rectangle 3"/>
          <p:cNvSpPr txBox="1">
            <a:spLocks noChangeArrowheads="1"/>
          </p:cNvSpPr>
          <p:nvPr/>
        </p:nvSpPr>
        <p:spPr>
          <a:xfrm>
            <a:off x="3788229" y="4391896"/>
            <a:ext cx="5012871" cy="9900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3200" i="1" dirty="0">
                <a:latin typeface="+mj-lt"/>
              </a:rPr>
              <a:t>This is the top speed for a falling object</a:t>
            </a:r>
          </a:p>
        </p:txBody>
      </p:sp>
      <p:sp>
        <p:nvSpPr>
          <p:cNvPr id="2" name="TextBox 1">
            <a:extLst>
              <a:ext uri="{FF2B5EF4-FFF2-40B4-BE49-F238E27FC236}">
                <a16:creationId xmlns:a16="http://schemas.microsoft.com/office/drawing/2014/main" id="{3EDA4AE9-99A4-4789-BA7F-7D11B97FBBA2}"/>
              </a:ext>
            </a:extLst>
          </p:cNvPr>
          <p:cNvSpPr txBox="1"/>
          <p:nvPr/>
        </p:nvSpPr>
        <p:spPr>
          <a:xfrm>
            <a:off x="4737754" y="3415145"/>
            <a:ext cx="1109599" cy="769441"/>
          </a:xfrm>
          <a:prstGeom prst="rect">
            <a:avLst/>
          </a:prstGeom>
          <a:noFill/>
        </p:spPr>
        <p:txBody>
          <a:bodyPr wrap="none" rtlCol="0">
            <a:spAutoFit/>
          </a:bodyPr>
          <a:lstStyle/>
          <a:p>
            <a:r>
              <a:rPr lang="en-US" sz="4400" b="1" dirty="0">
                <a:solidFill>
                  <a:srgbClr val="C00000"/>
                </a:solidFill>
                <a:latin typeface="Ebrima" panose="02000000000000000000" pitchFamily="2" charset="0"/>
                <a:ea typeface="Ebrima" panose="02000000000000000000" pitchFamily="2" charset="0"/>
                <a:cs typeface="Ebrima" panose="02000000000000000000" pitchFamily="2" charset="0"/>
              </a:rPr>
              <a:t>0 N</a:t>
            </a:r>
          </a:p>
        </p:txBody>
      </p:sp>
    </p:spTree>
    <p:extLst>
      <p:ext uri="{BB962C8B-B14F-4D97-AF65-F5344CB8AC3E}">
        <p14:creationId xmlns:p14="http://schemas.microsoft.com/office/powerpoint/2010/main" val="4174320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Motion Graphs Guide</a:t>
            </a:r>
            <a:endParaRPr lang="en-US" u="sng" dirty="0">
              <a:solidFill>
                <a:schemeClr val="bg1"/>
              </a:solidFill>
              <a:effectLst>
                <a:outerShdw blurRad="38100" dist="38100" dir="2700000" algn="tl">
                  <a:srgbClr val="000000">
                    <a:alpha val="43137"/>
                  </a:srgbClr>
                </a:outerShdw>
              </a:effectLst>
            </a:endParaRPr>
          </a:p>
        </p:txBody>
      </p:sp>
      <p:cxnSp>
        <p:nvCxnSpPr>
          <p:cNvPr id="67" name="Straight Arrow Connector 66"/>
          <p:cNvCxnSpPr/>
          <p:nvPr/>
        </p:nvCxnSpPr>
        <p:spPr>
          <a:xfrm flipV="1">
            <a:off x="578490" y="3090983"/>
            <a:ext cx="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50499" y="3996052"/>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78490" y="4139122"/>
            <a:ext cx="0" cy="109728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50499" y="4687762"/>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902" y="3266035"/>
            <a:ext cx="450764" cy="707886"/>
          </a:xfrm>
          <a:prstGeom prst="rect">
            <a:avLst/>
          </a:prstGeom>
          <a:noFill/>
        </p:spPr>
        <p:txBody>
          <a:bodyPr wrap="none" rtlCol="0">
            <a:spAutoFit/>
          </a:bodyPr>
          <a:lstStyle/>
          <a:p>
            <a:r>
              <a:rPr lang="en-US" sz="4000" dirty="0">
                <a:latin typeface="+mj-lt"/>
              </a:rPr>
              <a:t>d</a:t>
            </a:r>
          </a:p>
        </p:txBody>
      </p:sp>
      <p:sp>
        <p:nvSpPr>
          <p:cNvPr id="78" name="TextBox 77"/>
          <p:cNvSpPr txBox="1"/>
          <p:nvPr/>
        </p:nvSpPr>
        <p:spPr>
          <a:xfrm>
            <a:off x="18135" y="4330966"/>
            <a:ext cx="410690" cy="707886"/>
          </a:xfrm>
          <a:prstGeom prst="rect">
            <a:avLst/>
          </a:prstGeom>
          <a:noFill/>
        </p:spPr>
        <p:txBody>
          <a:bodyPr wrap="none" rtlCol="0">
            <a:spAutoFit/>
          </a:bodyPr>
          <a:lstStyle/>
          <a:p>
            <a:r>
              <a:rPr lang="en-US" sz="4000" dirty="0">
                <a:latin typeface="+mj-lt"/>
              </a:rPr>
              <a:t>v</a:t>
            </a:r>
          </a:p>
        </p:txBody>
      </p:sp>
      <p:cxnSp>
        <p:nvCxnSpPr>
          <p:cNvPr id="80" name="Straight Arrow Connector 79"/>
          <p:cNvCxnSpPr/>
          <p:nvPr/>
        </p:nvCxnSpPr>
        <p:spPr>
          <a:xfrm flipV="1">
            <a:off x="1803909" y="3100314"/>
            <a:ext cx="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775918" y="4005383"/>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803909" y="4148453"/>
            <a:ext cx="0" cy="109728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1775918" y="4697093"/>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061985" y="3097461"/>
            <a:ext cx="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033994" y="400253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061985" y="4145600"/>
            <a:ext cx="0" cy="109728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3033994" y="469424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4352717" y="3097461"/>
            <a:ext cx="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4324726" y="400253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4352717" y="4145600"/>
            <a:ext cx="0" cy="109728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4324726" y="469424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5637228" y="3097461"/>
            <a:ext cx="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5609237" y="400253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5637228" y="4145600"/>
            <a:ext cx="0" cy="109728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609237" y="469424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6920183" y="3108701"/>
            <a:ext cx="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6892192" y="401377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6920183" y="4156840"/>
            <a:ext cx="0" cy="109728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6892192" y="4705480"/>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8178259" y="3088130"/>
            <a:ext cx="0"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8150268" y="3993199"/>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8178259" y="4136269"/>
            <a:ext cx="0" cy="109728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8150268" y="4684909"/>
            <a:ext cx="914400" cy="2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rot="16200000">
            <a:off x="267186" y="2038531"/>
            <a:ext cx="1481025" cy="646331"/>
          </a:xfrm>
          <a:prstGeom prst="rect">
            <a:avLst/>
          </a:prstGeom>
          <a:noFill/>
        </p:spPr>
        <p:txBody>
          <a:bodyPr wrap="square" rtlCol="0">
            <a:spAutoFit/>
          </a:bodyPr>
          <a:lstStyle/>
          <a:p>
            <a:r>
              <a:rPr lang="en-US" dirty="0">
                <a:latin typeface="+mj-lt"/>
              </a:rPr>
              <a:t>Constant Displacement</a:t>
            </a:r>
          </a:p>
        </p:txBody>
      </p:sp>
      <p:sp>
        <p:nvSpPr>
          <p:cNvPr id="117" name="TextBox 116"/>
          <p:cNvSpPr txBox="1"/>
          <p:nvPr/>
        </p:nvSpPr>
        <p:spPr>
          <a:xfrm rot="16200000">
            <a:off x="1477677" y="2038531"/>
            <a:ext cx="1481025" cy="646331"/>
          </a:xfrm>
          <a:prstGeom prst="rect">
            <a:avLst/>
          </a:prstGeom>
          <a:noFill/>
        </p:spPr>
        <p:txBody>
          <a:bodyPr wrap="square" rtlCol="0">
            <a:spAutoFit/>
          </a:bodyPr>
          <a:lstStyle/>
          <a:p>
            <a:r>
              <a:rPr lang="en-US" dirty="0">
                <a:latin typeface="+mj-lt"/>
              </a:rPr>
              <a:t>Constant </a:t>
            </a:r>
          </a:p>
          <a:p>
            <a:r>
              <a:rPr lang="en-US" dirty="0">
                <a:latin typeface="+mj-lt"/>
              </a:rPr>
              <a:t>+ Velocity</a:t>
            </a:r>
          </a:p>
        </p:txBody>
      </p:sp>
      <p:sp>
        <p:nvSpPr>
          <p:cNvPr id="118" name="TextBox 117"/>
          <p:cNvSpPr txBox="1"/>
          <p:nvPr/>
        </p:nvSpPr>
        <p:spPr>
          <a:xfrm rot="16200000">
            <a:off x="2760631" y="2038531"/>
            <a:ext cx="1481025" cy="646331"/>
          </a:xfrm>
          <a:prstGeom prst="rect">
            <a:avLst/>
          </a:prstGeom>
          <a:noFill/>
        </p:spPr>
        <p:txBody>
          <a:bodyPr wrap="square" rtlCol="0">
            <a:spAutoFit/>
          </a:bodyPr>
          <a:lstStyle/>
          <a:p>
            <a:r>
              <a:rPr lang="en-US" dirty="0">
                <a:latin typeface="+mj-lt"/>
              </a:rPr>
              <a:t>Constant </a:t>
            </a:r>
          </a:p>
          <a:p>
            <a:r>
              <a:rPr lang="en-US" dirty="0">
                <a:latin typeface="+mj-lt"/>
              </a:rPr>
              <a:t>- Velocity</a:t>
            </a:r>
          </a:p>
        </p:txBody>
      </p:sp>
      <p:sp>
        <p:nvSpPr>
          <p:cNvPr id="119" name="TextBox 118"/>
          <p:cNvSpPr txBox="1"/>
          <p:nvPr/>
        </p:nvSpPr>
        <p:spPr>
          <a:xfrm rot="16200000">
            <a:off x="4027032" y="2018876"/>
            <a:ext cx="1520335" cy="646331"/>
          </a:xfrm>
          <a:prstGeom prst="rect">
            <a:avLst/>
          </a:prstGeom>
          <a:noFill/>
        </p:spPr>
        <p:txBody>
          <a:bodyPr wrap="square" rtlCol="0">
            <a:spAutoFit/>
          </a:bodyPr>
          <a:lstStyle/>
          <a:p>
            <a:r>
              <a:rPr lang="en-US" dirty="0">
                <a:latin typeface="+mj-lt"/>
              </a:rPr>
              <a:t>+ Acceleration </a:t>
            </a:r>
          </a:p>
          <a:p>
            <a:r>
              <a:rPr lang="en-US" dirty="0">
                <a:latin typeface="+mj-lt"/>
              </a:rPr>
              <a:t>Speeding up</a:t>
            </a:r>
          </a:p>
        </p:txBody>
      </p:sp>
      <p:sp>
        <p:nvSpPr>
          <p:cNvPr id="120" name="TextBox 119"/>
          <p:cNvSpPr txBox="1"/>
          <p:nvPr/>
        </p:nvSpPr>
        <p:spPr>
          <a:xfrm rot="16200000">
            <a:off x="5266440" y="2018876"/>
            <a:ext cx="1520335" cy="646331"/>
          </a:xfrm>
          <a:prstGeom prst="rect">
            <a:avLst/>
          </a:prstGeom>
          <a:noFill/>
        </p:spPr>
        <p:txBody>
          <a:bodyPr wrap="square" rtlCol="0">
            <a:spAutoFit/>
          </a:bodyPr>
          <a:lstStyle/>
          <a:p>
            <a:r>
              <a:rPr lang="en-US" dirty="0">
                <a:latin typeface="+mj-lt"/>
              </a:rPr>
              <a:t>+ Acceleration </a:t>
            </a:r>
          </a:p>
          <a:p>
            <a:r>
              <a:rPr lang="en-US" dirty="0">
                <a:latin typeface="+mj-lt"/>
              </a:rPr>
              <a:t>Slowing Down</a:t>
            </a:r>
          </a:p>
        </p:txBody>
      </p:sp>
      <p:sp>
        <p:nvSpPr>
          <p:cNvPr id="121" name="TextBox 120"/>
          <p:cNvSpPr txBox="1"/>
          <p:nvPr/>
        </p:nvSpPr>
        <p:spPr>
          <a:xfrm rot="16200000">
            <a:off x="6574086" y="2018876"/>
            <a:ext cx="1520335" cy="646331"/>
          </a:xfrm>
          <a:prstGeom prst="rect">
            <a:avLst/>
          </a:prstGeom>
          <a:noFill/>
        </p:spPr>
        <p:txBody>
          <a:bodyPr wrap="square" rtlCol="0">
            <a:spAutoFit/>
          </a:bodyPr>
          <a:lstStyle/>
          <a:p>
            <a:r>
              <a:rPr lang="en-US" dirty="0">
                <a:latin typeface="+mj-lt"/>
              </a:rPr>
              <a:t>- Acceleration </a:t>
            </a:r>
          </a:p>
          <a:p>
            <a:r>
              <a:rPr lang="en-US" dirty="0">
                <a:latin typeface="+mj-lt"/>
              </a:rPr>
              <a:t>Speeding up</a:t>
            </a:r>
          </a:p>
        </p:txBody>
      </p:sp>
      <p:sp>
        <p:nvSpPr>
          <p:cNvPr id="122" name="TextBox 121"/>
          <p:cNvSpPr txBox="1"/>
          <p:nvPr/>
        </p:nvSpPr>
        <p:spPr>
          <a:xfrm rot="16200000">
            <a:off x="7847724" y="2018876"/>
            <a:ext cx="1520335" cy="646331"/>
          </a:xfrm>
          <a:prstGeom prst="rect">
            <a:avLst/>
          </a:prstGeom>
          <a:noFill/>
        </p:spPr>
        <p:txBody>
          <a:bodyPr wrap="square" rtlCol="0">
            <a:spAutoFit/>
          </a:bodyPr>
          <a:lstStyle/>
          <a:p>
            <a:r>
              <a:rPr lang="en-US" dirty="0">
                <a:latin typeface="+mj-lt"/>
              </a:rPr>
              <a:t>- Acceleration </a:t>
            </a:r>
          </a:p>
          <a:p>
            <a:r>
              <a:rPr lang="en-US" dirty="0">
                <a:latin typeface="+mj-lt"/>
              </a:rPr>
              <a:t>Slowing Down</a:t>
            </a:r>
          </a:p>
        </p:txBody>
      </p:sp>
      <p:cxnSp>
        <p:nvCxnSpPr>
          <p:cNvPr id="124" name="Straight Connector 123"/>
          <p:cNvCxnSpPr/>
          <p:nvPr/>
        </p:nvCxnSpPr>
        <p:spPr>
          <a:xfrm>
            <a:off x="578490" y="3565901"/>
            <a:ext cx="68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78490" y="4687909"/>
            <a:ext cx="685800" cy="23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878121" y="3360336"/>
            <a:ext cx="548640" cy="5486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805925" y="4462812"/>
            <a:ext cx="685800" cy="23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145956" y="3383729"/>
            <a:ext cx="548640" cy="5486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059335" y="4908150"/>
            <a:ext cx="685800" cy="23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4411660" y="4247100"/>
            <a:ext cx="548640"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282921" y="4247100"/>
            <a:ext cx="502920"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5752287" y="4760924"/>
            <a:ext cx="548640"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992941" y="4760924"/>
            <a:ext cx="502920"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8" name="Arc 147"/>
          <p:cNvSpPr/>
          <p:nvPr/>
        </p:nvSpPr>
        <p:spPr>
          <a:xfrm rot="5400000">
            <a:off x="3731244" y="2558890"/>
            <a:ext cx="1416215" cy="1240667"/>
          </a:xfrm>
          <a:prstGeom prst="arc">
            <a:avLst>
              <a:gd name="adj1" fmla="val 17086467"/>
              <a:gd name="adj2" fmla="val 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Arc 148"/>
          <p:cNvSpPr/>
          <p:nvPr/>
        </p:nvSpPr>
        <p:spPr>
          <a:xfrm rot="10800000">
            <a:off x="5746988" y="2683729"/>
            <a:ext cx="1416215" cy="1240667"/>
          </a:xfrm>
          <a:prstGeom prst="arc">
            <a:avLst>
              <a:gd name="adj1" fmla="val 17136706"/>
              <a:gd name="adj2" fmla="val 2126809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Arc 149"/>
          <p:cNvSpPr/>
          <p:nvPr/>
        </p:nvSpPr>
        <p:spPr>
          <a:xfrm rot="16200000">
            <a:off x="8185544" y="3402767"/>
            <a:ext cx="1416215" cy="1240667"/>
          </a:xfrm>
          <a:prstGeom prst="arc">
            <a:avLst>
              <a:gd name="adj1" fmla="val 17136706"/>
              <a:gd name="adj2" fmla="val 2126809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Arc 150"/>
          <p:cNvSpPr/>
          <p:nvPr/>
        </p:nvSpPr>
        <p:spPr>
          <a:xfrm>
            <a:off x="6200733" y="3312035"/>
            <a:ext cx="1416215" cy="1240667"/>
          </a:xfrm>
          <a:prstGeom prst="arc">
            <a:avLst>
              <a:gd name="adj1" fmla="val 17136706"/>
              <a:gd name="adj2" fmla="val 2126809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48659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Terminal Velocity</a:t>
            </a:r>
            <a:endParaRPr lang="en-US" u="sng" dirty="0">
              <a:solidFill>
                <a:schemeClr val="bg1"/>
              </a:solidFill>
              <a:effectLst>
                <a:outerShdw blurRad="38100" dist="38100" dir="2700000" algn="tl">
                  <a:srgbClr val="000000">
                    <a:alpha val="43137"/>
                  </a:srgbClr>
                </a:outerShdw>
              </a:effectLst>
            </a:endParaRPr>
          </a:p>
          <a:p>
            <a:pPr algn="ctr"/>
            <a:endParaRPr lang="en-US" u="sng" dirty="0">
              <a:solidFill>
                <a:schemeClr val="bg1"/>
              </a:solidFill>
              <a:effectLst>
                <a:outerShdw blurRad="38100" dist="38100" dir="2700000" algn="tl">
                  <a:srgbClr val="000000">
                    <a:alpha val="43137"/>
                  </a:srgbClr>
                </a:outerShdw>
              </a:effectLst>
            </a:endParaRPr>
          </a:p>
        </p:txBody>
      </p:sp>
      <p:cxnSp>
        <p:nvCxnSpPr>
          <p:cNvPr id="13" name="Straight Arrow Connector 12"/>
          <p:cNvCxnSpPr/>
          <p:nvPr/>
        </p:nvCxnSpPr>
        <p:spPr>
          <a:xfrm flipH="1" flipV="1">
            <a:off x="1480837" y="1530211"/>
            <a:ext cx="22860" cy="2758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480837" y="4250552"/>
            <a:ext cx="2534194" cy="10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301916" y="2724765"/>
            <a:ext cx="1843262" cy="369332"/>
          </a:xfrm>
          <a:prstGeom prst="rect">
            <a:avLst/>
          </a:prstGeom>
          <a:noFill/>
        </p:spPr>
        <p:txBody>
          <a:bodyPr wrap="none" rtlCol="0">
            <a:spAutoFit/>
          </a:bodyPr>
          <a:lstStyle/>
          <a:p>
            <a:r>
              <a:rPr lang="en-US" dirty="0"/>
              <a:t>Displacement (m)</a:t>
            </a:r>
          </a:p>
        </p:txBody>
      </p:sp>
      <p:sp>
        <p:nvSpPr>
          <p:cNvPr id="19" name="TextBox 18"/>
          <p:cNvSpPr txBox="1"/>
          <p:nvPr/>
        </p:nvSpPr>
        <p:spPr>
          <a:xfrm>
            <a:off x="2144528" y="4293941"/>
            <a:ext cx="1019831" cy="369332"/>
          </a:xfrm>
          <a:prstGeom prst="rect">
            <a:avLst/>
          </a:prstGeom>
          <a:noFill/>
        </p:spPr>
        <p:txBody>
          <a:bodyPr wrap="none" rtlCol="0">
            <a:spAutoFit/>
          </a:bodyPr>
          <a:lstStyle/>
          <a:p>
            <a:r>
              <a:rPr lang="en-US" dirty="0"/>
              <a:t>Time (s)</a:t>
            </a:r>
          </a:p>
        </p:txBody>
      </p:sp>
      <p:cxnSp>
        <p:nvCxnSpPr>
          <p:cNvPr id="20" name="Straight Arrow Connector 19"/>
          <p:cNvCxnSpPr/>
          <p:nvPr/>
        </p:nvCxnSpPr>
        <p:spPr>
          <a:xfrm flipH="1" flipV="1">
            <a:off x="5617409" y="1531726"/>
            <a:ext cx="22860" cy="2758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17409" y="4252067"/>
            <a:ext cx="2534194" cy="10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4573812" y="2726280"/>
            <a:ext cx="1572610" cy="369332"/>
          </a:xfrm>
          <a:prstGeom prst="rect">
            <a:avLst/>
          </a:prstGeom>
          <a:noFill/>
        </p:spPr>
        <p:txBody>
          <a:bodyPr wrap="none" rtlCol="0">
            <a:spAutoFit/>
          </a:bodyPr>
          <a:lstStyle/>
          <a:p>
            <a:r>
              <a:rPr lang="en-US" dirty="0"/>
              <a:t>Velocity (m s</a:t>
            </a:r>
            <a:r>
              <a:rPr lang="en-US" baseline="30000" dirty="0"/>
              <a:t>-1</a:t>
            </a:r>
            <a:r>
              <a:rPr lang="en-US" dirty="0"/>
              <a:t>)</a:t>
            </a:r>
          </a:p>
        </p:txBody>
      </p:sp>
      <p:sp>
        <p:nvSpPr>
          <p:cNvPr id="28" name="TextBox 27"/>
          <p:cNvSpPr txBox="1"/>
          <p:nvPr/>
        </p:nvSpPr>
        <p:spPr>
          <a:xfrm>
            <a:off x="6281100" y="4295456"/>
            <a:ext cx="1019831" cy="369332"/>
          </a:xfrm>
          <a:prstGeom prst="rect">
            <a:avLst/>
          </a:prstGeom>
          <a:noFill/>
        </p:spPr>
        <p:txBody>
          <a:bodyPr wrap="none" rtlCol="0">
            <a:spAutoFit/>
          </a:bodyPr>
          <a:lstStyle/>
          <a:p>
            <a:r>
              <a:rPr lang="en-US" dirty="0"/>
              <a:t>Time (s)</a:t>
            </a:r>
          </a:p>
        </p:txBody>
      </p:sp>
      <p:pic>
        <p:nvPicPr>
          <p:cNvPr id="29" name="Picture 2" descr="http://www.longbeachskydiving.com/img/slider/california-skydiving-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985" y="4941132"/>
            <a:ext cx="2935224" cy="105868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D005ED5-E046-4B94-BE61-020529CC61DA}"/>
              </a:ext>
            </a:extLst>
          </p:cNvPr>
          <p:cNvGrpSpPr/>
          <p:nvPr/>
        </p:nvGrpSpPr>
        <p:grpSpPr>
          <a:xfrm>
            <a:off x="1510145" y="1943100"/>
            <a:ext cx="2147455" cy="2310573"/>
            <a:chOff x="1510145" y="1943100"/>
            <a:chExt cx="2147455" cy="2310573"/>
          </a:xfrm>
        </p:grpSpPr>
        <p:sp>
          <p:nvSpPr>
            <p:cNvPr id="2" name="Freeform: Shape 1">
              <a:extLst>
                <a:ext uri="{FF2B5EF4-FFF2-40B4-BE49-F238E27FC236}">
                  <a16:creationId xmlns:a16="http://schemas.microsoft.com/office/drawing/2014/main" id="{B5632950-EF9C-4B2F-B77C-00C5DA5F5816}"/>
                </a:ext>
              </a:extLst>
            </p:cNvPr>
            <p:cNvSpPr/>
            <p:nvPr/>
          </p:nvSpPr>
          <p:spPr>
            <a:xfrm>
              <a:off x="1510145" y="3546764"/>
              <a:ext cx="1191491" cy="706909"/>
            </a:xfrm>
            <a:custGeom>
              <a:avLst/>
              <a:gdLst>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871"/>
                <a:gd name="connsiteX1" fmla="*/ 1191491 w 1191491"/>
                <a:gd name="connsiteY1" fmla="*/ 0 h 706871"/>
                <a:gd name="connsiteX0" fmla="*/ 0 w 1191491"/>
                <a:gd name="connsiteY0" fmla="*/ 706581 h 706879"/>
                <a:gd name="connsiteX1" fmla="*/ 1191491 w 1191491"/>
                <a:gd name="connsiteY1" fmla="*/ 0 h 706879"/>
                <a:gd name="connsiteX0" fmla="*/ 0 w 1191491"/>
                <a:gd name="connsiteY0" fmla="*/ 706581 h 706909"/>
                <a:gd name="connsiteX1" fmla="*/ 1191491 w 1191491"/>
                <a:gd name="connsiteY1" fmla="*/ 0 h 706909"/>
              </a:gdLst>
              <a:ahLst/>
              <a:cxnLst>
                <a:cxn ang="0">
                  <a:pos x="connsiteX0" y="connsiteY0"/>
                </a:cxn>
                <a:cxn ang="0">
                  <a:pos x="connsiteX1" y="connsiteY1"/>
                </a:cxn>
              </a:cxnLst>
              <a:rect l="l" t="t" r="r" b="b"/>
              <a:pathLst>
                <a:path w="1191491" h="706909">
                  <a:moveTo>
                    <a:pt x="0" y="706581"/>
                  </a:moveTo>
                  <a:cubicBezTo>
                    <a:pt x="646546" y="720436"/>
                    <a:pt x="1005319" y="292676"/>
                    <a:pt x="119149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1141785-CB5A-4E5A-8235-1ACC13661FD0}"/>
                </a:ext>
              </a:extLst>
            </p:cNvPr>
            <p:cNvCxnSpPr>
              <a:cxnSpLocks/>
              <a:stCxn id="2" idx="1"/>
            </p:cNvCxnSpPr>
            <p:nvPr/>
          </p:nvCxnSpPr>
          <p:spPr>
            <a:xfrm flipV="1">
              <a:off x="2701636" y="1943100"/>
              <a:ext cx="955964" cy="16036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A0B4E71-3D44-4731-85AC-05DE7C6EA5D7}"/>
              </a:ext>
            </a:extLst>
          </p:cNvPr>
          <p:cNvGrpSpPr/>
          <p:nvPr/>
        </p:nvGrpSpPr>
        <p:grpSpPr>
          <a:xfrm>
            <a:off x="2981325" y="2562225"/>
            <a:ext cx="1330929" cy="608816"/>
            <a:chOff x="2981325" y="2562225"/>
            <a:chExt cx="1330929" cy="608816"/>
          </a:xfrm>
        </p:grpSpPr>
        <p:cxnSp>
          <p:nvCxnSpPr>
            <p:cNvPr id="11" name="Straight Connector 10">
              <a:extLst>
                <a:ext uri="{FF2B5EF4-FFF2-40B4-BE49-F238E27FC236}">
                  <a16:creationId xmlns:a16="http://schemas.microsoft.com/office/drawing/2014/main" id="{D44A881C-1DF2-447B-B513-9A9ED2808AD3}"/>
                </a:ext>
              </a:extLst>
            </p:cNvPr>
            <p:cNvCxnSpPr/>
            <p:nvPr/>
          </p:nvCxnSpPr>
          <p:spPr>
            <a:xfrm>
              <a:off x="2981325" y="3105150"/>
              <a:ext cx="31432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301572-7F6C-412F-B22A-B082B9D7297F}"/>
                </a:ext>
              </a:extLst>
            </p:cNvPr>
            <p:cNvCxnSpPr/>
            <p:nvPr/>
          </p:nvCxnSpPr>
          <p:spPr>
            <a:xfrm flipV="1">
              <a:off x="3300412" y="2562225"/>
              <a:ext cx="0" cy="5476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3451110-44F8-4124-B212-838BC3E8201A}"/>
                </a:ext>
              </a:extLst>
            </p:cNvPr>
            <p:cNvSpPr txBox="1"/>
            <p:nvPr/>
          </p:nvSpPr>
          <p:spPr>
            <a:xfrm>
              <a:off x="3281574" y="2647821"/>
              <a:ext cx="1030680" cy="523220"/>
            </a:xfrm>
            <a:prstGeom prst="rect">
              <a:avLst/>
            </a:prstGeom>
            <a:noFill/>
          </p:spPr>
          <p:txBody>
            <a:bodyPr wrap="square" rtlCol="0">
              <a:spAutoFit/>
            </a:bodyPr>
            <a:lstStyle/>
            <a:p>
              <a:r>
                <a:rPr lang="en-US" sz="1400" dirty="0">
                  <a:solidFill>
                    <a:srgbClr val="7030A0"/>
                  </a:solidFill>
                  <a:latin typeface="Ebrima" panose="02000000000000000000" pitchFamily="2" charset="0"/>
                  <a:ea typeface="Ebrima" panose="02000000000000000000" pitchFamily="2" charset="0"/>
                  <a:cs typeface="Ebrima" panose="02000000000000000000" pitchFamily="2" charset="0"/>
                </a:rPr>
                <a:t>Terminal Velocity</a:t>
              </a:r>
            </a:p>
          </p:txBody>
        </p:sp>
      </p:grpSp>
      <p:grpSp>
        <p:nvGrpSpPr>
          <p:cNvPr id="5" name="Group 4">
            <a:extLst>
              <a:ext uri="{FF2B5EF4-FFF2-40B4-BE49-F238E27FC236}">
                <a16:creationId xmlns:a16="http://schemas.microsoft.com/office/drawing/2014/main" id="{8B4FE939-AAEA-4930-91EF-4BEF296F0ACF}"/>
              </a:ext>
            </a:extLst>
          </p:cNvPr>
          <p:cNvGrpSpPr/>
          <p:nvPr/>
        </p:nvGrpSpPr>
        <p:grpSpPr>
          <a:xfrm>
            <a:off x="5640269" y="2429430"/>
            <a:ext cx="1796256" cy="315503"/>
            <a:chOff x="5640269" y="2429430"/>
            <a:chExt cx="1796256" cy="315503"/>
          </a:xfrm>
        </p:grpSpPr>
        <p:cxnSp>
          <p:nvCxnSpPr>
            <p:cNvPr id="30" name="Straight Connector 29">
              <a:extLst>
                <a:ext uri="{FF2B5EF4-FFF2-40B4-BE49-F238E27FC236}">
                  <a16:creationId xmlns:a16="http://schemas.microsoft.com/office/drawing/2014/main" id="{5C81FB6A-348B-477F-9923-250BBC5E75E3}"/>
                </a:ext>
              </a:extLst>
            </p:cNvPr>
            <p:cNvCxnSpPr>
              <a:cxnSpLocks/>
            </p:cNvCxnSpPr>
            <p:nvPr/>
          </p:nvCxnSpPr>
          <p:spPr>
            <a:xfrm flipV="1">
              <a:off x="5640269" y="2744933"/>
              <a:ext cx="1145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8E3F25-C601-44E5-8840-595C835DBA57}"/>
                </a:ext>
              </a:extLst>
            </p:cNvPr>
            <p:cNvSpPr txBox="1"/>
            <p:nvPr/>
          </p:nvSpPr>
          <p:spPr>
            <a:xfrm>
              <a:off x="5781015" y="2429430"/>
              <a:ext cx="1655510" cy="307777"/>
            </a:xfrm>
            <a:prstGeom prst="rect">
              <a:avLst/>
            </a:prstGeom>
            <a:noFill/>
          </p:spPr>
          <p:txBody>
            <a:bodyPr wrap="square" rtlCol="0">
              <a:spAutoFit/>
            </a:bodyPr>
            <a:lstStyle/>
            <a:p>
              <a:r>
                <a:rPr lang="en-US" sz="1400" dirty="0">
                  <a:solidFill>
                    <a:srgbClr val="7030A0"/>
                  </a:solidFill>
                  <a:latin typeface="Ebrima" panose="02000000000000000000" pitchFamily="2" charset="0"/>
                  <a:ea typeface="Ebrima" panose="02000000000000000000" pitchFamily="2" charset="0"/>
                  <a:cs typeface="Ebrima" panose="02000000000000000000" pitchFamily="2" charset="0"/>
                </a:rPr>
                <a:t>Terminal Velocity</a:t>
              </a:r>
            </a:p>
          </p:txBody>
        </p:sp>
      </p:grpSp>
      <p:sp>
        <p:nvSpPr>
          <p:cNvPr id="34" name="TextBox 33">
            <a:extLst>
              <a:ext uri="{FF2B5EF4-FFF2-40B4-BE49-F238E27FC236}">
                <a16:creationId xmlns:a16="http://schemas.microsoft.com/office/drawing/2014/main" id="{0FCADF48-A505-4F37-948B-502941B1DE98}"/>
              </a:ext>
            </a:extLst>
          </p:cNvPr>
          <p:cNvSpPr txBox="1"/>
          <p:nvPr/>
        </p:nvSpPr>
        <p:spPr>
          <a:xfrm>
            <a:off x="6109927" y="5003609"/>
            <a:ext cx="2419555" cy="923330"/>
          </a:xfrm>
          <a:prstGeom prst="rect">
            <a:avLst/>
          </a:prstGeom>
          <a:noFill/>
        </p:spPr>
        <p:txBody>
          <a:bodyPr wrap="square" rtlCol="0">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Note: these graphs treat the downward direction as positive</a:t>
            </a:r>
          </a:p>
        </p:txBody>
      </p:sp>
      <p:grpSp>
        <p:nvGrpSpPr>
          <p:cNvPr id="7" name="Group 6">
            <a:extLst>
              <a:ext uri="{FF2B5EF4-FFF2-40B4-BE49-F238E27FC236}">
                <a16:creationId xmlns:a16="http://schemas.microsoft.com/office/drawing/2014/main" id="{98AE5207-42FC-4B12-A589-305795A7D786}"/>
              </a:ext>
            </a:extLst>
          </p:cNvPr>
          <p:cNvGrpSpPr/>
          <p:nvPr/>
        </p:nvGrpSpPr>
        <p:grpSpPr>
          <a:xfrm>
            <a:off x="5640269" y="2742465"/>
            <a:ext cx="2131043" cy="1514860"/>
            <a:chOff x="5640269" y="2742465"/>
            <a:chExt cx="2131043" cy="1514860"/>
          </a:xfrm>
        </p:grpSpPr>
        <p:cxnSp>
          <p:nvCxnSpPr>
            <p:cNvPr id="26" name="Straight Connector 25">
              <a:extLst>
                <a:ext uri="{FF2B5EF4-FFF2-40B4-BE49-F238E27FC236}">
                  <a16:creationId xmlns:a16="http://schemas.microsoft.com/office/drawing/2014/main" id="{C5BB9366-8D60-4C06-943D-7288294E3D40}"/>
                </a:ext>
              </a:extLst>
            </p:cNvPr>
            <p:cNvCxnSpPr>
              <a:cxnSpLocks/>
            </p:cNvCxnSpPr>
            <p:nvPr/>
          </p:nvCxnSpPr>
          <p:spPr>
            <a:xfrm flipV="1">
              <a:off x="6868099" y="2744932"/>
              <a:ext cx="903213"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2233D5FF-AF2F-4C1C-9BF6-6D4A01AA052E}"/>
                </a:ext>
              </a:extLst>
            </p:cNvPr>
            <p:cNvSpPr/>
            <p:nvPr/>
          </p:nvSpPr>
          <p:spPr>
            <a:xfrm flipH="1" flipV="1">
              <a:off x="5640269" y="2742465"/>
              <a:ext cx="1228092" cy="1514860"/>
            </a:xfrm>
            <a:custGeom>
              <a:avLst/>
              <a:gdLst>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871"/>
                <a:gd name="connsiteX1" fmla="*/ 1191491 w 1191491"/>
                <a:gd name="connsiteY1" fmla="*/ 0 h 706871"/>
                <a:gd name="connsiteX0" fmla="*/ 0 w 1191491"/>
                <a:gd name="connsiteY0" fmla="*/ 706581 h 706879"/>
                <a:gd name="connsiteX1" fmla="*/ 1191491 w 1191491"/>
                <a:gd name="connsiteY1" fmla="*/ 0 h 706879"/>
                <a:gd name="connsiteX0" fmla="*/ 0 w 1191491"/>
                <a:gd name="connsiteY0" fmla="*/ 706581 h 706909"/>
                <a:gd name="connsiteX1" fmla="*/ 1191491 w 1191491"/>
                <a:gd name="connsiteY1" fmla="*/ 0 h 706909"/>
              </a:gdLst>
              <a:ahLst/>
              <a:cxnLst>
                <a:cxn ang="0">
                  <a:pos x="connsiteX0" y="connsiteY0"/>
                </a:cxn>
                <a:cxn ang="0">
                  <a:pos x="connsiteX1" y="connsiteY1"/>
                </a:cxn>
              </a:cxnLst>
              <a:rect l="l" t="t" r="r" b="b"/>
              <a:pathLst>
                <a:path w="1191491" h="706909">
                  <a:moveTo>
                    <a:pt x="0" y="706581"/>
                  </a:moveTo>
                  <a:cubicBezTo>
                    <a:pt x="646546" y="720436"/>
                    <a:pt x="1005319" y="292676"/>
                    <a:pt x="119149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9120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When the Parachute opens…</a:t>
            </a:r>
            <a:endParaRPr lang="en-US" u="sng" dirty="0">
              <a:solidFill>
                <a:schemeClr val="bg1"/>
              </a:solidFill>
              <a:effectLst>
                <a:outerShdw blurRad="38100" dist="38100" dir="2700000" algn="tl">
                  <a:srgbClr val="000000">
                    <a:alpha val="43137"/>
                  </a:srgbClr>
                </a:outerShdw>
              </a:effectLst>
            </a:endParaRPr>
          </a:p>
        </p:txBody>
      </p:sp>
      <p:pic>
        <p:nvPicPr>
          <p:cNvPr id="18" name="Picture 2" descr="http://3.bp.blogspot.com/-heFNMjOFgBw/Tz19jLZXfMI/AAAAAAAAAsQ/mCFbupgNzqU/s1600/canop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4" y="2173121"/>
            <a:ext cx="2298311" cy="168772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65B8978-9321-452B-AF19-9A84B4F8AD3D}"/>
              </a:ext>
            </a:extLst>
          </p:cNvPr>
          <p:cNvGrpSpPr/>
          <p:nvPr/>
        </p:nvGrpSpPr>
        <p:grpSpPr>
          <a:xfrm>
            <a:off x="1912884" y="1417426"/>
            <a:ext cx="1239428" cy="2011680"/>
            <a:chOff x="1912884" y="1417426"/>
            <a:chExt cx="1239428" cy="2011680"/>
          </a:xfrm>
        </p:grpSpPr>
        <p:cxnSp>
          <p:nvCxnSpPr>
            <p:cNvPr id="20" name="Straight Arrow Connector 19"/>
            <p:cNvCxnSpPr/>
            <p:nvPr/>
          </p:nvCxnSpPr>
          <p:spPr>
            <a:xfrm flipH="1" flipV="1">
              <a:off x="1912884" y="1417426"/>
              <a:ext cx="3667" cy="2011680"/>
            </a:xfrm>
            <a:prstGeom prst="straightConnector1">
              <a:avLst/>
            </a:prstGeom>
            <a:ln w="76200">
              <a:solidFill>
                <a:schemeClr val="accent2"/>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925694" y="1662756"/>
              <a:ext cx="1226618" cy="523220"/>
            </a:xfrm>
            <a:prstGeom prst="rect">
              <a:avLst/>
            </a:prstGeom>
            <a:noFill/>
          </p:spPr>
          <p:txBody>
            <a:bodyPr wrap="none" rtlCol="0">
              <a:spAutoFit/>
            </a:bodyPr>
            <a:lstStyle/>
            <a:p>
              <a:r>
                <a:rPr lang="en-US" sz="2800" dirty="0">
                  <a:solidFill>
                    <a:srgbClr val="0070C0"/>
                  </a:solidFill>
                  <a:latin typeface="+mj-lt"/>
                </a:rPr>
                <a:t>1200 N</a:t>
              </a:r>
              <a:endParaRPr lang="en-US" sz="1400" dirty="0">
                <a:solidFill>
                  <a:srgbClr val="0070C0"/>
                </a:solidFill>
                <a:latin typeface="+mj-lt"/>
              </a:endParaRPr>
            </a:p>
          </p:txBody>
        </p:sp>
      </p:grpSp>
      <p:sp>
        <p:nvSpPr>
          <p:cNvPr id="28" name="TextBox 27"/>
          <p:cNvSpPr txBox="1"/>
          <p:nvPr/>
        </p:nvSpPr>
        <p:spPr>
          <a:xfrm>
            <a:off x="2046016" y="3354183"/>
            <a:ext cx="684803" cy="369332"/>
          </a:xfrm>
          <a:prstGeom prst="rect">
            <a:avLst/>
          </a:prstGeom>
          <a:noFill/>
        </p:spPr>
        <p:txBody>
          <a:bodyPr wrap="none" rtlCol="0">
            <a:spAutoFit/>
          </a:bodyPr>
          <a:lstStyle/>
          <a:p>
            <a:r>
              <a:rPr lang="en-US" b="1" dirty="0">
                <a:solidFill>
                  <a:schemeClr val="bg1"/>
                </a:solidFill>
                <a:latin typeface="+mj-lt"/>
              </a:rPr>
              <a:t>70 kg</a:t>
            </a:r>
          </a:p>
        </p:txBody>
      </p:sp>
      <p:pic>
        <p:nvPicPr>
          <p:cNvPr id="29" name="Picture 2" descr="http://3.bp.blogspot.com/-heFNMjOFgBw/Tz19jLZXfMI/AAAAAAAAAsQ/mCFbupgNzqU/s1600/canop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877" y="2173121"/>
            <a:ext cx="2298311" cy="168772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172AA2C-559F-446D-9147-3D7EA91A5E48}"/>
              </a:ext>
            </a:extLst>
          </p:cNvPr>
          <p:cNvGrpSpPr/>
          <p:nvPr/>
        </p:nvGrpSpPr>
        <p:grpSpPr>
          <a:xfrm>
            <a:off x="4730598" y="1677945"/>
            <a:ext cx="1235760" cy="1766350"/>
            <a:chOff x="4730598" y="1677945"/>
            <a:chExt cx="1235760" cy="1766350"/>
          </a:xfrm>
        </p:grpSpPr>
        <p:cxnSp>
          <p:nvCxnSpPr>
            <p:cNvPr id="31" name="Straight Arrow Connector 30"/>
            <p:cNvCxnSpPr>
              <a:endCxn id="32" idx="1"/>
            </p:cNvCxnSpPr>
            <p:nvPr/>
          </p:nvCxnSpPr>
          <p:spPr>
            <a:xfrm flipV="1">
              <a:off x="4730598" y="1939555"/>
              <a:ext cx="0" cy="1504740"/>
            </a:xfrm>
            <a:prstGeom prst="straightConnector1">
              <a:avLst/>
            </a:prstGeom>
            <a:ln w="76200">
              <a:solidFill>
                <a:schemeClr val="accent2"/>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4739740" y="1677945"/>
              <a:ext cx="1226618" cy="523220"/>
            </a:xfrm>
            <a:prstGeom prst="rect">
              <a:avLst/>
            </a:prstGeom>
            <a:noFill/>
          </p:spPr>
          <p:txBody>
            <a:bodyPr wrap="none" rtlCol="0">
              <a:spAutoFit/>
            </a:bodyPr>
            <a:lstStyle/>
            <a:p>
              <a:r>
                <a:rPr lang="en-US" sz="2800" dirty="0">
                  <a:solidFill>
                    <a:srgbClr val="0070C0"/>
                  </a:solidFill>
                  <a:latin typeface="+mj-lt"/>
                </a:rPr>
                <a:t>1000 N</a:t>
              </a:r>
              <a:endParaRPr lang="en-US" sz="1400" dirty="0">
                <a:solidFill>
                  <a:srgbClr val="0070C0"/>
                </a:solidFill>
                <a:latin typeface="+mj-lt"/>
              </a:endParaRPr>
            </a:p>
          </p:txBody>
        </p:sp>
      </p:grpSp>
      <p:sp>
        <p:nvSpPr>
          <p:cNvPr id="34" name="TextBox 33"/>
          <p:cNvSpPr txBox="1"/>
          <p:nvPr/>
        </p:nvSpPr>
        <p:spPr>
          <a:xfrm>
            <a:off x="4850919" y="3354183"/>
            <a:ext cx="684803" cy="369332"/>
          </a:xfrm>
          <a:prstGeom prst="rect">
            <a:avLst/>
          </a:prstGeom>
          <a:noFill/>
        </p:spPr>
        <p:txBody>
          <a:bodyPr wrap="none" rtlCol="0">
            <a:spAutoFit/>
          </a:bodyPr>
          <a:lstStyle/>
          <a:p>
            <a:r>
              <a:rPr lang="en-US" b="1" dirty="0">
                <a:solidFill>
                  <a:schemeClr val="bg1"/>
                </a:solidFill>
                <a:latin typeface="+mj-lt"/>
              </a:rPr>
              <a:t>70 kg</a:t>
            </a:r>
          </a:p>
        </p:txBody>
      </p:sp>
      <p:pic>
        <p:nvPicPr>
          <p:cNvPr id="35" name="Picture 2" descr="http://3.bp.blogspot.com/-heFNMjOFgBw/Tz19jLZXfMI/AAAAAAAAAsQ/mCFbupgNzqU/s1600/canop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79" y="2157932"/>
            <a:ext cx="2298311" cy="16877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5F4AAE2-5AED-4DE0-9A7C-D689EAC8BEE4}"/>
              </a:ext>
            </a:extLst>
          </p:cNvPr>
          <p:cNvGrpSpPr/>
          <p:nvPr/>
        </p:nvGrpSpPr>
        <p:grpSpPr>
          <a:xfrm>
            <a:off x="7470563" y="1747142"/>
            <a:ext cx="1043876" cy="1607041"/>
            <a:chOff x="7470563" y="1747142"/>
            <a:chExt cx="1043876" cy="1607041"/>
          </a:xfrm>
        </p:grpSpPr>
        <p:cxnSp>
          <p:nvCxnSpPr>
            <p:cNvPr id="37" name="Straight Arrow Connector 36"/>
            <p:cNvCxnSpPr/>
            <p:nvPr/>
          </p:nvCxnSpPr>
          <p:spPr>
            <a:xfrm flipV="1">
              <a:off x="7535500" y="2238615"/>
              <a:ext cx="0" cy="1115568"/>
            </a:xfrm>
            <a:prstGeom prst="straightConnector1">
              <a:avLst/>
            </a:prstGeom>
            <a:ln w="76200">
              <a:solidFill>
                <a:schemeClr val="accent2"/>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7470563" y="1747142"/>
              <a:ext cx="1043876" cy="523220"/>
            </a:xfrm>
            <a:prstGeom prst="rect">
              <a:avLst/>
            </a:prstGeom>
            <a:noFill/>
          </p:spPr>
          <p:txBody>
            <a:bodyPr wrap="none" rtlCol="0">
              <a:spAutoFit/>
            </a:bodyPr>
            <a:lstStyle/>
            <a:p>
              <a:r>
                <a:rPr lang="en-US" sz="2800" dirty="0">
                  <a:solidFill>
                    <a:srgbClr val="0070C0"/>
                  </a:solidFill>
                  <a:latin typeface="+mj-lt"/>
                </a:rPr>
                <a:t>700 N</a:t>
              </a:r>
              <a:endParaRPr lang="en-US" sz="1400" dirty="0">
                <a:solidFill>
                  <a:srgbClr val="0070C0"/>
                </a:solidFill>
                <a:latin typeface="+mj-lt"/>
              </a:endParaRPr>
            </a:p>
          </p:txBody>
        </p:sp>
      </p:grpSp>
      <p:grpSp>
        <p:nvGrpSpPr>
          <p:cNvPr id="2" name="Group 1">
            <a:extLst>
              <a:ext uri="{FF2B5EF4-FFF2-40B4-BE49-F238E27FC236}">
                <a16:creationId xmlns:a16="http://schemas.microsoft.com/office/drawing/2014/main" id="{5989B299-DC5E-4359-9351-D0B588D70635}"/>
              </a:ext>
            </a:extLst>
          </p:cNvPr>
          <p:cNvGrpSpPr/>
          <p:nvPr/>
        </p:nvGrpSpPr>
        <p:grpSpPr>
          <a:xfrm>
            <a:off x="1912884" y="3724103"/>
            <a:ext cx="6653681" cy="1131557"/>
            <a:chOff x="1912884" y="3724103"/>
            <a:chExt cx="6653681" cy="1131557"/>
          </a:xfrm>
        </p:grpSpPr>
        <p:cxnSp>
          <p:nvCxnSpPr>
            <p:cNvPr id="19" name="Straight Arrow Connector 18"/>
            <p:cNvCxnSpPr/>
            <p:nvPr/>
          </p:nvCxnSpPr>
          <p:spPr>
            <a:xfrm>
              <a:off x="1925695" y="3739292"/>
              <a:ext cx="0" cy="1116368"/>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912884" y="4083685"/>
              <a:ext cx="1043876" cy="523220"/>
            </a:xfrm>
            <a:prstGeom prst="rect">
              <a:avLst/>
            </a:prstGeom>
            <a:noFill/>
          </p:spPr>
          <p:txBody>
            <a:bodyPr wrap="none" rtlCol="0">
              <a:spAutoFit/>
            </a:bodyPr>
            <a:lstStyle/>
            <a:p>
              <a:r>
                <a:rPr lang="en-US" sz="2800" dirty="0">
                  <a:solidFill>
                    <a:srgbClr val="C00000"/>
                  </a:solidFill>
                  <a:latin typeface="+mj-lt"/>
                </a:rPr>
                <a:t>700 N</a:t>
              </a:r>
              <a:endParaRPr lang="en-US" sz="1400" dirty="0">
                <a:solidFill>
                  <a:srgbClr val="C00000"/>
                </a:solidFill>
                <a:latin typeface="+mj-lt"/>
              </a:endParaRPr>
            </a:p>
          </p:txBody>
        </p:sp>
        <p:cxnSp>
          <p:nvCxnSpPr>
            <p:cNvPr id="30" name="Straight Arrow Connector 29"/>
            <p:cNvCxnSpPr/>
            <p:nvPr/>
          </p:nvCxnSpPr>
          <p:spPr>
            <a:xfrm>
              <a:off x="4730598" y="3739292"/>
              <a:ext cx="0" cy="1116368"/>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4717787" y="4083685"/>
              <a:ext cx="1043876" cy="523220"/>
            </a:xfrm>
            <a:prstGeom prst="rect">
              <a:avLst/>
            </a:prstGeom>
            <a:noFill/>
          </p:spPr>
          <p:txBody>
            <a:bodyPr wrap="none" rtlCol="0">
              <a:spAutoFit/>
            </a:bodyPr>
            <a:lstStyle/>
            <a:p>
              <a:r>
                <a:rPr lang="en-US" sz="2800" dirty="0">
                  <a:solidFill>
                    <a:srgbClr val="C00000"/>
                  </a:solidFill>
                  <a:latin typeface="+mj-lt"/>
                </a:rPr>
                <a:t>700 N</a:t>
              </a:r>
              <a:endParaRPr lang="en-US" sz="1400" dirty="0">
                <a:solidFill>
                  <a:srgbClr val="C00000"/>
                </a:solidFill>
                <a:latin typeface="+mj-lt"/>
              </a:endParaRPr>
            </a:p>
          </p:txBody>
        </p:sp>
        <p:cxnSp>
          <p:nvCxnSpPr>
            <p:cNvPr id="36" name="Straight Arrow Connector 35"/>
            <p:cNvCxnSpPr/>
            <p:nvPr/>
          </p:nvCxnSpPr>
          <p:spPr>
            <a:xfrm>
              <a:off x="7535500" y="3724103"/>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7522689" y="4068496"/>
              <a:ext cx="1043876"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dirty="0">
                  <a:solidFill>
                    <a:srgbClr val="C00000"/>
                  </a:solidFill>
                  <a:latin typeface="+mj-lt"/>
                </a:rPr>
                <a:t>700 N</a:t>
              </a:r>
              <a:endParaRPr lang="en-US" sz="1400" dirty="0">
                <a:solidFill>
                  <a:srgbClr val="C00000"/>
                </a:solidFill>
                <a:latin typeface="+mj-lt"/>
              </a:endParaRPr>
            </a:p>
          </p:txBody>
        </p:sp>
      </p:grpSp>
      <p:sp>
        <p:nvSpPr>
          <p:cNvPr id="40" name="TextBox 39"/>
          <p:cNvSpPr txBox="1"/>
          <p:nvPr/>
        </p:nvSpPr>
        <p:spPr>
          <a:xfrm>
            <a:off x="7655821" y="3338994"/>
            <a:ext cx="684803" cy="369332"/>
          </a:xfrm>
          <a:prstGeom prst="rect">
            <a:avLst/>
          </a:prstGeom>
          <a:noFill/>
        </p:spPr>
        <p:txBody>
          <a:bodyPr wrap="none" rtlCol="0">
            <a:spAutoFit/>
          </a:bodyPr>
          <a:lstStyle/>
          <a:p>
            <a:r>
              <a:rPr lang="en-US" b="1" dirty="0">
                <a:solidFill>
                  <a:schemeClr val="bg1"/>
                </a:solidFill>
                <a:latin typeface="+mj-lt"/>
              </a:rPr>
              <a:t>70 kg</a:t>
            </a:r>
          </a:p>
        </p:txBody>
      </p:sp>
      <p:sp>
        <p:nvSpPr>
          <p:cNvPr id="41" name="Right Arrow 40"/>
          <p:cNvSpPr/>
          <p:nvPr/>
        </p:nvSpPr>
        <p:spPr>
          <a:xfrm rot="5400000">
            <a:off x="183174" y="3180942"/>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50 m s</a:t>
            </a:r>
            <a:r>
              <a:rPr lang="en-US" baseline="30000" dirty="0"/>
              <a:t>-1</a:t>
            </a:r>
            <a:endParaRPr lang="en-US" dirty="0"/>
          </a:p>
        </p:txBody>
      </p:sp>
      <p:sp>
        <p:nvSpPr>
          <p:cNvPr id="42" name="Right Arrow 41"/>
          <p:cNvSpPr/>
          <p:nvPr/>
        </p:nvSpPr>
        <p:spPr>
          <a:xfrm rot="5400000">
            <a:off x="3022199" y="3180942"/>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25 m s</a:t>
            </a:r>
            <a:r>
              <a:rPr lang="en-US" baseline="30000" dirty="0"/>
              <a:t>-1</a:t>
            </a:r>
            <a:endParaRPr lang="en-US" dirty="0"/>
          </a:p>
        </p:txBody>
      </p:sp>
      <p:sp>
        <p:nvSpPr>
          <p:cNvPr id="43" name="Right Arrow 42"/>
          <p:cNvSpPr/>
          <p:nvPr/>
        </p:nvSpPr>
        <p:spPr>
          <a:xfrm rot="5400000">
            <a:off x="5858278" y="3180943"/>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8 m s</a:t>
            </a:r>
            <a:r>
              <a:rPr lang="en-US" baseline="30000" dirty="0"/>
              <a:t>-1</a:t>
            </a:r>
            <a:endParaRPr lang="en-US" dirty="0"/>
          </a:p>
        </p:txBody>
      </p:sp>
      <p:sp>
        <p:nvSpPr>
          <p:cNvPr id="27" name="TextBox 26">
            <a:extLst>
              <a:ext uri="{FF2B5EF4-FFF2-40B4-BE49-F238E27FC236}">
                <a16:creationId xmlns:a16="http://schemas.microsoft.com/office/drawing/2014/main" id="{B19A4617-EA1E-4691-91B9-7802EA69F19A}"/>
              </a:ext>
            </a:extLst>
          </p:cNvPr>
          <p:cNvSpPr txBox="1"/>
          <p:nvPr/>
        </p:nvSpPr>
        <p:spPr>
          <a:xfrm>
            <a:off x="6622431" y="4919322"/>
            <a:ext cx="1922321" cy="584775"/>
          </a:xfrm>
          <a:prstGeom prst="rect">
            <a:avLst/>
          </a:prstGeom>
          <a:noFill/>
        </p:spPr>
        <p:txBody>
          <a:bodyPr wrap="non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aseline="-25000" dirty="0">
                <a:solidFill>
                  <a:srgbClr val="7030A0"/>
                </a:solidFill>
                <a:latin typeface="Ebrima" panose="02000000000000000000" pitchFamily="2" charset="0"/>
                <a:ea typeface="Ebrima" panose="02000000000000000000" pitchFamily="2" charset="0"/>
                <a:cs typeface="Ebrima" panose="02000000000000000000" pitchFamily="2" charset="0"/>
              </a:rPr>
              <a:t>net</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 0 N</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B7194A4-C55F-4480-9DBA-D9CBA3A874B0}"/>
                  </a:ext>
                </a:extLst>
              </p:cNvPr>
              <p:cNvSpPr txBox="1"/>
              <p:nvPr/>
            </p:nvSpPr>
            <p:spPr>
              <a:xfrm>
                <a:off x="243002" y="5676437"/>
                <a:ext cx="283885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𝑎</m:t>
                      </m:r>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𝐹</m:t>
                          </m:r>
                        </m:num>
                        <m:den>
                          <m:r>
                            <a:rPr lang="en-US" b="0" i="1" smtClean="0">
                              <a:solidFill>
                                <a:srgbClr val="00B050"/>
                              </a:solidFill>
                              <a:latin typeface="Cambria Math" panose="02040503050406030204" pitchFamily="18" charset="0"/>
                            </a:rPr>
                            <m:t>𝑚</m:t>
                          </m:r>
                        </m:den>
                      </m:f>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500</m:t>
                          </m:r>
                        </m:num>
                        <m:den>
                          <m:r>
                            <a:rPr lang="en-US" b="0" i="1" smtClean="0">
                              <a:solidFill>
                                <a:srgbClr val="00B050"/>
                              </a:solidFill>
                              <a:latin typeface="Cambria Math" panose="02040503050406030204" pitchFamily="18" charset="0"/>
                            </a:rPr>
                            <m:t>70</m:t>
                          </m:r>
                        </m:den>
                      </m:f>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𝟕</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𝟏𝟒</m:t>
                      </m:r>
                      <m:r>
                        <a:rPr lang="en-US" b="1" i="1" smtClean="0">
                          <a:solidFill>
                            <a:srgbClr val="00B050"/>
                          </a:solidFill>
                          <a:latin typeface="Cambria Math" panose="02040503050406030204" pitchFamily="18" charset="0"/>
                        </a:rPr>
                        <m:t> </m:t>
                      </m:r>
                      <m:r>
                        <a:rPr lang="en-US" b="1" i="1" smtClean="0">
                          <a:solidFill>
                            <a:srgbClr val="00B050"/>
                          </a:solidFill>
                          <a:latin typeface="Cambria Math" panose="02040503050406030204" pitchFamily="18" charset="0"/>
                        </a:rPr>
                        <m:t>𝒎</m:t>
                      </m:r>
                      <m:r>
                        <a:rPr lang="en-US" b="1" i="1" smtClean="0">
                          <a:solidFill>
                            <a:srgbClr val="00B050"/>
                          </a:solidFill>
                          <a:latin typeface="Cambria Math" panose="02040503050406030204" pitchFamily="18" charset="0"/>
                        </a:rPr>
                        <m:t> </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m:t>
                          </m:r>
                        </m:sup>
                      </m:sSup>
                    </m:oMath>
                  </m:oMathPara>
                </a14:m>
                <a:endParaRPr lang="en-US" b="1" dirty="0">
                  <a:solidFill>
                    <a:srgbClr val="00B050"/>
                  </a:solidFill>
                </a:endParaRPr>
              </a:p>
            </p:txBody>
          </p:sp>
        </mc:Choice>
        <mc:Fallback xmlns="">
          <p:sp>
            <p:nvSpPr>
              <p:cNvPr id="44" name="TextBox 43">
                <a:extLst>
                  <a:ext uri="{FF2B5EF4-FFF2-40B4-BE49-F238E27FC236}">
                    <a16:creationId xmlns:a16="http://schemas.microsoft.com/office/drawing/2014/main" id="{2B7194A4-C55F-4480-9DBA-D9CBA3A874B0}"/>
                  </a:ext>
                </a:extLst>
              </p:cNvPr>
              <p:cNvSpPr txBox="1">
                <a:spLocks noRot="1" noChangeAspect="1" noMove="1" noResize="1" noEditPoints="1" noAdjustHandles="1" noChangeArrowheads="1" noChangeShapeType="1" noTextEdit="1"/>
              </p:cNvSpPr>
              <p:nvPr/>
            </p:nvSpPr>
            <p:spPr>
              <a:xfrm>
                <a:off x="243002" y="5676437"/>
                <a:ext cx="2838854" cy="5259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5929284-574C-4DE5-A35A-7429B734FE02}"/>
                  </a:ext>
                </a:extLst>
              </p:cNvPr>
              <p:cNvSpPr txBox="1"/>
              <p:nvPr/>
            </p:nvSpPr>
            <p:spPr>
              <a:xfrm>
                <a:off x="3444787" y="5676437"/>
                <a:ext cx="233955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𝑎</m:t>
                      </m:r>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300</m:t>
                          </m:r>
                        </m:num>
                        <m:den>
                          <m:r>
                            <a:rPr lang="en-US" b="0" i="1" smtClean="0">
                              <a:solidFill>
                                <a:srgbClr val="00B050"/>
                              </a:solidFill>
                              <a:latin typeface="Cambria Math" panose="02040503050406030204" pitchFamily="18" charset="0"/>
                            </a:rPr>
                            <m:t>70</m:t>
                          </m:r>
                        </m:den>
                      </m:f>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𝟒</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𝟐𝟗</m:t>
                      </m:r>
                      <m:r>
                        <a:rPr lang="en-US" b="1" i="1" smtClean="0">
                          <a:solidFill>
                            <a:srgbClr val="00B050"/>
                          </a:solidFill>
                          <a:latin typeface="Cambria Math" panose="02040503050406030204" pitchFamily="18" charset="0"/>
                        </a:rPr>
                        <m:t> </m:t>
                      </m:r>
                      <m:r>
                        <a:rPr lang="en-US" b="1" i="1" smtClean="0">
                          <a:solidFill>
                            <a:srgbClr val="00B050"/>
                          </a:solidFill>
                          <a:latin typeface="Cambria Math" panose="02040503050406030204" pitchFamily="18" charset="0"/>
                        </a:rPr>
                        <m:t>𝒎</m:t>
                      </m:r>
                      <m:r>
                        <a:rPr lang="en-US" b="1" i="1" smtClean="0">
                          <a:solidFill>
                            <a:srgbClr val="00B050"/>
                          </a:solidFill>
                          <a:latin typeface="Cambria Math" panose="02040503050406030204" pitchFamily="18" charset="0"/>
                        </a:rPr>
                        <m:t> </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m:t>
                          </m:r>
                        </m:sup>
                      </m:sSup>
                    </m:oMath>
                  </m:oMathPara>
                </a14:m>
                <a:endParaRPr lang="en-US" b="1" dirty="0">
                  <a:solidFill>
                    <a:srgbClr val="00B050"/>
                  </a:solidFill>
                </a:endParaRPr>
              </a:p>
            </p:txBody>
          </p:sp>
        </mc:Choice>
        <mc:Fallback xmlns="">
          <p:sp>
            <p:nvSpPr>
              <p:cNvPr id="45" name="TextBox 44">
                <a:extLst>
                  <a:ext uri="{FF2B5EF4-FFF2-40B4-BE49-F238E27FC236}">
                    <a16:creationId xmlns:a16="http://schemas.microsoft.com/office/drawing/2014/main" id="{35929284-574C-4DE5-A35A-7429B734FE02}"/>
                  </a:ext>
                </a:extLst>
              </p:cNvPr>
              <p:cNvSpPr txBox="1">
                <a:spLocks noRot="1" noChangeAspect="1" noMove="1" noResize="1" noEditPoints="1" noAdjustHandles="1" noChangeArrowheads="1" noChangeShapeType="1" noTextEdit="1"/>
              </p:cNvSpPr>
              <p:nvPr/>
            </p:nvSpPr>
            <p:spPr>
              <a:xfrm>
                <a:off x="3444787" y="5676437"/>
                <a:ext cx="2339551" cy="5203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EC763B9-E8F7-4CCA-9058-68021A18FACD}"/>
                  </a:ext>
                </a:extLst>
              </p:cNvPr>
              <p:cNvSpPr txBox="1"/>
              <p:nvPr/>
            </p:nvSpPr>
            <p:spPr>
              <a:xfrm>
                <a:off x="6677851" y="5676437"/>
                <a:ext cx="184903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𝑎</m:t>
                      </m:r>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0</m:t>
                          </m:r>
                        </m:num>
                        <m:den>
                          <m:r>
                            <a:rPr lang="en-US" b="0" i="1" smtClean="0">
                              <a:solidFill>
                                <a:srgbClr val="00B050"/>
                              </a:solidFill>
                              <a:latin typeface="Cambria Math" panose="02040503050406030204" pitchFamily="18" charset="0"/>
                            </a:rPr>
                            <m:t>70</m:t>
                          </m:r>
                        </m:den>
                      </m:f>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𝟎</m:t>
                      </m:r>
                      <m:r>
                        <a:rPr lang="en-US" b="1" i="1" smtClean="0">
                          <a:solidFill>
                            <a:srgbClr val="00B050"/>
                          </a:solidFill>
                          <a:latin typeface="Cambria Math" panose="02040503050406030204" pitchFamily="18" charset="0"/>
                        </a:rPr>
                        <m:t> </m:t>
                      </m:r>
                      <m:r>
                        <a:rPr lang="en-US" b="1" i="1" smtClean="0">
                          <a:solidFill>
                            <a:srgbClr val="00B050"/>
                          </a:solidFill>
                          <a:latin typeface="Cambria Math" panose="02040503050406030204" pitchFamily="18" charset="0"/>
                        </a:rPr>
                        <m:t>𝒎</m:t>
                      </m:r>
                      <m:r>
                        <a:rPr lang="en-US" b="1" i="1" smtClean="0">
                          <a:solidFill>
                            <a:srgbClr val="00B050"/>
                          </a:solidFill>
                          <a:latin typeface="Cambria Math" panose="02040503050406030204" pitchFamily="18" charset="0"/>
                        </a:rPr>
                        <m:t> </m:t>
                      </m:r>
                      <m:sSup>
                        <m:sSupPr>
                          <m:ctrlPr>
                            <a:rPr lang="en-US" b="1" i="1" smtClean="0">
                              <a:solidFill>
                                <a:srgbClr val="00B050"/>
                              </a:solidFill>
                              <a:latin typeface="Cambria Math" panose="02040503050406030204" pitchFamily="18" charset="0"/>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𝟐</m:t>
                          </m:r>
                        </m:sup>
                      </m:sSup>
                    </m:oMath>
                  </m:oMathPara>
                </a14:m>
                <a:endParaRPr lang="en-US" b="1" dirty="0">
                  <a:solidFill>
                    <a:srgbClr val="00B050"/>
                  </a:solidFill>
                </a:endParaRPr>
              </a:p>
            </p:txBody>
          </p:sp>
        </mc:Choice>
        <mc:Fallback xmlns="">
          <p:sp>
            <p:nvSpPr>
              <p:cNvPr id="46" name="TextBox 45">
                <a:extLst>
                  <a:ext uri="{FF2B5EF4-FFF2-40B4-BE49-F238E27FC236}">
                    <a16:creationId xmlns:a16="http://schemas.microsoft.com/office/drawing/2014/main" id="{2EC763B9-E8F7-4CCA-9058-68021A18FACD}"/>
                  </a:ext>
                </a:extLst>
              </p:cNvPr>
              <p:cNvSpPr txBox="1">
                <a:spLocks noRot="1" noChangeAspect="1" noMove="1" noResize="1" noEditPoints="1" noAdjustHandles="1" noChangeArrowheads="1" noChangeShapeType="1" noTextEdit="1"/>
              </p:cNvSpPr>
              <p:nvPr/>
            </p:nvSpPr>
            <p:spPr>
              <a:xfrm>
                <a:off x="6677851" y="5676437"/>
                <a:ext cx="1849031" cy="520399"/>
              </a:xfrm>
              <a:prstGeom prst="rect">
                <a:avLst/>
              </a:prstGeom>
              <a:blipFill>
                <a:blip r:embed="rId5"/>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D8030C7-3C1D-4C51-ADE3-3840826EC41D}"/>
              </a:ext>
            </a:extLst>
          </p:cNvPr>
          <p:cNvGrpSpPr/>
          <p:nvPr/>
        </p:nvGrpSpPr>
        <p:grpSpPr>
          <a:xfrm>
            <a:off x="311753" y="4919323"/>
            <a:ext cx="2450475" cy="584775"/>
            <a:chOff x="311753" y="4919323"/>
            <a:chExt cx="2450475" cy="584775"/>
          </a:xfrm>
        </p:grpSpPr>
        <p:sp>
          <p:nvSpPr>
            <p:cNvPr id="25" name="TextBox 24">
              <a:extLst>
                <a:ext uri="{FF2B5EF4-FFF2-40B4-BE49-F238E27FC236}">
                  <a16:creationId xmlns:a16="http://schemas.microsoft.com/office/drawing/2014/main" id="{612D5789-4C19-4AD2-BD00-B6713E5902C7}"/>
                </a:ext>
              </a:extLst>
            </p:cNvPr>
            <p:cNvSpPr txBox="1"/>
            <p:nvPr/>
          </p:nvSpPr>
          <p:spPr>
            <a:xfrm>
              <a:off x="311753" y="4919323"/>
              <a:ext cx="2364750" cy="584775"/>
            </a:xfrm>
            <a:prstGeom prst="rect">
              <a:avLst/>
            </a:prstGeom>
            <a:noFill/>
          </p:spPr>
          <p:txBody>
            <a:bodyPr wrap="non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aseline="-25000" dirty="0">
                  <a:solidFill>
                    <a:srgbClr val="7030A0"/>
                  </a:solidFill>
                  <a:latin typeface="Ebrima" panose="02000000000000000000" pitchFamily="2" charset="0"/>
                  <a:ea typeface="Ebrima" panose="02000000000000000000" pitchFamily="2" charset="0"/>
                  <a:cs typeface="Ebrima" panose="02000000000000000000" pitchFamily="2" charset="0"/>
                </a:rPr>
                <a:t>net</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 500 N</a:t>
              </a:r>
            </a:p>
          </p:txBody>
        </p:sp>
        <p:cxnSp>
          <p:nvCxnSpPr>
            <p:cNvPr id="47" name="Straight Arrow Connector 46">
              <a:extLst>
                <a:ext uri="{FF2B5EF4-FFF2-40B4-BE49-F238E27FC236}">
                  <a16:creationId xmlns:a16="http://schemas.microsoft.com/office/drawing/2014/main" id="{18D60C01-33E1-4B00-8808-FAACA23A56FF}"/>
                </a:ext>
              </a:extLst>
            </p:cNvPr>
            <p:cNvCxnSpPr>
              <a:cxnSpLocks/>
            </p:cNvCxnSpPr>
            <p:nvPr/>
          </p:nvCxnSpPr>
          <p:spPr>
            <a:xfrm>
              <a:off x="2762228" y="5031767"/>
              <a:ext cx="0" cy="396586"/>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A890B39-81AD-4887-AE4E-38880FDF6149}"/>
              </a:ext>
            </a:extLst>
          </p:cNvPr>
          <p:cNvGrpSpPr/>
          <p:nvPr/>
        </p:nvGrpSpPr>
        <p:grpSpPr>
          <a:xfrm>
            <a:off x="3348378" y="4919322"/>
            <a:ext cx="2435960" cy="584775"/>
            <a:chOff x="3348378" y="4919322"/>
            <a:chExt cx="2435960" cy="584775"/>
          </a:xfrm>
        </p:grpSpPr>
        <p:sp>
          <p:nvSpPr>
            <p:cNvPr id="26" name="TextBox 25">
              <a:extLst>
                <a:ext uri="{FF2B5EF4-FFF2-40B4-BE49-F238E27FC236}">
                  <a16:creationId xmlns:a16="http://schemas.microsoft.com/office/drawing/2014/main" id="{414B8C86-F7C1-4751-AC83-FB73DE8E52D1}"/>
                </a:ext>
              </a:extLst>
            </p:cNvPr>
            <p:cNvSpPr txBox="1"/>
            <p:nvPr/>
          </p:nvSpPr>
          <p:spPr>
            <a:xfrm>
              <a:off x="3348378" y="4919322"/>
              <a:ext cx="2364750" cy="584775"/>
            </a:xfrm>
            <a:prstGeom prst="rect">
              <a:avLst/>
            </a:prstGeom>
            <a:noFill/>
          </p:spPr>
          <p:txBody>
            <a:bodyPr wrap="none" rtlCol="0">
              <a:spAutoFit/>
            </a:bodyPr>
            <a:lstStyle/>
            <a:p>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aseline="-25000" dirty="0">
                  <a:solidFill>
                    <a:srgbClr val="7030A0"/>
                  </a:solidFill>
                  <a:latin typeface="Ebrima" panose="02000000000000000000" pitchFamily="2" charset="0"/>
                  <a:ea typeface="Ebrima" panose="02000000000000000000" pitchFamily="2" charset="0"/>
                  <a:cs typeface="Ebrima" panose="02000000000000000000" pitchFamily="2" charset="0"/>
                </a:rPr>
                <a:t>net</a:t>
              </a:r>
              <a:r>
                <a:rPr lang="en-US" sz="3200" dirty="0">
                  <a:solidFill>
                    <a:srgbClr val="7030A0"/>
                  </a:solidFill>
                  <a:latin typeface="Ebrima" panose="02000000000000000000" pitchFamily="2" charset="0"/>
                  <a:ea typeface="Ebrima" panose="02000000000000000000" pitchFamily="2" charset="0"/>
                  <a:cs typeface="Ebrima" panose="02000000000000000000" pitchFamily="2" charset="0"/>
                </a:rPr>
                <a:t> = 300 N</a:t>
              </a:r>
            </a:p>
          </p:txBody>
        </p:sp>
        <p:cxnSp>
          <p:nvCxnSpPr>
            <p:cNvPr id="48" name="Straight Arrow Connector 47">
              <a:extLst>
                <a:ext uri="{FF2B5EF4-FFF2-40B4-BE49-F238E27FC236}">
                  <a16:creationId xmlns:a16="http://schemas.microsoft.com/office/drawing/2014/main" id="{0DE10B33-00F9-4154-9AA2-D97C5CCF51DE}"/>
                </a:ext>
              </a:extLst>
            </p:cNvPr>
            <p:cNvCxnSpPr>
              <a:cxnSpLocks/>
            </p:cNvCxnSpPr>
            <p:nvPr/>
          </p:nvCxnSpPr>
          <p:spPr>
            <a:xfrm>
              <a:off x="5784338" y="5031767"/>
              <a:ext cx="0" cy="396586"/>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4725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4" grpId="0"/>
      <p:bldP spid="45" grpId="0"/>
      <p:bldP spid="4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Terminal Velocity</a:t>
            </a:r>
            <a:endParaRPr lang="en-US" u="sng" dirty="0">
              <a:solidFill>
                <a:schemeClr val="bg1"/>
              </a:solidFill>
              <a:effectLst>
                <a:outerShdw blurRad="38100" dist="38100" dir="2700000" algn="tl">
                  <a:srgbClr val="000000">
                    <a:alpha val="43137"/>
                  </a:srgbClr>
                </a:outerShdw>
              </a:effectLst>
            </a:endParaRPr>
          </a:p>
          <a:p>
            <a:pPr algn="ctr"/>
            <a:endParaRPr lang="en-US" u="sng" dirty="0">
              <a:solidFill>
                <a:schemeClr val="bg1"/>
              </a:solidFill>
              <a:effectLst>
                <a:outerShdw blurRad="38100" dist="38100" dir="2700000" algn="tl">
                  <a:srgbClr val="000000">
                    <a:alpha val="43137"/>
                  </a:srgbClr>
                </a:outerShdw>
              </a:effectLst>
            </a:endParaRPr>
          </a:p>
        </p:txBody>
      </p:sp>
      <p:cxnSp>
        <p:nvCxnSpPr>
          <p:cNvPr id="20" name="Straight Arrow Connector 19"/>
          <p:cNvCxnSpPr/>
          <p:nvPr/>
        </p:nvCxnSpPr>
        <p:spPr>
          <a:xfrm flipH="1" flipV="1">
            <a:off x="797759" y="3144626"/>
            <a:ext cx="22860" cy="2758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97759" y="5880100"/>
            <a:ext cx="7498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245837" y="4339180"/>
            <a:ext cx="1572610" cy="369332"/>
          </a:xfrm>
          <a:prstGeom prst="rect">
            <a:avLst/>
          </a:prstGeom>
          <a:noFill/>
        </p:spPr>
        <p:txBody>
          <a:bodyPr wrap="none" rtlCol="0">
            <a:spAutoFit/>
          </a:bodyPr>
          <a:lstStyle/>
          <a:p>
            <a:r>
              <a:rPr lang="en-US" dirty="0"/>
              <a:t>Velocity (m s</a:t>
            </a:r>
            <a:r>
              <a:rPr lang="en-US" baseline="30000" dirty="0"/>
              <a:t>-1</a:t>
            </a:r>
            <a:r>
              <a:rPr lang="en-US" dirty="0"/>
              <a:t>)</a:t>
            </a:r>
          </a:p>
        </p:txBody>
      </p:sp>
      <p:sp>
        <p:nvSpPr>
          <p:cNvPr id="28" name="TextBox 27"/>
          <p:cNvSpPr txBox="1"/>
          <p:nvPr/>
        </p:nvSpPr>
        <p:spPr>
          <a:xfrm>
            <a:off x="7164574" y="5893219"/>
            <a:ext cx="1019831" cy="369332"/>
          </a:xfrm>
          <a:prstGeom prst="rect">
            <a:avLst/>
          </a:prstGeom>
          <a:noFill/>
        </p:spPr>
        <p:txBody>
          <a:bodyPr wrap="none" rtlCol="0">
            <a:spAutoFit/>
          </a:bodyPr>
          <a:lstStyle/>
          <a:p>
            <a:r>
              <a:rPr lang="en-US" dirty="0"/>
              <a:t>Time (s)</a:t>
            </a:r>
          </a:p>
        </p:txBody>
      </p:sp>
      <p:cxnSp>
        <p:nvCxnSpPr>
          <p:cNvPr id="11" name="Straight Connector 10"/>
          <p:cNvCxnSpPr/>
          <p:nvPr/>
        </p:nvCxnSpPr>
        <p:spPr>
          <a:xfrm>
            <a:off x="820618" y="3762842"/>
            <a:ext cx="70408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7758" y="5426542"/>
            <a:ext cx="70408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15910" y="3578176"/>
            <a:ext cx="831061" cy="369332"/>
          </a:xfrm>
          <a:prstGeom prst="rect">
            <a:avLst/>
          </a:prstGeom>
          <a:noFill/>
        </p:spPr>
        <p:txBody>
          <a:bodyPr wrap="none" rtlCol="0">
            <a:spAutoFit/>
          </a:bodyPr>
          <a:lstStyle/>
          <a:p>
            <a:r>
              <a:rPr lang="en-US" dirty="0">
                <a:solidFill>
                  <a:srgbClr val="0070C0"/>
                </a:solidFill>
              </a:rPr>
              <a:t>50 m/s</a:t>
            </a:r>
          </a:p>
        </p:txBody>
      </p:sp>
      <p:sp>
        <p:nvSpPr>
          <p:cNvPr id="26" name="TextBox 25"/>
          <p:cNvSpPr txBox="1"/>
          <p:nvPr/>
        </p:nvSpPr>
        <p:spPr>
          <a:xfrm>
            <a:off x="7915910" y="5241876"/>
            <a:ext cx="714042" cy="369332"/>
          </a:xfrm>
          <a:prstGeom prst="rect">
            <a:avLst/>
          </a:prstGeom>
          <a:noFill/>
        </p:spPr>
        <p:txBody>
          <a:bodyPr wrap="none" rtlCol="0">
            <a:spAutoFit/>
          </a:bodyPr>
          <a:lstStyle/>
          <a:p>
            <a:r>
              <a:rPr lang="en-US" dirty="0">
                <a:solidFill>
                  <a:srgbClr val="0070C0"/>
                </a:solidFill>
              </a:rPr>
              <a:t>8 m/s</a:t>
            </a:r>
          </a:p>
        </p:txBody>
      </p:sp>
      <p:pic>
        <p:nvPicPr>
          <p:cNvPr id="16" name="Picture 15"/>
          <p:cNvPicPr>
            <a:picLocks noChangeAspect="1"/>
          </p:cNvPicPr>
          <p:nvPr/>
        </p:nvPicPr>
        <p:blipFill>
          <a:blip r:embed="rId2"/>
          <a:stretch>
            <a:fillRect/>
          </a:stretch>
        </p:blipFill>
        <p:spPr>
          <a:xfrm>
            <a:off x="1223962" y="1982897"/>
            <a:ext cx="3328988" cy="1144448"/>
          </a:xfrm>
          <a:prstGeom prst="rect">
            <a:avLst/>
          </a:prstGeom>
        </p:spPr>
      </p:pic>
      <p:pic>
        <p:nvPicPr>
          <p:cNvPr id="17" name="Picture 16"/>
          <p:cNvPicPr>
            <a:picLocks noChangeAspect="1"/>
          </p:cNvPicPr>
          <p:nvPr/>
        </p:nvPicPr>
        <p:blipFill>
          <a:blip r:embed="rId3"/>
          <a:stretch>
            <a:fillRect/>
          </a:stretch>
        </p:blipFill>
        <p:spPr>
          <a:xfrm>
            <a:off x="4637584" y="1769802"/>
            <a:ext cx="3120997" cy="1329313"/>
          </a:xfrm>
          <a:prstGeom prst="rect">
            <a:avLst/>
          </a:prstGeom>
        </p:spPr>
      </p:pic>
      <p:grpSp>
        <p:nvGrpSpPr>
          <p:cNvPr id="2" name="Group 1">
            <a:extLst>
              <a:ext uri="{FF2B5EF4-FFF2-40B4-BE49-F238E27FC236}">
                <a16:creationId xmlns:a16="http://schemas.microsoft.com/office/drawing/2014/main" id="{382E5182-A255-4D16-B2E1-3C6436F02E02}"/>
              </a:ext>
            </a:extLst>
          </p:cNvPr>
          <p:cNvGrpSpPr/>
          <p:nvPr/>
        </p:nvGrpSpPr>
        <p:grpSpPr>
          <a:xfrm>
            <a:off x="820617" y="3758886"/>
            <a:ext cx="6937964" cy="2121214"/>
            <a:chOff x="820617" y="3758886"/>
            <a:chExt cx="6937964" cy="2121214"/>
          </a:xfrm>
        </p:grpSpPr>
        <p:sp>
          <p:nvSpPr>
            <p:cNvPr id="14" name="Freeform: Shape 13">
              <a:extLst>
                <a:ext uri="{FF2B5EF4-FFF2-40B4-BE49-F238E27FC236}">
                  <a16:creationId xmlns:a16="http://schemas.microsoft.com/office/drawing/2014/main" id="{D25C6A11-9E71-47D6-85A8-7F44C6F1E3B1}"/>
                </a:ext>
              </a:extLst>
            </p:cNvPr>
            <p:cNvSpPr/>
            <p:nvPr/>
          </p:nvSpPr>
          <p:spPr>
            <a:xfrm flipH="1" flipV="1">
              <a:off x="820617" y="3762842"/>
              <a:ext cx="2690297" cy="2117258"/>
            </a:xfrm>
            <a:custGeom>
              <a:avLst/>
              <a:gdLst>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871"/>
                <a:gd name="connsiteX1" fmla="*/ 1191491 w 1191491"/>
                <a:gd name="connsiteY1" fmla="*/ 0 h 706871"/>
                <a:gd name="connsiteX0" fmla="*/ 0 w 1191491"/>
                <a:gd name="connsiteY0" fmla="*/ 706581 h 706879"/>
                <a:gd name="connsiteX1" fmla="*/ 1191491 w 1191491"/>
                <a:gd name="connsiteY1" fmla="*/ 0 h 706879"/>
                <a:gd name="connsiteX0" fmla="*/ 0 w 1191491"/>
                <a:gd name="connsiteY0" fmla="*/ 706581 h 706909"/>
                <a:gd name="connsiteX1" fmla="*/ 1191491 w 1191491"/>
                <a:gd name="connsiteY1" fmla="*/ 0 h 706909"/>
              </a:gdLst>
              <a:ahLst/>
              <a:cxnLst>
                <a:cxn ang="0">
                  <a:pos x="connsiteX0" y="connsiteY0"/>
                </a:cxn>
                <a:cxn ang="0">
                  <a:pos x="connsiteX1" y="connsiteY1"/>
                </a:cxn>
              </a:cxnLst>
              <a:rect l="l" t="t" r="r" b="b"/>
              <a:pathLst>
                <a:path w="1191491" h="706909">
                  <a:moveTo>
                    <a:pt x="0" y="706581"/>
                  </a:moveTo>
                  <a:cubicBezTo>
                    <a:pt x="646546" y="720436"/>
                    <a:pt x="1005319" y="292676"/>
                    <a:pt x="119149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F8D5781-818F-4931-9756-EBA9CBD54309}"/>
                </a:ext>
              </a:extLst>
            </p:cNvPr>
            <p:cNvCxnSpPr>
              <a:cxnSpLocks/>
            </p:cNvCxnSpPr>
            <p:nvPr/>
          </p:nvCxnSpPr>
          <p:spPr>
            <a:xfrm flipV="1">
              <a:off x="3510914" y="3762842"/>
              <a:ext cx="1075683"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44F19B7C-173E-4A49-A3C1-630F6DA7D054}"/>
                </a:ext>
              </a:extLst>
            </p:cNvPr>
            <p:cNvSpPr/>
            <p:nvPr/>
          </p:nvSpPr>
          <p:spPr>
            <a:xfrm flipH="1">
              <a:off x="4586597" y="3758886"/>
              <a:ext cx="2253630" cy="1667648"/>
            </a:xfrm>
            <a:custGeom>
              <a:avLst/>
              <a:gdLst>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871"/>
                <a:gd name="connsiteX1" fmla="*/ 1191491 w 1191491"/>
                <a:gd name="connsiteY1" fmla="*/ 0 h 706871"/>
                <a:gd name="connsiteX0" fmla="*/ 0 w 1191491"/>
                <a:gd name="connsiteY0" fmla="*/ 706581 h 706879"/>
                <a:gd name="connsiteX1" fmla="*/ 1191491 w 1191491"/>
                <a:gd name="connsiteY1" fmla="*/ 0 h 706879"/>
                <a:gd name="connsiteX0" fmla="*/ 0 w 1191491"/>
                <a:gd name="connsiteY0" fmla="*/ 706581 h 706909"/>
                <a:gd name="connsiteX1" fmla="*/ 1191491 w 1191491"/>
                <a:gd name="connsiteY1" fmla="*/ 0 h 706909"/>
              </a:gdLst>
              <a:ahLst/>
              <a:cxnLst>
                <a:cxn ang="0">
                  <a:pos x="connsiteX0" y="connsiteY0"/>
                </a:cxn>
                <a:cxn ang="0">
                  <a:pos x="connsiteX1" y="connsiteY1"/>
                </a:cxn>
              </a:cxnLst>
              <a:rect l="l" t="t" r="r" b="b"/>
              <a:pathLst>
                <a:path w="1191491" h="706909">
                  <a:moveTo>
                    <a:pt x="0" y="706581"/>
                  </a:moveTo>
                  <a:cubicBezTo>
                    <a:pt x="646546" y="720436"/>
                    <a:pt x="1005319" y="292676"/>
                    <a:pt x="119149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7CDE3A2-F190-4C33-82FA-1B5001A14DEB}"/>
                </a:ext>
              </a:extLst>
            </p:cNvPr>
            <p:cNvCxnSpPr>
              <a:cxnSpLocks/>
            </p:cNvCxnSpPr>
            <p:nvPr/>
          </p:nvCxnSpPr>
          <p:spPr>
            <a:xfrm>
              <a:off x="6840227" y="5427109"/>
              <a:ext cx="91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964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heFNMjOFgBw/Tz19jLZXfMI/AAAAAAAAAsQ/mCFbupgNzqU/s1600/canop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02" y="1816631"/>
            <a:ext cx="2412555" cy="1771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Terminal Velocity</a:t>
            </a:r>
            <a:endParaRPr lang="en-US" u="sng" dirty="0">
              <a:solidFill>
                <a:schemeClr val="bg1"/>
              </a:solidFill>
              <a:effectLst>
                <a:outerShdw blurRad="38100" dist="38100" dir="2700000" algn="tl">
                  <a:srgbClr val="000000">
                    <a:alpha val="43137"/>
                  </a:srgbClr>
                </a:outerShdw>
              </a:effectLst>
            </a:endParaRPr>
          </a:p>
          <a:p>
            <a:pPr algn="ctr"/>
            <a:endParaRPr lang="en-US" u="sng" dirty="0">
              <a:solidFill>
                <a:schemeClr val="bg1"/>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3659006" y="1531726"/>
            <a:ext cx="5125810" cy="185155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dirty="0">
                <a:latin typeface="+mj-lt"/>
              </a:rPr>
              <a:t>A parachute dramatically decreases the terminal velocity where air resistance balances out the weight</a:t>
            </a:r>
          </a:p>
        </p:txBody>
      </p:sp>
      <p:cxnSp>
        <p:nvCxnSpPr>
          <p:cNvPr id="16" name="Straight Arrow Connector 15"/>
          <p:cNvCxnSpPr/>
          <p:nvPr/>
        </p:nvCxnSpPr>
        <p:spPr>
          <a:xfrm>
            <a:off x="1633496" y="3383280"/>
            <a:ext cx="0" cy="1116368"/>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1658238" y="1680906"/>
            <a:ext cx="1834" cy="1104394"/>
          </a:xfrm>
          <a:prstGeom prst="straightConnector1">
            <a:avLst/>
          </a:prstGeom>
          <a:ln w="7620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23" name="Right Arrow 22"/>
          <p:cNvSpPr/>
          <p:nvPr/>
        </p:nvSpPr>
        <p:spPr>
          <a:xfrm rot="5400000">
            <a:off x="183174" y="2980917"/>
            <a:ext cx="1580606" cy="78631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8 m s</a:t>
            </a:r>
            <a:r>
              <a:rPr lang="en-US" baseline="30000" dirty="0"/>
              <a:t>-1</a:t>
            </a:r>
            <a:endParaRPr lang="en-US" dirty="0"/>
          </a:p>
        </p:txBody>
      </p:sp>
      <p:sp>
        <p:nvSpPr>
          <p:cNvPr id="24" name="TextBox 23"/>
          <p:cNvSpPr txBox="1"/>
          <p:nvPr/>
        </p:nvSpPr>
        <p:spPr>
          <a:xfrm>
            <a:off x="1656355" y="3705136"/>
            <a:ext cx="990207" cy="523220"/>
          </a:xfrm>
          <a:prstGeom prst="rect">
            <a:avLst/>
          </a:prstGeom>
          <a:noFill/>
        </p:spPr>
        <p:txBody>
          <a:bodyPr wrap="none" rtlCol="0">
            <a:spAutoFit/>
          </a:bodyPr>
          <a:lstStyle/>
          <a:p>
            <a:r>
              <a:rPr lang="en-US" sz="2800" dirty="0" err="1">
                <a:solidFill>
                  <a:srgbClr val="C00000"/>
                </a:solidFill>
                <a:latin typeface="+mj-lt"/>
              </a:rPr>
              <a:t>F</a:t>
            </a:r>
            <a:r>
              <a:rPr lang="en-US" sz="2800" baseline="-25000" dirty="0" err="1">
                <a:solidFill>
                  <a:srgbClr val="C00000"/>
                </a:solidFill>
                <a:latin typeface="+mj-lt"/>
              </a:rPr>
              <a:t>gravity</a:t>
            </a:r>
            <a:endParaRPr lang="en-US" sz="1400" dirty="0">
              <a:solidFill>
                <a:srgbClr val="C00000"/>
              </a:solidFill>
              <a:latin typeface="+mj-lt"/>
            </a:endParaRPr>
          </a:p>
        </p:txBody>
      </p:sp>
      <p:sp>
        <p:nvSpPr>
          <p:cNvPr id="25" name="TextBox 24"/>
          <p:cNvSpPr txBox="1"/>
          <p:nvPr/>
        </p:nvSpPr>
        <p:spPr>
          <a:xfrm>
            <a:off x="1692075" y="1293411"/>
            <a:ext cx="1607748" cy="523220"/>
          </a:xfrm>
          <a:prstGeom prst="rect">
            <a:avLst/>
          </a:prstGeom>
          <a:noFill/>
        </p:spPr>
        <p:txBody>
          <a:bodyPr wrap="none" rtlCol="0">
            <a:spAutoFit/>
          </a:bodyPr>
          <a:lstStyle/>
          <a:p>
            <a:r>
              <a:rPr lang="en-US" sz="2800" dirty="0">
                <a:solidFill>
                  <a:srgbClr val="002060"/>
                </a:solidFill>
                <a:latin typeface="+mj-lt"/>
              </a:rPr>
              <a:t>F</a:t>
            </a:r>
            <a:r>
              <a:rPr lang="en-US" sz="2800" baseline="-25000" dirty="0">
                <a:solidFill>
                  <a:srgbClr val="002060"/>
                </a:solidFill>
                <a:latin typeface="+mj-lt"/>
              </a:rPr>
              <a:t>air resistance</a:t>
            </a:r>
            <a:endParaRPr lang="en-US" sz="1400" dirty="0">
              <a:solidFill>
                <a:srgbClr val="002060"/>
              </a:solidFill>
              <a:latin typeface="+mj-lt"/>
            </a:endParaRPr>
          </a:p>
        </p:txBody>
      </p:sp>
      <p:pic>
        <p:nvPicPr>
          <p:cNvPr id="1028" name="Picture 4" descr="http://www.cyberphysics.co.uk/graphics/graphs/terminal_veloc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536" y="3056610"/>
            <a:ext cx="523875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4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Sample IB Problem</a:t>
            </a:r>
            <a:endParaRPr lang="en-US" u="sng" dirty="0">
              <a:solidFill>
                <a:schemeClr val="bg1"/>
              </a:solidFill>
              <a:effectLst>
                <a:outerShdw blurRad="38100" dist="38100" dir="2700000" algn="tl">
                  <a:srgbClr val="000000">
                    <a:alpha val="43137"/>
                  </a:srgbClr>
                </a:outerShdw>
              </a:effectLst>
            </a:endParaRPr>
          </a:p>
        </p:txBody>
      </p:sp>
      <p:pic>
        <p:nvPicPr>
          <p:cNvPr id="8" name="Picture 7"/>
          <p:cNvPicPr/>
          <p:nvPr/>
        </p:nvPicPr>
        <p:blipFill rotWithShape="1">
          <a:blip r:embed="rId2"/>
          <a:srcRect t="53663" r="39907"/>
          <a:stretch/>
        </p:blipFill>
        <p:spPr>
          <a:xfrm>
            <a:off x="4572000" y="2388356"/>
            <a:ext cx="3308794" cy="3579729"/>
          </a:xfrm>
          <a:prstGeom prst="rect">
            <a:avLst/>
          </a:prstGeom>
        </p:spPr>
      </p:pic>
      <p:pic>
        <p:nvPicPr>
          <p:cNvPr id="9" name="Picture 8"/>
          <p:cNvPicPr/>
          <p:nvPr/>
        </p:nvPicPr>
        <p:blipFill rotWithShape="1">
          <a:blip r:embed="rId2"/>
          <a:srcRect t="5434" r="38068" b="46338"/>
          <a:stretch/>
        </p:blipFill>
        <p:spPr>
          <a:xfrm>
            <a:off x="916299" y="2315302"/>
            <a:ext cx="3410042" cy="3725839"/>
          </a:xfrm>
          <a:prstGeom prst="rect">
            <a:avLst/>
          </a:prstGeom>
        </p:spPr>
      </p:pic>
      <p:sp>
        <p:nvSpPr>
          <p:cNvPr id="2" name="TextBox 1"/>
          <p:cNvSpPr txBox="1"/>
          <p:nvPr/>
        </p:nvSpPr>
        <p:spPr>
          <a:xfrm>
            <a:off x="195123" y="1531726"/>
            <a:ext cx="8753754" cy="646331"/>
          </a:xfrm>
          <a:prstGeom prst="rect">
            <a:avLst/>
          </a:prstGeom>
          <a:noFill/>
        </p:spPr>
        <p:txBody>
          <a:bodyPr wrap="square" rtlCol="0">
            <a:spAutoFit/>
          </a:bodyPr>
          <a:lstStyle/>
          <a:p>
            <a:r>
              <a:rPr lang="en-US" dirty="0">
                <a:latin typeface="+mj-lt"/>
              </a:rPr>
              <a:t>An object falls vertically from rest. Air resistance acts on the object and it reaches a terminal speed. Which of the following is the distance-time graph for its motion?</a:t>
            </a:r>
          </a:p>
        </p:txBody>
      </p:sp>
      <p:sp>
        <p:nvSpPr>
          <p:cNvPr id="5" name="Rectangle 4">
            <a:extLst>
              <a:ext uri="{FF2B5EF4-FFF2-40B4-BE49-F238E27FC236}">
                <a16:creationId xmlns:a16="http://schemas.microsoft.com/office/drawing/2014/main" id="{CA3FEC1C-88F2-4310-B289-315E842D8542}"/>
              </a:ext>
            </a:extLst>
          </p:cNvPr>
          <p:cNvSpPr/>
          <p:nvPr/>
        </p:nvSpPr>
        <p:spPr>
          <a:xfrm>
            <a:off x="1162049" y="2315302"/>
            <a:ext cx="3030895" cy="1862918"/>
          </a:xfrm>
          <a:prstGeom prst="rect">
            <a:avLst/>
          </a:prstGeom>
          <a:solidFill>
            <a:srgbClr val="FFFF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500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Net Force</a:t>
            </a:r>
            <a:endParaRPr lang="en-US" u="sng" dirty="0">
              <a:solidFill>
                <a:schemeClr val="bg1"/>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360608" y="1531726"/>
            <a:ext cx="8440492" cy="180924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6000" dirty="0">
                <a:latin typeface="+mj-lt"/>
              </a:rPr>
              <a:t>The vector sum of all the forces acting on an object</a:t>
            </a:r>
          </a:p>
        </p:txBody>
      </p:sp>
      <p:sp>
        <p:nvSpPr>
          <p:cNvPr id="2" name="Rectangle 1"/>
          <p:cNvSpPr/>
          <p:nvPr/>
        </p:nvSpPr>
        <p:spPr>
          <a:xfrm>
            <a:off x="3241299" y="4406818"/>
            <a:ext cx="1737360" cy="173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48C394F-3BBC-45A0-A727-75D1730531E0}"/>
              </a:ext>
            </a:extLst>
          </p:cNvPr>
          <p:cNvGrpSpPr/>
          <p:nvPr/>
        </p:nvGrpSpPr>
        <p:grpSpPr>
          <a:xfrm>
            <a:off x="360608" y="4606167"/>
            <a:ext cx="2880691" cy="646331"/>
            <a:chOff x="360608" y="4606167"/>
            <a:chExt cx="2880691" cy="646331"/>
          </a:xfrm>
        </p:grpSpPr>
        <p:cxnSp>
          <p:nvCxnSpPr>
            <p:cNvPr id="7" name="Straight Arrow Connector 6"/>
            <p:cNvCxnSpPr/>
            <p:nvPr/>
          </p:nvCxnSpPr>
          <p:spPr>
            <a:xfrm flipV="1">
              <a:off x="1412499" y="4929333"/>
              <a:ext cx="1828800" cy="0"/>
            </a:xfrm>
            <a:prstGeom prst="straightConnector1">
              <a:avLst/>
            </a:prstGeom>
            <a:ln w="762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0608" y="4606167"/>
              <a:ext cx="1051891" cy="646331"/>
            </a:xfrm>
            <a:prstGeom prst="rect">
              <a:avLst/>
            </a:prstGeom>
            <a:noFill/>
          </p:spPr>
          <p:txBody>
            <a:bodyPr wrap="none" rtlCol="0">
              <a:spAutoFit/>
            </a:bodyPr>
            <a:lstStyle/>
            <a:p>
              <a:r>
                <a:rPr lang="en-US" sz="3600" dirty="0">
                  <a:solidFill>
                    <a:srgbClr val="002060"/>
                  </a:solidFill>
                  <a:latin typeface="+mj-lt"/>
                </a:rPr>
                <a:t>20 N</a:t>
              </a:r>
            </a:p>
          </p:txBody>
        </p:sp>
      </p:grpSp>
      <p:grpSp>
        <p:nvGrpSpPr>
          <p:cNvPr id="17" name="Group 16">
            <a:extLst>
              <a:ext uri="{FF2B5EF4-FFF2-40B4-BE49-F238E27FC236}">
                <a16:creationId xmlns:a16="http://schemas.microsoft.com/office/drawing/2014/main" id="{D36E30F5-296B-415C-95A0-1AFC6156E515}"/>
              </a:ext>
            </a:extLst>
          </p:cNvPr>
          <p:cNvGrpSpPr/>
          <p:nvPr/>
        </p:nvGrpSpPr>
        <p:grpSpPr>
          <a:xfrm>
            <a:off x="1275008" y="5263997"/>
            <a:ext cx="1966291" cy="646331"/>
            <a:chOff x="1275008" y="5263997"/>
            <a:chExt cx="1966291" cy="646331"/>
          </a:xfrm>
        </p:grpSpPr>
        <p:sp>
          <p:nvSpPr>
            <p:cNvPr id="10" name="TextBox 9"/>
            <p:cNvSpPr txBox="1"/>
            <p:nvPr/>
          </p:nvSpPr>
          <p:spPr>
            <a:xfrm>
              <a:off x="1275008" y="5263997"/>
              <a:ext cx="1051891" cy="646331"/>
            </a:xfrm>
            <a:prstGeom prst="rect">
              <a:avLst/>
            </a:prstGeom>
            <a:noFill/>
          </p:spPr>
          <p:txBody>
            <a:bodyPr wrap="none" rtlCol="0">
              <a:spAutoFit/>
            </a:bodyPr>
            <a:lstStyle/>
            <a:p>
              <a:r>
                <a:rPr lang="en-US" sz="3600" dirty="0">
                  <a:solidFill>
                    <a:srgbClr val="002060"/>
                  </a:solidFill>
                  <a:latin typeface="+mj-lt"/>
                </a:rPr>
                <a:t>10 N</a:t>
              </a:r>
            </a:p>
          </p:txBody>
        </p:sp>
        <p:cxnSp>
          <p:nvCxnSpPr>
            <p:cNvPr id="11" name="Straight Arrow Connector 10"/>
            <p:cNvCxnSpPr/>
            <p:nvPr/>
          </p:nvCxnSpPr>
          <p:spPr>
            <a:xfrm flipV="1">
              <a:off x="2326899" y="5598663"/>
              <a:ext cx="914400" cy="1"/>
            </a:xfrm>
            <a:prstGeom prst="straightConnector1">
              <a:avLst/>
            </a:prstGeom>
            <a:ln w="762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9F6164A-E69B-419E-9BFC-A665A2BB1A85}"/>
              </a:ext>
            </a:extLst>
          </p:cNvPr>
          <p:cNvGrpSpPr/>
          <p:nvPr/>
        </p:nvGrpSpPr>
        <p:grpSpPr>
          <a:xfrm>
            <a:off x="4978659" y="4929332"/>
            <a:ext cx="1606357" cy="646331"/>
            <a:chOff x="4978659" y="4929332"/>
            <a:chExt cx="1606357" cy="646331"/>
          </a:xfrm>
        </p:grpSpPr>
        <p:cxnSp>
          <p:nvCxnSpPr>
            <p:cNvPr id="13" name="Straight Arrow Connector 12"/>
            <p:cNvCxnSpPr/>
            <p:nvPr/>
          </p:nvCxnSpPr>
          <p:spPr>
            <a:xfrm flipH="1">
              <a:off x="4978659" y="5275498"/>
              <a:ext cx="731520" cy="3765"/>
            </a:xfrm>
            <a:prstGeom prst="straightConnector1">
              <a:avLst/>
            </a:prstGeom>
            <a:ln w="762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67163" y="4929332"/>
              <a:ext cx="817853" cy="646331"/>
            </a:xfrm>
            <a:prstGeom prst="rect">
              <a:avLst/>
            </a:prstGeom>
            <a:noFill/>
          </p:spPr>
          <p:txBody>
            <a:bodyPr wrap="none" rtlCol="0">
              <a:spAutoFit/>
            </a:bodyPr>
            <a:lstStyle/>
            <a:p>
              <a:r>
                <a:rPr lang="en-US" sz="3600" dirty="0">
                  <a:solidFill>
                    <a:srgbClr val="002060"/>
                  </a:solidFill>
                  <a:latin typeface="+mj-lt"/>
                </a:rPr>
                <a:t>8 N</a:t>
              </a:r>
            </a:p>
          </p:txBody>
        </p:sp>
      </p:grpSp>
      <p:sp>
        <p:nvSpPr>
          <p:cNvPr id="12" name="TextBox 11"/>
          <p:cNvSpPr txBox="1"/>
          <p:nvPr/>
        </p:nvSpPr>
        <p:spPr>
          <a:xfrm>
            <a:off x="5550854" y="3524733"/>
            <a:ext cx="1780616" cy="923330"/>
          </a:xfrm>
          <a:prstGeom prst="rect">
            <a:avLst/>
          </a:prstGeom>
          <a:noFill/>
        </p:spPr>
        <p:txBody>
          <a:bodyPr wrap="none" rtlCol="0">
            <a:spAutoFit/>
          </a:bodyPr>
          <a:lstStyle/>
          <a:p>
            <a:r>
              <a:rPr lang="en-US" sz="5400" dirty="0">
                <a:solidFill>
                  <a:srgbClr val="C00000"/>
                </a:solidFill>
                <a:latin typeface="+mj-lt"/>
              </a:rPr>
              <a:t>F</a:t>
            </a:r>
            <a:r>
              <a:rPr lang="en-US" sz="5400" baseline="-25000" dirty="0">
                <a:solidFill>
                  <a:srgbClr val="C00000"/>
                </a:solidFill>
                <a:latin typeface="+mj-lt"/>
              </a:rPr>
              <a:t>net</a:t>
            </a:r>
            <a:r>
              <a:rPr lang="en-US" sz="5400" dirty="0">
                <a:solidFill>
                  <a:srgbClr val="C00000"/>
                </a:solidFill>
                <a:latin typeface="+mj-lt"/>
              </a:rPr>
              <a:t> = </a:t>
            </a:r>
          </a:p>
        </p:txBody>
      </p:sp>
      <p:grpSp>
        <p:nvGrpSpPr>
          <p:cNvPr id="20" name="Group 19">
            <a:extLst>
              <a:ext uri="{FF2B5EF4-FFF2-40B4-BE49-F238E27FC236}">
                <a16:creationId xmlns:a16="http://schemas.microsoft.com/office/drawing/2014/main" id="{12AB8699-B9B2-494B-B884-3BFEC6D65822}"/>
              </a:ext>
            </a:extLst>
          </p:cNvPr>
          <p:cNvGrpSpPr/>
          <p:nvPr/>
        </p:nvGrpSpPr>
        <p:grpSpPr>
          <a:xfrm>
            <a:off x="734073" y="308288"/>
            <a:ext cx="2507226" cy="830997"/>
            <a:chOff x="734073" y="308288"/>
            <a:chExt cx="2507226" cy="830997"/>
          </a:xfrm>
        </p:grpSpPr>
        <p:sp>
          <p:nvSpPr>
            <p:cNvPr id="6" name="TextBox 5">
              <a:extLst>
                <a:ext uri="{FF2B5EF4-FFF2-40B4-BE49-F238E27FC236}">
                  <a16:creationId xmlns:a16="http://schemas.microsoft.com/office/drawing/2014/main" id="{41EC4E67-7110-451D-9DD1-5B19AED8B01B}"/>
                </a:ext>
              </a:extLst>
            </p:cNvPr>
            <p:cNvSpPr txBox="1"/>
            <p:nvPr/>
          </p:nvSpPr>
          <p:spPr>
            <a:xfrm>
              <a:off x="734073" y="308288"/>
              <a:ext cx="1909497" cy="830997"/>
            </a:xfrm>
            <a:prstGeom prst="rect">
              <a:avLst/>
            </a:prstGeom>
            <a:noFill/>
          </p:spPr>
          <p:txBody>
            <a:bodyPr wrap="none" rtlCol="0">
              <a:spAutoFit/>
            </a:bodyPr>
            <a:lstStyle/>
            <a:p>
              <a:r>
                <a:rPr lang="en-US" sz="4800" dirty="0">
                  <a:solidFill>
                    <a:srgbClr val="FFFF00"/>
                  </a:solidFill>
                  <a:latin typeface="Ebrima" panose="02000000000000000000" pitchFamily="2" charset="0"/>
                  <a:ea typeface="Ebrima" panose="02000000000000000000" pitchFamily="2" charset="0"/>
                  <a:cs typeface="Ebrima" panose="02000000000000000000" pitchFamily="2" charset="0"/>
                </a:rPr>
                <a:t>(Total)</a:t>
              </a:r>
            </a:p>
          </p:txBody>
        </p:sp>
        <p:cxnSp>
          <p:nvCxnSpPr>
            <p:cNvPr id="14" name="Straight Arrow Connector 13">
              <a:extLst>
                <a:ext uri="{FF2B5EF4-FFF2-40B4-BE49-F238E27FC236}">
                  <a16:creationId xmlns:a16="http://schemas.microsoft.com/office/drawing/2014/main" id="{B4ABA06D-AAD8-4171-9D23-9636FD86119C}"/>
                </a:ext>
              </a:extLst>
            </p:cNvPr>
            <p:cNvCxnSpPr/>
            <p:nvPr/>
          </p:nvCxnSpPr>
          <p:spPr>
            <a:xfrm>
              <a:off x="2654710" y="724123"/>
              <a:ext cx="586589"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BC2D094-46A6-427E-A9AE-F8F967B63455}"/>
              </a:ext>
            </a:extLst>
          </p:cNvPr>
          <p:cNvSpPr txBox="1"/>
          <p:nvPr/>
        </p:nvSpPr>
        <p:spPr>
          <a:xfrm>
            <a:off x="7162510" y="3571928"/>
            <a:ext cx="1638590" cy="923330"/>
          </a:xfrm>
          <a:prstGeom prst="rect">
            <a:avLst/>
          </a:prstGeom>
          <a:noFill/>
        </p:spPr>
        <p:txBody>
          <a:bodyPr wrap="none" rtlCol="0">
            <a:spAutoFit/>
          </a:bodyPr>
          <a:lstStyle/>
          <a:p>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22 N</a:t>
            </a:r>
          </a:p>
        </p:txBody>
      </p:sp>
      <p:cxnSp>
        <p:nvCxnSpPr>
          <p:cNvPr id="18" name="Straight Arrow Connector 17">
            <a:extLst>
              <a:ext uri="{FF2B5EF4-FFF2-40B4-BE49-F238E27FC236}">
                <a16:creationId xmlns:a16="http://schemas.microsoft.com/office/drawing/2014/main" id="{8AC3EB79-6A7C-4489-8919-985E277665CA}"/>
              </a:ext>
            </a:extLst>
          </p:cNvPr>
          <p:cNvCxnSpPr/>
          <p:nvPr/>
        </p:nvCxnSpPr>
        <p:spPr>
          <a:xfrm>
            <a:off x="7331470" y="4631828"/>
            <a:ext cx="1207846" cy="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888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2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Sample IB Problem</a:t>
            </a:r>
            <a:endParaRPr lang="en-US" u="sng" dirty="0">
              <a:solidFill>
                <a:schemeClr val="bg1"/>
              </a:solidFill>
              <a:effectLst>
                <a:outerShdw blurRad="38100" dist="38100" dir="2700000" algn="tl">
                  <a:srgbClr val="000000">
                    <a:alpha val="43137"/>
                  </a:srgbClr>
                </a:outerShdw>
              </a:effectLst>
            </a:endParaRPr>
          </a:p>
        </p:txBody>
      </p:sp>
      <p:pic>
        <p:nvPicPr>
          <p:cNvPr id="7" name="Picture 6"/>
          <p:cNvPicPr/>
          <p:nvPr/>
        </p:nvPicPr>
        <p:blipFill>
          <a:blip r:embed="rId2"/>
          <a:stretch>
            <a:fillRect/>
          </a:stretch>
        </p:blipFill>
        <p:spPr>
          <a:xfrm>
            <a:off x="308113" y="1531726"/>
            <a:ext cx="8388950" cy="2589700"/>
          </a:xfrm>
          <a:prstGeom prst="rect">
            <a:avLst/>
          </a:prstGeom>
        </p:spPr>
      </p:pic>
      <p:sp>
        <p:nvSpPr>
          <p:cNvPr id="5" name="Rectangle 4">
            <a:extLst>
              <a:ext uri="{FF2B5EF4-FFF2-40B4-BE49-F238E27FC236}">
                <a16:creationId xmlns:a16="http://schemas.microsoft.com/office/drawing/2014/main" id="{DA2D1C15-2A3F-4D79-8C8E-BE0626024850}"/>
              </a:ext>
            </a:extLst>
          </p:cNvPr>
          <p:cNvSpPr/>
          <p:nvPr/>
        </p:nvSpPr>
        <p:spPr>
          <a:xfrm>
            <a:off x="771524" y="3181349"/>
            <a:ext cx="6572251" cy="434895"/>
          </a:xfrm>
          <a:prstGeom prst="rect">
            <a:avLst/>
          </a:prstGeom>
          <a:solidFill>
            <a:srgbClr val="FFFF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07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Sample IB Problem</a:t>
            </a:r>
            <a:endParaRPr lang="en-US" u="sng" dirty="0">
              <a:solidFill>
                <a:schemeClr val="bg1"/>
              </a:solidFill>
              <a:effectLst>
                <a:outerShdw blurRad="38100" dist="38100" dir="2700000" algn="tl">
                  <a:srgbClr val="000000">
                    <a:alpha val="43137"/>
                  </a:srgbClr>
                </a:outerShdw>
              </a:effectLst>
            </a:endParaRPr>
          </a:p>
        </p:txBody>
      </p:sp>
      <p:pic>
        <p:nvPicPr>
          <p:cNvPr id="7" name="Picture 6"/>
          <p:cNvPicPr/>
          <p:nvPr/>
        </p:nvPicPr>
        <p:blipFill>
          <a:blip r:embed="rId2"/>
          <a:stretch>
            <a:fillRect/>
          </a:stretch>
        </p:blipFill>
        <p:spPr>
          <a:xfrm>
            <a:off x="414129" y="1531726"/>
            <a:ext cx="8391041" cy="2549944"/>
          </a:xfrm>
          <a:prstGeom prst="rect">
            <a:avLst/>
          </a:prstGeom>
        </p:spPr>
      </p:pic>
      <p:sp>
        <p:nvSpPr>
          <p:cNvPr id="5" name="Rectangle 4">
            <a:extLst>
              <a:ext uri="{FF2B5EF4-FFF2-40B4-BE49-F238E27FC236}">
                <a16:creationId xmlns:a16="http://schemas.microsoft.com/office/drawing/2014/main" id="{3571DAEE-12DC-4FBB-BFB6-3E55822A2F4B}"/>
              </a:ext>
            </a:extLst>
          </p:cNvPr>
          <p:cNvSpPr/>
          <p:nvPr/>
        </p:nvSpPr>
        <p:spPr>
          <a:xfrm>
            <a:off x="809624" y="3086100"/>
            <a:ext cx="2990851" cy="457724"/>
          </a:xfrm>
          <a:prstGeom prst="rect">
            <a:avLst/>
          </a:prstGeom>
          <a:solidFill>
            <a:srgbClr val="FFFF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3EA173A-F689-4D40-A231-6590CF0664BA}"/>
              </a:ext>
            </a:extLst>
          </p:cNvPr>
          <p:cNvCxnSpPr/>
          <p:nvPr/>
        </p:nvCxnSpPr>
        <p:spPr>
          <a:xfrm flipH="1" flipV="1">
            <a:off x="4572000" y="2863711"/>
            <a:ext cx="22860" cy="2758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174DB4-4DD1-4A8A-9FFF-7045618B3085}"/>
              </a:ext>
            </a:extLst>
          </p:cNvPr>
          <p:cNvCxnSpPr>
            <a:cxnSpLocks/>
          </p:cNvCxnSpPr>
          <p:nvPr/>
        </p:nvCxnSpPr>
        <p:spPr>
          <a:xfrm flipV="1">
            <a:off x="4572000" y="5584985"/>
            <a:ext cx="4162425" cy="95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23777C-C8F7-4DF3-80F4-98BA18CE8FA2}"/>
              </a:ext>
            </a:extLst>
          </p:cNvPr>
          <p:cNvSpPr txBox="1"/>
          <p:nvPr/>
        </p:nvSpPr>
        <p:spPr>
          <a:xfrm rot="16200000">
            <a:off x="3393079" y="4058265"/>
            <a:ext cx="1843262" cy="369332"/>
          </a:xfrm>
          <a:prstGeom prst="rect">
            <a:avLst/>
          </a:prstGeom>
          <a:noFill/>
        </p:spPr>
        <p:txBody>
          <a:bodyPr wrap="none" rtlCol="0">
            <a:spAutoFit/>
          </a:bodyPr>
          <a:lstStyle/>
          <a:p>
            <a:r>
              <a:rPr lang="en-US" dirty="0"/>
              <a:t>Displacement (m)</a:t>
            </a:r>
          </a:p>
        </p:txBody>
      </p:sp>
      <p:sp>
        <p:nvSpPr>
          <p:cNvPr id="10" name="TextBox 9">
            <a:extLst>
              <a:ext uri="{FF2B5EF4-FFF2-40B4-BE49-F238E27FC236}">
                <a16:creationId xmlns:a16="http://schemas.microsoft.com/office/drawing/2014/main" id="{84905FF1-27B3-45B3-AE30-E1B23157E050}"/>
              </a:ext>
            </a:extLst>
          </p:cNvPr>
          <p:cNvSpPr txBox="1"/>
          <p:nvPr/>
        </p:nvSpPr>
        <p:spPr>
          <a:xfrm>
            <a:off x="6372737" y="5638524"/>
            <a:ext cx="1019831" cy="369332"/>
          </a:xfrm>
          <a:prstGeom prst="rect">
            <a:avLst/>
          </a:prstGeom>
          <a:noFill/>
        </p:spPr>
        <p:txBody>
          <a:bodyPr wrap="none" rtlCol="0">
            <a:spAutoFit/>
          </a:bodyPr>
          <a:lstStyle/>
          <a:p>
            <a:r>
              <a:rPr lang="en-US" dirty="0"/>
              <a:t>Time (s)</a:t>
            </a:r>
          </a:p>
        </p:txBody>
      </p:sp>
      <p:grpSp>
        <p:nvGrpSpPr>
          <p:cNvPr id="2" name="Group 1">
            <a:extLst>
              <a:ext uri="{FF2B5EF4-FFF2-40B4-BE49-F238E27FC236}">
                <a16:creationId xmlns:a16="http://schemas.microsoft.com/office/drawing/2014/main" id="{E8AE3E99-BBC6-46AE-9037-AA9E3AFEC956}"/>
              </a:ext>
            </a:extLst>
          </p:cNvPr>
          <p:cNvGrpSpPr/>
          <p:nvPr/>
        </p:nvGrpSpPr>
        <p:grpSpPr>
          <a:xfrm>
            <a:off x="4601308" y="3086100"/>
            <a:ext cx="3495691" cy="2501073"/>
            <a:chOff x="4601308" y="3086100"/>
            <a:chExt cx="3495691" cy="2501073"/>
          </a:xfrm>
        </p:grpSpPr>
        <p:sp>
          <p:nvSpPr>
            <p:cNvPr id="11" name="Freeform: Shape 10">
              <a:extLst>
                <a:ext uri="{FF2B5EF4-FFF2-40B4-BE49-F238E27FC236}">
                  <a16:creationId xmlns:a16="http://schemas.microsoft.com/office/drawing/2014/main" id="{A1A1AF0B-E2EF-4238-B985-29800CAE32CB}"/>
                </a:ext>
              </a:extLst>
            </p:cNvPr>
            <p:cNvSpPr/>
            <p:nvPr/>
          </p:nvSpPr>
          <p:spPr>
            <a:xfrm>
              <a:off x="4601308" y="4880264"/>
              <a:ext cx="1868072" cy="706909"/>
            </a:xfrm>
            <a:custGeom>
              <a:avLst/>
              <a:gdLst>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871"/>
                <a:gd name="connsiteX1" fmla="*/ 1191491 w 1191491"/>
                <a:gd name="connsiteY1" fmla="*/ 0 h 706871"/>
                <a:gd name="connsiteX0" fmla="*/ 0 w 1191491"/>
                <a:gd name="connsiteY0" fmla="*/ 706581 h 706879"/>
                <a:gd name="connsiteX1" fmla="*/ 1191491 w 1191491"/>
                <a:gd name="connsiteY1" fmla="*/ 0 h 706879"/>
                <a:gd name="connsiteX0" fmla="*/ 0 w 1191491"/>
                <a:gd name="connsiteY0" fmla="*/ 706581 h 706909"/>
                <a:gd name="connsiteX1" fmla="*/ 1191491 w 1191491"/>
                <a:gd name="connsiteY1" fmla="*/ 0 h 706909"/>
              </a:gdLst>
              <a:ahLst/>
              <a:cxnLst>
                <a:cxn ang="0">
                  <a:pos x="connsiteX0" y="connsiteY0"/>
                </a:cxn>
                <a:cxn ang="0">
                  <a:pos x="connsiteX1" y="connsiteY1"/>
                </a:cxn>
              </a:cxnLst>
              <a:rect l="l" t="t" r="r" b="b"/>
              <a:pathLst>
                <a:path w="1191491" h="706909">
                  <a:moveTo>
                    <a:pt x="0" y="706581"/>
                  </a:moveTo>
                  <a:cubicBezTo>
                    <a:pt x="646546" y="720436"/>
                    <a:pt x="1005319" y="292676"/>
                    <a:pt x="119149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A446DA1-15E9-4C62-BDD2-C7760B47A9AB}"/>
                </a:ext>
              </a:extLst>
            </p:cNvPr>
            <p:cNvCxnSpPr>
              <a:cxnSpLocks/>
            </p:cNvCxnSpPr>
            <p:nvPr/>
          </p:nvCxnSpPr>
          <p:spPr>
            <a:xfrm flipV="1">
              <a:off x="6469380" y="3086100"/>
              <a:ext cx="1627619" cy="179416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3DA4695-466A-437D-A323-9E3496C177BD}"/>
              </a:ext>
            </a:extLst>
          </p:cNvPr>
          <p:cNvGrpSpPr/>
          <p:nvPr/>
        </p:nvGrpSpPr>
        <p:grpSpPr>
          <a:xfrm>
            <a:off x="5234180" y="3078703"/>
            <a:ext cx="3495691" cy="2501073"/>
            <a:chOff x="5234180" y="3078703"/>
            <a:chExt cx="3495691" cy="2501073"/>
          </a:xfrm>
        </p:grpSpPr>
        <p:sp>
          <p:nvSpPr>
            <p:cNvPr id="22" name="Freeform: Shape 21">
              <a:extLst>
                <a:ext uri="{FF2B5EF4-FFF2-40B4-BE49-F238E27FC236}">
                  <a16:creationId xmlns:a16="http://schemas.microsoft.com/office/drawing/2014/main" id="{637DF07D-2D8D-4E69-AF9D-B968FCAB8838}"/>
                </a:ext>
              </a:extLst>
            </p:cNvPr>
            <p:cNvSpPr/>
            <p:nvPr/>
          </p:nvSpPr>
          <p:spPr>
            <a:xfrm>
              <a:off x="5234180" y="4872867"/>
              <a:ext cx="1868072" cy="706909"/>
            </a:xfrm>
            <a:custGeom>
              <a:avLst/>
              <a:gdLst>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581"/>
                <a:gd name="connsiteX1" fmla="*/ 1191491 w 1191491"/>
                <a:gd name="connsiteY1" fmla="*/ 0 h 706581"/>
                <a:gd name="connsiteX0" fmla="*/ 0 w 1191491"/>
                <a:gd name="connsiteY0" fmla="*/ 706581 h 706871"/>
                <a:gd name="connsiteX1" fmla="*/ 1191491 w 1191491"/>
                <a:gd name="connsiteY1" fmla="*/ 0 h 706871"/>
                <a:gd name="connsiteX0" fmla="*/ 0 w 1191491"/>
                <a:gd name="connsiteY0" fmla="*/ 706581 h 706879"/>
                <a:gd name="connsiteX1" fmla="*/ 1191491 w 1191491"/>
                <a:gd name="connsiteY1" fmla="*/ 0 h 706879"/>
                <a:gd name="connsiteX0" fmla="*/ 0 w 1191491"/>
                <a:gd name="connsiteY0" fmla="*/ 706581 h 706909"/>
                <a:gd name="connsiteX1" fmla="*/ 1191491 w 1191491"/>
                <a:gd name="connsiteY1" fmla="*/ 0 h 706909"/>
              </a:gdLst>
              <a:ahLst/>
              <a:cxnLst>
                <a:cxn ang="0">
                  <a:pos x="connsiteX0" y="connsiteY0"/>
                </a:cxn>
                <a:cxn ang="0">
                  <a:pos x="connsiteX1" y="connsiteY1"/>
                </a:cxn>
              </a:cxnLst>
              <a:rect l="l" t="t" r="r" b="b"/>
              <a:pathLst>
                <a:path w="1191491" h="706909">
                  <a:moveTo>
                    <a:pt x="0" y="706581"/>
                  </a:moveTo>
                  <a:cubicBezTo>
                    <a:pt x="646546" y="720436"/>
                    <a:pt x="1005319" y="292676"/>
                    <a:pt x="1191491"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33B4C86-E6A8-491F-AC7C-7F0EDE35420A}"/>
                </a:ext>
              </a:extLst>
            </p:cNvPr>
            <p:cNvCxnSpPr>
              <a:cxnSpLocks/>
            </p:cNvCxnSpPr>
            <p:nvPr/>
          </p:nvCxnSpPr>
          <p:spPr>
            <a:xfrm flipV="1">
              <a:off x="7102252" y="3078703"/>
              <a:ext cx="1627619" cy="17941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E7289D09-7BF7-48B5-869F-5869311F1727}"/>
              </a:ext>
            </a:extLst>
          </p:cNvPr>
          <p:cNvCxnSpPr/>
          <p:nvPr/>
        </p:nvCxnSpPr>
        <p:spPr>
          <a:xfrm flipV="1">
            <a:off x="5429250" y="5481638"/>
            <a:ext cx="0" cy="981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91A8F3-23BB-4E87-B3F1-93FC4D216B63}"/>
              </a:ext>
            </a:extLst>
          </p:cNvPr>
          <p:cNvCxnSpPr>
            <a:cxnSpLocks/>
          </p:cNvCxnSpPr>
          <p:nvPr/>
        </p:nvCxnSpPr>
        <p:spPr>
          <a:xfrm flipV="1">
            <a:off x="5886450" y="5314951"/>
            <a:ext cx="0" cy="2047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77490E-3FAD-467C-BC9E-99B31DE8C958}"/>
              </a:ext>
            </a:extLst>
          </p:cNvPr>
          <p:cNvCxnSpPr>
            <a:cxnSpLocks/>
          </p:cNvCxnSpPr>
          <p:nvPr/>
        </p:nvCxnSpPr>
        <p:spPr>
          <a:xfrm flipV="1">
            <a:off x="6286500" y="5024440"/>
            <a:ext cx="0" cy="3714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9303DC5-76FC-42B3-8004-4DE6794F8263}"/>
              </a:ext>
            </a:extLst>
          </p:cNvPr>
          <p:cNvCxnSpPr>
            <a:cxnSpLocks/>
          </p:cNvCxnSpPr>
          <p:nvPr/>
        </p:nvCxnSpPr>
        <p:spPr>
          <a:xfrm flipV="1">
            <a:off x="6738937" y="4586291"/>
            <a:ext cx="0" cy="57827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48E4FA1-610C-4EBB-93BB-9EE957A00118}"/>
              </a:ext>
            </a:extLst>
          </p:cNvPr>
          <p:cNvCxnSpPr>
            <a:cxnSpLocks/>
          </p:cNvCxnSpPr>
          <p:nvPr/>
        </p:nvCxnSpPr>
        <p:spPr>
          <a:xfrm flipV="1">
            <a:off x="7258050" y="4008021"/>
            <a:ext cx="0" cy="683042"/>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8D99F1-8F8B-4D86-BD06-32F3648C13D5}"/>
              </a:ext>
            </a:extLst>
          </p:cNvPr>
          <p:cNvCxnSpPr>
            <a:cxnSpLocks/>
          </p:cNvCxnSpPr>
          <p:nvPr/>
        </p:nvCxnSpPr>
        <p:spPr>
          <a:xfrm flipV="1">
            <a:off x="7691437" y="3543824"/>
            <a:ext cx="0" cy="683042"/>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98B460-8CD7-4FCF-A199-557CB3D14367}"/>
              </a:ext>
            </a:extLst>
          </p:cNvPr>
          <p:cNvCxnSpPr>
            <a:cxnSpLocks/>
          </p:cNvCxnSpPr>
          <p:nvPr/>
        </p:nvCxnSpPr>
        <p:spPr>
          <a:xfrm flipV="1">
            <a:off x="8096999" y="3087479"/>
            <a:ext cx="0" cy="683042"/>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A77BEFE-A7C6-4CE5-8A64-D689FE663DED}"/>
              </a:ext>
            </a:extLst>
          </p:cNvPr>
          <p:cNvSpPr txBox="1"/>
          <p:nvPr/>
        </p:nvSpPr>
        <p:spPr>
          <a:xfrm>
            <a:off x="5337696" y="4880264"/>
            <a:ext cx="875561" cy="276999"/>
          </a:xfrm>
          <a:prstGeom prst="rect">
            <a:avLst/>
          </a:prstGeom>
          <a:noFill/>
        </p:spPr>
        <p:txBody>
          <a:bodyPr wrap="none" rtlCol="0">
            <a:spAutoFit/>
          </a:bodyPr>
          <a:lstStyle/>
          <a:p>
            <a:r>
              <a:rPr lang="en-US" sz="1200" dirty="0">
                <a:solidFill>
                  <a:srgbClr val="7030A0"/>
                </a:solidFill>
                <a:latin typeface="Ebrima" panose="02000000000000000000" pitchFamily="2" charset="0"/>
                <a:ea typeface="Ebrima" panose="02000000000000000000" pitchFamily="2" charset="0"/>
                <a:cs typeface="Ebrima" panose="02000000000000000000" pitchFamily="2" charset="0"/>
              </a:rPr>
              <a:t>Increasing</a:t>
            </a:r>
          </a:p>
        </p:txBody>
      </p:sp>
      <p:sp>
        <p:nvSpPr>
          <p:cNvPr id="39" name="TextBox 38">
            <a:extLst>
              <a:ext uri="{FF2B5EF4-FFF2-40B4-BE49-F238E27FC236}">
                <a16:creationId xmlns:a16="http://schemas.microsoft.com/office/drawing/2014/main" id="{9DCBE2D0-0BE5-4500-A3BA-A9E7661ED83C}"/>
              </a:ext>
            </a:extLst>
          </p:cNvPr>
          <p:cNvSpPr txBox="1"/>
          <p:nvPr/>
        </p:nvSpPr>
        <p:spPr>
          <a:xfrm>
            <a:off x="6797961" y="3429000"/>
            <a:ext cx="792205" cy="276999"/>
          </a:xfrm>
          <a:prstGeom prst="rect">
            <a:avLst/>
          </a:prstGeom>
          <a:noFill/>
        </p:spPr>
        <p:txBody>
          <a:bodyPr wrap="none" rtlCol="0">
            <a:spAutoFit/>
          </a:bodyPr>
          <a:lstStyle/>
          <a:p>
            <a:r>
              <a:rPr lang="en-US" sz="1200" dirty="0">
                <a:solidFill>
                  <a:srgbClr val="FF0066"/>
                </a:solidFill>
                <a:latin typeface="Ebrima" panose="02000000000000000000" pitchFamily="2" charset="0"/>
                <a:ea typeface="Ebrima" panose="02000000000000000000" pitchFamily="2" charset="0"/>
                <a:cs typeface="Ebrima" panose="02000000000000000000" pitchFamily="2" charset="0"/>
              </a:rPr>
              <a:t>Constant</a:t>
            </a:r>
          </a:p>
        </p:txBody>
      </p:sp>
    </p:spTree>
    <p:extLst>
      <p:ext uri="{BB962C8B-B14F-4D97-AF65-F5344CB8AC3E}">
        <p14:creationId xmlns:p14="http://schemas.microsoft.com/office/powerpoint/2010/main" val="453925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80">
                                          <p:stCondLst>
                                            <p:cond delay="0"/>
                                          </p:stCondLst>
                                        </p:cTn>
                                        <p:tgtEl>
                                          <p:spTgt spid="38"/>
                                        </p:tgtEl>
                                      </p:cBhvr>
                                    </p:animEffect>
                                    <p:anim calcmode="lin" valueType="num">
                                      <p:cBhvr>
                                        <p:cTn id="3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6" dur="26">
                                          <p:stCondLst>
                                            <p:cond delay="650"/>
                                          </p:stCondLst>
                                        </p:cTn>
                                        <p:tgtEl>
                                          <p:spTgt spid="38"/>
                                        </p:tgtEl>
                                      </p:cBhvr>
                                      <p:to x="100000" y="60000"/>
                                    </p:animScale>
                                    <p:animScale>
                                      <p:cBhvr>
                                        <p:cTn id="37" dur="166" decel="50000">
                                          <p:stCondLst>
                                            <p:cond delay="676"/>
                                          </p:stCondLst>
                                        </p:cTn>
                                        <p:tgtEl>
                                          <p:spTgt spid="38"/>
                                        </p:tgtEl>
                                      </p:cBhvr>
                                      <p:to x="100000" y="100000"/>
                                    </p:animScale>
                                    <p:animScale>
                                      <p:cBhvr>
                                        <p:cTn id="38" dur="26">
                                          <p:stCondLst>
                                            <p:cond delay="1312"/>
                                          </p:stCondLst>
                                        </p:cTn>
                                        <p:tgtEl>
                                          <p:spTgt spid="38"/>
                                        </p:tgtEl>
                                      </p:cBhvr>
                                      <p:to x="100000" y="80000"/>
                                    </p:animScale>
                                    <p:animScale>
                                      <p:cBhvr>
                                        <p:cTn id="39" dur="166" decel="50000">
                                          <p:stCondLst>
                                            <p:cond delay="1338"/>
                                          </p:stCondLst>
                                        </p:cTn>
                                        <p:tgtEl>
                                          <p:spTgt spid="38"/>
                                        </p:tgtEl>
                                      </p:cBhvr>
                                      <p:to x="100000" y="100000"/>
                                    </p:animScale>
                                    <p:animScale>
                                      <p:cBhvr>
                                        <p:cTn id="40" dur="26">
                                          <p:stCondLst>
                                            <p:cond delay="1642"/>
                                          </p:stCondLst>
                                        </p:cTn>
                                        <p:tgtEl>
                                          <p:spTgt spid="38"/>
                                        </p:tgtEl>
                                      </p:cBhvr>
                                      <p:to x="100000" y="90000"/>
                                    </p:animScale>
                                    <p:animScale>
                                      <p:cBhvr>
                                        <p:cTn id="41" dur="166" decel="50000">
                                          <p:stCondLst>
                                            <p:cond delay="1668"/>
                                          </p:stCondLst>
                                        </p:cTn>
                                        <p:tgtEl>
                                          <p:spTgt spid="38"/>
                                        </p:tgtEl>
                                      </p:cBhvr>
                                      <p:to x="100000" y="100000"/>
                                    </p:animScale>
                                    <p:animScale>
                                      <p:cBhvr>
                                        <p:cTn id="42" dur="26">
                                          <p:stCondLst>
                                            <p:cond delay="1808"/>
                                          </p:stCondLst>
                                        </p:cTn>
                                        <p:tgtEl>
                                          <p:spTgt spid="38"/>
                                        </p:tgtEl>
                                      </p:cBhvr>
                                      <p:to x="100000" y="95000"/>
                                    </p:animScale>
                                    <p:animScale>
                                      <p:cBhvr>
                                        <p:cTn id="43" dur="166" decel="50000">
                                          <p:stCondLst>
                                            <p:cond delay="1834"/>
                                          </p:stCondLst>
                                        </p:cTn>
                                        <p:tgtEl>
                                          <p:spTgt spid="3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80">
                                          <p:stCondLst>
                                            <p:cond delay="0"/>
                                          </p:stCondLst>
                                        </p:cTn>
                                        <p:tgtEl>
                                          <p:spTgt spid="39"/>
                                        </p:tgtEl>
                                      </p:cBhvr>
                                    </p:animEffect>
                                    <p:anim calcmode="lin" valueType="num">
                                      <p:cBhvr>
                                        <p:cTn id="6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71" dur="26">
                                          <p:stCondLst>
                                            <p:cond delay="650"/>
                                          </p:stCondLst>
                                        </p:cTn>
                                        <p:tgtEl>
                                          <p:spTgt spid="39"/>
                                        </p:tgtEl>
                                      </p:cBhvr>
                                      <p:to x="100000" y="60000"/>
                                    </p:animScale>
                                    <p:animScale>
                                      <p:cBhvr>
                                        <p:cTn id="72" dur="166" decel="50000">
                                          <p:stCondLst>
                                            <p:cond delay="676"/>
                                          </p:stCondLst>
                                        </p:cTn>
                                        <p:tgtEl>
                                          <p:spTgt spid="39"/>
                                        </p:tgtEl>
                                      </p:cBhvr>
                                      <p:to x="100000" y="100000"/>
                                    </p:animScale>
                                    <p:animScale>
                                      <p:cBhvr>
                                        <p:cTn id="73" dur="26">
                                          <p:stCondLst>
                                            <p:cond delay="1312"/>
                                          </p:stCondLst>
                                        </p:cTn>
                                        <p:tgtEl>
                                          <p:spTgt spid="39"/>
                                        </p:tgtEl>
                                      </p:cBhvr>
                                      <p:to x="100000" y="80000"/>
                                    </p:animScale>
                                    <p:animScale>
                                      <p:cBhvr>
                                        <p:cTn id="74" dur="166" decel="50000">
                                          <p:stCondLst>
                                            <p:cond delay="1338"/>
                                          </p:stCondLst>
                                        </p:cTn>
                                        <p:tgtEl>
                                          <p:spTgt spid="39"/>
                                        </p:tgtEl>
                                      </p:cBhvr>
                                      <p:to x="100000" y="100000"/>
                                    </p:animScale>
                                    <p:animScale>
                                      <p:cBhvr>
                                        <p:cTn id="75" dur="26">
                                          <p:stCondLst>
                                            <p:cond delay="1642"/>
                                          </p:stCondLst>
                                        </p:cTn>
                                        <p:tgtEl>
                                          <p:spTgt spid="39"/>
                                        </p:tgtEl>
                                      </p:cBhvr>
                                      <p:to x="100000" y="90000"/>
                                    </p:animScale>
                                    <p:animScale>
                                      <p:cBhvr>
                                        <p:cTn id="76" dur="166" decel="50000">
                                          <p:stCondLst>
                                            <p:cond delay="1668"/>
                                          </p:stCondLst>
                                        </p:cTn>
                                        <p:tgtEl>
                                          <p:spTgt spid="39"/>
                                        </p:tgtEl>
                                      </p:cBhvr>
                                      <p:to x="100000" y="100000"/>
                                    </p:animScale>
                                    <p:animScale>
                                      <p:cBhvr>
                                        <p:cTn id="77" dur="26">
                                          <p:stCondLst>
                                            <p:cond delay="1808"/>
                                          </p:stCondLst>
                                        </p:cTn>
                                        <p:tgtEl>
                                          <p:spTgt spid="39"/>
                                        </p:tgtEl>
                                      </p:cBhvr>
                                      <p:to x="100000" y="95000"/>
                                    </p:animScale>
                                    <p:animScale>
                                      <p:cBhvr>
                                        <p:cTn id="78" dur="166" decel="50000">
                                          <p:stCondLst>
                                            <p:cond delay="1834"/>
                                          </p:stCondLst>
                                        </p:cTn>
                                        <p:tgtEl>
                                          <p:spTgt spid="39"/>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left)">
                                      <p:cBhvr>
                                        <p:cTn id="8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p:bldP spid="3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Lesson Takeaways</a:t>
            </a:r>
            <a:endParaRPr lang="en-US" u="sng"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1AACDE-E121-4D7E-A3C7-3A2259793267}"/>
              </a:ext>
            </a:extLst>
          </p:cNvPr>
          <p:cNvSpPr txBox="1"/>
          <p:nvPr/>
        </p:nvSpPr>
        <p:spPr>
          <a:xfrm>
            <a:off x="473233" y="1587032"/>
            <a:ext cx="8226728" cy="2616101"/>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describe the factors that affect air resistance and how the resistance changes with velocity</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define Terminal Velocity in terms of net force</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graph the change in position and velocity for an object falling with air resistance and reaching terminal velocity</a:t>
            </a:r>
          </a:p>
        </p:txBody>
      </p:sp>
    </p:spTree>
    <p:extLst>
      <p:ext uri="{BB962C8B-B14F-4D97-AF65-F5344CB8AC3E}">
        <p14:creationId xmlns:p14="http://schemas.microsoft.com/office/powerpoint/2010/main" val="950639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5">
                                            <p:txEl>
                                              <p:pRg st="1" end="1"/>
                                            </p:txEl>
                                          </p:spTgt>
                                        </p:tgtEl>
                                        <p:attrNameLst>
                                          <p:attrName>style.color</p:attrName>
                                        </p:attrNameLst>
                                      </p:cBhvr>
                                      <p:by>
                                        <p:hsl h="0" s="-12549" l="-25098"/>
                                      </p:by>
                                    </p:animClr>
                                    <p:animClr clrSpc="hsl" dir="cw">
                                      <p:cBhvr>
                                        <p:cTn id="14" dur="500" fill="hold"/>
                                        <p:tgtEl>
                                          <p:spTgt spid="5">
                                            <p:txEl>
                                              <p:pRg st="1" end="1"/>
                                            </p:txEl>
                                          </p:spTgt>
                                        </p:tgtEl>
                                        <p:attrNameLst>
                                          <p:attrName>fillcolor</p:attrName>
                                        </p:attrNameLst>
                                      </p:cBhvr>
                                      <p:by>
                                        <p:hsl h="0" s="-12549" l="-25098"/>
                                      </p:by>
                                    </p:animClr>
                                    <p:animClr clrSpc="hsl" dir="cw">
                                      <p:cBhvr>
                                        <p:cTn id="15" dur="500" fill="hold"/>
                                        <p:tgtEl>
                                          <p:spTgt spid="5">
                                            <p:txEl>
                                              <p:pRg st="1" end="1"/>
                                            </p:txEl>
                                          </p:spTgt>
                                        </p:tgtEl>
                                        <p:attrNameLst>
                                          <p:attrName>stroke.color</p:attrName>
                                        </p:attrNameLst>
                                      </p:cBhvr>
                                      <p:by>
                                        <p:hsl h="0" s="-12549" l="-25098"/>
                                      </p:by>
                                    </p:animClr>
                                    <p:set>
                                      <p:cBhvr>
                                        <p:cTn id="16" dur="500" fill="hold"/>
                                        <p:tgtEl>
                                          <p:spTgt spid="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5">
                                            <p:txEl>
                                              <p:pRg st="2" end="2"/>
                                            </p:txEl>
                                          </p:spTgt>
                                        </p:tgtEl>
                                        <p:attrNameLst>
                                          <p:attrName>style.color</p:attrName>
                                        </p:attrNameLst>
                                      </p:cBhvr>
                                      <p:by>
                                        <p:hsl h="0" s="-12549" l="-25098"/>
                                      </p:by>
                                    </p:animClr>
                                    <p:animClr clrSpc="hsl" dir="cw">
                                      <p:cBhvr>
                                        <p:cTn id="21" dur="500" fill="hold"/>
                                        <p:tgtEl>
                                          <p:spTgt spid="5">
                                            <p:txEl>
                                              <p:pRg st="2" end="2"/>
                                            </p:txEl>
                                          </p:spTgt>
                                        </p:tgtEl>
                                        <p:attrNameLst>
                                          <p:attrName>fillcolor</p:attrName>
                                        </p:attrNameLst>
                                      </p:cBhvr>
                                      <p:by>
                                        <p:hsl h="0" s="-12549" l="-25098"/>
                                      </p:by>
                                    </p:animClr>
                                    <p:animClr clrSpc="hsl" dir="cw">
                                      <p:cBhvr>
                                        <p:cTn id="22" dur="500" fill="hold"/>
                                        <p:tgtEl>
                                          <p:spTgt spid="5">
                                            <p:txEl>
                                              <p:pRg st="2" end="2"/>
                                            </p:txEl>
                                          </p:spTgt>
                                        </p:tgtEl>
                                        <p:attrNameLst>
                                          <p:attrName>stroke.color</p:attrName>
                                        </p:attrNameLst>
                                      </p:cBhvr>
                                      <p:by>
                                        <p:hsl h="0" s="-12549" l="-25098"/>
                                      </p:by>
                                    </p:animClr>
                                    <p:set>
                                      <p:cBhvr>
                                        <p:cTn id="23"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Forces on a Ramp</a:t>
            </a:r>
          </a:p>
        </p:txBody>
      </p:sp>
      <p:sp>
        <p:nvSpPr>
          <p:cNvPr id="3" name="Subtitle 2"/>
          <p:cNvSpPr>
            <a:spLocks noGrp="1"/>
          </p:cNvSpPr>
          <p:nvPr>
            <p:ph type="subTitle" idx="1"/>
          </p:nvPr>
        </p:nvSpPr>
        <p:spPr/>
        <p:txBody>
          <a:bodyPr/>
          <a:lstStyle/>
          <a:p>
            <a:r>
              <a:rPr lang="en-US" dirty="0"/>
              <a:t>IB </a:t>
            </a:r>
            <a:r>
              <a:rPr lang="en-US"/>
              <a:t>Physics | </a:t>
            </a:r>
            <a:r>
              <a:rPr lang="en-US" dirty="0"/>
              <a:t>Forces</a:t>
            </a:r>
          </a:p>
        </p:txBody>
      </p:sp>
      <p:sp>
        <p:nvSpPr>
          <p:cNvPr id="6" name="Rectangle: Single Corner Rounded 5">
            <a:extLst>
              <a:ext uri="{FF2B5EF4-FFF2-40B4-BE49-F238E27FC236}">
                <a16:creationId xmlns:a16="http://schemas.microsoft.com/office/drawing/2014/main" id="{6B8F8DC0-053B-4ADC-B82C-E0ED9372B7CA}"/>
              </a:ext>
            </a:extLst>
          </p:cNvPr>
          <p:cNvSpPr/>
          <p:nvPr/>
        </p:nvSpPr>
        <p:spPr>
          <a:xfrm rot="10800000">
            <a:off x="8321040" y="0"/>
            <a:ext cx="822956" cy="923330"/>
          </a:xfrm>
          <a:prstGeom prst="round1Rect">
            <a:avLst>
              <a:gd name="adj" fmla="val 2747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486DDF-264C-482B-B9EE-14C22B0062B8}"/>
              </a:ext>
            </a:extLst>
          </p:cNvPr>
          <p:cNvSpPr txBox="1"/>
          <p:nvPr/>
        </p:nvSpPr>
        <p:spPr>
          <a:xfrm>
            <a:off x="8359678" y="0"/>
            <a:ext cx="773083" cy="923330"/>
          </a:xfrm>
          <a:prstGeom prst="rect">
            <a:avLst/>
          </a:prstGeom>
          <a:noFill/>
        </p:spPr>
        <p:txBody>
          <a:bodyPr wrap="square" rtlCol="0">
            <a:spAutoFit/>
          </a:bodyPr>
          <a:lstStyle/>
          <a:p>
            <a:pPr algn="ctr"/>
            <a:r>
              <a:rPr lang="en-US" sz="5400" dirty="0">
                <a:solidFill>
                  <a:srgbClr val="0070C0"/>
                </a:solidFill>
                <a:latin typeface="Montserrat" panose="00000500000000000000" pitchFamily="50" charset="0"/>
                <a:ea typeface="Ebrima" panose="02000000000000000000" pitchFamily="2" charset="0"/>
                <a:cs typeface="Ebrima" panose="02000000000000000000" pitchFamily="2" charset="0"/>
              </a:rPr>
              <a:t>6</a:t>
            </a:r>
          </a:p>
        </p:txBody>
      </p:sp>
    </p:spTree>
    <p:extLst>
      <p:ext uri="{BB962C8B-B14F-4D97-AF65-F5344CB8AC3E}">
        <p14:creationId xmlns:p14="http://schemas.microsoft.com/office/powerpoint/2010/main" val="1606310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19">
            <a:extLst>
              <a:ext uri="{FF2B5EF4-FFF2-40B4-BE49-F238E27FC236}">
                <a16:creationId xmlns:a16="http://schemas.microsoft.com/office/drawing/2014/main" id="{F32B6964-1CC6-4B5B-95F9-A28730DAF3C7}"/>
              </a:ext>
            </a:extLst>
          </p:cNvPr>
          <p:cNvSpPr/>
          <p:nvPr/>
        </p:nvSpPr>
        <p:spPr>
          <a:xfrm rot="19572072">
            <a:off x="1438719" y="3091675"/>
            <a:ext cx="968188" cy="53788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BFDDF84-39E3-46A8-9727-1EA1D4E64F4E}"/>
              </a:ext>
            </a:extLst>
          </p:cNvPr>
          <p:cNvGrpSpPr/>
          <p:nvPr/>
        </p:nvGrpSpPr>
        <p:grpSpPr>
          <a:xfrm>
            <a:off x="1057396" y="2399000"/>
            <a:ext cx="863561" cy="957734"/>
            <a:chOff x="1057396" y="2399000"/>
            <a:chExt cx="863561" cy="957734"/>
          </a:xfrm>
        </p:grpSpPr>
        <p:sp>
          <p:nvSpPr>
            <p:cNvPr id="31" name="TextBox 30">
              <a:extLst>
                <a:ext uri="{FF2B5EF4-FFF2-40B4-BE49-F238E27FC236}">
                  <a16:creationId xmlns:a16="http://schemas.microsoft.com/office/drawing/2014/main" id="{77D57C39-2446-42D7-AFED-3218D1AC5CEF}"/>
                </a:ext>
              </a:extLst>
            </p:cNvPr>
            <p:cNvSpPr txBox="1"/>
            <p:nvPr/>
          </p:nvSpPr>
          <p:spPr>
            <a:xfrm>
              <a:off x="1057396" y="2399000"/>
              <a:ext cx="861133" cy="400110"/>
            </a:xfrm>
            <a:prstGeom prst="rect">
              <a:avLst/>
            </a:prstGeom>
            <a:noFill/>
          </p:spPr>
          <p:txBody>
            <a:bodyPr wrap="none" rtlCol="0">
              <a:spAutoFit/>
            </a:bodyPr>
            <a:lstStyle/>
            <a:p>
              <a:r>
                <a:rPr lang="en-US" sz="2000" dirty="0">
                  <a:solidFill>
                    <a:srgbClr val="FF6600"/>
                  </a:solidFill>
                </a:rPr>
                <a:t>75.1 N</a:t>
              </a:r>
              <a:endParaRPr lang="en-US" sz="2000" baseline="-25000" dirty="0">
                <a:solidFill>
                  <a:srgbClr val="FF6600"/>
                </a:solidFill>
              </a:endParaRPr>
            </a:p>
          </p:txBody>
        </p:sp>
        <p:cxnSp>
          <p:nvCxnSpPr>
            <p:cNvPr id="33" name="Straight Arrow Connector 32">
              <a:extLst>
                <a:ext uri="{FF2B5EF4-FFF2-40B4-BE49-F238E27FC236}">
                  <a16:creationId xmlns:a16="http://schemas.microsoft.com/office/drawing/2014/main" id="{0860048E-0557-46AC-8C6E-C8462E279C80}"/>
                </a:ext>
              </a:extLst>
            </p:cNvPr>
            <p:cNvCxnSpPr/>
            <p:nvPr/>
          </p:nvCxnSpPr>
          <p:spPr>
            <a:xfrm flipH="1" flipV="1">
              <a:off x="1518621" y="2744086"/>
              <a:ext cx="402336" cy="612648"/>
            </a:xfrm>
            <a:prstGeom prst="straightConnector1">
              <a:avLst/>
            </a:prstGeom>
            <a:ln w="57150">
              <a:solidFill>
                <a:srgbClr val="FF6600"/>
              </a:solidFill>
              <a:tailEnd type="triangle"/>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B3635E84-D0AF-404C-A6F9-2B4C55AF42CD}"/>
              </a:ext>
            </a:extLst>
          </p:cNvPr>
          <p:cNvGrpSpPr/>
          <p:nvPr/>
        </p:nvGrpSpPr>
        <p:grpSpPr>
          <a:xfrm>
            <a:off x="535815" y="3368392"/>
            <a:ext cx="1373950" cy="676058"/>
            <a:chOff x="535815" y="3368392"/>
            <a:chExt cx="1373950" cy="676058"/>
          </a:xfrm>
        </p:grpSpPr>
        <p:sp>
          <p:nvSpPr>
            <p:cNvPr id="29" name="TextBox 28">
              <a:extLst>
                <a:ext uri="{FF2B5EF4-FFF2-40B4-BE49-F238E27FC236}">
                  <a16:creationId xmlns:a16="http://schemas.microsoft.com/office/drawing/2014/main" id="{CBE39E58-79C3-4CB2-82BC-0165FC568699}"/>
                </a:ext>
              </a:extLst>
            </p:cNvPr>
            <p:cNvSpPr txBox="1"/>
            <p:nvPr/>
          </p:nvSpPr>
          <p:spPr>
            <a:xfrm>
              <a:off x="535815" y="3644340"/>
              <a:ext cx="861133" cy="400110"/>
            </a:xfrm>
            <a:prstGeom prst="rect">
              <a:avLst/>
            </a:prstGeom>
            <a:noFill/>
          </p:spPr>
          <p:txBody>
            <a:bodyPr wrap="none" rtlCol="0">
              <a:spAutoFit/>
            </a:bodyPr>
            <a:lstStyle/>
            <a:p>
              <a:r>
                <a:rPr lang="en-US" sz="2000" dirty="0">
                  <a:solidFill>
                    <a:srgbClr val="0070C0"/>
                  </a:solidFill>
                </a:rPr>
                <a:t>63.1 N</a:t>
              </a:r>
              <a:endParaRPr lang="en-US" sz="2000" baseline="-25000" dirty="0">
                <a:solidFill>
                  <a:srgbClr val="0070C0"/>
                </a:solidFill>
              </a:endParaRPr>
            </a:p>
          </p:txBody>
        </p:sp>
        <p:cxnSp>
          <p:nvCxnSpPr>
            <p:cNvPr id="35" name="Straight Arrow Connector 34">
              <a:extLst>
                <a:ext uri="{FF2B5EF4-FFF2-40B4-BE49-F238E27FC236}">
                  <a16:creationId xmlns:a16="http://schemas.microsoft.com/office/drawing/2014/main" id="{7ED5A1AB-542A-49D3-B74B-5F902526A0EB}"/>
                </a:ext>
              </a:extLst>
            </p:cNvPr>
            <p:cNvCxnSpPr>
              <a:cxnSpLocks/>
            </p:cNvCxnSpPr>
            <p:nvPr/>
          </p:nvCxnSpPr>
          <p:spPr>
            <a:xfrm flipV="1">
              <a:off x="1331311" y="3368392"/>
              <a:ext cx="578454" cy="389221"/>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6369854B-4A64-4F8E-8BD1-B13E73CD724B}"/>
              </a:ext>
            </a:extLst>
          </p:cNvPr>
          <p:cNvGrpSpPr/>
          <p:nvPr/>
        </p:nvGrpSpPr>
        <p:grpSpPr>
          <a:xfrm>
            <a:off x="1918529" y="2799110"/>
            <a:ext cx="1195815" cy="569282"/>
            <a:chOff x="1918529" y="2799110"/>
            <a:chExt cx="1195815" cy="569282"/>
          </a:xfrm>
        </p:grpSpPr>
        <p:sp>
          <p:nvSpPr>
            <p:cNvPr id="30" name="TextBox 29">
              <a:extLst>
                <a:ext uri="{FF2B5EF4-FFF2-40B4-BE49-F238E27FC236}">
                  <a16:creationId xmlns:a16="http://schemas.microsoft.com/office/drawing/2014/main" id="{70961E62-AD12-4647-822C-8930CCE49C63}"/>
                </a:ext>
              </a:extLst>
            </p:cNvPr>
            <p:cNvSpPr txBox="1"/>
            <p:nvPr/>
          </p:nvSpPr>
          <p:spPr>
            <a:xfrm>
              <a:off x="2253211" y="2799110"/>
              <a:ext cx="861133" cy="400110"/>
            </a:xfrm>
            <a:prstGeom prst="rect">
              <a:avLst/>
            </a:prstGeom>
            <a:noFill/>
          </p:spPr>
          <p:txBody>
            <a:bodyPr wrap="none" rtlCol="0">
              <a:spAutoFit/>
            </a:bodyPr>
            <a:lstStyle/>
            <a:p>
              <a:r>
                <a:rPr lang="en-US" sz="2000" dirty="0">
                  <a:solidFill>
                    <a:srgbClr val="7030A0"/>
                  </a:solidFill>
                </a:rPr>
                <a:t>11.3 N</a:t>
              </a:r>
              <a:endParaRPr lang="en-US" sz="2000" baseline="-25000" dirty="0">
                <a:solidFill>
                  <a:srgbClr val="7030A0"/>
                </a:solidFill>
              </a:endParaRPr>
            </a:p>
          </p:txBody>
        </p:sp>
        <p:cxnSp>
          <p:nvCxnSpPr>
            <p:cNvPr id="36" name="Straight Arrow Connector 35">
              <a:extLst>
                <a:ext uri="{FF2B5EF4-FFF2-40B4-BE49-F238E27FC236}">
                  <a16:creationId xmlns:a16="http://schemas.microsoft.com/office/drawing/2014/main" id="{D899A012-77D8-4DA1-95AD-B3A16031D9E0}"/>
                </a:ext>
              </a:extLst>
            </p:cNvPr>
            <p:cNvCxnSpPr>
              <a:cxnSpLocks/>
            </p:cNvCxnSpPr>
            <p:nvPr/>
          </p:nvCxnSpPr>
          <p:spPr>
            <a:xfrm flipV="1">
              <a:off x="1918529" y="3164668"/>
              <a:ext cx="287347" cy="203724"/>
            </a:xfrm>
            <a:prstGeom prst="straightConnector1">
              <a:avLst/>
            </a:prstGeom>
            <a:ln w="57150">
              <a:solidFill>
                <a:srgbClr val="7030A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E086C0EE-F2C2-4C93-B227-9EA0CECCF615}"/>
              </a:ext>
            </a:extLst>
          </p:cNvPr>
          <p:cNvGrpSpPr/>
          <p:nvPr/>
        </p:nvGrpSpPr>
        <p:grpSpPr>
          <a:xfrm>
            <a:off x="1919082" y="3349681"/>
            <a:ext cx="906431" cy="958375"/>
            <a:chOff x="1919082" y="3349681"/>
            <a:chExt cx="906431" cy="958375"/>
          </a:xfrm>
        </p:grpSpPr>
        <p:cxnSp>
          <p:nvCxnSpPr>
            <p:cNvPr id="34" name="Straight Arrow Connector 33">
              <a:extLst>
                <a:ext uri="{FF2B5EF4-FFF2-40B4-BE49-F238E27FC236}">
                  <a16:creationId xmlns:a16="http://schemas.microsoft.com/office/drawing/2014/main" id="{F286E273-B305-4AAA-A8ED-23D65CA63244}"/>
                </a:ext>
              </a:extLst>
            </p:cNvPr>
            <p:cNvCxnSpPr/>
            <p:nvPr/>
          </p:nvCxnSpPr>
          <p:spPr>
            <a:xfrm flipH="1" flipV="1">
              <a:off x="1919082" y="3349681"/>
              <a:ext cx="401726" cy="613787"/>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D9700AC2-34C5-4417-8D8F-5DE5D8F0B579}"/>
                </a:ext>
              </a:extLst>
            </p:cNvPr>
            <p:cNvSpPr txBox="1"/>
            <p:nvPr/>
          </p:nvSpPr>
          <p:spPr>
            <a:xfrm>
              <a:off x="1964380" y="3907946"/>
              <a:ext cx="861133" cy="400110"/>
            </a:xfrm>
            <a:prstGeom prst="rect">
              <a:avLst/>
            </a:prstGeom>
            <a:noFill/>
          </p:spPr>
          <p:txBody>
            <a:bodyPr wrap="none" rtlCol="0">
              <a:spAutoFit/>
            </a:bodyPr>
            <a:lstStyle/>
            <a:p>
              <a:r>
                <a:rPr lang="en-US" sz="2000" dirty="0">
                  <a:solidFill>
                    <a:srgbClr val="FF0066"/>
                  </a:solidFill>
                </a:rPr>
                <a:t>75.1 N</a:t>
              </a:r>
              <a:endParaRPr lang="en-US" sz="2000" baseline="-25000" dirty="0">
                <a:solidFill>
                  <a:srgbClr val="FF0066"/>
                </a:solidFill>
              </a:endParaRPr>
            </a:p>
          </p:txBody>
        </p:sp>
      </p:grpSp>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Warm up</a:t>
            </a:r>
            <a:endParaRPr lang="en-US" u="sng"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360608" y="1531726"/>
            <a:ext cx="8440492" cy="47057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3600" dirty="0">
                <a:latin typeface="+mj-lt"/>
              </a:rPr>
              <a:t>What is the acceleration of this 10 kg block?</a:t>
            </a:r>
          </a:p>
        </p:txBody>
      </p:sp>
      <p:cxnSp>
        <p:nvCxnSpPr>
          <p:cNvPr id="5" name="Straight Connector 4">
            <a:extLst>
              <a:ext uri="{FF2B5EF4-FFF2-40B4-BE49-F238E27FC236}">
                <a16:creationId xmlns:a16="http://schemas.microsoft.com/office/drawing/2014/main" id="{A1E80BBE-47E7-4471-A522-6C60588A110C}"/>
              </a:ext>
            </a:extLst>
          </p:cNvPr>
          <p:cNvCxnSpPr>
            <a:cxnSpLocks/>
          </p:cNvCxnSpPr>
          <p:nvPr/>
        </p:nvCxnSpPr>
        <p:spPr>
          <a:xfrm flipV="1">
            <a:off x="1120698" y="2500868"/>
            <a:ext cx="724941" cy="2153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461325-C542-4768-A433-B127159F3D56}"/>
              </a:ext>
            </a:extLst>
          </p:cNvPr>
          <p:cNvSpPr txBox="1"/>
          <p:nvPr/>
        </p:nvSpPr>
        <p:spPr>
          <a:xfrm>
            <a:off x="3995738" y="2326116"/>
            <a:ext cx="2735044" cy="646331"/>
          </a:xfrm>
          <a:prstGeom prst="rect">
            <a:avLst/>
          </a:prstGeom>
          <a:noFill/>
        </p:spPr>
        <p:txBody>
          <a:bodyPr wrap="none" rtlCol="0">
            <a:spAutoFit/>
          </a:bodyPr>
          <a:lstStyle/>
          <a:p>
            <a:r>
              <a:rPr lang="en-US" sz="3600"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sz="3600" baseline="-25000" dirty="0">
                <a:solidFill>
                  <a:srgbClr val="0070C0"/>
                </a:solidFill>
                <a:latin typeface="Ebrima" panose="02000000000000000000" pitchFamily="2" charset="0"/>
                <a:ea typeface="Ebrima" panose="02000000000000000000" pitchFamily="2" charset="0"/>
                <a:cs typeface="Ebrima" panose="02000000000000000000" pitchFamily="2" charset="0"/>
              </a:rPr>
              <a:t>net</a:t>
            </a:r>
            <a:r>
              <a:rPr lang="en-US" sz="3600" dirty="0">
                <a:solidFill>
                  <a:srgbClr val="0070C0"/>
                </a:solidFill>
                <a:latin typeface="Ebrima" panose="02000000000000000000" pitchFamily="2" charset="0"/>
                <a:ea typeface="Ebrima" panose="02000000000000000000" pitchFamily="2" charset="0"/>
                <a:cs typeface="Ebrima" panose="02000000000000000000" pitchFamily="2" charset="0"/>
              </a:rPr>
              <a:t> = 51.8 N</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B4F17A3-06CD-4F70-A5D0-5EC7A9AC86E7}"/>
                  </a:ext>
                </a:extLst>
              </p:cNvPr>
              <p:cNvSpPr txBox="1"/>
              <p:nvPr/>
            </p:nvSpPr>
            <p:spPr>
              <a:xfrm>
                <a:off x="4588627" y="3820994"/>
                <a:ext cx="1870880" cy="92198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200" b="0" i="1" smtClean="0">
                          <a:solidFill>
                            <a:srgbClr val="00B050"/>
                          </a:solidFill>
                          <a:latin typeface="Cambria Math" panose="02040503050406030204" pitchFamily="18" charset="0"/>
                        </a:rPr>
                        <m:t>𝑎</m:t>
                      </m:r>
                      <m:r>
                        <a:rPr lang="en-US" sz="3200" b="0" i="1" smtClean="0">
                          <a:solidFill>
                            <a:srgbClr val="00B050"/>
                          </a:solidFill>
                          <a:latin typeface="Cambria Math" panose="02040503050406030204" pitchFamily="18" charset="0"/>
                        </a:rPr>
                        <m:t>=</m:t>
                      </m:r>
                      <m:f>
                        <m:fPr>
                          <m:ctrlPr>
                            <a:rPr lang="en-US" sz="3200" b="0" i="1" smtClean="0">
                              <a:solidFill>
                                <a:srgbClr val="00B050"/>
                              </a:solidFill>
                              <a:latin typeface="Cambria Math" panose="02040503050406030204" pitchFamily="18" charset="0"/>
                            </a:rPr>
                          </m:ctrlPr>
                        </m:fPr>
                        <m:num>
                          <m:sSub>
                            <m:sSubPr>
                              <m:ctrlPr>
                                <a:rPr lang="en-US" sz="3200" b="0" i="1" smtClean="0">
                                  <a:solidFill>
                                    <a:srgbClr val="00B050"/>
                                  </a:solidFill>
                                  <a:latin typeface="Cambria Math" panose="02040503050406030204" pitchFamily="18" charset="0"/>
                                </a:rPr>
                              </m:ctrlPr>
                            </m:sSubPr>
                            <m:e>
                              <m:r>
                                <a:rPr lang="en-US" sz="3200" b="0" i="1" smtClean="0">
                                  <a:solidFill>
                                    <a:srgbClr val="00B050"/>
                                  </a:solidFill>
                                  <a:latin typeface="Cambria Math" panose="02040503050406030204" pitchFamily="18" charset="0"/>
                                </a:rPr>
                                <m:t>𝐹</m:t>
                              </m:r>
                            </m:e>
                            <m:sub>
                              <m:r>
                                <a:rPr lang="en-US" sz="3200" b="0" i="1" smtClean="0">
                                  <a:solidFill>
                                    <a:srgbClr val="00B050"/>
                                  </a:solidFill>
                                  <a:latin typeface="Cambria Math" panose="02040503050406030204" pitchFamily="18" charset="0"/>
                                </a:rPr>
                                <m:t>𝑛𝑒𝑡</m:t>
                              </m:r>
                            </m:sub>
                          </m:sSub>
                        </m:num>
                        <m:den>
                          <m:r>
                            <a:rPr lang="en-US" sz="3200" b="0" i="1" smtClean="0">
                              <a:solidFill>
                                <a:srgbClr val="00B050"/>
                              </a:solidFill>
                              <a:latin typeface="Cambria Math" panose="02040503050406030204" pitchFamily="18" charset="0"/>
                            </a:rPr>
                            <m:t>𝑚</m:t>
                          </m:r>
                        </m:den>
                      </m:f>
                    </m:oMath>
                  </m:oMathPara>
                </a14:m>
                <a:endParaRPr lang="en-US" sz="3200" b="1" dirty="0">
                  <a:solidFill>
                    <a:srgbClr val="00B050"/>
                  </a:solidFill>
                </a:endParaRPr>
              </a:p>
            </p:txBody>
          </p:sp>
        </mc:Choice>
        <mc:Fallback xmlns="">
          <p:sp>
            <p:nvSpPr>
              <p:cNvPr id="26" name="TextBox 25">
                <a:extLst>
                  <a:ext uri="{FF2B5EF4-FFF2-40B4-BE49-F238E27FC236}">
                    <a16:creationId xmlns:a16="http://schemas.microsoft.com/office/drawing/2014/main" id="{AB4F17A3-06CD-4F70-A5D0-5EC7A9AC86E7}"/>
                  </a:ext>
                </a:extLst>
              </p:cNvPr>
              <p:cNvSpPr txBox="1">
                <a:spLocks noRot="1" noChangeAspect="1" noMove="1" noResize="1" noEditPoints="1" noAdjustHandles="1" noChangeArrowheads="1" noChangeShapeType="1" noTextEdit="1"/>
              </p:cNvSpPr>
              <p:nvPr/>
            </p:nvSpPr>
            <p:spPr>
              <a:xfrm>
                <a:off x="4588627" y="3820994"/>
                <a:ext cx="1870880" cy="92198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29AB4FB-A717-4AEC-8E00-8C0AAEE86F85}"/>
                  </a:ext>
                </a:extLst>
              </p:cNvPr>
              <p:cNvSpPr/>
              <p:nvPr/>
            </p:nvSpPr>
            <p:spPr>
              <a:xfrm>
                <a:off x="5582370" y="5028308"/>
                <a:ext cx="3121047" cy="595932"/>
              </a:xfrm>
              <a:prstGeom prst="rect">
                <a:avLst/>
              </a:prstGeom>
              <a:solidFill>
                <a:srgbClr val="FFFF00">
                  <a:alpha val="50196"/>
                </a:srgbClr>
              </a:solidFill>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00B050"/>
                          </a:solidFill>
                          <a:latin typeface="Cambria Math" panose="02040503050406030204" pitchFamily="18" charset="0"/>
                        </a:rPr>
                        <m:t>𝑎</m:t>
                      </m:r>
                      <m:r>
                        <a:rPr lang="en-US" sz="3200"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𝟓</m:t>
                      </m:r>
                      <m:r>
                        <a:rPr lang="en-US" sz="3200" b="1"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𝟏𝟖</m:t>
                      </m:r>
                      <m:r>
                        <a:rPr lang="en-US" sz="3200" b="1" i="1" smtClean="0">
                          <a:solidFill>
                            <a:srgbClr val="00B050"/>
                          </a:solidFill>
                          <a:latin typeface="Cambria Math" panose="02040503050406030204" pitchFamily="18" charset="0"/>
                        </a:rPr>
                        <m:t> </m:t>
                      </m:r>
                      <m:r>
                        <a:rPr lang="en-US" sz="3200" b="1" i="1">
                          <a:solidFill>
                            <a:srgbClr val="00B050"/>
                          </a:solidFill>
                          <a:latin typeface="Cambria Math" panose="02040503050406030204" pitchFamily="18" charset="0"/>
                        </a:rPr>
                        <m:t>𝒎</m:t>
                      </m:r>
                      <m:r>
                        <a:rPr lang="en-US" sz="3200" b="1" i="1">
                          <a:solidFill>
                            <a:srgbClr val="00B050"/>
                          </a:solidFill>
                          <a:latin typeface="Cambria Math" panose="02040503050406030204" pitchFamily="18" charset="0"/>
                        </a:rPr>
                        <m:t> </m:t>
                      </m:r>
                      <m:sSup>
                        <m:sSupPr>
                          <m:ctrlPr>
                            <a:rPr lang="en-US" sz="3200" b="1" i="1">
                              <a:solidFill>
                                <a:srgbClr val="00B050"/>
                              </a:solidFill>
                              <a:latin typeface="Cambria Math" panose="02040503050406030204" pitchFamily="18" charset="0"/>
                            </a:rPr>
                          </m:ctrlPr>
                        </m:sSupPr>
                        <m:e>
                          <m:r>
                            <a:rPr lang="en-US" sz="3200" b="1" i="1">
                              <a:solidFill>
                                <a:srgbClr val="00B050"/>
                              </a:solidFill>
                              <a:latin typeface="Cambria Math" panose="02040503050406030204" pitchFamily="18" charset="0"/>
                            </a:rPr>
                            <m:t>𝒔</m:t>
                          </m:r>
                        </m:e>
                        <m:sup>
                          <m:r>
                            <a:rPr lang="en-US" sz="3200" b="1" i="1">
                              <a:solidFill>
                                <a:srgbClr val="00B050"/>
                              </a:solidFill>
                              <a:latin typeface="Cambria Math" panose="02040503050406030204" pitchFamily="18" charset="0"/>
                            </a:rPr>
                            <m:t>−</m:t>
                          </m:r>
                          <m:r>
                            <a:rPr lang="en-US" sz="3200" b="1" i="1">
                              <a:solidFill>
                                <a:srgbClr val="00B050"/>
                              </a:solidFill>
                              <a:latin typeface="Cambria Math" panose="02040503050406030204" pitchFamily="18" charset="0"/>
                            </a:rPr>
                            <m:t>𝟐</m:t>
                          </m:r>
                        </m:sup>
                      </m:sSup>
                    </m:oMath>
                  </m:oMathPara>
                </a14:m>
                <a:endParaRPr lang="en-US" sz="3200" b="1" dirty="0">
                  <a:solidFill>
                    <a:srgbClr val="00B050"/>
                  </a:solidFill>
                </a:endParaRPr>
              </a:p>
            </p:txBody>
          </p:sp>
        </mc:Choice>
        <mc:Fallback xmlns="">
          <p:sp>
            <p:nvSpPr>
              <p:cNvPr id="9" name="Rectangle 8">
                <a:extLst>
                  <a:ext uri="{FF2B5EF4-FFF2-40B4-BE49-F238E27FC236}">
                    <a16:creationId xmlns:a16="http://schemas.microsoft.com/office/drawing/2014/main" id="{729AB4FB-A717-4AEC-8E00-8C0AAEE86F85}"/>
                  </a:ext>
                </a:extLst>
              </p:cNvPr>
              <p:cNvSpPr>
                <a:spLocks noRot="1" noChangeAspect="1" noMove="1" noResize="1" noEditPoints="1" noAdjustHandles="1" noChangeArrowheads="1" noChangeShapeType="1" noTextEdit="1"/>
              </p:cNvSpPr>
              <p:nvPr/>
            </p:nvSpPr>
            <p:spPr>
              <a:xfrm>
                <a:off x="5582370" y="5028308"/>
                <a:ext cx="3121047" cy="595932"/>
              </a:xfrm>
              <a:prstGeom prst="rect">
                <a:avLst/>
              </a:prstGeom>
              <a:blipFill>
                <a:blip r:embed="rId3"/>
                <a:stretch>
                  <a:fillRect/>
                </a:stretch>
              </a:blipFill>
              <a:ln>
                <a:solidFill>
                  <a:srgbClr val="C00000"/>
                </a:solidFill>
              </a:ln>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89FDFA0-64F3-4E28-AFF3-9E4ADD6CF61B}"/>
              </a:ext>
            </a:extLst>
          </p:cNvPr>
          <p:cNvCxnSpPr>
            <a:cxnSpLocks/>
          </p:cNvCxnSpPr>
          <p:nvPr/>
        </p:nvCxnSpPr>
        <p:spPr>
          <a:xfrm flipV="1">
            <a:off x="2027682" y="4009814"/>
            <a:ext cx="724941" cy="2153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886C058-4E69-4F99-9953-6AE5080367B6}"/>
              </a:ext>
            </a:extLst>
          </p:cNvPr>
          <p:cNvSpPr/>
          <p:nvPr/>
        </p:nvSpPr>
        <p:spPr>
          <a:xfrm>
            <a:off x="1855164" y="3295131"/>
            <a:ext cx="135297" cy="13096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FF5190A-4E4C-4D1F-84B2-F485F8997939}"/>
                  </a:ext>
                </a:extLst>
              </p:cNvPr>
              <p:cNvSpPr txBox="1"/>
              <p:nvPr/>
            </p:nvSpPr>
            <p:spPr>
              <a:xfrm>
                <a:off x="6164957" y="3820994"/>
                <a:ext cx="1649682"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B050"/>
                          </a:solidFill>
                          <a:latin typeface="Cambria Math" panose="02040503050406030204" pitchFamily="18" charset="0"/>
                        </a:rPr>
                        <m:t>=</m:t>
                      </m:r>
                      <m:f>
                        <m:fPr>
                          <m:ctrlPr>
                            <a:rPr lang="en-US" sz="3200" b="0" i="1" smtClean="0">
                              <a:solidFill>
                                <a:srgbClr val="00B050"/>
                              </a:solidFill>
                              <a:latin typeface="Cambria Math" panose="02040503050406030204" pitchFamily="18" charset="0"/>
                            </a:rPr>
                          </m:ctrlPr>
                        </m:fPr>
                        <m:num>
                          <m:r>
                            <a:rPr lang="en-US" sz="3200" b="0" i="0" smtClean="0">
                              <a:solidFill>
                                <a:srgbClr val="00B050"/>
                              </a:solidFill>
                              <a:latin typeface="Cambria Math" panose="02040503050406030204" pitchFamily="18" charset="0"/>
                            </a:rPr>
                            <m:t>51.8 </m:t>
                          </m:r>
                          <m:r>
                            <m:rPr>
                              <m:sty m:val="p"/>
                            </m:rPr>
                            <a:rPr lang="en-US" sz="3200" b="0" i="0" smtClean="0">
                              <a:solidFill>
                                <a:srgbClr val="00B050"/>
                              </a:solidFill>
                              <a:latin typeface="Cambria Math" panose="02040503050406030204" pitchFamily="18" charset="0"/>
                            </a:rPr>
                            <m:t>N</m:t>
                          </m:r>
                        </m:num>
                        <m:den>
                          <m:r>
                            <a:rPr lang="en-US" sz="3200" b="0" i="0" smtClean="0">
                              <a:solidFill>
                                <a:srgbClr val="00B050"/>
                              </a:solidFill>
                              <a:latin typeface="Cambria Math" panose="02040503050406030204" pitchFamily="18" charset="0"/>
                            </a:rPr>
                            <m:t>10 </m:t>
                          </m:r>
                          <m:r>
                            <m:rPr>
                              <m:sty m:val="p"/>
                            </m:rPr>
                            <a:rPr lang="en-US" sz="3200" b="0" i="0" smtClean="0">
                              <a:solidFill>
                                <a:srgbClr val="00B050"/>
                              </a:solidFill>
                              <a:latin typeface="Cambria Math" panose="02040503050406030204" pitchFamily="18" charset="0"/>
                            </a:rPr>
                            <m:t>kg</m:t>
                          </m:r>
                        </m:den>
                      </m:f>
                    </m:oMath>
                  </m:oMathPara>
                </a14:m>
                <a:endParaRPr lang="en-US" sz="3200" b="1" dirty="0">
                  <a:solidFill>
                    <a:srgbClr val="00B050"/>
                  </a:solidFill>
                </a:endParaRPr>
              </a:p>
            </p:txBody>
          </p:sp>
        </mc:Choice>
        <mc:Fallback xmlns="">
          <p:sp>
            <p:nvSpPr>
              <p:cNvPr id="24" name="TextBox 23">
                <a:extLst>
                  <a:ext uri="{FF2B5EF4-FFF2-40B4-BE49-F238E27FC236}">
                    <a16:creationId xmlns:a16="http://schemas.microsoft.com/office/drawing/2014/main" id="{1FF5190A-4E4C-4D1F-84B2-F485F8997939}"/>
                  </a:ext>
                </a:extLst>
              </p:cNvPr>
              <p:cNvSpPr txBox="1">
                <a:spLocks noRot="1" noChangeAspect="1" noMove="1" noResize="1" noEditPoints="1" noAdjustHandles="1" noChangeArrowheads="1" noChangeShapeType="1" noTextEdit="1"/>
              </p:cNvSpPr>
              <p:nvPr/>
            </p:nvSpPr>
            <p:spPr>
              <a:xfrm>
                <a:off x="6164957" y="3820994"/>
                <a:ext cx="1649682" cy="10215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270AED1-B4F9-4999-82A9-11C7C8A4736C}"/>
                  </a:ext>
                </a:extLst>
              </p:cNvPr>
              <p:cNvSpPr txBox="1"/>
              <p:nvPr/>
            </p:nvSpPr>
            <p:spPr>
              <a:xfrm>
                <a:off x="667721" y="5009382"/>
                <a:ext cx="2645479" cy="67710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4400" i="1" smtClean="0">
                              <a:solidFill>
                                <a:schemeClr val="tx1">
                                  <a:lumMod val="65000"/>
                                  <a:lumOff val="35000"/>
                                </a:schemeClr>
                              </a:solidFill>
                              <a:latin typeface="Cambria Math" panose="02040503050406030204" pitchFamily="18" charset="0"/>
                            </a:rPr>
                          </m:ctrlPr>
                        </m:sSubPr>
                        <m:e>
                          <m:r>
                            <a:rPr lang="en-US" sz="4400" i="1">
                              <a:solidFill>
                                <a:schemeClr val="tx1">
                                  <a:lumMod val="65000"/>
                                  <a:lumOff val="35000"/>
                                </a:schemeClr>
                              </a:solidFill>
                              <a:latin typeface="Cambria Math" panose="02040503050406030204" pitchFamily="18" charset="0"/>
                            </a:rPr>
                            <m:t>𝐹</m:t>
                          </m:r>
                        </m:e>
                        <m:sub>
                          <m:r>
                            <a:rPr lang="en-US" sz="4400" i="1">
                              <a:solidFill>
                                <a:schemeClr val="tx1">
                                  <a:lumMod val="65000"/>
                                  <a:lumOff val="35000"/>
                                </a:schemeClr>
                              </a:solidFill>
                              <a:latin typeface="Cambria Math" panose="02040503050406030204" pitchFamily="18" charset="0"/>
                            </a:rPr>
                            <m:t>𝑛𝑒𝑡</m:t>
                          </m:r>
                        </m:sub>
                      </m:sSub>
                      <m:r>
                        <a:rPr lang="en-US" sz="4400" b="0" i="1" smtClean="0">
                          <a:solidFill>
                            <a:schemeClr val="tx1">
                              <a:lumMod val="65000"/>
                              <a:lumOff val="35000"/>
                            </a:schemeClr>
                          </a:solidFill>
                          <a:latin typeface="Cambria Math" panose="02040503050406030204" pitchFamily="18" charset="0"/>
                        </a:rPr>
                        <m:t>=</m:t>
                      </m:r>
                      <m:r>
                        <a:rPr lang="en-US" sz="4400" b="0" i="1" smtClean="0">
                          <a:solidFill>
                            <a:schemeClr val="tx1">
                              <a:lumMod val="65000"/>
                              <a:lumOff val="35000"/>
                            </a:schemeClr>
                          </a:solidFill>
                          <a:latin typeface="Cambria Math" panose="02040503050406030204" pitchFamily="18" charset="0"/>
                        </a:rPr>
                        <m:t>𝑚𝑎</m:t>
                      </m:r>
                    </m:oMath>
                  </m:oMathPara>
                </a14:m>
                <a:endParaRPr lang="en-US" sz="4400" b="1" dirty="0">
                  <a:solidFill>
                    <a:schemeClr val="tx1">
                      <a:lumMod val="65000"/>
                      <a:lumOff val="35000"/>
                    </a:schemeClr>
                  </a:solidFill>
                </a:endParaRPr>
              </a:p>
            </p:txBody>
          </p:sp>
        </mc:Choice>
        <mc:Fallback xmlns="">
          <p:sp>
            <p:nvSpPr>
              <p:cNvPr id="25" name="TextBox 24">
                <a:extLst>
                  <a:ext uri="{FF2B5EF4-FFF2-40B4-BE49-F238E27FC236}">
                    <a16:creationId xmlns:a16="http://schemas.microsoft.com/office/drawing/2014/main" id="{0270AED1-B4F9-4999-82A9-11C7C8A4736C}"/>
                  </a:ext>
                </a:extLst>
              </p:cNvPr>
              <p:cNvSpPr txBox="1">
                <a:spLocks noRot="1" noChangeAspect="1" noMove="1" noResize="1" noEditPoints="1" noAdjustHandles="1" noChangeArrowheads="1" noChangeShapeType="1" noTextEdit="1"/>
              </p:cNvSpPr>
              <p:nvPr/>
            </p:nvSpPr>
            <p:spPr>
              <a:xfrm>
                <a:off x="667721" y="5009382"/>
                <a:ext cx="2645479" cy="67710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40748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P spid="9" grpId="0" animBg="1"/>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Big Ideas so Far….</a:t>
            </a:r>
            <a:endParaRPr lang="en-US" u="sng"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360608" y="1531726"/>
            <a:ext cx="8440492" cy="107664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dirty="0"/>
              <a:t>Acceleration is zero when net force is zero</a:t>
            </a:r>
          </a:p>
          <a:p>
            <a:pPr marL="0" indent="0">
              <a:buNone/>
            </a:pPr>
            <a:r>
              <a:rPr lang="en-US" altLang="en-US" sz="2800" dirty="0">
                <a:solidFill>
                  <a:schemeClr val="tx1">
                    <a:lumMod val="65000"/>
                    <a:lumOff val="35000"/>
                  </a:schemeClr>
                </a:solidFill>
              </a:rPr>
              <a:t>This doesn’t mean just mean “stopped” (constant velocity) </a:t>
            </a:r>
          </a:p>
        </p:txBody>
      </p:sp>
      <p:sp>
        <p:nvSpPr>
          <p:cNvPr id="5" name="Rectangle 3"/>
          <p:cNvSpPr txBox="1">
            <a:spLocks noChangeArrowheads="1"/>
          </p:cNvSpPr>
          <p:nvPr/>
        </p:nvSpPr>
        <p:spPr>
          <a:xfrm>
            <a:off x="360608" y="2839332"/>
            <a:ext cx="8440492" cy="132733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dirty="0"/>
              <a:t>If you have acceleration of an object, you can find the net force causing that acceleration </a:t>
            </a:r>
          </a:p>
          <a:p>
            <a:pPr marL="0" indent="0">
              <a:buNone/>
            </a:pPr>
            <a:r>
              <a:rPr lang="en-US" altLang="en-US" sz="2800" dirty="0"/>
              <a:t>(Think F = ma)</a:t>
            </a:r>
          </a:p>
        </p:txBody>
      </p:sp>
      <p:grpSp>
        <p:nvGrpSpPr>
          <p:cNvPr id="8" name="Group 7">
            <a:extLst>
              <a:ext uri="{FF2B5EF4-FFF2-40B4-BE49-F238E27FC236}">
                <a16:creationId xmlns:a16="http://schemas.microsoft.com/office/drawing/2014/main" id="{1D4347ED-E88B-4D94-903A-0ED202BE18EE}"/>
              </a:ext>
            </a:extLst>
          </p:cNvPr>
          <p:cNvGrpSpPr/>
          <p:nvPr/>
        </p:nvGrpSpPr>
        <p:grpSpPr>
          <a:xfrm>
            <a:off x="360608" y="4571671"/>
            <a:ext cx="8440492" cy="1470975"/>
            <a:chOff x="360608" y="4571671"/>
            <a:chExt cx="8440492" cy="1470975"/>
          </a:xfrm>
        </p:grpSpPr>
        <p:sp>
          <p:nvSpPr>
            <p:cNvPr id="7" name="Rectangle 3"/>
            <p:cNvSpPr txBox="1">
              <a:spLocks noChangeArrowheads="1"/>
            </p:cNvSpPr>
            <p:nvPr/>
          </p:nvSpPr>
          <p:spPr>
            <a:xfrm>
              <a:off x="360608" y="4571671"/>
              <a:ext cx="8440492" cy="106597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dirty="0"/>
                <a:t>Force of friction is related to the normal force by the coefficient of friction (µ)</a:t>
              </a:r>
            </a:p>
          </p:txBody>
        </p:sp>
        <p:sp>
          <p:nvSpPr>
            <p:cNvPr id="2" name="Rectangle 1"/>
            <p:cNvSpPr/>
            <p:nvPr/>
          </p:nvSpPr>
          <p:spPr>
            <a:xfrm>
              <a:off x="5802841" y="5273205"/>
              <a:ext cx="1699503" cy="769441"/>
            </a:xfrm>
            <a:prstGeom prst="rect">
              <a:avLst/>
            </a:prstGeom>
          </p:spPr>
          <p:txBody>
            <a:bodyPr wrap="none">
              <a:spAutoFit/>
            </a:bodyPr>
            <a:lstStyle/>
            <a:p>
              <a:pPr algn="ctr"/>
              <a:r>
                <a:rPr lang="en-US" altLang="en-US" sz="4400" dirty="0">
                  <a:solidFill>
                    <a:schemeClr val="tx1">
                      <a:lumMod val="75000"/>
                      <a:lumOff val="25000"/>
                    </a:schemeClr>
                  </a:solidFill>
                  <a:latin typeface="+mj-lt"/>
                </a:rPr>
                <a:t>F</a:t>
              </a:r>
              <a:r>
                <a:rPr lang="en-US" altLang="en-US" sz="4400" baseline="-25000" dirty="0">
                  <a:solidFill>
                    <a:schemeClr val="tx1">
                      <a:lumMod val="75000"/>
                      <a:lumOff val="25000"/>
                    </a:schemeClr>
                  </a:solidFill>
                  <a:latin typeface="+mj-lt"/>
                </a:rPr>
                <a:t>f</a:t>
              </a:r>
              <a:r>
                <a:rPr lang="en-US" altLang="en-US" sz="4400" dirty="0">
                  <a:solidFill>
                    <a:schemeClr val="tx1">
                      <a:lumMod val="75000"/>
                      <a:lumOff val="25000"/>
                    </a:schemeClr>
                  </a:solidFill>
                  <a:latin typeface="+mj-lt"/>
                </a:rPr>
                <a:t> = µR</a:t>
              </a:r>
            </a:p>
          </p:txBody>
        </p:sp>
      </p:grpSp>
    </p:spTree>
    <p:extLst>
      <p:ext uri="{BB962C8B-B14F-4D97-AF65-F5344CB8AC3E}">
        <p14:creationId xmlns:p14="http://schemas.microsoft.com/office/powerpoint/2010/main" val="331137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Forces are acting?</a:t>
            </a:r>
            <a:endParaRPr lang="en-US" u="sng" dirty="0">
              <a:solidFill>
                <a:schemeClr val="bg1"/>
              </a:solidFill>
              <a:effectLst>
                <a:outerShdw blurRad="38100" dist="38100" dir="2700000" algn="tl">
                  <a:srgbClr val="000000">
                    <a:alpha val="43137"/>
                  </a:srgbClr>
                </a:outerShdw>
              </a:effectLst>
            </a:endParaRPr>
          </a:p>
        </p:txBody>
      </p:sp>
      <p:sp>
        <p:nvSpPr>
          <p:cNvPr id="3" name="Right Triangle 2"/>
          <p:cNvSpPr/>
          <p:nvPr/>
        </p:nvSpPr>
        <p:spPr>
          <a:xfrm flipH="1">
            <a:off x="2177974" y="2563808"/>
            <a:ext cx="4324425" cy="2833692"/>
          </a:xfrm>
          <a:prstGeom prst="rtTriangl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rot="19572072">
            <a:off x="3587355" y="3084099"/>
            <a:ext cx="1505663" cy="821370"/>
          </a:xfrm>
          <a:prstGeom prst="round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2521B03-0261-4338-8C78-BA2B1AB037AA}"/>
              </a:ext>
            </a:extLst>
          </p:cNvPr>
          <p:cNvGrpSpPr/>
          <p:nvPr/>
        </p:nvGrpSpPr>
        <p:grpSpPr>
          <a:xfrm>
            <a:off x="463234" y="2051696"/>
            <a:ext cx="3882219" cy="1457376"/>
            <a:chOff x="463234" y="2051696"/>
            <a:chExt cx="3882219" cy="1457376"/>
          </a:xfrm>
        </p:grpSpPr>
        <p:cxnSp>
          <p:nvCxnSpPr>
            <p:cNvPr id="9" name="Straight Arrow Connector 8">
              <a:extLst>
                <a:ext uri="{FF2B5EF4-FFF2-40B4-BE49-F238E27FC236}">
                  <a16:creationId xmlns:a16="http://schemas.microsoft.com/office/drawing/2014/main" id="{0468B314-E0CF-4A7C-A196-2CA1594A4064}"/>
                </a:ext>
              </a:extLst>
            </p:cNvPr>
            <p:cNvCxnSpPr>
              <a:cxnSpLocks/>
            </p:cNvCxnSpPr>
            <p:nvPr/>
          </p:nvCxnSpPr>
          <p:spPr>
            <a:xfrm flipH="1" flipV="1">
              <a:off x="3686175" y="2505075"/>
              <a:ext cx="659278" cy="1003997"/>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F941A2C-927A-431A-B697-ED5847CC8333}"/>
                </a:ext>
              </a:extLst>
            </p:cNvPr>
            <p:cNvSpPr txBox="1"/>
            <p:nvPr/>
          </p:nvSpPr>
          <p:spPr>
            <a:xfrm>
              <a:off x="3328988" y="2051696"/>
              <a:ext cx="418704" cy="523220"/>
            </a:xfrm>
            <a:prstGeom prst="rect">
              <a:avLst/>
            </a:prstGeom>
            <a:noFill/>
          </p:spPr>
          <p:txBody>
            <a:bodyPr wrap="none" rtlCol="0">
              <a:spAutoFit/>
            </a:bodyPr>
            <a:lstStyle/>
            <a:p>
              <a:r>
                <a:rPr lang="en-US" sz="2800" b="1" dirty="0">
                  <a:solidFill>
                    <a:srgbClr val="FF6600"/>
                  </a:solidFill>
                  <a:latin typeface="Ebrima" panose="02000000000000000000" pitchFamily="2" charset="0"/>
                  <a:ea typeface="Ebrima" panose="02000000000000000000" pitchFamily="2" charset="0"/>
                  <a:cs typeface="Ebrima" panose="02000000000000000000" pitchFamily="2" charset="0"/>
                </a:rPr>
                <a:t>R</a:t>
              </a:r>
            </a:p>
          </p:txBody>
        </p:sp>
        <p:sp>
          <p:nvSpPr>
            <p:cNvPr id="18" name="TextBox 17">
              <a:extLst>
                <a:ext uri="{FF2B5EF4-FFF2-40B4-BE49-F238E27FC236}">
                  <a16:creationId xmlns:a16="http://schemas.microsoft.com/office/drawing/2014/main" id="{6FD118A7-4D0F-41BB-9B3C-546682F17893}"/>
                </a:ext>
              </a:extLst>
            </p:cNvPr>
            <p:cNvSpPr txBox="1"/>
            <p:nvPr/>
          </p:nvSpPr>
          <p:spPr>
            <a:xfrm>
              <a:off x="463234" y="2471456"/>
              <a:ext cx="2967662" cy="923330"/>
            </a:xfrm>
            <a:prstGeom prst="rect">
              <a:avLst/>
            </a:prstGeom>
            <a:noFill/>
          </p:spPr>
          <p:txBody>
            <a:bodyPr wrap="square" rtlCol="0">
              <a:spAutoFit/>
            </a:bodyPr>
            <a:lstStyle/>
            <a:p>
              <a:r>
                <a:rPr lang="en-US" dirty="0">
                  <a:solidFill>
                    <a:srgbClr val="FF6600"/>
                  </a:solidFill>
                  <a:latin typeface="Ebrima" panose="02000000000000000000" pitchFamily="2" charset="0"/>
                  <a:ea typeface="Ebrima" panose="02000000000000000000" pitchFamily="2" charset="0"/>
                  <a:cs typeface="Ebrima" panose="02000000000000000000" pitchFamily="2" charset="0"/>
                </a:rPr>
                <a:t>Normal Reaction Force is always perpendicular to the surface applying the force</a:t>
              </a:r>
            </a:p>
          </p:txBody>
        </p:sp>
      </p:grpSp>
      <p:grpSp>
        <p:nvGrpSpPr>
          <p:cNvPr id="11" name="Group 10">
            <a:extLst>
              <a:ext uri="{FF2B5EF4-FFF2-40B4-BE49-F238E27FC236}">
                <a16:creationId xmlns:a16="http://schemas.microsoft.com/office/drawing/2014/main" id="{5FE74ABF-9535-40A4-A9C6-7B76275F1E50}"/>
              </a:ext>
            </a:extLst>
          </p:cNvPr>
          <p:cNvGrpSpPr/>
          <p:nvPr/>
        </p:nvGrpSpPr>
        <p:grpSpPr>
          <a:xfrm>
            <a:off x="4340185" y="1796027"/>
            <a:ext cx="2605649" cy="1698758"/>
            <a:chOff x="4340185" y="1796027"/>
            <a:chExt cx="2605649" cy="1698758"/>
          </a:xfrm>
        </p:grpSpPr>
        <p:cxnSp>
          <p:nvCxnSpPr>
            <p:cNvPr id="13" name="Straight Arrow Connector 12">
              <a:extLst>
                <a:ext uri="{FF2B5EF4-FFF2-40B4-BE49-F238E27FC236}">
                  <a16:creationId xmlns:a16="http://schemas.microsoft.com/office/drawing/2014/main" id="{18B0B51D-500E-4B45-B4EB-AB94EA4709E2}"/>
                </a:ext>
              </a:extLst>
            </p:cNvPr>
            <p:cNvCxnSpPr>
              <a:cxnSpLocks/>
            </p:cNvCxnSpPr>
            <p:nvPr/>
          </p:nvCxnSpPr>
          <p:spPr>
            <a:xfrm flipV="1">
              <a:off x="4345453" y="3007073"/>
              <a:ext cx="702797" cy="48771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8CD7EC-423E-4263-BB02-6210A70278CC}"/>
                </a:ext>
              </a:extLst>
            </p:cNvPr>
            <p:cNvSpPr txBox="1"/>
            <p:nvPr/>
          </p:nvSpPr>
          <p:spPr>
            <a:xfrm>
              <a:off x="5020274" y="2609288"/>
              <a:ext cx="461986" cy="523220"/>
            </a:xfrm>
            <a:prstGeom prst="rect">
              <a:avLst/>
            </a:prstGeom>
            <a:noFill/>
          </p:spPr>
          <p:txBody>
            <a:bodyPr wrap="none" rtlCol="0">
              <a:spAutoFit/>
            </a:bodyPr>
            <a:lstStyle/>
            <a:p>
              <a:r>
                <a:rPr lang="en-US" sz="2800" b="1"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2800" b="1"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endParaRPr lang="en-US" sz="2800"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sp>
          <p:nvSpPr>
            <p:cNvPr id="19" name="TextBox 18">
              <a:extLst>
                <a:ext uri="{FF2B5EF4-FFF2-40B4-BE49-F238E27FC236}">
                  <a16:creationId xmlns:a16="http://schemas.microsoft.com/office/drawing/2014/main" id="{FB3EC1FB-BC3C-44D5-93CB-2D144BA76342}"/>
                </a:ext>
              </a:extLst>
            </p:cNvPr>
            <p:cNvSpPr txBox="1"/>
            <p:nvPr/>
          </p:nvSpPr>
          <p:spPr>
            <a:xfrm>
              <a:off x="4340185" y="1796027"/>
              <a:ext cx="2605649" cy="646331"/>
            </a:xfrm>
            <a:prstGeom prst="rect">
              <a:avLst/>
            </a:prstGeom>
            <a:noFill/>
          </p:spPr>
          <p:txBody>
            <a:bodyPr wrap="square" rtlCol="0">
              <a:spAutoFit/>
            </a:bodyPr>
            <a:lstStyle/>
            <a:p>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Force of Friction always opposes motion</a:t>
              </a:r>
            </a:p>
          </p:txBody>
        </p:sp>
      </p:grpSp>
      <p:grpSp>
        <p:nvGrpSpPr>
          <p:cNvPr id="2" name="Group 1">
            <a:extLst>
              <a:ext uri="{FF2B5EF4-FFF2-40B4-BE49-F238E27FC236}">
                <a16:creationId xmlns:a16="http://schemas.microsoft.com/office/drawing/2014/main" id="{11ADDC41-AAA5-4774-8F75-1211B8FD1067}"/>
              </a:ext>
            </a:extLst>
          </p:cNvPr>
          <p:cNvGrpSpPr/>
          <p:nvPr/>
        </p:nvGrpSpPr>
        <p:grpSpPr>
          <a:xfrm>
            <a:off x="3117912" y="3509071"/>
            <a:ext cx="2364348" cy="2627112"/>
            <a:chOff x="3117912" y="3509071"/>
            <a:chExt cx="2364348" cy="2627112"/>
          </a:xfrm>
        </p:grpSpPr>
        <p:cxnSp>
          <p:nvCxnSpPr>
            <p:cNvPr id="7" name="Straight Arrow Connector 6">
              <a:extLst>
                <a:ext uri="{FF2B5EF4-FFF2-40B4-BE49-F238E27FC236}">
                  <a16:creationId xmlns:a16="http://schemas.microsoft.com/office/drawing/2014/main" id="{965A55D1-5C77-41CD-9AA6-0DCC5BD7CDDD}"/>
                </a:ext>
              </a:extLst>
            </p:cNvPr>
            <p:cNvCxnSpPr>
              <a:cxnSpLocks/>
            </p:cNvCxnSpPr>
            <p:nvPr/>
          </p:nvCxnSpPr>
          <p:spPr>
            <a:xfrm flipH="1">
              <a:off x="4343401" y="3509071"/>
              <a:ext cx="0" cy="136296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4BB4020-767A-45AE-B287-8565EB27476E}"/>
                </a:ext>
              </a:extLst>
            </p:cNvPr>
            <p:cNvSpPr txBox="1"/>
            <p:nvPr/>
          </p:nvSpPr>
          <p:spPr>
            <a:xfrm>
              <a:off x="4073269" y="4802355"/>
              <a:ext cx="518091" cy="523220"/>
            </a:xfrm>
            <a:prstGeom prst="rect">
              <a:avLst/>
            </a:prstGeom>
            <a:noFill/>
          </p:spPr>
          <p:txBody>
            <a:bodyPr wrap="none" rtlCol="0">
              <a:spAutoFit/>
            </a:bodyPr>
            <a:lstStyle/>
            <a:p>
              <a:r>
                <a:rPr lang="en-US" sz="2800" b="1"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800" b="1"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endParaRPr lang="en-US" sz="2800"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20" name="TextBox 19">
              <a:extLst>
                <a:ext uri="{FF2B5EF4-FFF2-40B4-BE49-F238E27FC236}">
                  <a16:creationId xmlns:a16="http://schemas.microsoft.com/office/drawing/2014/main" id="{F09C437D-6E5C-4DA8-A850-302355A8DE6F}"/>
                </a:ext>
              </a:extLst>
            </p:cNvPr>
            <p:cNvSpPr txBox="1"/>
            <p:nvPr/>
          </p:nvSpPr>
          <p:spPr>
            <a:xfrm>
              <a:off x="3117912" y="5489852"/>
              <a:ext cx="2364348" cy="646331"/>
            </a:xfrm>
            <a:prstGeom prst="rect">
              <a:avLst/>
            </a:prstGeom>
            <a:noFill/>
          </p:spPr>
          <p:txBody>
            <a:bodyPr wrap="square" rtlCol="0">
              <a:spAutoFit/>
            </a:bodyPr>
            <a:lstStyle/>
            <a:p>
              <a:pPr algn="ct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Force of Gravity is always straight down</a:t>
              </a:r>
            </a:p>
          </p:txBody>
        </p:sp>
      </p:grpSp>
      <p:sp>
        <p:nvSpPr>
          <p:cNvPr id="8" name="Oval 7"/>
          <p:cNvSpPr/>
          <p:nvPr/>
        </p:nvSpPr>
        <p:spPr>
          <a:xfrm>
            <a:off x="4234983" y="3394786"/>
            <a:ext cx="210405" cy="19999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65F62FF-08B4-4F19-9A72-31A96D8D329E}"/>
              </a:ext>
            </a:extLst>
          </p:cNvPr>
          <p:cNvSpPr txBox="1"/>
          <p:nvPr/>
        </p:nvSpPr>
        <p:spPr>
          <a:xfrm>
            <a:off x="7156003" y="4015081"/>
            <a:ext cx="1679171" cy="646331"/>
          </a:xfrm>
          <a:prstGeom prst="rect">
            <a:avLst/>
          </a:prstGeom>
          <a:noFill/>
        </p:spPr>
        <p:txBody>
          <a:bodyPr wrap="square" rtlCol="0">
            <a:spAutoFit/>
          </a:bodyPr>
          <a:lstStyle/>
          <a:p>
            <a:r>
              <a:rPr lang="en-US" dirty="0">
                <a:solidFill>
                  <a:schemeClr val="tx1">
                    <a:lumMod val="65000"/>
                    <a:lumOff val="35000"/>
                  </a:schemeClr>
                </a:solidFill>
              </a:rPr>
              <a:t>What we need to calculate F</a:t>
            </a:r>
            <a:r>
              <a:rPr lang="en-US" baseline="-25000" dirty="0">
                <a:solidFill>
                  <a:schemeClr val="tx1">
                    <a:lumMod val="65000"/>
                    <a:lumOff val="35000"/>
                  </a:schemeClr>
                </a:solidFill>
              </a:rPr>
              <a:t>net</a:t>
            </a:r>
            <a:endParaRPr lang="en-US" dirty="0">
              <a:solidFill>
                <a:schemeClr val="tx1">
                  <a:lumMod val="65000"/>
                  <a:lumOff val="35000"/>
                </a:schemeClr>
              </a:solidFill>
            </a:endParaRPr>
          </a:p>
        </p:txBody>
      </p:sp>
      <p:grpSp>
        <p:nvGrpSpPr>
          <p:cNvPr id="39" name="Group 38">
            <a:extLst>
              <a:ext uri="{FF2B5EF4-FFF2-40B4-BE49-F238E27FC236}">
                <a16:creationId xmlns:a16="http://schemas.microsoft.com/office/drawing/2014/main" id="{3B6E3B7E-424C-4E3E-A78F-AF007AC425E6}"/>
              </a:ext>
            </a:extLst>
          </p:cNvPr>
          <p:cNvGrpSpPr/>
          <p:nvPr/>
        </p:nvGrpSpPr>
        <p:grpSpPr>
          <a:xfrm>
            <a:off x="7232073" y="4661412"/>
            <a:ext cx="1529542" cy="1474771"/>
            <a:chOff x="7232073" y="4661412"/>
            <a:chExt cx="1529542" cy="1474771"/>
          </a:xfrm>
        </p:grpSpPr>
        <p:sp>
          <p:nvSpPr>
            <p:cNvPr id="21" name="Rounded Rectangle 19">
              <a:extLst>
                <a:ext uri="{FF2B5EF4-FFF2-40B4-BE49-F238E27FC236}">
                  <a16:creationId xmlns:a16="http://schemas.microsoft.com/office/drawing/2014/main" id="{E9EE363A-33F5-4828-9001-0F0B29201EF7}"/>
                </a:ext>
              </a:extLst>
            </p:cNvPr>
            <p:cNvSpPr/>
            <p:nvPr/>
          </p:nvSpPr>
          <p:spPr>
            <a:xfrm rot="19572072">
              <a:off x="7524543" y="5128559"/>
              <a:ext cx="968188" cy="53788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81DA46CC-FE55-4C33-9D85-0009AFE4AC8F}"/>
                </a:ext>
              </a:extLst>
            </p:cNvPr>
            <p:cNvCxnSpPr/>
            <p:nvPr/>
          </p:nvCxnSpPr>
          <p:spPr>
            <a:xfrm flipH="1" flipV="1">
              <a:off x="7604445" y="4780970"/>
              <a:ext cx="402336" cy="612648"/>
            </a:xfrm>
            <a:prstGeom prst="straightConnector1">
              <a:avLst/>
            </a:prstGeom>
            <a:ln w="57150">
              <a:solidFill>
                <a:srgbClr val="FF6600"/>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77B15A0D-0C44-4AD7-AF5B-0F112637DEF6}"/>
                </a:ext>
              </a:extLst>
            </p:cNvPr>
            <p:cNvCxnSpPr>
              <a:cxnSpLocks/>
            </p:cNvCxnSpPr>
            <p:nvPr/>
          </p:nvCxnSpPr>
          <p:spPr>
            <a:xfrm flipV="1">
              <a:off x="7417135" y="5405276"/>
              <a:ext cx="578454" cy="389221"/>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43D47AF4-855B-4F34-9994-03C7A1D01A82}"/>
                </a:ext>
              </a:extLst>
            </p:cNvPr>
            <p:cNvCxnSpPr>
              <a:cxnSpLocks/>
            </p:cNvCxnSpPr>
            <p:nvPr/>
          </p:nvCxnSpPr>
          <p:spPr>
            <a:xfrm flipV="1">
              <a:off x="8004353" y="5064434"/>
              <a:ext cx="539392" cy="340842"/>
            </a:xfrm>
            <a:prstGeom prst="straightConnector1">
              <a:avLst/>
            </a:prstGeom>
            <a:ln w="57150">
              <a:solidFill>
                <a:srgbClr val="7030A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57204A4F-40A7-4E63-942A-B3675732D293}"/>
                </a:ext>
              </a:extLst>
            </p:cNvPr>
            <p:cNvCxnSpPr/>
            <p:nvPr/>
          </p:nvCxnSpPr>
          <p:spPr>
            <a:xfrm flipH="1" flipV="1">
              <a:off x="8004906" y="5386565"/>
              <a:ext cx="401726" cy="613787"/>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6" name="Oval 35">
              <a:extLst>
                <a:ext uri="{FF2B5EF4-FFF2-40B4-BE49-F238E27FC236}">
                  <a16:creationId xmlns:a16="http://schemas.microsoft.com/office/drawing/2014/main" id="{02235F02-3132-4265-8628-A2051EE13AB1}"/>
                </a:ext>
              </a:extLst>
            </p:cNvPr>
            <p:cNvSpPr/>
            <p:nvPr/>
          </p:nvSpPr>
          <p:spPr>
            <a:xfrm>
              <a:off x="7940988" y="5332015"/>
              <a:ext cx="135297" cy="13096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85CB0C2-293E-4D21-95CE-1203A282D473}"/>
                </a:ext>
              </a:extLst>
            </p:cNvPr>
            <p:cNvSpPr/>
            <p:nvPr/>
          </p:nvSpPr>
          <p:spPr>
            <a:xfrm>
              <a:off x="7232073" y="4661412"/>
              <a:ext cx="1529542" cy="147477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478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Triangle 50"/>
          <p:cNvSpPr/>
          <p:nvPr/>
        </p:nvSpPr>
        <p:spPr>
          <a:xfrm flipH="1">
            <a:off x="516736" y="3162516"/>
            <a:ext cx="4227682" cy="2833692"/>
          </a:xfrm>
          <a:prstGeom prst="rtTriangl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Components of </a:t>
            </a:r>
            <a:r>
              <a:rPr lang="en-US" dirty="0" err="1">
                <a:solidFill>
                  <a:schemeClr val="bg1"/>
                </a:solidFill>
                <a:effectLst>
                  <a:outerShdw blurRad="38100" dist="38100" dir="2700000" algn="tl">
                    <a:srgbClr val="000000">
                      <a:alpha val="43137"/>
                    </a:srgbClr>
                  </a:outerShdw>
                </a:effectLst>
              </a:rPr>
              <a:t>F</a:t>
            </a:r>
            <a:r>
              <a:rPr lang="en-US" baseline="-25000" dirty="0" err="1">
                <a:solidFill>
                  <a:schemeClr val="bg1"/>
                </a:solidFill>
                <a:effectLst>
                  <a:outerShdw blurRad="38100" dist="38100" dir="2700000" algn="tl">
                    <a:srgbClr val="000000">
                      <a:alpha val="43137"/>
                    </a:srgbClr>
                  </a:outerShdw>
                </a:effectLst>
              </a:rPr>
              <a:t>g</a:t>
            </a:r>
            <a:endParaRPr lang="en-US" u="sng" dirty="0">
              <a:solidFill>
                <a:schemeClr val="bg1"/>
              </a:solidFill>
              <a:effectLst>
                <a:outerShdw blurRad="38100" dist="38100" dir="2700000" algn="tl">
                  <a:srgbClr val="000000">
                    <a:alpha val="43137"/>
                  </a:srgbClr>
                </a:outerShdw>
              </a:effectLst>
            </a:endParaRPr>
          </a:p>
        </p:txBody>
      </p:sp>
      <p:sp>
        <p:nvSpPr>
          <p:cNvPr id="52" name="Rounded Rectangle 51"/>
          <p:cNvSpPr/>
          <p:nvPr/>
        </p:nvSpPr>
        <p:spPr>
          <a:xfrm rot="19572072">
            <a:off x="1878492" y="3667484"/>
            <a:ext cx="1505663" cy="821370"/>
          </a:xfrm>
          <a:prstGeom prst="round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rot="16200000">
            <a:off x="137561" y="5478741"/>
            <a:ext cx="1078442" cy="1015974"/>
          </a:xfrm>
          <a:prstGeom prst="arc">
            <a:avLst>
              <a:gd name="adj1" fmla="val 2973509"/>
              <a:gd name="adj2" fmla="val 541258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3" name="Rectangle 42"/>
          <p:cNvSpPr/>
          <p:nvPr/>
        </p:nvSpPr>
        <p:spPr>
          <a:xfrm>
            <a:off x="1129492" y="5476497"/>
            <a:ext cx="399468" cy="584775"/>
          </a:xfrm>
          <a:prstGeom prst="rect">
            <a:avLst/>
          </a:prstGeom>
        </p:spPr>
        <p:txBody>
          <a:bodyPr wrap="none">
            <a:spAutoFit/>
          </a:bodyPr>
          <a:lstStyle/>
          <a:p>
            <a:r>
              <a:rPr lang="el-GR" sz="3200" dirty="0">
                <a:solidFill>
                  <a:schemeClr val="bg1"/>
                </a:solidFill>
                <a:latin typeface="+mj-lt"/>
              </a:rPr>
              <a:t>θ</a:t>
            </a:r>
            <a:endParaRPr lang="en-US" sz="1400" dirty="0">
              <a:solidFill>
                <a:schemeClr val="bg1"/>
              </a:solidFill>
              <a:latin typeface="+mj-lt"/>
            </a:endParaRPr>
          </a:p>
        </p:txBody>
      </p:sp>
      <p:cxnSp>
        <p:nvCxnSpPr>
          <p:cNvPr id="46" name="Straight Arrow Connector 45"/>
          <p:cNvCxnSpPr/>
          <p:nvPr/>
        </p:nvCxnSpPr>
        <p:spPr>
          <a:xfrm flipH="1" flipV="1">
            <a:off x="2639565" y="4057180"/>
            <a:ext cx="864512" cy="1164876"/>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flipV="1">
            <a:off x="2642809" y="4071285"/>
            <a:ext cx="18855" cy="1722266"/>
          </a:xfrm>
          <a:prstGeom prst="straightConnector1">
            <a:avLst/>
          </a:prstGeom>
          <a:ln w="57150">
            <a:solidFill>
              <a:srgbClr val="00206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1775058" y="4057180"/>
            <a:ext cx="842413" cy="586490"/>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0" name="Rectangle 69"/>
          <p:cNvSpPr/>
          <p:nvPr/>
        </p:nvSpPr>
        <p:spPr>
          <a:xfrm rot="19470308">
            <a:off x="8377572" y="4749120"/>
            <a:ext cx="228600" cy="228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flipH="1" flipV="1">
            <a:off x="7817653" y="3714127"/>
            <a:ext cx="864512" cy="1164876"/>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flipV="1">
            <a:off x="7820897" y="3728232"/>
            <a:ext cx="18855" cy="1722266"/>
          </a:xfrm>
          <a:prstGeom prst="straightConnector1">
            <a:avLst/>
          </a:prstGeom>
          <a:ln w="57150">
            <a:solidFill>
              <a:srgbClr val="00206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flipV="1">
            <a:off x="7839752" y="4856895"/>
            <a:ext cx="842413" cy="586490"/>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523AFB7C-2211-48A2-BD86-D43278348753}"/>
              </a:ext>
            </a:extLst>
          </p:cNvPr>
          <p:cNvGrpSpPr/>
          <p:nvPr/>
        </p:nvGrpSpPr>
        <p:grpSpPr>
          <a:xfrm>
            <a:off x="7436154" y="3430076"/>
            <a:ext cx="841787" cy="1274542"/>
            <a:chOff x="7033851" y="3305444"/>
            <a:chExt cx="841787" cy="1274542"/>
          </a:xfrm>
        </p:grpSpPr>
        <p:sp>
          <p:nvSpPr>
            <p:cNvPr id="66" name="Arc 65"/>
            <p:cNvSpPr/>
            <p:nvPr/>
          </p:nvSpPr>
          <p:spPr>
            <a:xfrm rot="16200000">
              <a:off x="7028355" y="3310940"/>
              <a:ext cx="852780" cy="841787"/>
            </a:xfrm>
            <a:prstGeom prst="arc">
              <a:avLst>
                <a:gd name="adj1" fmla="val 8339832"/>
                <a:gd name="adj2" fmla="val 10823252"/>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ectangle 73"/>
            <p:cNvSpPr/>
            <p:nvPr/>
          </p:nvSpPr>
          <p:spPr>
            <a:xfrm>
              <a:off x="7451019" y="4056766"/>
              <a:ext cx="372218" cy="523220"/>
            </a:xfrm>
            <a:prstGeom prst="rect">
              <a:avLst/>
            </a:prstGeom>
          </p:spPr>
          <p:txBody>
            <a:bodyPr wrap="none">
              <a:spAutoFit/>
            </a:bodyPr>
            <a:lstStyle/>
            <a:p>
              <a:r>
                <a:rPr lang="el-GR" sz="2800" dirty="0">
                  <a:solidFill>
                    <a:srgbClr val="002060"/>
                  </a:solidFill>
                  <a:latin typeface="+mj-lt"/>
                  <a:ea typeface="Ebrima" panose="02000000000000000000" pitchFamily="2" charset="0"/>
                  <a:cs typeface="Ebrima" panose="02000000000000000000" pitchFamily="2" charset="0"/>
                </a:rPr>
                <a:t>θ</a:t>
              </a:r>
              <a:endParaRPr lang="en-US" sz="14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grpSp>
      <p:sp>
        <p:nvSpPr>
          <p:cNvPr id="75" name="TextBox 74"/>
          <p:cNvSpPr txBox="1"/>
          <p:nvPr/>
        </p:nvSpPr>
        <p:spPr>
          <a:xfrm>
            <a:off x="7272858" y="4202801"/>
            <a:ext cx="567784" cy="584775"/>
          </a:xfrm>
          <a:prstGeom prst="rect">
            <a:avLst/>
          </a:prstGeom>
          <a:noFill/>
        </p:spPr>
        <p:txBody>
          <a:bodyPr wrap="none" rtlCol="0">
            <a:spAutoFit/>
          </a:bodyPr>
          <a:lstStyle/>
          <a:p>
            <a:r>
              <a:rPr lang="en-US" sz="3200" b="1"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76" name="TextBox 75"/>
          <p:cNvSpPr txBox="1"/>
          <p:nvPr/>
        </p:nvSpPr>
        <p:spPr>
          <a:xfrm>
            <a:off x="8277942" y="5058944"/>
            <a:ext cx="522900" cy="584775"/>
          </a:xfrm>
          <a:prstGeom prst="rect">
            <a:avLst/>
          </a:prstGeom>
          <a:noFill/>
        </p:spPr>
        <p:txBody>
          <a:bodyPr wrap="none" rtlCol="0">
            <a:spAutoFit/>
          </a:bodyPr>
          <a:lstStyle/>
          <a:p>
            <a:r>
              <a:rPr lang="en-US" sz="3200" b="1"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p>
        </p:txBody>
      </p:sp>
      <p:sp>
        <p:nvSpPr>
          <p:cNvPr id="77" name="TextBox 76"/>
          <p:cNvSpPr txBox="1"/>
          <p:nvPr/>
        </p:nvSpPr>
        <p:spPr>
          <a:xfrm>
            <a:off x="8184905" y="3769080"/>
            <a:ext cx="575799" cy="584775"/>
          </a:xfrm>
          <a:prstGeom prst="rect">
            <a:avLst/>
          </a:prstGeom>
          <a:noFill/>
        </p:spPr>
        <p:txBody>
          <a:bodyPr wrap="none" rtlCol="0">
            <a:spAutoFit/>
          </a:bodyPr>
          <a:lstStyle/>
          <a:p>
            <a:r>
              <a:rPr lang="en-US" sz="3200" b="1" dirty="0">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a:solidFill>
                  <a:srgbClr val="FF0066"/>
                </a:solidFill>
                <a:latin typeface="Ebrima" panose="02000000000000000000" pitchFamily="2" charset="0"/>
                <a:ea typeface="Ebrima" panose="02000000000000000000" pitchFamily="2" charset="0"/>
                <a:cs typeface="Ebrima" panose="02000000000000000000" pitchFamily="2" charset="0"/>
              </a:rPr>
              <a:t>⊥</a:t>
            </a:r>
          </a:p>
        </p:txBody>
      </p:sp>
      <p:sp>
        <p:nvSpPr>
          <p:cNvPr id="59" name="Oval 58"/>
          <p:cNvSpPr/>
          <p:nvPr/>
        </p:nvSpPr>
        <p:spPr>
          <a:xfrm>
            <a:off x="7704208" y="3621866"/>
            <a:ext cx="210405" cy="19999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3"/>
          <p:cNvSpPr txBox="1">
            <a:spLocks noChangeArrowheads="1"/>
          </p:cNvSpPr>
          <p:nvPr/>
        </p:nvSpPr>
        <p:spPr>
          <a:xfrm>
            <a:off x="360608" y="1531726"/>
            <a:ext cx="8440492" cy="9145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dirty="0"/>
              <a:t>We try to choose our axes so that we are only looking at forces that are parallel and perpendicular to the motion.</a:t>
            </a:r>
            <a:endParaRPr lang="en-US" altLang="en-US" sz="2800" dirty="0">
              <a:solidFill>
                <a:schemeClr val="tx1">
                  <a:lumMod val="65000"/>
                  <a:lumOff val="35000"/>
                </a:schemeClr>
              </a:solidFill>
            </a:endParaRPr>
          </a:p>
        </p:txBody>
      </p:sp>
      <p:sp>
        <p:nvSpPr>
          <p:cNvPr id="25" name="Rectangle 3"/>
          <p:cNvSpPr txBox="1">
            <a:spLocks noChangeArrowheads="1"/>
          </p:cNvSpPr>
          <p:nvPr/>
        </p:nvSpPr>
        <p:spPr>
          <a:xfrm>
            <a:off x="360608" y="2446259"/>
            <a:ext cx="8488203" cy="84504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400" dirty="0">
                <a:solidFill>
                  <a:srgbClr val="002060"/>
                </a:solidFill>
                <a:latin typeface="+mj-lt"/>
              </a:rPr>
              <a:t>This means that we need to break </a:t>
            </a:r>
            <a:r>
              <a:rPr lang="en-US" altLang="en-US" sz="2400" dirty="0" err="1">
                <a:solidFill>
                  <a:srgbClr val="002060"/>
                </a:solidFill>
                <a:latin typeface="+mj-lt"/>
              </a:rPr>
              <a:t>F</a:t>
            </a:r>
            <a:r>
              <a:rPr lang="en-US" altLang="en-US" sz="2400" baseline="-25000" dirty="0" err="1">
                <a:solidFill>
                  <a:srgbClr val="002060"/>
                </a:solidFill>
                <a:latin typeface="+mj-lt"/>
              </a:rPr>
              <a:t>g</a:t>
            </a:r>
            <a:r>
              <a:rPr lang="en-US" altLang="en-US" sz="2400" dirty="0">
                <a:solidFill>
                  <a:srgbClr val="002060"/>
                </a:solidFill>
                <a:latin typeface="+mj-lt"/>
              </a:rPr>
              <a:t> down into components! </a:t>
            </a:r>
            <a:r>
              <a:rPr lang="en-US" altLang="en-US" sz="2400" dirty="0">
                <a:solidFill>
                  <a:srgbClr val="002060"/>
                </a:solidFill>
                <a:latin typeface="+mj-lt"/>
                <a:sym typeface="Wingdings" panose="05000000000000000000" pitchFamily="2" charset="2"/>
              </a:rPr>
              <a:t></a:t>
            </a:r>
            <a:endParaRPr lang="en-US" altLang="en-US" sz="2400" dirty="0">
              <a:solidFill>
                <a:srgbClr val="002060"/>
              </a:solidFill>
              <a:latin typeface="+mj-lt"/>
            </a:endParaRPr>
          </a:p>
        </p:txBody>
      </p:sp>
      <p:sp>
        <p:nvSpPr>
          <p:cNvPr id="26" name="TextBox 25">
            <a:extLst>
              <a:ext uri="{FF2B5EF4-FFF2-40B4-BE49-F238E27FC236}">
                <a16:creationId xmlns:a16="http://schemas.microsoft.com/office/drawing/2014/main" id="{CAC1848E-FCEE-4A3A-9CDD-A6D866618DCA}"/>
              </a:ext>
            </a:extLst>
          </p:cNvPr>
          <p:cNvSpPr txBox="1"/>
          <p:nvPr/>
        </p:nvSpPr>
        <p:spPr>
          <a:xfrm>
            <a:off x="1259303" y="4319757"/>
            <a:ext cx="522900" cy="584775"/>
          </a:xfrm>
          <a:prstGeom prst="rect">
            <a:avLst/>
          </a:prstGeom>
          <a:noFill/>
        </p:spPr>
        <p:txBody>
          <a:bodyPr wrap="none" rtlCol="0">
            <a:spAutoFit/>
          </a:bodyPr>
          <a:lstStyle/>
          <a:p>
            <a:r>
              <a:rPr lang="en-US" sz="3200" b="1"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p>
        </p:txBody>
      </p:sp>
      <p:sp>
        <p:nvSpPr>
          <p:cNvPr id="27" name="TextBox 26">
            <a:extLst>
              <a:ext uri="{FF2B5EF4-FFF2-40B4-BE49-F238E27FC236}">
                <a16:creationId xmlns:a16="http://schemas.microsoft.com/office/drawing/2014/main" id="{472B4415-1074-4AB5-8089-50257072A3AD}"/>
              </a:ext>
            </a:extLst>
          </p:cNvPr>
          <p:cNvSpPr txBox="1"/>
          <p:nvPr/>
        </p:nvSpPr>
        <p:spPr>
          <a:xfrm>
            <a:off x="3440328" y="5124955"/>
            <a:ext cx="575799" cy="584775"/>
          </a:xfrm>
          <a:prstGeom prst="rect">
            <a:avLst/>
          </a:prstGeom>
          <a:noFill/>
        </p:spPr>
        <p:txBody>
          <a:bodyPr wrap="none" rtlCol="0">
            <a:spAutoFit/>
          </a:bodyPr>
          <a:lstStyle/>
          <a:p>
            <a:r>
              <a:rPr lang="en-US" sz="3200" b="1" dirty="0">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a:solidFill>
                  <a:srgbClr val="FF0066"/>
                </a:solidFill>
                <a:latin typeface="Ebrima" panose="02000000000000000000" pitchFamily="2" charset="0"/>
                <a:ea typeface="Ebrima" panose="02000000000000000000" pitchFamily="2" charset="0"/>
                <a:cs typeface="Ebrima" panose="02000000000000000000" pitchFamily="2" charset="0"/>
              </a:rPr>
              <a:t>⊥</a:t>
            </a:r>
          </a:p>
        </p:txBody>
      </p:sp>
      <p:sp>
        <p:nvSpPr>
          <p:cNvPr id="28" name="TextBox 27">
            <a:extLst>
              <a:ext uri="{FF2B5EF4-FFF2-40B4-BE49-F238E27FC236}">
                <a16:creationId xmlns:a16="http://schemas.microsoft.com/office/drawing/2014/main" id="{BC90524F-6EE1-4471-B316-950C6CE6327F}"/>
              </a:ext>
            </a:extLst>
          </p:cNvPr>
          <p:cNvSpPr txBox="1"/>
          <p:nvPr/>
        </p:nvSpPr>
        <p:spPr>
          <a:xfrm>
            <a:off x="2057115" y="5358423"/>
            <a:ext cx="567784" cy="584775"/>
          </a:xfrm>
          <a:prstGeom prst="rect">
            <a:avLst/>
          </a:prstGeom>
          <a:noFill/>
        </p:spPr>
        <p:txBody>
          <a:bodyPr wrap="none" rtlCol="0">
            <a:spAutoFit/>
          </a:bodyPr>
          <a:lstStyle/>
          <a:p>
            <a:r>
              <a:rPr lang="en-US" sz="3200" b="1"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endParaRPr lang="en-US" sz="2400"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grpSp>
        <p:nvGrpSpPr>
          <p:cNvPr id="82" name="Group 81">
            <a:extLst>
              <a:ext uri="{FF2B5EF4-FFF2-40B4-BE49-F238E27FC236}">
                <a16:creationId xmlns:a16="http://schemas.microsoft.com/office/drawing/2014/main" id="{E4C37D17-E487-4DA4-91AA-3026778194E3}"/>
              </a:ext>
            </a:extLst>
          </p:cNvPr>
          <p:cNvGrpSpPr/>
          <p:nvPr/>
        </p:nvGrpSpPr>
        <p:grpSpPr>
          <a:xfrm>
            <a:off x="2106069" y="3607409"/>
            <a:ext cx="1078442" cy="1543205"/>
            <a:chOff x="2106069" y="3607409"/>
            <a:chExt cx="1078442" cy="1543205"/>
          </a:xfrm>
        </p:grpSpPr>
        <p:sp>
          <p:nvSpPr>
            <p:cNvPr id="30" name="Arc 29">
              <a:extLst>
                <a:ext uri="{FF2B5EF4-FFF2-40B4-BE49-F238E27FC236}">
                  <a16:creationId xmlns:a16="http://schemas.microsoft.com/office/drawing/2014/main" id="{83089BF7-98B4-4BD8-A7A6-6DF75ADAC206}"/>
                </a:ext>
              </a:extLst>
            </p:cNvPr>
            <p:cNvSpPr/>
            <p:nvPr/>
          </p:nvSpPr>
          <p:spPr>
            <a:xfrm>
              <a:off x="2106069" y="3607409"/>
              <a:ext cx="1078442" cy="1015974"/>
            </a:xfrm>
            <a:prstGeom prst="arc">
              <a:avLst>
                <a:gd name="adj1" fmla="val 2973509"/>
                <a:gd name="adj2" fmla="val 5412581"/>
              </a:avLst>
            </a:prstGeom>
            <a:ln w="381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505457A9-D1FF-47DE-9051-33744A4BEE4A}"/>
                </a:ext>
              </a:extLst>
            </p:cNvPr>
            <p:cNvSpPr/>
            <p:nvPr/>
          </p:nvSpPr>
          <p:spPr>
            <a:xfrm>
              <a:off x="2702761" y="4565839"/>
              <a:ext cx="399468" cy="584775"/>
            </a:xfrm>
            <a:prstGeom prst="rect">
              <a:avLst/>
            </a:prstGeom>
          </p:spPr>
          <p:txBody>
            <a:bodyPr wrap="none">
              <a:spAutoFit/>
            </a:bodyPr>
            <a:lstStyle/>
            <a:p>
              <a:r>
                <a:rPr lang="el-GR" sz="3200" dirty="0">
                  <a:solidFill>
                    <a:schemeClr val="bg1"/>
                  </a:solidFill>
                  <a:latin typeface="+mj-lt"/>
                </a:rPr>
                <a:t>θ</a:t>
              </a:r>
              <a:endParaRPr lang="en-US" sz="1400" dirty="0">
                <a:solidFill>
                  <a:schemeClr val="bg1"/>
                </a:solidFill>
                <a:latin typeface="+mj-lt"/>
              </a:endParaRPr>
            </a:p>
          </p:txBody>
        </p:sp>
      </p:grpSp>
      <p:cxnSp>
        <p:nvCxnSpPr>
          <p:cNvPr id="39" name="Straight Arrow Connector 38">
            <a:extLst>
              <a:ext uri="{FF2B5EF4-FFF2-40B4-BE49-F238E27FC236}">
                <a16:creationId xmlns:a16="http://schemas.microsoft.com/office/drawing/2014/main" id="{6C36A7CF-1AF8-46AA-A891-7F2D59E0842F}"/>
              </a:ext>
            </a:extLst>
          </p:cNvPr>
          <p:cNvCxnSpPr/>
          <p:nvPr/>
        </p:nvCxnSpPr>
        <p:spPr>
          <a:xfrm flipV="1">
            <a:off x="1774203" y="4059982"/>
            <a:ext cx="842413" cy="586490"/>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F7422C6B-905B-4B1C-9225-A7C4A3118B10}"/>
              </a:ext>
            </a:extLst>
          </p:cNvPr>
          <p:cNvCxnSpPr>
            <a:cxnSpLocks/>
          </p:cNvCxnSpPr>
          <p:nvPr/>
        </p:nvCxnSpPr>
        <p:spPr>
          <a:xfrm flipH="1" flipV="1">
            <a:off x="2633600" y="4057180"/>
            <a:ext cx="864512" cy="1164876"/>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A0265A-957D-4D67-96AD-B114257E501F}"/>
              </a:ext>
            </a:extLst>
          </p:cNvPr>
          <p:cNvCxnSpPr/>
          <p:nvPr/>
        </p:nvCxnSpPr>
        <p:spPr>
          <a:xfrm flipH="1" flipV="1">
            <a:off x="2642808" y="4066549"/>
            <a:ext cx="18855" cy="1722266"/>
          </a:xfrm>
          <a:prstGeom prst="straightConnector1">
            <a:avLst/>
          </a:prstGeom>
          <a:ln w="57150">
            <a:solidFill>
              <a:srgbClr val="00206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3" name="Oval 52"/>
          <p:cNvSpPr/>
          <p:nvPr/>
        </p:nvSpPr>
        <p:spPr>
          <a:xfrm>
            <a:off x="2526120" y="3964919"/>
            <a:ext cx="210405" cy="19999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0171D3E-693C-4376-AE66-61D65A7AEA8B}"/>
              </a:ext>
            </a:extLst>
          </p:cNvPr>
          <p:cNvSpPr txBox="1"/>
          <p:nvPr/>
        </p:nvSpPr>
        <p:spPr>
          <a:xfrm>
            <a:off x="5012472" y="3512924"/>
            <a:ext cx="1641796" cy="461665"/>
          </a:xfrm>
          <a:prstGeom prst="rect">
            <a:avLst/>
          </a:prstGeom>
          <a:noFill/>
        </p:spPr>
        <p:txBody>
          <a:bodyPr wrap="none" rtlCol="0">
            <a:spAutoFit/>
          </a:bodyPr>
          <a:lstStyle/>
          <a:p>
            <a:r>
              <a:rPr lang="en-US" sz="2400"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sz="2400"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r>
              <a:rPr lang="en-US" sz="2400" dirty="0">
                <a:solidFill>
                  <a:srgbClr val="0070C0"/>
                </a:solidFill>
                <a:latin typeface="Ebrima" panose="02000000000000000000" pitchFamily="2" charset="0"/>
                <a:ea typeface="Ebrima" panose="02000000000000000000" pitchFamily="2" charset="0"/>
                <a:cs typeface="Ebrima" panose="02000000000000000000" pitchFamily="2" charset="0"/>
              </a:rPr>
              <a:t> </a:t>
            </a:r>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 </a:t>
            </a:r>
            <a:r>
              <a:rPr lang="en-US" sz="2400"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sz="2400" dirty="0" err="1">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sin</a:t>
            </a:r>
            <a:r>
              <a:rPr lang="el-GR" sz="2400" dirty="0">
                <a:solidFill>
                  <a:srgbClr val="002060"/>
                </a:solidFill>
                <a:latin typeface="Ebrima" panose="02000000000000000000" pitchFamily="2" charset="0"/>
                <a:ea typeface="Ebrima" panose="02000000000000000000" pitchFamily="2" charset="0"/>
                <a:cs typeface="Ebrima" panose="02000000000000000000" pitchFamily="2" charset="0"/>
              </a:rPr>
              <a:t>θ</a:t>
            </a:r>
            <a:endParaRPr lang="en-US" sz="2400" baseline="-250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41" name="TextBox 40">
            <a:extLst>
              <a:ext uri="{FF2B5EF4-FFF2-40B4-BE49-F238E27FC236}">
                <a16:creationId xmlns:a16="http://schemas.microsoft.com/office/drawing/2014/main" id="{502A1E25-B0EE-4129-BACA-7D04B27BBCE5}"/>
              </a:ext>
            </a:extLst>
          </p:cNvPr>
          <p:cNvSpPr txBox="1"/>
          <p:nvPr/>
        </p:nvSpPr>
        <p:spPr>
          <a:xfrm>
            <a:off x="5043455" y="5404328"/>
            <a:ext cx="1757212" cy="461665"/>
          </a:xfrm>
          <a:prstGeom prst="rect">
            <a:avLst/>
          </a:prstGeom>
          <a:noFill/>
        </p:spPr>
        <p:txBody>
          <a:bodyPr wrap="none" rtlCol="0">
            <a:spAutoFit/>
          </a:bodyPr>
          <a:lstStyle/>
          <a:p>
            <a:r>
              <a:rPr lang="en-US" sz="2400" dirty="0">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sz="2400" baseline="-25000"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sz="2400" dirty="0">
                <a:solidFill>
                  <a:srgbClr val="FF0066"/>
                </a:solidFill>
                <a:latin typeface="Ebrima" panose="02000000000000000000" pitchFamily="2" charset="0"/>
                <a:ea typeface="Ebrima" panose="02000000000000000000" pitchFamily="2" charset="0"/>
                <a:cs typeface="Ebrima" panose="02000000000000000000" pitchFamily="2" charset="0"/>
              </a:rPr>
              <a:t> </a:t>
            </a:r>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 </a:t>
            </a:r>
            <a:r>
              <a:rPr lang="en-US" sz="2400"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sz="2400" dirty="0" err="1">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cos</a:t>
            </a:r>
            <a:r>
              <a:rPr lang="el-GR" sz="2400" dirty="0">
                <a:solidFill>
                  <a:srgbClr val="002060"/>
                </a:solidFill>
                <a:latin typeface="Ebrima" panose="02000000000000000000" pitchFamily="2" charset="0"/>
                <a:ea typeface="Ebrima" panose="02000000000000000000" pitchFamily="2" charset="0"/>
                <a:cs typeface="Ebrima" panose="02000000000000000000" pitchFamily="2" charset="0"/>
              </a:rPr>
              <a:t>θ</a:t>
            </a:r>
            <a:endParaRPr lang="en-US" sz="2400" baseline="-250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45" name="TextBox 44">
            <a:extLst>
              <a:ext uri="{FF2B5EF4-FFF2-40B4-BE49-F238E27FC236}">
                <a16:creationId xmlns:a16="http://schemas.microsoft.com/office/drawing/2014/main" id="{9895BDD3-6E47-48BB-A741-20708AD55619}"/>
              </a:ext>
            </a:extLst>
          </p:cNvPr>
          <p:cNvSpPr txBox="1"/>
          <p:nvPr/>
        </p:nvSpPr>
        <p:spPr>
          <a:xfrm>
            <a:off x="5017531" y="2978733"/>
            <a:ext cx="2016899" cy="461665"/>
          </a:xfrm>
          <a:prstGeom prst="rect">
            <a:avLst/>
          </a:prstGeom>
          <a:noFill/>
        </p:spPr>
        <p:txBody>
          <a:bodyPr wrap="none" rtlCol="0">
            <a:spAutoFit/>
          </a:bodyPr>
          <a:lstStyle/>
          <a:p>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sin</a:t>
            </a:r>
            <a:r>
              <a:rPr lang="el-GR" sz="2400" dirty="0">
                <a:solidFill>
                  <a:srgbClr val="002060"/>
                </a:solidFill>
                <a:latin typeface="Ebrima" panose="02000000000000000000" pitchFamily="2" charset="0"/>
                <a:ea typeface="Ebrima" panose="02000000000000000000" pitchFamily="2" charset="0"/>
                <a:cs typeface="Ebrima" panose="02000000000000000000" pitchFamily="2" charset="0"/>
              </a:rPr>
              <a:t>θ </a:t>
            </a:r>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a:t>
            </a:r>
            <a:r>
              <a:rPr lang="en-US" sz="2400" dirty="0">
                <a:solidFill>
                  <a:srgbClr val="0070C0"/>
                </a:solidFill>
                <a:latin typeface="Ebrima" panose="02000000000000000000" pitchFamily="2" charset="0"/>
                <a:ea typeface="Ebrima" panose="02000000000000000000" pitchFamily="2" charset="0"/>
                <a:cs typeface="Ebrima" panose="02000000000000000000" pitchFamily="2" charset="0"/>
              </a:rPr>
              <a:t> F</a:t>
            </a:r>
            <a:r>
              <a:rPr lang="en-US" sz="2400"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r>
              <a:rPr lang="en-US" sz="2400" dirty="0">
                <a:solidFill>
                  <a:srgbClr val="0070C0"/>
                </a:solidFill>
                <a:latin typeface="Ebrima" panose="02000000000000000000" pitchFamily="2" charset="0"/>
                <a:ea typeface="Ebrima" panose="02000000000000000000" pitchFamily="2" charset="0"/>
                <a:cs typeface="Ebrima" panose="02000000000000000000" pitchFamily="2" charset="0"/>
              </a:rPr>
              <a:t> / </a:t>
            </a:r>
            <a:r>
              <a:rPr lang="en-US" sz="2400"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 </a:t>
            </a:r>
            <a:endParaRPr lang="en-US" sz="2400" baseline="-250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49" name="TextBox 48">
            <a:extLst>
              <a:ext uri="{FF2B5EF4-FFF2-40B4-BE49-F238E27FC236}">
                <a16:creationId xmlns:a16="http://schemas.microsoft.com/office/drawing/2014/main" id="{C3F71A6B-C984-419D-9D29-67589FE72057}"/>
              </a:ext>
            </a:extLst>
          </p:cNvPr>
          <p:cNvSpPr txBox="1"/>
          <p:nvPr/>
        </p:nvSpPr>
        <p:spPr>
          <a:xfrm>
            <a:off x="5012472" y="4942663"/>
            <a:ext cx="2103461" cy="461665"/>
          </a:xfrm>
          <a:prstGeom prst="rect">
            <a:avLst/>
          </a:prstGeom>
          <a:noFill/>
        </p:spPr>
        <p:txBody>
          <a:bodyPr wrap="none" rtlCol="0">
            <a:spAutoFit/>
          </a:bodyPr>
          <a:lstStyle/>
          <a:p>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cos</a:t>
            </a:r>
            <a:r>
              <a:rPr lang="el-GR" sz="2400" dirty="0">
                <a:solidFill>
                  <a:srgbClr val="002060"/>
                </a:solidFill>
                <a:latin typeface="Ebrima" panose="02000000000000000000" pitchFamily="2" charset="0"/>
                <a:ea typeface="Ebrima" panose="02000000000000000000" pitchFamily="2" charset="0"/>
                <a:cs typeface="Ebrima" panose="02000000000000000000" pitchFamily="2" charset="0"/>
              </a:rPr>
              <a:t>θ </a:t>
            </a:r>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a:t>
            </a:r>
            <a:r>
              <a:rPr lang="en-US" sz="2400" dirty="0">
                <a:solidFill>
                  <a:srgbClr val="FF0066"/>
                </a:solidFill>
                <a:latin typeface="Ebrima" panose="02000000000000000000" pitchFamily="2" charset="0"/>
                <a:ea typeface="Ebrima" panose="02000000000000000000" pitchFamily="2" charset="0"/>
                <a:cs typeface="Ebrima" panose="02000000000000000000" pitchFamily="2" charset="0"/>
              </a:rPr>
              <a:t> F</a:t>
            </a:r>
            <a:r>
              <a:rPr lang="en-US" sz="2400" baseline="-25000"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sz="2400" dirty="0">
                <a:solidFill>
                  <a:srgbClr val="FF0066"/>
                </a:solidFill>
                <a:latin typeface="Ebrima" panose="02000000000000000000" pitchFamily="2" charset="0"/>
                <a:ea typeface="Ebrima" panose="02000000000000000000" pitchFamily="2" charset="0"/>
                <a:cs typeface="Ebrima" panose="02000000000000000000" pitchFamily="2" charset="0"/>
              </a:rPr>
              <a:t> / </a:t>
            </a:r>
            <a:r>
              <a:rPr lang="en-US" sz="2400"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2400"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sz="2400" baseline="-25000" dirty="0">
                <a:solidFill>
                  <a:srgbClr val="002060"/>
                </a:solidFill>
                <a:latin typeface="Ebrima" panose="02000000000000000000" pitchFamily="2"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2663484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Normal and Friction Forces on Ramp</a:t>
            </a:r>
            <a:endParaRPr lang="en-US" u="sng" dirty="0">
              <a:solidFill>
                <a:schemeClr val="bg1"/>
              </a:solidFill>
              <a:effectLst>
                <a:outerShdw blurRad="38100" dist="38100" dir="2700000" algn="tl">
                  <a:srgbClr val="000000">
                    <a:alpha val="43137"/>
                  </a:srgbClr>
                </a:outerShdw>
              </a:effectLst>
            </a:endParaRPr>
          </a:p>
        </p:txBody>
      </p:sp>
      <p:sp>
        <p:nvSpPr>
          <p:cNvPr id="51" name="Right Triangle 50"/>
          <p:cNvSpPr/>
          <p:nvPr/>
        </p:nvSpPr>
        <p:spPr>
          <a:xfrm flipH="1">
            <a:off x="4682336" y="3302216"/>
            <a:ext cx="4227682" cy="2833692"/>
          </a:xfrm>
          <a:prstGeom prst="rtTriangl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rot="19572072">
            <a:off x="6044092" y="3807184"/>
            <a:ext cx="1505663" cy="821370"/>
          </a:xfrm>
          <a:prstGeom prst="round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rot="16200000">
            <a:off x="137561" y="5478741"/>
            <a:ext cx="1078442" cy="1015974"/>
          </a:xfrm>
          <a:prstGeom prst="arc">
            <a:avLst>
              <a:gd name="adj1" fmla="val 2973509"/>
              <a:gd name="adj2" fmla="val 541258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3" name="Rectangle 42"/>
          <p:cNvSpPr/>
          <p:nvPr/>
        </p:nvSpPr>
        <p:spPr>
          <a:xfrm>
            <a:off x="5295092" y="5616197"/>
            <a:ext cx="399468" cy="584775"/>
          </a:xfrm>
          <a:prstGeom prst="rect">
            <a:avLst/>
          </a:prstGeom>
        </p:spPr>
        <p:txBody>
          <a:bodyPr wrap="none">
            <a:spAutoFit/>
          </a:bodyPr>
          <a:lstStyle/>
          <a:p>
            <a:r>
              <a:rPr lang="el-GR" sz="3200" dirty="0">
                <a:solidFill>
                  <a:schemeClr val="bg1"/>
                </a:solidFill>
                <a:latin typeface="+mj-lt"/>
              </a:rPr>
              <a:t>θ</a:t>
            </a:r>
            <a:endParaRPr lang="en-US" sz="1400" dirty="0">
              <a:solidFill>
                <a:schemeClr val="bg1"/>
              </a:solidFill>
              <a:latin typeface="+mj-lt"/>
            </a:endParaRPr>
          </a:p>
        </p:txBody>
      </p:sp>
      <p:grpSp>
        <p:nvGrpSpPr>
          <p:cNvPr id="9" name="Group 8">
            <a:extLst>
              <a:ext uri="{FF2B5EF4-FFF2-40B4-BE49-F238E27FC236}">
                <a16:creationId xmlns:a16="http://schemas.microsoft.com/office/drawing/2014/main" id="{787747CF-0494-4FC3-8569-AAA85993416C}"/>
              </a:ext>
            </a:extLst>
          </p:cNvPr>
          <p:cNvGrpSpPr/>
          <p:nvPr/>
        </p:nvGrpSpPr>
        <p:grpSpPr>
          <a:xfrm>
            <a:off x="5501890" y="4196880"/>
            <a:ext cx="1281181" cy="954640"/>
            <a:chOff x="5501890" y="4196880"/>
            <a:chExt cx="1281181" cy="954640"/>
          </a:xfrm>
        </p:grpSpPr>
        <p:cxnSp>
          <p:nvCxnSpPr>
            <p:cNvPr id="48" name="Straight Arrow Connector 47"/>
            <p:cNvCxnSpPr/>
            <p:nvPr/>
          </p:nvCxnSpPr>
          <p:spPr>
            <a:xfrm flipV="1">
              <a:off x="5940658" y="4196880"/>
              <a:ext cx="842413" cy="586490"/>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5501890" y="4566745"/>
              <a:ext cx="522900" cy="584775"/>
            </a:xfrm>
            <a:prstGeom prst="rect">
              <a:avLst/>
            </a:prstGeom>
            <a:noFill/>
          </p:spPr>
          <p:txBody>
            <a:bodyPr wrap="none" rtlCol="0">
              <a:spAutoFit/>
            </a:bodyPr>
            <a:lstStyle/>
            <a:p>
              <a:r>
                <a:rPr lang="en-US" sz="3200" b="1"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p>
          </p:txBody>
        </p:sp>
      </p:grpSp>
      <p:grpSp>
        <p:nvGrpSpPr>
          <p:cNvPr id="10" name="Group 9">
            <a:extLst>
              <a:ext uri="{FF2B5EF4-FFF2-40B4-BE49-F238E27FC236}">
                <a16:creationId xmlns:a16="http://schemas.microsoft.com/office/drawing/2014/main" id="{C64AE479-A73B-4F8A-9598-9D4E8D7A82EC}"/>
              </a:ext>
            </a:extLst>
          </p:cNvPr>
          <p:cNvGrpSpPr/>
          <p:nvPr/>
        </p:nvGrpSpPr>
        <p:grpSpPr>
          <a:xfrm>
            <a:off x="6805165" y="4196880"/>
            <a:ext cx="1361795" cy="1652427"/>
            <a:chOff x="6805165" y="4196880"/>
            <a:chExt cx="1361795" cy="1652427"/>
          </a:xfrm>
        </p:grpSpPr>
        <p:cxnSp>
          <p:nvCxnSpPr>
            <p:cNvPr id="46" name="Straight Arrow Connector 45"/>
            <p:cNvCxnSpPr/>
            <p:nvPr/>
          </p:nvCxnSpPr>
          <p:spPr>
            <a:xfrm flipH="1" flipV="1">
              <a:off x="6805165" y="4196880"/>
              <a:ext cx="864512" cy="1164876"/>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7591161" y="5264532"/>
              <a:ext cx="575799" cy="584775"/>
            </a:xfrm>
            <a:prstGeom prst="rect">
              <a:avLst/>
            </a:prstGeom>
            <a:noFill/>
          </p:spPr>
          <p:txBody>
            <a:bodyPr wrap="none" rtlCol="0">
              <a:spAutoFit/>
            </a:bodyPr>
            <a:lstStyle/>
            <a:p>
              <a:r>
                <a:rPr lang="en-US" sz="3200" b="1" dirty="0">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a:solidFill>
                    <a:srgbClr val="FF0066"/>
                  </a:solidFill>
                  <a:latin typeface="Ebrima" panose="02000000000000000000" pitchFamily="2" charset="0"/>
                  <a:ea typeface="Ebrima" panose="02000000000000000000" pitchFamily="2" charset="0"/>
                  <a:cs typeface="Ebrima" panose="02000000000000000000" pitchFamily="2" charset="0"/>
                </a:rPr>
                <a:t>⊥</a:t>
              </a:r>
            </a:p>
          </p:txBody>
        </p:sp>
      </p:grpSp>
      <p:sp>
        <p:nvSpPr>
          <p:cNvPr id="24" name="Rectangle 3"/>
          <p:cNvSpPr txBox="1">
            <a:spLocks noChangeArrowheads="1"/>
          </p:cNvSpPr>
          <p:nvPr/>
        </p:nvSpPr>
        <p:spPr>
          <a:xfrm>
            <a:off x="300836" y="1531726"/>
            <a:ext cx="4381500" cy="9145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b="1" dirty="0">
                <a:latin typeface="+mj-lt"/>
              </a:rPr>
              <a:t>Normal Reaction Force (R)</a:t>
            </a:r>
          </a:p>
          <a:p>
            <a:pPr marL="0" indent="0">
              <a:buNone/>
            </a:pPr>
            <a:r>
              <a:rPr lang="en-US" altLang="en-US" sz="2400" dirty="0">
                <a:solidFill>
                  <a:schemeClr val="tx1">
                    <a:lumMod val="65000"/>
                    <a:lumOff val="35000"/>
                  </a:schemeClr>
                </a:solidFill>
                <a:latin typeface="+mj-lt"/>
              </a:rPr>
              <a:t>Force perpendicular to the surface</a:t>
            </a:r>
          </a:p>
        </p:txBody>
      </p:sp>
      <p:sp>
        <p:nvSpPr>
          <p:cNvPr id="26" name="Rectangle 3"/>
          <p:cNvSpPr txBox="1">
            <a:spLocks noChangeArrowheads="1"/>
          </p:cNvSpPr>
          <p:nvPr/>
        </p:nvSpPr>
        <p:spPr>
          <a:xfrm>
            <a:off x="300836" y="3532249"/>
            <a:ext cx="4381500" cy="9145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b="1" dirty="0">
                <a:latin typeface="+mj-lt"/>
              </a:rPr>
              <a:t>Friction Force (F</a:t>
            </a:r>
            <a:r>
              <a:rPr lang="en-US" altLang="en-US" sz="2800" b="1" baseline="-25000" dirty="0">
                <a:latin typeface="+mj-lt"/>
              </a:rPr>
              <a:t>f</a:t>
            </a:r>
            <a:r>
              <a:rPr lang="en-US" altLang="en-US" sz="2800" b="1" dirty="0">
                <a:latin typeface="+mj-lt"/>
              </a:rPr>
              <a:t>)</a:t>
            </a:r>
          </a:p>
        </p:txBody>
      </p:sp>
      <p:sp>
        <p:nvSpPr>
          <p:cNvPr id="2" name="TextBox 1">
            <a:extLst>
              <a:ext uri="{FF2B5EF4-FFF2-40B4-BE49-F238E27FC236}">
                <a16:creationId xmlns:a16="http://schemas.microsoft.com/office/drawing/2014/main" id="{A1E637F6-9FD1-4E9F-8FF3-72320EB986E7}"/>
              </a:ext>
            </a:extLst>
          </p:cNvPr>
          <p:cNvSpPr txBox="1"/>
          <p:nvPr/>
        </p:nvSpPr>
        <p:spPr>
          <a:xfrm>
            <a:off x="676782" y="2635311"/>
            <a:ext cx="1600118" cy="707886"/>
          </a:xfrm>
          <a:prstGeom prst="rect">
            <a:avLst/>
          </a:prstGeom>
          <a:noFill/>
        </p:spPr>
        <p:txBody>
          <a:bodyPr wrap="none" rtlCol="0">
            <a:spAutoFit/>
          </a:bodyPr>
          <a:lstStyle/>
          <a:p>
            <a:r>
              <a:rPr lang="en-US" sz="4000" dirty="0">
                <a:solidFill>
                  <a:srgbClr val="FF6600"/>
                </a:solidFill>
                <a:latin typeface="Ebrima" panose="02000000000000000000" pitchFamily="2" charset="0"/>
                <a:ea typeface="Ebrima" panose="02000000000000000000" pitchFamily="2" charset="0"/>
                <a:cs typeface="Ebrima" panose="02000000000000000000" pitchFamily="2" charset="0"/>
              </a:rPr>
              <a:t>R = F</a:t>
            </a:r>
            <a:r>
              <a:rPr lang="en-US" sz="4000" baseline="-25000" dirty="0">
                <a:solidFill>
                  <a:srgbClr val="FF6600"/>
                </a:solidFill>
                <a:latin typeface="Ebrima" panose="02000000000000000000" pitchFamily="2" charset="0"/>
                <a:ea typeface="Ebrima" panose="02000000000000000000" pitchFamily="2" charset="0"/>
                <a:cs typeface="Ebrima" panose="02000000000000000000" pitchFamily="2" charset="0"/>
              </a:rPr>
              <a:t>⊥</a:t>
            </a:r>
            <a:endParaRPr lang="en-US" sz="4000" dirty="0">
              <a:solidFill>
                <a:srgbClr val="FF6600"/>
              </a:solidFill>
              <a:latin typeface="Ebrima" panose="02000000000000000000" pitchFamily="2" charset="0"/>
              <a:ea typeface="Ebrima" panose="02000000000000000000" pitchFamily="2" charset="0"/>
              <a:cs typeface="Ebrima" panose="02000000000000000000" pitchFamily="2" charset="0"/>
            </a:endParaRPr>
          </a:p>
        </p:txBody>
      </p:sp>
      <p:grpSp>
        <p:nvGrpSpPr>
          <p:cNvPr id="3" name="Group 2">
            <a:extLst>
              <a:ext uri="{FF2B5EF4-FFF2-40B4-BE49-F238E27FC236}">
                <a16:creationId xmlns:a16="http://schemas.microsoft.com/office/drawing/2014/main" id="{7BBE073B-4792-40D8-998C-74F811938D0E}"/>
              </a:ext>
            </a:extLst>
          </p:cNvPr>
          <p:cNvGrpSpPr/>
          <p:nvPr/>
        </p:nvGrpSpPr>
        <p:grpSpPr>
          <a:xfrm>
            <a:off x="5516371" y="2496974"/>
            <a:ext cx="1287172" cy="1714011"/>
            <a:chOff x="5516371" y="2496974"/>
            <a:chExt cx="1287172" cy="1714011"/>
          </a:xfrm>
        </p:grpSpPr>
        <p:cxnSp>
          <p:nvCxnSpPr>
            <p:cNvPr id="17" name="Straight Arrow Connector 16">
              <a:extLst>
                <a:ext uri="{FF2B5EF4-FFF2-40B4-BE49-F238E27FC236}">
                  <a16:creationId xmlns:a16="http://schemas.microsoft.com/office/drawing/2014/main" id="{A3938772-2C4A-4B40-9467-728B0C2CD974}"/>
                </a:ext>
              </a:extLst>
            </p:cNvPr>
            <p:cNvCxnSpPr/>
            <p:nvPr/>
          </p:nvCxnSpPr>
          <p:spPr>
            <a:xfrm flipH="1" flipV="1">
              <a:off x="5939031" y="3046109"/>
              <a:ext cx="864512" cy="1164876"/>
            </a:xfrm>
            <a:prstGeom prst="straightConnector1">
              <a:avLst/>
            </a:prstGeom>
            <a:ln w="57150">
              <a:solidFill>
                <a:srgbClr val="FF66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952B1D7-9622-4EDB-BFC5-82A60279A52B}"/>
                </a:ext>
              </a:extLst>
            </p:cNvPr>
            <p:cNvSpPr txBox="1"/>
            <p:nvPr/>
          </p:nvSpPr>
          <p:spPr>
            <a:xfrm>
              <a:off x="5516371" y="2496974"/>
              <a:ext cx="452368" cy="584775"/>
            </a:xfrm>
            <a:prstGeom prst="rect">
              <a:avLst/>
            </a:prstGeom>
            <a:noFill/>
          </p:spPr>
          <p:txBody>
            <a:bodyPr wrap="none" rtlCol="0">
              <a:spAutoFit/>
            </a:bodyPr>
            <a:lstStyle/>
            <a:p>
              <a:r>
                <a:rPr lang="en-US" sz="3200" b="1" dirty="0">
                  <a:solidFill>
                    <a:srgbClr val="FF6600"/>
                  </a:solidFill>
                  <a:latin typeface="Ebrima" panose="02000000000000000000" pitchFamily="2" charset="0"/>
                  <a:ea typeface="Ebrima" panose="02000000000000000000" pitchFamily="2" charset="0"/>
                  <a:cs typeface="Ebrima" panose="02000000000000000000" pitchFamily="2" charset="0"/>
                </a:rPr>
                <a:t>R</a:t>
              </a:r>
            </a:p>
          </p:txBody>
        </p:sp>
      </p:grpSp>
      <p:grpSp>
        <p:nvGrpSpPr>
          <p:cNvPr id="4" name="Group 3">
            <a:extLst>
              <a:ext uri="{FF2B5EF4-FFF2-40B4-BE49-F238E27FC236}">
                <a16:creationId xmlns:a16="http://schemas.microsoft.com/office/drawing/2014/main" id="{ED13A075-DA45-41F5-98C8-5C6DB53D785F}"/>
              </a:ext>
            </a:extLst>
          </p:cNvPr>
          <p:cNvGrpSpPr/>
          <p:nvPr/>
        </p:nvGrpSpPr>
        <p:grpSpPr>
          <a:xfrm>
            <a:off x="6783071" y="3073982"/>
            <a:ext cx="1273649" cy="1143887"/>
            <a:chOff x="6783071" y="3073982"/>
            <a:chExt cx="1273649" cy="1143887"/>
          </a:xfrm>
        </p:grpSpPr>
        <p:cxnSp>
          <p:nvCxnSpPr>
            <p:cNvPr id="19" name="Straight Arrow Connector 18">
              <a:extLst>
                <a:ext uri="{FF2B5EF4-FFF2-40B4-BE49-F238E27FC236}">
                  <a16:creationId xmlns:a16="http://schemas.microsoft.com/office/drawing/2014/main" id="{4589349B-33C0-4E63-9566-573A034EAE5B}"/>
                </a:ext>
              </a:extLst>
            </p:cNvPr>
            <p:cNvCxnSpPr/>
            <p:nvPr/>
          </p:nvCxnSpPr>
          <p:spPr>
            <a:xfrm flipV="1">
              <a:off x="6783071" y="3631379"/>
              <a:ext cx="842413" cy="586490"/>
            </a:xfrm>
            <a:prstGeom prst="straightConnector1">
              <a:avLst/>
            </a:prstGeom>
            <a:ln w="57150">
              <a:solidFill>
                <a:srgbClr val="7030A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4C837A5-C1BD-451E-BFAD-C70AF0A77114}"/>
                </a:ext>
              </a:extLst>
            </p:cNvPr>
            <p:cNvSpPr txBox="1"/>
            <p:nvPr/>
          </p:nvSpPr>
          <p:spPr>
            <a:xfrm>
              <a:off x="7554659" y="3073982"/>
              <a:ext cx="502061" cy="584775"/>
            </a:xfrm>
            <a:prstGeom prst="rect">
              <a:avLst/>
            </a:prstGeom>
            <a:noFill/>
          </p:spPr>
          <p:txBody>
            <a:bodyPr wrap="none" rtlCol="0">
              <a:spAutoFit/>
            </a:bodyPr>
            <a:lstStyle/>
            <a:p>
              <a:r>
                <a:rPr lang="en-US" sz="3200" b="1"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endParaRPr lang="en-US" sz="3200"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grpSp>
      <p:sp>
        <p:nvSpPr>
          <p:cNvPr id="7" name="Rectangle 6">
            <a:extLst>
              <a:ext uri="{FF2B5EF4-FFF2-40B4-BE49-F238E27FC236}">
                <a16:creationId xmlns:a16="http://schemas.microsoft.com/office/drawing/2014/main" id="{9B36EE2E-1193-4903-877A-AA98BF2A9EB6}"/>
              </a:ext>
            </a:extLst>
          </p:cNvPr>
          <p:cNvSpPr/>
          <p:nvPr/>
        </p:nvSpPr>
        <p:spPr>
          <a:xfrm>
            <a:off x="742025" y="4152834"/>
            <a:ext cx="1757212" cy="707886"/>
          </a:xfrm>
          <a:prstGeom prst="rect">
            <a:avLst/>
          </a:prstGeom>
        </p:spPr>
        <p:txBody>
          <a:bodyPr wrap="none">
            <a:spAutoFit/>
          </a:bodyPr>
          <a:lstStyle/>
          <a:p>
            <a:r>
              <a:rPr lang="en-US" altLang="en-US" sz="4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altLang="en-US" sz="4000"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altLang="en-US" sz="4000" dirty="0">
                <a:solidFill>
                  <a:srgbClr val="7030A0"/>
                </a:solidFill>
                <a:latin typeface="Ebrima" panose="02000000000000000000" pitchFamily="2" charset="0"/>
                <a:ea typeface="Ebrima" panose="02000000000000000000" pitchFamily="2" charset="0"/>
                <a:cs typeface="Ebrima" panose="02000000000000000000" pitchFamily="2" charset="0"/>
              </a:rPr>
              <a:t> = </a:t>
            </a:r>
            <a:r>
              <a:rPr lang="el-GR" altLang="en-US" sz="4000" dirty="0">
                <a:solidFill>
                  <a:srgbClr val="7030A0"/>
                </a:solidFill>
                <a:ea typeface="Ebrima" panose="02000000000000000000" pitchFamily="2" charset="0"/>
                <a:cs typeface="Ebrima" panose="02000000000000000000" pitchFamily="2" charset="0"/>
              </a:rPr>
              <a:t>μ</a:t>
            </a:r>
            <a:r>
              <a:rPr lang="en-US" altLang="en-US" sz="4000" dirty="0">
                <a:solidFill>
                  <a:srgbClr val="7030A0"/>
                </a:solidFill>
                <a:latin typeface="Ebrima" panose="02000000000000000000" pitchFamily="2" charset="0"/>
                <a:ea typeface="Ebrima" panose="02000000000000000000" pitchFamily="2" charset="0"/>
                <a:cs typeface="Ebrima" panose="02000000000000000000" pitchFamily="2" charset="0"/>
              </a:rPr>
              <a:t>R</a:t>
            </a:r>
          </a:p>
        </p:txBody>
      </p:sp>
      <p:grpSp>
        <p:nvGrpSpPr>
          <p:cNvPr id="8" name="Group 7">
            <a:extLst>
              <a:ext uri="{FF2B5EF4-FFF2-40B4-BE49-F238E27FC236}">
                <a16:creationId xmlns:a16="http://schemas.microsoft.com/office/drawing/2014/main" id="{F29B935D-79DA-4B5C-B000-2E54D7EA7E48}"/>
              </a:ext>
            </a:extLst>
          </p:cNvPr>
          <p:cNvGrpSpPr/>
          <p:nvPr/>
        </p:nvGrpSpPr>
        <p:grpSpPr>
          <a:xfrm>
            <a:off x="6798839" y="4210985"/>
            <a:ext cx="576243" cy="1722266"/>
            <a:chOff x="6808409" y="4210985"/>
            <a:chExt cx="576243" cy="1722266"/>
          </a:xfrm>
        </p:grpSpPr>
        <p:cxnSp>
          <p:nvCxnSpPr>
            <p:cNvPr id="47" name="Straight Arrow Connector 46"/>
            <p:cNvCxnSpPr/>
            <p:nvPr/>
          </p:nvCxnSpPr>
          <p:spPr>
            <a:xfrm flipH="1" flipV="1">
              <a:off x="6808409" y="4210985"/>
              <a:ext cx="18855" cy="1722266"/>
            </a:xfrm>
            <a:prstGeom prst="straightConnector1">
              <a:avLst/>
            </a:prstGeom>
            <a:ln w="57150">
              <a:solidFill>
                <a:srgbClr val="00206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354B074-CA17-4316-B079-D711C0913980}"/>
                </a:ext>
              </a:extLst>
            </p:cNvPr>
            <p:cNvSpPr txBox="1"/>
            <p:nvPr/>
          </p:nvSpPr>
          <p:spPr>
            <a:xfrm>
              <a:off x="6808853" y="5170697"/>
              <a:ext cx="575799" cy="584775"/>
            </a:xfrm>
            <a:prstGeom prst="rect">
              <a:avLst/>
            </a:prstGeom>
            <a:noFill/>
          </p:spPr>
          <p:txBody>
            <a:bodyPr wrap="none" rtlCol="0">
              <a:spAutoFit/>
            </a:bodyPr>
            <a:lstStyle/>
            <a:p>
              <a:r>
                <a:rPr lang="en-US" sz="3200" b="1"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sz="3200" b="1"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endParaRPr lang="en-US" sz="3200" b="1" baseline="-25000"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grpSp>
      <p:sp>
        <p:nvSpPr>
          <p:cNvPr id="53" name="Oval 52"/>
          <p:cNvSpPr/>
          <p:nvPr/>
        </p:nvSpPr>
        <p:spPr>
          <a:xfrm>
            <a:off x="6691720" y="4104619"/>
            <a:ext cx="210405" cy="19999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98C398E-4D0C-4ECC-A742-DEBC1BCD7EA4}"/>
              </a:ext>
            </a:extLst>
          </p:cNvPr>
          <p:cNvSpPr/>
          <p:nvPr/>
        </p:nvSpPr>
        <p:spPr>
          <a:xfrm>
            <a:off x="856427" y="5315105"/>
            <a:ext cx="1584088" cy="707886"/>
          </a:xfrm>
          <a:prstGeom prst="rect">
            <a:avLst/>
          </a:prstGeom>
        </p:spPr>
        <p:txBody>
          <a:bodyPr wrap="none">
            <a:spAutoFit/>
          </a:bodyPr>
          <a:lstStyle/>
          <a:p>
            <a:r>
              <a:rPr lang="en-US" altLang="en-US" sz="4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altLang="en-US" sz="4000"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altLang="en-US" sz="4000" dirty="0">
                <a:solidFill>
                  <a:srgbClr val="7030A0"/>
                </a:solidFill>
                <a:latin typeface="Ebrima" panose="02000000000000000000" pitchFamily="2" charset="0"/>
                <a:ea typeface="Ebrima" panose="02000000000000000000" pitchFamily="2" charset="0"/>
                <a:cs typeface="Ebrima" panose="02000000000000000000" pitchFamily="2" charset="0"/>
              </a:rPr>
              <a:t> </a:t>
            </a:r>
            <a:r>
              <a:rPr lang="en-US" altLang="en-US" sz="40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a:t>
            </a:r>
            <a:r>
              <a:rPr lang="en-US" altLang="en-US" sz="4000" dirty="0">
                <a:solidFill>
                  <a:srgbClr val="7030A0"/>
                </a:solidFill>
                <a:latin typeface="Ebrima" panose="02000000000000000000" pitchFamily="2" charset="0"/>
                <a:ea typeface="Ebrima" panose="02000000000000000000" pitchFamily="2" charset="0"/>
                <a:cs typeface="Ebrima" panose="02000000000000000000" pitchFamily="2" charset="0"/>
              </a:rPr>
              <a:t> </a:t>
            </a:r>
            <a:r>
              <a:rPr lang="en-US" sz="4000"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sz="4000"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p>
        </p:txBody>
      </p:sp>
      <p:sp>
        <p:nvSpPr>
          <p:cNvPr id="29" name="Rectangle 28">
            <a:extLst>
              <a:ext uri="{FF2B5EF4-FFF2-40B4-BE49-F238E27FC236}">
                <a16:creationId xmlns:a16="http://schemas.microsoft.com/office/drawing/2014/main" id="{895E653D-E452-42FE-B71B-FF13F757AF86}"/>
              </a:ext>
            </a:extLst>
          </p:cNvPr>
          <p:cNvSpPr/>
          <p:nvPr/>
        </p:nvSpPr>
        <p:spPr>
          <a:xfrm>
            <a:off x="700584" y="5077016"/>
            <a:ext cx="1882057" cy="369332"/>
          </a:xfrm>
          <a:prstGeom prst="rect">
            <a:avLst/>
          </a:prstGeom>
        </p:spPr>
        <p:txBody>
          <a:bodyPr wrap="square">
            <a:spAutoFit/>
          </a:bodyPr>
          <a:lstStyle/>
          <a:p>
            <a:r>
              <a:rPr lang="en-US" altLang="en-US" dirty="0">
                <a:solidFill>
                  <a:srgbClr val="7030A0"/>
                </a:solidFill>
                <a:latin typeface="Ebrima" panose="02000000000000000000" pitchFamily="2" charset="0"/>
                <a:ea typeface="Ebrima" panose="02000000000000000000" pitchFamily="2" charset="0"/>
                <a:cs typeface="Ebrima" panose="02000000000000000000" pitchFamily="2" charset="0"/>
              </a:rPr>
              <a:t>*For Equilibrium</a:t>
            </a:r>
            <a:endParaRPr lang="en-US" baseline="-25000"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11373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500"/>
                                        <p:tgtEl>
                                          <p:spTgt spid="8"/>
                                        </p:tgtEl>
                                      </p:cBhvr>
                                    </p:animEffect>
                                    <p:set>
                                      <p:cBhvr>
                                        <p:cTn id="7" dur="1" fill="hold">
                                          <p:stCondLst>
                                            <p:cond delay="1499"/>
                                          </p:stCondLst>
                                        </p:cTn>
                                        <p:tgtEl>
                                          <p:spTgt spid="8"/>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500"/>
                                        <p:tgtEl>
                                          <p:spTgt spid="10"/>
                                        </p:tgtEl>
                                      </p:cBhvr>
                                    </p:animEffect>
                                  </p:childTnLst>
                                </p:cTn>
                              </p:par>
                              <p:par>
                                <p:cTn id="11" presetID="22" presetClass="entr" presetSubtype="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1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28" grpId="0"/>
      <p:bldP spid="2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Example IB Question</a:t>
            </a:r>
            <a:endParaRPr lang="en-US" u="sng"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52450" y="1531726"/>
            <a:ext cx="8039099" cy="2646878"/>
          </a:xfrm>
          <a:prstGeom prst="rect">
            <a:avLst/>
          </a:prstGeom>
        </p:spPr>
        <p:txBody>
          <a:bodyPr wrap="square">
            <a:spAutoFit/>
          </a:bodyPr>
          <a:lstStyle/>
          <a:p>
            <a:pPr marR="5670"/>
            <a:r>
              <a:rPr lang="en-US" sz="2000" dirty="0">
                <a:latin typeface="+mj-lt"/>
              </a:rPr>
              <a:t>A wooden block is sliding down an inclined plane at constant speed. The magnitude of the frictional force between the block and the plane is equal to</a:t>
            </a:r>
          </a:p>
          <a:p>
            <a:pPr marR="5670">
              <a:lnSpc>
                <a:spcPct val="150000"/>
              </a:lnSpc>
            </a:pPr>
            <a:r>
              <a:rPr lang="en-US" dirty="0">
                <a:latin typeface="+mj-lt"/>
              </a:rPr>
              <a:t>A.	zero.</a:t>
            </a:r>
          </a:p>
          <a:p>
            <a:pPr marR="5670">
              <a:lnSpc>
                <a:spcPct val="150000"/>
              </a:lnSpc>
            </a:pPr>
            <a:r>
              <a:rPr lang="en-US" dirty="0">
                <a:latin typeface="+mj-lt"/>
              </a:rPr>
              <a:t>B.	the magnitude of the weight of the block.</a:t>
            </a:r>
          </a:p>
          <a:p>
            <a:pPr marR="5670">
              <a:lnSpc>
                <a:spcPct val="150000"/>
              </a:lnSpc>
            </a:pPr>
            <a:r>
              <a:rPr lang="en-US" dirty="0">
                <a:latin typeface="+mj-lt"/>
              </a:rPr>
              <a:t>C.	the magnitude of the component of weight of the block parallel to the plane.</a:t>
            </a:r>
          </a:p>
          <a:p>
            <a:pPr marR="5670">
              <a:lnSpc>
                <a:spcPct val="150000"/>
              </a:lnSpc>
            </a:pPr>
            <a:r>
              <a:rPr lang="en-US" dirty="0">
                <a:latin typeface="+mj-lt"/>
              </a:rPr>
              <a:t>D.	the magnitude of the component of the normal reaction parallel to the plane.</a:t>
            </a:r>
          </a:p>
          <a:p>
            <a:pPr algn="r"/>
            <a:endParaRPr lang="en-US" dirty="0">
              <a:latin typeface="+mj-lt"/>
            </a:endParaRPr>
          </a:p>
        </p:txBody>
      </p:sp>
      <p:sp>
        <p:nvSpPr>
          <p:cNvPr id="5" name="Rectangle 4">
            <a:extLst>
              <a:ext uri="{FF2B5EF4-FFF2-40B4-BE49-F238E27FC236}">
                <a16:creationId xmlns:a16="http://schemas.microsoft.com/office/drawing/2014/main" id="{EA76C823-390F-4AF5-9C16-55389F38EA63}"/>
              </a:ext>
            </a:extLst>
          </p:cNvPr>
          <p:cNvSpPr/>
          <p:nvPr/>
        </p:nvSpPr>
        <p:spPr>
          <a:xfrm>
            <a:off x="552450" y="3105150"/>
            <a:ext cx="7715250" cy="323850"/>
          </a:xfrm>
          <a:prstGeom prst="rect">
            <a:avLst/>
          </a:prstGeom>
          <a:solidFill>
            <a:srgbClr val="FFFF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223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Equilibrium</a:t>
            </a:r>
            <a:endParaRPr lang="en-US" u="sng" dirty="0">
              <a:solidFill>
                <a:schemeClr val="bg1"/>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360608" y="1531726"/>
            <a:ext cx="8440492" cy="180924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6000" dirty="0">
                <a:latin typeface="+mj-lt"/>
              </a:rPr>
              <a:t>When all forces cancel out, the object is in equilibrium</a:t>
            </a:r>
          </a:p>
        </p:txBody>
      </p:sp>
      <p:sp>
        <p:nvSpPr>
          <p:cNvPr id="2" name="Rectangle 1"/>
          <p:cNvSpPr/>
          <p:nvPr/>
        </p:nvSpPr>
        <p:spPr>
          <a:xfrm>
            <a:off x="3241299" y="4431437"/>
            <a:ext cx="1737360" cy="173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5530CEA-E5A3-4AC5-9565-1558534899B7}"/>
              </a:ext>
            </a:extLst>
          </p:cNvPr>
          <p:cNvGrpSpPr/>
          <p:nvPr/>
        </p:nvGrpSpPr>
        <p:grpSpPr>
          <a:xfrm>
            <a:off x="360608" y="4630786"/>
            <a:ext cx="2880691" cy="646331"/>
            <a:chOff x="360608" y="4647412"/>
            <a:chExt cx="2880691" cy="646331"/>
          </a:xfrm>
        </p:grpSpPr>
        <p:cxnSp>
          <p:nvCxnSpPr>
            <p:cNvPr id="7" name="Straight Arrow Connector 6"/>
            <p:cNvCxnSpPr/>
            <p:nvPr/>
          </p:nvCxnSpPr>
          <p:spPr>
            <a:xfrm flipV="1">
              <a:off x="1412499" y="4970578"/>
              <a:ext cx="1828800" cy="0"/>
            </a:xfrm>
            <a:prstGeom prst="straightConnector1">
              <a:avLst/>
            </a:prstGeom>
            <a:ln w="762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0608" y="4647412"/>
              <a:ext cx="1051891" cy="646331"/>
            </a:xfrm>
            <a:prstGeom prst="rect">
              <a:avLst/>
            </a:prstGeom>
            <a:noFill/>
          </p:spPr>
          <p:txBody>
            <a:bodyPr wrap="none" rtlCol="0">
              <a:spAutoFit/>
            </a:bodyPr>
            <a:lstStyle/>
            <a:p>
              <a:r>
                <a:rPr lang="en-US" sz="3600" dirty="0">
                  <a:solidFill>
                    <a:srgbClr val="002060"/>
                  </a:solidFill>
                  <a:latin typeface="+mj-lt"/>
                </a:rPr>
                <a:t>20 N</a:t>
              </a:r>
            </a:p>
          </p:txBody>
        </p:sp>
      </p:grpSp>
      <p:grpSp>
        <p:nvGrpSpPr>
          <p:cNvPr id="8" name="Group 7">
            <a:extLst>
              <a:ext uri="{FF2B5EF4-FFF2-40B4-BE49-F238E27FC236}">
                <a16:creationId xmlns:a16="http://schemas.microsoft.com/office/drawing/2014/main" id="{A2E5546D-E388-4A73-8FA5-B506C9EAF726}"/>
              </a:ext>
            </a:extLst>
          </p:cNvPr>
          <p:cNvGrpSpPr/>
          <p:nvPr/>
        </p:nvGrpSpPr>
        <p:grpSpPr>
          <a:xfrm>
            <a:off x="1275008" y="5288616"/>
            <a:ext cx="1966291" cy="646331"/>
            <a:chOff x="1275008" y="5305242"/>
            <a:chExt cx="1966291" cy="646331"/>
          </a:xfrm>
        </p:grpSpPr>
        <p:sp>
          <p:nvSpPr>
            <p:cNvPr id="10" name="TextBox 9"/>
            <p:cNvSpPr txBox="1"/>
            <p:nvPr/>
          </p:nvSpPr>
          <p:spPr>
            <a:xfrm>
              <a:off x="1275008" y="5305242"/>
              <a:ext cx="1051891" cy="646331"/>
            </a:xfrm>
            <a:prstGeom prst="rect">
              <a:avLst/>
            </a:prstGeom>
            <a:noFill/>
          </p:spPr>
          <p:txBody>
            <a:bodyPr wrap="none" rtlCol="0">
              <a:spAutoFit/>
            </a:bodyPr>
            <a:lstStyle/>
            <a:p>
              <a:r>
                <a:rPr lang="en-US" sz="3600" dirty="0">
                  <a:solidFill>
                    <a:srgbClr val="002060"/>
                  </a:solidFill>
                  <a:latin typeface="+mj-lt"/>
                </a:rPr>
                <a:t>10 N</a:t>
              </a:r>
            </a:p>
          </p:txBody>
        </p:sp>
        <p:cxnSp>
          <p:nvCxnSpPr>
            <p:cNvPr id="11" name="Straight Arrow Connector 10"/>
            <p:cNvCxnSpPr/>
            <p:nvPr/>
          </p:nvCxnSpPr>
          <p:spPr>
            <a:xfrm flipV="1">
              <a:off x="2326899" y="5639908"/>
              <a:ext cx="914400" cy="1"/>
            </a:xfrm>
            <a:prstGeom prst="straightConnector1">
              <a:avLst/>
            </a:prstGeom>
            <a:ln w="762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721859" y="4970577"/>
            <a:ext cx="1051891" cy="646331"/>
          </a:xfrm>
          <a:prstGeom prst="rect">
            <a:avLst/>
          </a:prstGeom>
          <a:noFill/>
        </p:spPr>
        <p:txBody>
          <a:bodyPr wrap="none" rtlCol="0">
            <a:spAutoFit/>
          </a:bodyPr>
          <a:lstStyle/>
          <a:p>
            <a:r>
              <a:rPr lang="en-US" sz="3600" dirty="0">
                <a:solidFill>
                  <a:srgbClr val="002060"/>
                </a:solidFill>
                <a:latin typeface="+mj-lt"/>
              </a:rPr>
              <a:t>30 N</a:t>
            </a:r>
          </a:p>
        </p:txBody>
      </p:sp>
      <p:sp>
        <p:nvSpPr>
          <p:cNvPr id="12" name="TextBox 11"/>
          <p:cNvSpPr txBox="1"/>
          <p:nvPr/>
        </p:nvSpPr>
        <p:spPr>
          <a:xfrm>
            <a:off x="5550854" y="3524733"/>
            <a:ext cx="1780616" cy="923330"/>
          </a:xfrm>
          <a:prstGeom prst="rect">
            <a:avLst/>
          </a:prstGeom>
          <a:noFill/>
        </p:spPr>
        <p:txBody>
          <a:bodyPr wrap="none" rtlCol="0">
            <a:spAutoFit/>
          </a:bodyPr>
          <a:lstStyle/>
          <a:p>
            <a:r>
              <a:rPr lang="en-US" sz="5400" dirty="0">
                <a:solidFill>
                  <a:srgbClr val="C00000"/>
                </a:solidFill>
                <a:latin typeface="+mj-lt"/>
              </a:rPr>
              <a:t>F</a:t>
            </a:r>
            <a:r>
              <a:rPr lang="en-US" sz="5400" baseline="-25000" dirty="0">
                <a:solidFill>
                  <a:srgbClr val="C00000"/>
                </a:solidFill>
                <a:latin typeface="+mj-lt"/>
              </a:rPr>
              <a:t>net</a:t>
            </a:r>
            <a:r>
              <a:rPr lang="en-US" sz="5400" dirty="0">
                <a:solidFill>
                  <a:srgbClr val="C00000"/>
                </a:solidFill>
                <a:latin typeface="+mj-lt"/>
              </a:rPr>
              <a:t> = </a:t>
            </a:r>
          </a:p>
        </p:txBody>
      </p:sp>
      <p:sp>
        <p:nvSpPr>
          <p:cNvPr id="14" name="TextBox 13">
            <a:extLst>
              <a:ext uri="{FF2B5EF4-FFF2-40B4-BE49-F238E27FC236}">
                <a16:creationId xmlns:a16="http://schemas.microsoft.com/office/drawing/2014/main" id="{AE7C4D4D-F0D8-4EC1-BBD4-E978C341F746}"/>
              </a:ext>
            </a:extLst>
          </p:cNvPr>
          <p:cNvSpPr txBox="1"/>
          <p:nvPr/>
        </p:nvSpPr>
        <p:spPr>
          <a:xfrm>
            <a:off x="7177258" y="3571928"/>
            <a:ext cx="1265090" cy="923330"/>
          </a:xfrm>
          <a:prstGeom prst="rect">
            <a:avLst/>
          </a:prstGeom>
          <a:noFill/>
        </p:spPr>
        <p:txBody>
          <a:bodyPr wrap="none" rtlCol="0">
            <a:spAutoFit/>
          </a:bodyPr>
          <a:lstStyle/>
          <a:p>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0 N</a:t>
            </a:r>
          </a:p>
        </p:txBody>
      </p:sp>
      <p:cxnSp>
        <p:nvCxnSpPr>
          <p:cNvPr id="17" name="Straight Arrow Connector 16">
            <a:extLst>
              <a:ext uri="{FF2B5EF4-FFF2-40B4-BE49-F238E27FC236}">
                <a16:creationId xmlns:a16="http://schemas.microsoft.com/office/drawing/2014/main" id="{D91B36B9-D438-47ED-B66B-6FE5C38B5DB9}"/>
              </a:ext>
            </a:extLst>
          </p:cNvPr>
          <p:cNvCxnSpPr>
            <a:cxnSpLocks/>
            <a:stCxn id="15" idx="1"/>
          </p:cNvCxnSpPr>
          <p:nvPr/>
        </p:nvCxnSpPr>
        <p:spPr>
          <a:xfrm flipH="1" flipV="1">
            <a:off x="4978659" y="5279263"/>
            <a:ext cx="2743200" cy="14480"/>
          </a:xfrm>
          <a:prstGeom prst="straightConnector1">
            <a:avLst/>
          </a:prstGeom>
          <a:ln w="762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802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19">
            <a:extLst>
              <a:ext uri="{FF2B5EF4-FFF2-40B4-BE49-F238E27FC236}">
                <a16:creationId xmlns:a16="http://schemas.microsoft.com/office/drawing/2014/main" id="{F32B6964-1CC6-4B5B-95F9-A28730DAF3C7}"/>
              </a:ext>
            </a:extLst>
          </p:cNvPr>
          <p:cNvSpPr/>
          <p:nvPr/>
        </p:nvSpPr>
        <p:spPr>
          <a:xfrm rot="19572072">
            <a:off x="1438719" y="3091675"/>
            <a:ext cx="968188" cy="53788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BFDDF84-39E3-46A8-9727-1EA1D4E64F4E}"/>
              </a:ext>
            </a:extLst>
          </p:cNvPr>
          <p:cNvGrpSpPr/>
          <p:nvPr/>
        </p:nvGrpSpPr>
        <p:grpSpPr>
          <a:xfrm>
            <a:off x="1057396" y="2399000"/>
            <a:ext cx="863561" cy="957734"/>
            <a:chOff x="1057396" y="2399000"/>
            <a:chExt cx="863561" cy="957734"/>
          </a:xfrm>
        </p:grpSpPr>
        <p:sp>
          <p:nvSpPr>
            <p:cNvPr id="31" name="TextBox 30">
              <a:extLst>
                <a:ext uri="{FF2B5EF4-FFF2-40B4-BE49-F238E27FC236}">
                  <a16:creationId xmlns:a16="http://schemas.microsoft.com/office/drawing/2014/main" id="{77D57C39-2446-42D7-AFED-3218D1AC5CEF}"/>
                </a:ext>
              </a:extLst>
            </p:cNvPr>
            <p:cNvSpPr txBox="1"/>
            <p:nvPr/>
          </p:nvSpPr>
          <p:spPr>
            <a:xfrm>
              <a:off x="1057396" y="2399000"/>
              <a:ext cx="861133" cy="400110"/>
            </a:xfrm>
            <a:prstGeom prst="rect">
              <a:avLst/>
            </a:prstGeom>
            <a:noFill/>
          </p:spPr>
          <p:txBody>
            <a:bodyPr wrap="none" rtlCol="0">
              <a:spAutoFit/>
            </a:bodyPr>
            <a:lstStyle/>
            <a:p>
              <a:r>
                <a:rPr lang="en-US" sz="2000" dirty="0">
                  <a:solidFill>
                    <a:srgbClr val="FF6600"/>
                  </a:solidFill>
                </a:rPr>
                <a:t>75.1 N</a:t>
              </a:r>
              <a:endParaRPr lang="en-US" sz="2000" baseline="-25000" dirty="0">
                <a:solidFill>
                  <a:srgbClr val="FF6600"/>
                </a:solidFill>
              </a:endParaRPr>
            </a:p>
          </p:txBody>
        </p:sp>
        <p:cxnSp>
          <p:nvCxnSpPr>
            <p:cNvPr id="33" name="Straight Arrow Connector 32">
              <a:extLst>
                <a:ext uri="{FF2B5EF4-FFF2-40B4-BE49-F238E27FC236}">
                  <a16:creationId xmlns:a16="http://schemas.microsoft.com/office/drawing/2014/main" id="{0860048E-0557-46AC-8C6E-C8462E279C80}"/>
                </a:ext>
              </a:extLst>
            </p:cNvPr>
            <p:cNvCxnSpPr/>
            <p:nvPr/>
          </p:nvCxnSpPr>
          <p:spPr>
            <a:xfrm flipH="1" flipV="1">
              <a:off x="1518621" y="2744086"/>
              <a:ext cx="402336" cy="612648"/>
            </a:xfrm>
            <a:prstGeom prst="straightConnector1">
              <a:avLst/>
            </a:prstGeom>
            <a:ln w="57150">
              <a:solidFill>
                <a:srgbClr val="FF6600"/>
              </a:solidFill>
              <a:tailEnd type="triangle"/>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B3635E84-D0AF-404C-A6F9-2B4C55AF42CD}"/>
              </a:ext>
            </a:extLst>
          </p:cNvPr>
          <p:cNvGrpSpPr/>
          <p:nvPr/>
        </p:nvGrpSpPr>
        <p:grpSpPr>
          <a:xfrm>
            <a:off x="535815" y="3368392"/>
            <a:ext cx="1373950" cy="676058"/>
            <a:chOff x="535815" y="3368392"/>
            <a:chExt cx="1373950" cy="676058"/>
          </a:xfrm>
        </p:grpSpPr>
        <p:sp>
          <p:nvSpPr>
            <p:cNvPr id="29" name="TextBox 28">
              <a:extLst>
                <a:ext uri="{FF2B5EF4-FFF2-40B4-BE49-F238E27FC236}">
                  <a16:creationId xmlns:a16="http://schemas.microsoft.com/office/drawing/2014/main" id="{CBE39E58-79C3-4CB2-82BC-0165FC568699}"/>
                </a:ext>
              </a:extLst>
            </p:cNvPr>
            <p:cNvSpPr txBox="1"/>
            <p:nvPr/>
          </p:nvSpPr>
          <p:spPr>
            <a:xfrm>
              <a:off x="535815" y="3644340"/>
              <a:ext cx="861133" cy="400110"/>
            </a:xfrm>
            <a:prstGeom prst="rect">
              <a:avLst/>
            </a:prstGeom>
            <a:noFill/>
          </p:spPr>
          <p:txBody>
            <a:bodyPr wrap="none" rtlCol="0">
              <a:spAutoFit/>
            </a:bodyPr>
            <a:lstStyle/>
            <a:p>
              <a:r>
                <a:rPr lang="en-US" sz="2000" dirty="0">
                  <a:solidFill>
                    <a:srgbClr val="0070C0"/>
                  </a:solidFill>
                </a:rPr>
                <a:t>63.1 N</a:t>
              </a:r>
              <a:endParaRPr lang="en-US" sz="2000" baseline="-25000" dirty="0">
                <a:solidFill>
                  <a:srgbClr val="0070C0"/>
                </a:solidFill>
              </a:endParaRPr>
            </a:p>
          </p:txBody>
        </p:sp>
        <p:cxnSp>
          <p:nvCxnSpPr>
            <p:cNvPr id="35" name="Straight Arrow Connector 34">
              <a:extLst>
                <a:ext uri="{FF2B5EF4-FFF2-40B4-BE49-F238E27FC236}">
                  <a16:creationId xmlns:a16="http://schemas.microsoft.com/office/drawing/2014/main" id="{7ED5A1AB-542A-49D3-B74B-5F902526A0EB}"/>
                </a:ext>
              </a:extLst>
            </p:cNvPr>
            <p:cNvCxnSpPr>
              <a:cxnSpLocks/>
            </p:cNvCxnSpPr>
            <p:nvPr/>
          </p:nvCxnSpPr>
          <p:spPr>
            <a:xfrm flipV="1">
              <a:off x="1331311" y="3368392"/>
              <a:ext cx="578454" cy="389221"/>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6369854B-4A64-4F8E-8BD1-B13E73CD724B}"/>
              </a:ext>
            </a:extLst>
          </p:cNvPr>
          <p:cNvGrpSpPr/>
          <p:nvPr/>
        </p:nvGrpSpPr>
        <p:grpSpPr>
          <a:xfrm>
            <a:off x="1918529" y="2799110"/>
            <a:ext cx="1195815" cy="569282"/>
            <a:chOff x="1918529" y="2799110"/>
            <a:chExt cx="1195815" cy="569282"/>
          </a:xfrm>
        </p:grpSpPr>
        <p:sp>
          <p:nvSpPr>
            <p:cNvPr id="30" name="TextBox 29">
              <a:extLst>
                <a:ext uri="{FF2B5EF4-FFF2-40B4-BE49-F238E27FC236}">
                  <a16:creationId xmlns:a16="http://schemas.microsoft.com/office/drawing/2014/main" id="{70961E62-AD12-4647-822C-8930CCE49C63}"/>
                </a:ext>
              </a:extLst>
            </p:cNvPr>
            <p:cNvSpPr txBox="1"/>
            <p:nvPr/>
          </p:nvSpPr>
          <p:spPr>
            <a:xfrm>
              <a:off x="2253211" y="2799110"/>
              <a:ext cx="861133" cy="400110"/>
            </a:xfrm>
            <a:prstGeom prst="rect">
              <a:avLst/>
            </a:prstGeom>
            <a:noFill/>
          </p:spPr>
          <p:txBody>
            <a:bodyPr wrap="none" rtlCol="0">
              <a:spAutoFit/>
            </a:bodyPr>
            <a:lstStyle/>
            <a:p>
              <a:r>
                <a:rPr lang="en-US" sz="2000" dirty="0">
                  <a:solidFill>
                    <a:srgbClr val="7030A0"/>
                  </a:solidFill>
                </a:rPr>
                <a:t>11.3 N</a:t>
              </a:r>
              <a:endParaRPr lang="en-US" sz="2000" baseline="-25000" dirty="0">
                <a:solidFill>
                  <a:srgbClr val="7030A0"/>
                </a:solidFill>
              </a:endParaRPr>
            </a:p>
          </p:txBody>
        </p:sp>
        <p:cxnSp>
          <p:nvCxnSpPr>
            <p:cNvPr id="36" name="Straight Arrow Connector 35">
              <a:extLst>
                <a:ext uri="{FF2B5EF4-FFF2-40B4-BE49-F238E27FC236}">
                  <a16:creationId xmlns:a16="http://schemas.microsoft.com/office/drawing/2014/main" id="{D899A012-77D8-4DA1-95AD-B3A16031D9E0}"/>
                </a:ext>
              </a:extLst>
            </p:cNvPr>
            <p:cNvCxnSpPr>
              <a:cxnSpLocks/>
            </p:cNvCxnSpPr>
            <p:nvPr/>
          </p:nvCxnSpPr>
          <p:spPr>
            <a:xfrm flipV="1">
              <a:off x="1918529" y="3164668"/>
              <a:ext cx="287347" cy="203724"/>
            </a:xfrm>
            <a:prstGeom prst="straightConnector1">
              <a:avLst/>
            </a:prstGeom>
            <a:ln w="57150">
              <a:solidFill>
                <a:srgbClr val="7030A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E086C0EE-F2C2-4C93-B227-9EA0CECCF615}"/>
              </a:ext>
            </a:extLst>
          </p:cNvPr>
          <p:cNvGrpSpPr/>
          <p:nvPr/>
        </p:nvGrpSpPr>
        <p:grpSpPr>
          <a:xfrm>
            <a:off x="1919082" y="3349681"/>
            <a:ext cx="906431" cy="958375"/>
            <a:chOff x="1919082" y="3349681"/>
            <a:chExt cx="906431" cy="958375"/>
          </a:xfrm>
        </p:grpSpPr>
        <p:cxnSp>
          <p:nvCxnSpPr>
            <p:cNvPr id="34" name="Straight Arrow Connector 33">
              <a:extLst>
                <a:ext uri="{FF2B5EF4-FFF2-40B4-BE49-F238E27FC236}">
                  <a16:creationId xmlns:a16="http://schemas.microsoft.com/office/drawing/2014/main" id="{F286E273-B305-4AAA-A8ED-23D65CA63244}"/>
                </a:ext>
              </a:extLst>
            </p:cNvPr>
            <p:cNvCxnSpPr/>
            <p:nvPr/>
          </p:nvCxnSpPr>
          <p:spPr>
            <a:xfrm flipH="1" flipV="1">
              <a:off x="1919082" y="3349681"/>
              <a:ext cx="401726" cy="613787"/>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D9700AC2-34C5-4417-8D8F-5DE5D8F0B579}"/>
                </a:ext>
              </a:extLst>
            </p:cNvPr>
            <p:cNvSpPr txBox="1"/>
            <p:nvPr/>
          </p:nvSpPr>
          <p:spPr>
            <a:xfrm>
              <a:off x="1964380" y="3907946"/>
              <a:ext cx="861133" cy="400110"/>
            </a:xfrm>
            <a:prstGeom prst="rect">
              <a:avLst/>
            </a:prstGeom>
            <a:noFill/>
          </p:spPr>
          <p:txBody>
            <a:bodyPr wrap="none" rtlCol="0">
              <a:spAutoFit/>
            </a:bodyPr>
            <a:lstStyle/>
            <a:p>
              <a:r>
                <a:rPr lang="en-US" sz="2000" dirty="0">
                  <a:solidFill>
                    <a:srgbClr val="FF0066"/>
                  </a:solidFill>
                </a:rPr>
                <a:t>75.1 N</a:t>
              </a:r>
              <a:endParaRPr lang="en-US" sz="2000" baseline="-25000" dirty="0">
                <a:solidFill>
                  <a:srgbClr val="FF0066"/>
                </a:solidFill>
              </a:endParaRPr>
            </a:p>
          </p:txBody>
        </p:sp>
      </p:grpSp>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Warm up</a:t>
            </a:r>
            <a:endParaRPr lang="en-US" u="sng"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360608" y="1531726"/>
            <a:ext cx="8440492" cy="47057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3600" dirty="0">
                <a:latin typeface="+mj-lt"/>
              </a:rPr>
              <a:t>What is the acceleration of this 10 kg block?</a:t>
            </a:r>
          </a:p>
        </p:txBody>
      </p:sp>
      <p:cxnSp>
        <p:nvCxnSpPr>
          <p:cNvPr id="5" name="Straight Connector 4">
            <a:extLst>
              <a:ext uri="{FF2B5EF4-FFF2-40B4-BE49-F238E27FC236}">
                <a16:creationId xmlns:a16="http://schemas.microsoft.com/office/drawing/2014/main" id="{A1E80BBE-47E7-4471-A522-6C60588A110C}"/>
              </a:ext>
            </a:extLst>
          </p:cNvPr>
          <p:cNvCxnSpPr>
            <a:cxnSpLocks/>
          </p:cNvCxnSpPr>
          <p:nvPr/>
        </p:nvCxnSpPr>
        <p:spPr>
          <a:xfrm flipV="1">
            <a:off x="1120698" y="2500868"/>
            <a:ext cx="724941" cy="2153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461325-C542-4768-A433-B127159F3D56}"/>
              </a:ext>
            </a:extLst>
          </p:cNvPr>
          <p:cNvSpPr txBox="1"/>
          <p:nvPr/>
        </p:nvSpPr>
        <p:spPr>
          <a:xfrm>
            <a:off x="3995738" y="2326116"/>
            <a:ext cx="2735044" cy="646331"/>
          </a:xfrm>
          <a:prstGeom prst="rect">
            <a:avLst/>
          </a:prstGeom>
          <a:noFill/>
        </p:spPr>
        <p:txBody>
          <a:bodyPr wrap="none" rtlCol="0">
            <a:spAutoFit/>
          </a:bodyPr>
          <a:lstStyle/>
          <a:p>
            <a:r>
              <a:rPr lang="en-US" sz="3600"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sz="3600" baseline="-25000" dirty="0">
                <a:solidFill>
                  <a:srgbClr val="0070C0"/>
                </a:solidFill>
                <a:latin typeface="Ebrima" panose="02000000000000000000" pitchFamily="2" charset="0"/>
                <a:ea typeface="Ebrima" panose="02000000000000000000" pitchFamily="2" charset="0"/>
                <a:cs typeface="Ebrima" panose="02000000000000000000" pitchFamily="2" charset="0"/>
              </a:rPr>
              <a:t>net</a:t>
            </a:r>
            <a:r>
              <a:rPr lang="en-US" sz="3600" dirty="0">
                <a:solidFill>
                  <a:srgbClr val="0070C0"/>
                </a:solidFill>
                <a:latin typeface="Ebrima" panose="02000000000000000000" pitchFamily="2" charset="0"/>
                <a:ea typeface="Ebrima" panose="02000000000000000000" pitchFamily="2" charset="0"/>
                <a:cs typeface="Ebrima" panose="02000000000000000000" pitchFamily="2" charset="0"/>
              </a:rPr>
              <a:t> = 51.8 N</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B4F17A3-06CD-4F70-A5D0-5EC7A9AC86E7}"/>
                  </a:ext>
                </a:extLst>
              </p:cNvPr>
              <p:cNvSpPr txBox="1"/>
              <p:nvPr/>
            </p:nvSpPr>
            <p:spPr>
              <a:xfrm>
                <a:off x="4588627" y="3820994"/>
                <a:ext cx="1870880" cy="92198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200" b="0" i="1" smtClean="0">
                          <a:solidFill>
                            <a:srgbClr val="00B050"/>
                          </a:solidFill>
                          <a:latin typeface="Cambria Math" panose="02040503050406030204" pitchFamily="18" charset="0"/>
                        </a:rPr>
                        <m:t>𝑎</m:t>
                      </m:r>
                      <m:r>
                        <a:rPr lang="en-US" sz="3200" b="0" i="1" smtClean="0">
                          <a:solidFill>
                            <a:srgbClr val="00B050"/>
                          </a:solidFill>
                          <a:latin typeface="Cambria Math" panose="02040503050406030204" pitchFamily="18" charset="0"/>
                        </a:rPr>
                        <m:t>=</m:t>
                      </m:r>
                      <m:f>
                        <m:fPr>
                          <m:ctrlPr>
                            <a:rPr lang="en-US" sz="3200" b="0" i="1" smtClean="0">
                              <a:solidFill>
                                <a:srgbClr val="00B050"/>
                              </a:solidFill>
                              <a:latin typeface="Cambria Math" panose="02040503050406030204" pitchFamily="18" charset="0"/>
                            </a:rPr>
                          </m:ctrlPr>
                        </m:fPr>
                        <m:num>
                          <m:sSub>
                            <m:sSubPr>
                              <m:ctrlPr>
                                <a:rPr lang="en-US" sz="3200" b="0" i="1" smtClean="0">
                                  <a:solidFill>
                                    <a:srgbClr val="00B050"/>
                                  </a:solidFill>
                                  <a:latin typeface="Cambria Math" panose="02040503050406030204" pitchFamily="18" charset="0"/>
                                </a:rPr>
                              </m:ctrlPr>
                            </m:sSubPr>
                            <m:e>
                              <m:r>
                                <a:rPr lang="en-US" sz="3200" b="0" i="1" smtClean="0">
                                  <a:solidFill>
                                    <a:srgbClr val="00B050"/>
                                  </a:solidFill>
                                  <a:latin typeface="Cambria Math" panose="02040503050406030204" pitchFamily="18" charset="0"/>
                                </a:rPr>
                                <m:t>𝐹</m:t>
                              </m:r>
                            </m:e>
                            <m:sub>
                              <m:r>
                                <a:rPr lang="en-US" sz="3200" b="0" i="1" smtClean="0">
                                  <a:solidFill>
                                    <a:srgbClr val="00B050"/>
                                  </a:solidFill>
                                  <a:latin typeface="Cambria Math" panose="02040503050406030204" pitchFamily="18" charset="0"/>
                                </a:rPr>
                                <m:t>𝑛𝑒𝑡</m:t>
                              </m:r>
                            </m:sub>
                          </m:sSub>
                        </m:num>
                        <m:den>
                          <m:r>
                            <a:rPr lang="en-US" sz="3200" b="0" i="1" smtClean="0">
                              <a:solidFill>
                                <a:srgbClr val="00B050"/>
                              </a:solidFill>
                              <a:latin typeface="Cambria Math" panose="02040503050406030204" pitchFamily="18" charset="0"/>
                            </a:rPr>
                            <m:t>𝑚</m:t>
                          </m:r>
                        </m:den>
                      </m:f>
                    </m:oMath>
                  </m:oMathPara>
                </a14:m>
                <a:endParaRPr lang="en-US" sz="3200" b="1" dirty="0">
                  <a:solidFill>
                    <a:srgbClr val="00B050"/>
                  </a:solidFill>
                </a:endParaRPr>
              </a:p>
            </p:txBody>
          </p:sp>
        </mc:Choice>
        <mc:Fallback xmlns="">
          <p:sp>
            <p:nvSpPr>
              <p:cNvPr id="26" name="TextBox 25">
                <a:extLst>
                  <a:ext uri="{FF2B5EF4-FFF2-40B4-BE49-F238E27FC236}">
                    <a16:creationId xmlns:a16="http://schemas.microsoft.com/office/drawing/2014/main" id="{AB4F17A3-06CD-4F70-A5D0-5EC7A9AC86E7}"/>
                  </a:ext>
                </a:extLst>
              </p:cNvPr>
              <p:cNvSpPr txBox="1">
                <a:spLocks noRot="1" noChangeAspect="1" noMove="1" noResize="1" noEditPoints="1" noAdjustHandles="1" noChangeArrowheads="1" noChangeShapeType="1" noTextEdit="1"/>
              </p:cNvSpPr>
              <p:nvPr/>
            </p:nvSpPr>
            <p:spPr>
              <a:xfrm>
                <a:off x="4588627" y="3820994"/>
                <a:ext cx="1870880" cy="92198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29AB4FB-A717-4AEC-8E00-8C0AAEE86F85}"/>
                  </a:ext>
                </a:extLst>
              </p:cNvPr>
              <p:cNvSpPr/>
              <p:nvPr/>
            </p:nvSpPr>
            <p:spPr>
              <a:xfrm>
                <a:off x="5582370" y="5028308"/>
                <a:ext cx="3121047" cy="595932"/>
              </a:xfrm>
              <a:prstGeom prst="rect">
                <a:avLst/>
              </a:prstGeom>
              <a:solidFill>
                <a:srgbClr val="FFFF00">
                  <a:alpha val="50196"/>
                </a:srgbClr>
              </a:solidFill>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00B050"/>
                          </a:solidFill>
                          <a:latin typeface="Cambria Math" panose="02040503050406030204" pitchFamily="18" charset="0"/>
                        </a:rPr>
                        <m:t>𝑎</m:t>
                      </m:r>
                      <m:r>
                        <a:rPr lang="en-US" sz="3200"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𝟓</m:t>
                      </m:r>
                      <m:r>
                        <a:rPr lang="en-US" sz="3200" b="1"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𝟏𝟖</m:t>
                      </m:r>
                      <m:r>
                        <a:rPr lang="en-US" sz="3200" b="1" i="1" smtClean="0">
                          <a:solidFill>
                            <a:srgbClr val="00B050"/>
                          </a:solidFill>
                          <a:latin typeface="Cambria Math" panose="02040503050406030204" pitchFamily="18" charset="0"/>
                        </a:rPr>
                        <m:t> </m:t>
                      </m:r>
                      <m:r>
                        <a:rPr lang="en-US" sz="3200" b="1" i="1">
                          <a:solidFill>
                            <a:srgbClr val="00B050"/>
                          </a:solidFill>
                          <a:latin typeface="Cambria Math" panose="02040503050406030204" pitchFamily="18" charset="0"/>
                        </a:rPr>
                        <m:t>𝒎</m:t>
                      </m:r>
                      <m:r>
                        <a:rPr lang="en-US" sz="3200" b="1" i="1">
                          <a:solidFill>
                            <a:srgbClr val="00B050"/>
                          </a:solidFill>
                          <a:latin typeface="Cambria Math" panose="02040503050406030204" pitchFamily="18" charset="0"/>
                        </a:rPr>
                        <m:t> </m:t>
                      </m:r>
                      <m:sSup>
                        <m:sSupPr>
                          <m:ctrlPr>
                            <a:rPr lang="en-US" sz="3200" b="1" i="1">
                              <a:solidFill>
                                <a:srgbClr val="00B050"/>
                              </a:solidFill>
                              <a:latin typeface="Cambria Math" panose="02040503050406030204" pitchFamily="18" charset="0"/>
                            </a:rPr>
                          </m:ctrlPr>
                        </m:sSupPr>
                        <m:e>
                          <m:r>
                            <a:rPr lang="en-US" sz="3200" b="1" i="1">
                              <a:solidFill>
                                <a:srgbClr val="00B050"/>
                              </a:solidFill>
                              <a:latin typeface="Cambria Math" panose="02040503050406030204" pitchFamily="18" charset="0"/>
                            </a:rPr>
                            <m:t>𝒔</m:t>
                          </m:r>
                        </m:e>
                        <m:sup>
                          <m:r>
                            <a:rPr lang="en-US" sz="3200" b="1" i="1">
                              <a:solidFill>
                                <a:srgbClr val="00B050"/>
                              </a:solidFill>
                              <a:latin typeface="Cambria Math" panose="02040503050406030204" pitchFamily="18" charset="0"/>
                            </a:rPr>
                            <m:t>−</m:t>
                          </m:r>
                          <m:r>
                            <a:rPr lang="en-US" sz="3200" b="1" i="1">
                              <a:solidFill>
                                <a:srgbClr val="00B050"/>
                              </a:solidFill>
                              <a:latin typeface="Cambria Math" panose="02040503050406030204" pitchFamily="18" charset="0"/>
                            </a:rPr>
                            <m:t>𝟐</m:t>
                          </m:r>
                        </m:sup>
                      </m:sSup>
                    </m:oMath>
                  </m:oMathPara>
                </a14:m>
                <a:endParaRPr lang="en-US" sz="3200" b="1" dirty="0">
                  <a:solidFill>
                    <a:srgbClr val="00B050"/>
                  </a:solidFill>
                </a:endParaRPr>
              </a:p>
            </p:txBody>
          </p:sp>
        </mc:Choice>
        <mc:Fallback xmlns="">
          <p:sp>
            <p:nvSpPr>
              <p:cNvPr id="9" name="Rectangle 8">
                <a:extLst>
                  <a:ext uri="{FF2B5EF4-FFF2-40B4-BE49-F238E27FC236}">
                    <a16:creationId xmlns:a16="http://schemas.microsoft.com/office/drawing/2014/main" id="{729AB4FB-A717-4AEC-8E00-8C0AAEE86F85}"/>
                  </a:ext>
                </a:extLst>
              </p:cNvPr>
              <p:cNvSpPr>
                <a:spLocks noRot="1" noChangeAspect="1" noMove="1" noResize="1" noEditPoints="1" noAdjustHandles="1" noChangeArrowheads="1" noChangeShapeType="1" noTextEdit="1"/>
              </p:cNvSpPr>
              <p:nvPr/>
            </p:nvSpPr>
            <p:spPr>
              <a:xfrm>
                <a:off x="5582370" y="5028308"/>
                <a:ext cx="3121047" cy="595932"/>
              </a:xfrm>
              <a:prstGeom prst="rect">
                <a:avLst/>
              </a:prstGeom>
              <a:blipFill>
                <a:blip r:embed="rId3"/>
                <a:stretch>
                  <a:fillRect/>
                </a:stretch>
              </a:blipFill>
              <a:ln>
                <a:solidFill>
                  <a:srgbClr val="C00000"/>
                </a:solidFill>
              </a:ln>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89FDFA0-64F3-4E28-AFF3-9E4ADD6CF61B}"/>
              </a:ext>
            </a:extLst>
          </p:cNvPr>
          <p:cNvCxnSpPr>
            <a:cxnSpLocks/>
          </p:cNvCxnSpPr>
          <p:nvPr/>
        </p:nvCxnSpPr>
        <p:spPr>
          <a:xfrm flipV="1">
            <a:off x="2027682" y="4009814"/>
            <a:ext cx="724941" cy="2153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886C058-4E69-4F99-9953-6AE5080367B6}"/>
              </a:ext>
            </a:extLst>
          </p:cNvPr>
          <p:cNvSpPr/>
          <p:nvPr/>
        </p:nvSpPr>
        <p:spPr>
          <a:xfrm>
            <a:off x="1855164" y="3295131"/>
            <a:ext cx="135297" cy="13096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FF5190A-4E4C-4D1F-84B2-F485F8997939}"/>
                  </a:ext>
                </a:extLst>
              </p:cNvPr>
              <p:cNvSpPr txBox="1"/>
              <p:nvPr/>
            </p:nvSpPr>
            <p:spPr>
              <a:xfrm>
                <a:off x="6164957" y="3820994"/>
                <a:ext cx="1649682"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B050"/>
                          </a:solidFill>
                          <a:latin typeface="Cambria Math" panose="02040503050406030204" pitchFamily="18" charset="0"/>
                        </a:rPr>
                        <m:t>=</m:t>
                      </m:r>
                      <m:f>
                        <m:fPr>
                          <m:ctrlPr>
                            <a:rPr lang="en-US" sz="3200" b="0" i="1" smtClean="0">
                              <a:solidFill>
                                <a:srgbClr val="00B050"/>
                              </a:solidFill>
                              <a:latin typeface="Cambria Math" panose="02040503050406030204" pitchFamily="18" charset="0"/>
                            </a:rPr>
                          </m:ctrlPr>
                        </m:fPr>
                        <m:num>
                          <m:r>
                            <a:rPr lang="en-US" sz="3200" b="0" i="0" smtClean="0">
                              <a:solidFill>
                                <a:srgbClr val="00B050"/>
                              </a:solidFill>
                              <a:latin typeface="Cambria Math" panose="02040503050406030204" pitchFamily="18" charset="0"/>
                            </a:rPr>
                            <m:t>51.8 </m:t>
                          </m:r>
                          <m:r>
                            <m:rPr>
                              <m:sty m:val="p"/>
                            </m:rPr>
                            <a:rPr lang="en-US" sz="3200" b="0" i="0" smtClean="0">
                              <a:solidFill>
                                <a:srgbClr val="00B050"/>
                              </a:solidFill>
                              <a:latin typeface="Cambria Math" panose="02040503050406030204" pitchFamily="18" charset="0"/>
                            </a:rPr>
                            <m:t>N</m:t>
                          </m:r>
                        </m:num>
                        <m:den>
                          <m:r>
                            <a:rPr lang="en-US" sz="3200" b="0" i="0" smtClean="0">
                              <a:solidFill>
                                <a:srgbClr val="00B050"/>
                              </a:solidFill>
                              <a:latin typeface="Cambria Math" panose="02040503050406030204" pitchFamily="18" charset="0"/>
                            </a:rPr>
                            <m:t>10 </m:t>
                          </m:r>
                          <m:r>
                            <m:rPr>
                              <m:sty m:val="p"/>
                            </m:rPr>
                            <a:rPr lang="en-US" sz="3200" b="0" i="0" smtClean="0">
                              <a:solidFill>
                                <a:srgbClr val="00B050"/>
                              </a:solidFill>
                              <a:latin typeface="Cambria Math" panose="02040503050406030204" pitchFamily="18" charset="0"/>
                            </a:rPr>
                            <m:t>kg</m:t>
                          </m:r>
                        </m:den>
                      </m:f>
                    </m:oMath>
                  </m:oMathPara>
                </a14:m>
                <a:endParaRPr lang="en-US" sz="3200" b="1" dirty="0">
                  <a:solidFill>
                    <a:srgbClr val="00B050"/>
                  </a:solidFill>
                </a:endParaRPr>
              </a:p>
            </p:txBody>
          </p:sp>
        </mc:Choice>
        <mc:Fallback xmlns="">
          <p:sp>
            <p:nvSpPr>
              <p:cNvPr id="24" name="TextBox 23">
                <a:extLst>
                  <a:ext uri="{FF2B5EF4-FFF2-40B4-BE49-F238E27FC236}">
                    <a16:creationId xmlns:a16="http://schemas.microsoft.com/office/drawing/2014/main" id="{1FF5190A-4E4C-4D1F-84B2-F485F8997939}"/>
                  </a:ext>
                </a:extLst>
              </p:cNvPr>
              <p:cNvSpPr txBox="1">
                <a:spLocks noRot="1" noChangeAspect="1" noMove="1" noResize="1" noEditPoints="1" noAdjustHandles="1" noChangeArrowheads="1" noChangeShapeType="1" noTextEdit="1"/>
              </p:cNvSpPr>
              <p:nvPr/>
            </p:nvSpPr>
            <p:spPr>
              <a:xfrm>
                <a:off x="6164957" y="3820994"/>
                <a:ext cx="1649682" cy="10215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270AED1-B4F9-4999-82A9-11C7C8A4736C}"/>
                  </a:ext>
                </a:extLst>
              </p:cNvPr>
              <p:cNvSpPr txBox="1"/>
              <p:nvPr/>
            </p:nvSpPr>
            <p:spPr>
              <a:xfrm>
                <a:off x="667721" y="5009382"/>
                <a:ext cx="2645479" cy="67710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4400" i="1" smtClean="0">
                              <a:solidFill>
                                <a:schemeClr val="tx1">
                                  <a:lumMod val="65000"/>
                                  <a:lumOff val="35000"/>
                                </a:schemeClr>
                              </a:solidFill>
                              <a:latin typeface="Cambria Math" panose="02040503050406030204" pitchFamily="18" charset="0"/>
                            </a:rPr>
                          </m:ctrlPr>
                        </m:sSubPr>
                        <m:e>
                          <m:r>
                            <a:rPr lang="en-US" sz="4400" i="1">
                              <a:solidFill>
                                <a:schemeClr val="tx1">
                                  <a:lumMod val="65000"/>
                                  <a:lumOff val="35000"/>
                                </a:schemeClr>
                              </a:solidFill>
                              <a:latin typeface="Cambria Math" panose="02040503050406030204" pitchFamily="18" charset="0"/>
                            </a:rPr>
                            <m:t>𝐹</m:t>
                          </m:r>
                        </m:e>
                        <m:sub>
                          <m:r>
                            <a:rPr lang="en-US" sz="4400" i="1">
                              <a:solidFill>
                                <a:schemeClr val="tx1">
                                  <a:lumMod val="65000"/>
                                  <a:lumOff val="35000"/>
                                </a:schemeClr>
                              </a:solidFill>
                              <a:latin typeface="Cambria Math" panose="02040503050406030204" pitchFamily="18" charset="0"/>
                            </a:rPr>
                            <m:t>𝑛𝑒𝑡</m:t>
                          </m:r>
                        </m:sub>
                      </m:sSub>
                      <m:r>
                        <a:rPr lang="en-US" sz="4400" b="0" i="1" smtClean="0">
                          <a:solidFill>
                            <a:schemeClr val="tx1">
                              <a:lumMod val="65000"/>
                              <a:lumOff val="35000"/>
                            </a:schemeClr>
                          </a:solidFill>
                          <a:latin typeface="Cambria Math" panose="02040503050406030204" pitchFamily="18" charset="0"/>
                        </a:rPr>
                        <m:t>=</m:t>
                      </m:r>
                      <m:r>
                        <a:rPr lang="en-US" sz="4400" b="0" i="1" smtClean="0">
                          <a:solidFill>
                            <a:schemeClr val="tx1">
                              <a:lumMod val="65000"/>
                              <a:lumOff val="35000"/>
                            </a:schemeClr>
                          </a:solidFill>
                          <a:latin typeface="Cambria Math" panose="02040503050406030204" pitchFamily="18" charset="0"/>
                        </a:rPr>
                        <m:t>𝑚𝑎</m:t>
                      </m:r>
                    </m:oMath>
                  </m:oMathPara>
                </a14:m>
                <a:endParaRPr lang="en-US" sz="4400" b="1" dirty="0">
                  <a:solidFill>
                    <a:schemeClr val="tx1">
                      <a:lumMod val="65000"/>
                      <a:lumOff val="35000"/>
                    </a:schemeClr>
                  </a:solidFill>
                </a:endParaRPr>
              </a:p>
            </p:txBody>
          </p:sp>
        </mc:Choice>
        <mc:Fallback xmlns="">
          <p:sp>
            <p:nvSpPr>
              <p:cNvPr id="25" name="TextBox 24">
                <a:extLst>
                  <a:ext uri="{FF2B5EF4-FFF2-40B4-BE49-F238E27FC236}">
                    <a16:creationId xmlns:a16="http://schemas.microsoft.com/office/drawing/2014/main" id="{0270AED1-B4F9-4999-82A9-11C7C8A4736C}"/>
                  </a:ext>
                </a:extLst>
              </p:cNvPr>
              <p:cNvSpPr txBox="1">
                <a:spLocks noRot="1" noChangeAspect="1" noMove="1" noResize="1" noEditPoints="1" noAdjustHandles="1" noChangeArrowheads="1" noChangeShapeType="1" noTextEdit="1"/>
              </p:cNvSpPr>
              <p:nvPr/>
            </p:nvSpPr>
            <p:spPr>
              <a:xfrm>
                <a:off x="667721" y="5009382"/>
                <a:ext cx="2645479" cy="67710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7951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Ramp Example</a:t>
            </a:r>
            <a:endParaRPr lang="en-US" u="sng" dirty="0">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nvGraphicFramePr>
        <p:xfrm>
          <a:off x="5194299" y="1432294"/>
          <a:ext cx="3594100" cy="4803408"/>
        </p:xfrm>
        <a:graphic>
          <a:graphicData uri="http://schemas.openxmlformats.org/drawingml/2006/table">
            <a:tbl>
              <a:tblPr bandRow="1">
                <a:tableStyleId>{8A107856-5554-42FB-B03E-39F5DBC370BA}</a:tableStyleId>
              </a:tblPr>
              <a:tblGrid>
                <a:gridCol w="1079501">
                  <a:extLst>
                    <a:ext uri="{9D8B030D-6E8A-4147-A177-3AD203B41FA5}">
                      <a16:colId xmlns:a16="http://schemas.microsoft.com/office/drawing/2014/main" val="20000"/>
                    </a:ext>
                  </a:extLst>
                </a:gridCol>
                <a:gridCol w="2514599">
                  <a:extLst>
                    <a:ext uri="{9D8B030D-6E8A-4147-A177-3AD203B41FA5}">
                      <a16:colId xmlns:a16="http://schemas.microsoft.com/office/drawing/2014/main" val="20001"/>
                    </a:ext>
                  </a:extLst>
                </a:gridCol>
              </a:tblGrid>
              <a:tr h="600426">
                <a:tc>
                  <a:txBody>
                    <a:bodyPr/>
                    <a:lstStyle/>
                    <a:p>
                      <a:pPr algn="ctr"/>
                      <a:r>
                        <a:rPr lang="en-US" sz="2800" dirty="0">
                          <a:latin typeface="+mj-lt"/>
                        </a:rPr>
                        <a:t>m</a:t>
                      </a:r>
                    </a:p>
                  </a:txBody>
                  <a:tcPr anchor="ctr"/>
                </a:tc>
                <a:tc>
                  <a:txBody>
                    <a:bodyPr/>
                    <a:lstStyle/>
                    <a:p>
                      <a:pPr algn="ctr"/>
                      <a:r>
                        <a:rPr lang="en-US" sz="2800" dirty="0">
                          <a:latin typeface="+mj-lt"/>
                        </a:rPr>
                        <a:t>10 kg</a:t>
                      </a:r>
                    </a:p>
                  </a:txBody>
                  <a:tcPr anchor="ctr"/>
                </a:tc>
                <a:extLst>
                  <a:ext uri="{0D108BD9-81ED-4DB2-BD59-A6C34878D82A}">
                    <a16:rowId xmlns:a16="http://schemas.microsoft.com/office/drawing/2014/main" val="10000"/>
                  </a:ext>
                </a:extLst>
              </a:tr>
              <a:tr h="600426">
                <a:tc>
                  <a:txBody>
                    <a:bodyPr/>
                    <a:lstStyle/>
                    <a:p>
                      <a:pPr algn="ctr"/>
                      <a:r>
                        <a:rPr lang="en-US" sz="2800" dirty="0" err="1">
                          <a:latin typeface="+mj-lt"/>
                        </a:rPr>
                        <a:t>F</a:t>
                      </a:r>
                      <a:r>
                        <a:rPr lang="en-US" sz="2800" baseline="-25000" dirty="0" err="1">
                          <a:latin typeface="+mj-lt"/>
                        </a:rPr>
                        <a:t>g</a:t>
                      </a:r>
                      <a:endParaRPr lang="en-US" sz="2800" dirty="0">
                        <a:latin typeface="+mj-lt"/>
                      </a:endParaRPr>
                    </a:p>
                  </a:txBody>
                  <a:tcPr anchor="ctr"/>
                </a:tc>
                <a:tc>
                  <a:txBody>
                    <a:bodyPr/>
                    <a:lstStyle/>
                    <a:p>
                      <a:pPr algn="ctr"/>
                      <a:endParaRPr lang="en-US" sz="2800" b="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600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a:latin typeface="+mj-lt"/>
                        </a:rPr>
                        <a:t>F</a:t>
                      </a:r>
                      <a:r>
                        <a:rPr lang="en-US" sz="2800" baseline="-25000" dirty="0">
                          <a:latin typeface="+mj-lt"/>
                        </a:rPr>
                        <a:t>⊥</a:t>
                      </a:r>
                      <a:endParaRPr lang="en-US" sz="2800" kern="1200" baseline="-25000" dirty="0">
                        <a:solidFill>
                          <a:srgbClr val="002060"/>
                        </a:solidFill>
                        <a:latin typeface="+mj-lt"/>
                        <a:ea typeface="+mn-ea"/>
                        <a:cs typeface="+mn-cs"/>
                      </a:endParaRPr>
                    </a:p>
                  </a:txBody>
                  <a:tcPr anchor="ctr"/>
                </a:tc>
                <a:tc>
                  <a:txBody>
                    <a:bodyPr/>
                    <a:lstStyle/>
                    <a:p>
                      <a:pPr algn="ctr"/>
                      <a:endParaRPr lang="en-US" sz="2800" b="0" dirty="0">
                        <a:latin typeface="+mj-lt"/>
                      </a:endParaRPr>
                    </a:p>
                  </a:txBody>
                  <a:tcPr anchor="ctr"/>
                </a:tc>
                <a:extLst>
                  <a:ext uri="{0D108BD9-81ED-4DB2-BD59-A6C34878D82A}">
                    <a16:rowId xmlns:a16="http://schemas.microsoft.com/office/drawing/2014/main" val="10002"/>
                  </a:ext>
                </a:extLst>
              </a:tr>
              <a:tr h="600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a:latin typeface="+mj-lt"/>
                        </a:rPr>
                        <a:t>F</a:t>
                      </a:r>
                      <a:r>
                        <a:rPr lang="en-US" sz="2800" baseline="-25000" dirty="0">
                          <a:latin typeface="+mj-lt"/>
                        </a:rPr>
                        <a:t>∥</a:t>
                      </a:r>
                      <a:endParaRPr lang="en-US" sz="2800" kern="1200" baseline="-25000" dirty="0">
                        <a:solidFill>
                          <a:srgbClr val="002060"/>
                        </a:solidFill>
                        <a:latin typeface="+mj-lt"/>
                        <a:ea typeface="+mn-ea"/>
                        <a:cs typeface="+mn-cs"/>
                      </a:endParaRPr>
                    </a:p>
                  </a:txBody>
                  <a:tcPr anchor="ctr"/>
                </a:tc>
                <a:tc>
                  <a:txBody>
                    <a:bodyPr/>
                    <a:lstStyle/>
                    <a:p>
                      <a:pPr algn="ctr"/>
                      <a:endParaRPr lang="en-US" sz="2800" b="0" dirty="0">
                        <a:latin typeface="+mj-lt"/>
                      </a:endParaRPr>
                    </a:p>
                  </a:txBody>
                  <a:tcPr anchor="ctr"/>
                </a:tc>
                <a:extLst>
                  <a:ext uri="{0D108BD9-81ED-4DB2-BD59-A6C34878D82A}">
                    <a16:rowId xmlns:a16="http://schemas.microsoft.com/office/drawing/2014/main" val="10003"/>
                  </a:ext>
                </a:extLst>
              </a:tr>
              <a:tr h="600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mj-lt"/>
                        </a:rPr>
                        <a:t>R</a:t>
                      </a:r>
                    </a:p>
                  </a:txBody>
                  <a:tcPr anchor="ctr"/>
                </a:tc>
                <a:tc>
                  <a:txBody>
                    <a:bodyPr/>
                    <a:lstStyle/>
                    <a:p>
                      <a:pPr algn="ctr"/>
                      <a:endParaRPr lang="en-US" sz="2800" b="0" dirty="0">
                        <a:latin typeface="+mj-lt"/>
                      </a:endParaRPr>
                    </a:p>
                  </a:txBody>
                  <a:tcPr anchor="ctr"/>
                </a:tc>
                <a:extLst>
                  <a:ext uri="{0D108BD9-81ED-4DB2-BD59-A6C34878D82A}">
                    <a16:rowId xmlns:a16="http://schemas.microsoft.com/office/drawing/2014/main" val="10004"/>
                  </a:ext>
                </a:extLst>
              </a:tr>
              <a:tr h="600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latin typeface="+mj-lt"/>
                        </a:rPr>
                        <a:t>F</a:t>
                      </a:r>
                      <a:r>
                        <a:rPr lang="en-US" sz="2800" baseline="-25000" dirty="0" err="1">
                          <a:latin typeface="+mj-lt"/>
                        </a:rPr>
                        <a:t>f</a:t>
                      </a:r>
                      <a:endParaRPr lang="en-US" sz="2800" dirty="0">
                        <a:latin typeface="+mj-lt"/>
                      </a:endParaRPr>
                    </a:p>
                  </a:txBody>
                  <a:tcPr anchor="ctr"/>
                </a:tc>
                <a:tc>
                  <a:txBody>
                    <a:bodyPr/>
                    <a:lstStyle/>
                    <a:p>
                      <a:pPr algn="ctr"/>
                      <a:endParaRPr lang="en-US" sz="2800" b="0" dirty="0">
                        <a:latin typeface="+mj-lt"/>
                      </a:endParaRPr>
                    </a:p>
                  </a:txBody>
                  <a:tcPr anchor="ctr"/>
                </a:tc>
                <a:extLst>
                  <a:ext uri="{0D108BD9-81ED-4DB2-BD59-A6C34878D82A}">
                    <a16:rowId xmlns:a16="http://schemas.microsoft.com/office/drawing/2014/main" val="10005"/>
                  </a:ext>
                </a:extLst>
              </a:tr>
              <a:tr h="600426">
                <a:tc>
                  <a:txBody>
                    <a:bodyPr/>
                    <a:lstStyle/>
                    <a:p>
                      <a:pPr algn="ctr"/>
                      <a:r>
                        <a:rPr lang="en-US" sz="2800" dirty="0" err="1">
                          <a:latin typeface="+mj-lt"/>
                        </a:rPr>
                        <a:t>F</a:t>
                      </a:r>
                      <a:r>
                        <a:rPr lang="en-US" sz="2800" baseline="-25000" dirty="0" err="1">
                          <a:latin typeface="+mj-lt"/>
                        </a:rPr>
                        <a:t>net</a:t>
                      </a:r>
                      <a:endParaRPr lang="en-US" sz="2800" dirty="0">
                        <a:latin typeface="+mj-lt"/>
                      </a:endParaRPr>
                    </a:p>
                  </a:txBody>
                  <a:tcPr anchor="ctr"/>
                </a:tc>
                <a:tc>
                  <a:txBody>
                    <a:bodyPr/>
                    <a:lstStyle/>
                    <a:p>
                      <a:pPr algn="ctr"/>
                      <a:endParaRPr lang="en-US" sz="2800" b="0" dirty="0">
                        <a:latin typeface="+mj-lt"/>
                      </a:endParaRPr>
                    </a:p>
                  </a:txBody>
                  <a:tcPr anchor="ctr"/>
                </a:tc>
                <a:extLst>
                  <a:ext uri="{0D108BD9-81ED-4DB2-BD59-A6C34878D82A}">
                    <a16:rowId xmlns:a16="http://schemas.microsoft.com/office/drawing/2014/main" val="10006"/>
                  </a:ext>
                </a:extLst>
              </a:tr>
              <a:tr h="600426">
                <a:tc>
                  <a:txBody>
                    <a:bodyPr/>
                    <a:lstStyle/>
                    <a:p>
                      <a:pPr algn="ctr"/>
                      <a:r>
                        <a:rPr lang="en-US" sz="2800" dirty="0">
                          <a:latin typeface="+mj-lt"/>
                        </a:rPr>
                        <a:t>a</a:t>
                      </a:r>
                    </a:p>
                  </a:txBody>
                  <a:tcPr anchor="ctr"/>
                </a:tc>
                <a:tc>
                  <a:txBody>
                    <a:bodyPr/>
                    <a:lstStyle/>
                    <a:p>
                      <a:pPr algn="ctr"/>
                      <a:endParaRPr lang="en-US" sz="2800" b="0" dirty="0">
                        <a:solidFill>
                          <a:srgbClr val="00B050"/>
                        </a:solidFill>
                        <a:latin typeface="+mj-lt"/>
                      </a:endParaRPr>
                    </a:p>
                  </a:txBody>
                  <a:tcPr anchor="ctr"/>
                </a:tc>
                <a:extLst>
                  <a:ext uri="{0D108BD9-81ED-4DB2-BD59-A6C34878D82A}">
                    <a16:rowId xmlns:a16="http://schemas.microsoft.com/office/drawing/2014/main" val="10007"/>
                  </a:ext>
                </a:extLst>
              </a:tr>
            </a:tbl>
          </a:graphicData>
        </a:graphic>
      </p:graphicFrame>
      <p:sp>
        <p:nvSpPr>
          <p:cNvPr id="6" name="Right Triangle 5"/>
          <p:cNvSpPr/>
          <p:nvPr/>
        </p:nvSpPr>
        <p:spPr>
          <a:xfrm flipH="1">
            <a:off x="2822708" y="4729766"/>
            <a:ext cx="2199911" cy="1474536"/>
          </a:xfrm>
          <a:prstGeom prst="rtTriangl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ounded Rectangle 6"/>
          <p:cNvSpPr/>
          <p:nvPr/>
        </p:nvSpPr>
        <p:spPr>
          <a:xfrm rot="19572072">
            <a:off x="3531310" y="4992530"/>
            <a:ext cx="783485" cy="427407"/>
          </a:xfrm>
          <a:prstGeom prst="round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p:cNvSpPr/>
          <p:nvPr/>
        </p:nvSpPr>
        <p:spPr>
          <a:xfrm>
            <a:off x="3141561" y="5933866"/>
            <a:ext cx="461986" cy="338554"/>
          </a:xfrm>
          <a:prstGeom prst="rect">
            <a:avLst/>
          </a:prstGeom>
        </p:spPr>
        <p:txBody>
          <a:bodyPr wrap="none">
            <a:spAutoFit/>
          </a:bodyPr>
          <a:lstStyle/>
          <a:p>
            <a:r>
              <a:rPr lang="en-US" sz="1600" dirty="0">
                <a:solidFill>
                  <a:schemeClr val="bg1"/>
                </a:solidFill>
                <a:latin typeface="+mj-lt"/>
              </a:rPr>
              <a:t>40°</a:t>
            </a:r>
            <a:endParaRPr lang="en-US" sz="900" dirty="0">
              <a:solidFill>
                <a:schemeClr val="bg1"/>
              </a:solidFill>
              <a:latin typeface="+mj-lt"/>
            </a:endParaRPr>
          </a:p>
        </p:txBody>
      </p:sp>
      <p:sp>
        <p:nvSpPr>
          <p:cNvPr id="13" name="Arc 12"/>
          <p:cNvSpPr/>
          <p:nvPr/>
        </p:nvSpPr>
        <p:spPr>
          <a:xfrm rot="16200000">
            <a:off x="2616463" y="5932936"/>
            <a:ext cx="561176" cy="528671"/>
          </a:xfrm>
          <a:prstGeom prst="arc">
            <a:avLst>
              <a:gd name="adj1" fmla="val 2973509"/>
              <a:gd name="adj2" fmla="val 541258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chemeClr val="bg1"/>
              </a:solidFill>
            </a:endParaRPr>
          </a:p>
        </p:txBody>
      </p:sp>
      <p:sp>
        <p:nvSpPr>
          <p:cNvPr id="15" name="Rectangle 14"/>
          <p:cNvSpPr/>
          <p:nvPr/>
        </p:nvSpPr>
        <p:spPr>
          <a:xfrm>
            <a:off x="4212010" y="5912527"/>
            <a:ext cx="851515" cy="338554"/>
          </a:xfrm>
          <a:prstGeom prst="rect">
            <a:avLst/>
          </a:prstGeom>
        </p:spPr>
        <p:txBody>
          <a:bodyPr wrap="none">
            <a:spAutoFit/>
          </a:bodyPr>
          <a:lstStyle/>
          <a:p>
            <a:r>
              <a:rPr lang="el-GR" sz="1600" i="1" dirty="0">
                <a:solidFill>
                  <a:schemeClr val="bg1">
                    <a:lumMod val="85000"/>
                  </a:schemeClr>
                </a:solidFill>
                <a:latin typeface="+mj-lt"/>
              </a:rPr>
              <a:t>μ</a:t>
            </a:r>
            <a:r>
              <a:rPr lang="en-US" sz="1600" i="1" dirty="0">
                <a:solidFill>
                  <a:schemeClr val="bg1">
                    <a:lumMod val="85000"/>
                  </a:schemeClr>
                </a:solidFill>
                <a:latin typeface="+mj-lt"/>
              </a:rPr>
              <a:t> = 0.15</a:t>
            </a:r>
            <a:endParaRPr lang="en-US" sz="900" i="1" dirty="0">
              <a:solidFill>
                <a:schemeClr val="bg1">
                  <a:lumMod val="85000"/>
                </a:schemeClr>
              </a:solidFill>
              <a:latin typeface="+mj-lt"/>
            </a:endParaRPr>
          </a:p>
        </p:txBody>
      </p:sp>
      <p:sp>
        <p:nvSpPr>
          <p:cNvPr id="21" name="TextBox 20">
            <a:extLst>
              <a:ext uri="{FF2B5EF4-FFF2-40B4-BE49-F238E27FC236}">
                <a16:creationId xmlns:a16="http://schemas.microsoft.com/office/drawing/2014/main" id="{A3166BF9-4564-431C-AE31-E03C4BAB8D1A}"/>
              </a:ext>
            </a:extLst>
          </p:cNvPr>
          <p:cNvSpPr txBox="1"/>
          <p:nvPr/>
        </p:nvSpPr>
        <p:spPr>
          <a:xfrm>
            <a:off x="204985" y="1432120"/>
            <a:ext cx="1083488" cy="369332"/>
          </a:xfrm>
          <a:prstGeom prst="rect">
            <a:avLst/>
          </a:prstGeom>
          <a:noFill/>
        </p:spPr>
        <p:txBody>
          <a:bodyPr wrap="square" rtlCol="0">
            <a:spAutoFit/>
          </a:bodyPr>
          <a:lstStyle/>
          <a:p>
            <a:r>
              <a:rPr lang="en-US"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 = mg</a:t>
            </a:r>
            <a:endParaRPr lang="en-US"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22" name="TextBox 21">
            <a:extLst>
              <a:ext uri="{FF2B5EF4-FFF2-40B4-BE49-F238E27FC236}">
                <a16:creationId xmlns:a16="http://schemas.microsoft.com/office/drawing/2014/main" id="{D4D1027A-AF68-46D3-9BA0-B471BF0F4BE6}"/>
              </a:ext>
            </a:extLst>
          </p:cNvPr>
          <p:cNvSpPr txBox="1"/>
          <p:nvPr/>
        </p:nvSpPr>
        <p:spPr>
          <a:xfrm>
            <a:off x="204985" y="2791807"/>
            <a:ext cx="3378435" cy="369332"/>
          </a:xfrm>
          <a:prstGeom prst="rect">
            <a:avLst/>
          </a:prstGeom>
          <a:noFill/>
        </p:spPr>
        <p:txBody>
          <a:bodyPr wrap="square" rtlCol="0">
            <a:spAutoFit/>
          </a:bodyPr>
          <a:lstStyle/>
          <a:p>
            <a:r>
              <a:rPr lang="en-US" dirty="0">
                <a:solidFill>
                  <a:srgbClr val="FF6600"/>
                </a:solidFill>
                <a:latin typeface="Ebrima" panose="02000000000000000000" pitchFamily="2" charset="0"/>
                <a:ea typeface="Ebrima" panose="02000000000000000000" pitchFamily="2" charset="0"/>
                <a:cs typeface="Ebrima" panose="02000000000000000000" pitchFamily="2" charset="0"/>
              </a:rPr>
              <a:t>R = F</a:t>
            </a:r>
            <a:r>
              <a:rPr lang="en-US" baseline="-25000" dirty="0">
                <a:solidFill>
                  <a:srgbClr val="FF6600"/>
                </a:solidFill>
                <a:latin typeface="Ebrima" panose="02000000000000000000" pitchFamily="2" charset="0"/>
                <a:ea typeface="Ebrima" panose="02000000000000000000" pitchFamily="2" charset="0"/>
                <a:cs typeface="Ebrima" panose="02000000000000000000" pitchFamily="2" charset="0"/>
              </a:rPr>
              <a:t>⊥</a:t>
            </a:r>
            <a:endParaRPr lang="en-US" b="1" dirty="0">
              <a:solidFill>
                <a:srgbClr val="FF6600"/>
              </a:solidFill>
              <a:latin typeface="Ebrima" panose="02000000000000000000" pitchFamily="2" charset="0"/>
              <a:ea typeface="Ebrima" panose="02000000000000000000" pitchFamily="2" charset="0"/>
              <a:cs typeface="Ebrima" panose="02000000000000000000" pitchFamily="2" charset="0"/>
            </a:endParaRPr>
          </a:p>
        </p:txBody>
      </p:sp>
      <p:sp>
        <p:nvSpPr>
          <p:cNvPr id="23" name="TextBox 22">
            <a:extLst>
              <a:ext uri="{FF2B5EF4-FFF2-40B4-BE49-F238E27FC236}">
                <a16:creationId xmlns:a16="http://schemas.microsoft.com/office/drawing/2014/main" id="{425E416A-8E05-4AC9-8E63-D94DA76C6A1F}"/>
              </a:ext>
            </a:extLst>
          </p:cNvPr>
          <p:cNvSpPr txBox="1"/>
          <p:nvPr/>
        </p:nvSpPr>
        <p:spPr>
          <a:xfrm>
            <a:off x="204985" y="3245036"/>
            <a:ext cx="1025299" cy="369332"/>
          </a:xfrm>
          <a:prstGeom prst="rect">
            <a:avLst/>
          </a:prstGeom>
          <a:noFill/>
        </p:spPr>
        <p:txBody>
          <a:bodyPr wrap="square" rtlCol="0">
            <a:spAutoFit/>
          </a:bodyPr>
          <a:lstStyle/>
          <a:p>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 = </a:t>
            </a:r>
            <a:r>
              <a:rPr lang="el-GR"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R</a:t>
            </a:r>
            <a:endParaRPr lang="en-US"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sp>
        <p:nvSpPr>
          <p:cNvPr id="27" name="TextBox 26">
            <a:extLst>
              <a:ext uri="{FF2B5EF4-FFF2-40B4-BE49-F238E27FC236}">
                <a16:creationId xmlns:a16="http://schemas.microsoft.com/office/drawing/2014/main" id="{2C2DF9C6-EDAE-4EFF-814E-84912C4FDFF3}"/>
              </a:ext>
            </a:extLst>
          </p:cNvPr>
          <p:cNvSpPr txBox="1"/>
          <p:nvPr/>
        </p:nvSpPr>
        <p:spPr>
          <a:xfrm>
            <a:off x="1718390" y="4971280"/>
            <a:ext cx="672881" cy="312885"/>
          </a:xfrm>
          <a:prstGeom prst="rect">
            <a:avLst/>
          </a:prstGeom>
          <a:noFill/>
        </p:spPr>
        <p:txBody>
          <a:bodyPr wrap="none" rtlCol="0">
            <a:spAutoFit/>
          </a:bodyPr>
          <a:lstStyle/>
          <a:p>
            <a:r>
              <a:rPr lang="en-US" sz="1600" dirty="0">
                <a:solidFill>
                  <a:srgbClr val="7030A0"/>
                </a:solidFill>
              </a:rPr>
              <a:t>11.3 N</a:t>
            </a:r>
            <a:endParaRPr lang="en-US" sz="1600" baseline="-25000" dirty="0">
              <a:solidFill>
                <a:srgbClr val="7030A0"/>
              </a:solidFill>
            </a:endParaRPr>
          </a:p>
        </p:txBody>
      </p:sp>
      <p:sp>
        <p:nvSpPr>
          <p:cNvPr id="28" name="TextBox 27">
            <a:extLst>
              <a:ext uri="{FF2B5EF4-FFF2-40B4-BE49-F238E27FC236}">
                <a16:creationId xmlns:a16="http://schemas.microsoft.com/office/drawing/2014/main" id="{F74F97B3-242F-466C-93F4-CEB1B1FE51FA}"/>
              </a:ext>
            </a:extLst>
          </p:cNvPr>
          <p:cNvSpPr txBox="1"/>
          <p:nvPr/>
        </p:nvSpPr>
        <p:spPr>
          <a:xfrm>
            <a:off x="729156" y="4683279"/>
            <a:ext cx="672881" cy="312885"/>
          </a:xfrm>
          <a:prstGeom prst="rect">
            <a:avLst/>
          </a:prstGeom>
          <a:noFill/>
        </p:spPr>
        <p:txBody>
          <a:bodyPr wrap="none" rtlCol="0">
            <a:spAutoFit/>
          </a:bodyPr>
          <a:lstStyle/>
          <a:p>
            <a:r>
              <a:rPr lang="en-US" sz="1600" dirty="0">
                <a:solidFill>
                  <a:srgbClr val="FF6600"/>
                </a:solidFill>
              </a:rPr>
              <a:t>75.1 N</a:t>
            </a:r>
            <a:endParaRPr lang="en-US" sz="1600" baseline="-25000" dirty="0">
              <a:solidFill>
                <a:srgbClr val="FF6600"/>
              </a:solidFill>
            </a:endParaRPr>
          </a:p>
        </p:txBody>
      </p:sp>
      <p:sp>
        <p:nvSpPr>
          <p:cNvPr id="29" name="Rounded Rectangle 19">
            <a:extLst>
              <a:ext uri="{FF2B5EF4-FFF2-40B4-BE49-F238E27FC236}">
                <a16:creationId xmlns:a16="http://schemas.microsoft.com/office/drawing/2014/main" id="{5D5A8130-4B05-4B6A-888A-72534DDC2AEC}"/>
              </a:ext>
            </a:extLst>
          </p:cNvPr>
          <p:cNvSpPr/>
          <p:nvPr/>
        </p:nvSpPr>
        <p:spPr>
          <a:xfrm rot="19572072">
            <a:off x="1035267" y="5239331"/>
            <a:ext cx="777223" cy="43179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 name="Straight Arrow Connector 29">
            <a:extLst>
              <a:ext uri="{FF2B5EF4-FFF2-40B4-BE49-F238E27FC236}">
                <a16:creationId xmlns:a16="http://schemas.microsoft.com/office/drawing/2014/main" id="{46A5889A-E5D9-4A54-AB5A-B88CE6F56A9D}"/>
              </a:ext>
            </a:extLst>
          </p:cNvPr>
          <p:cNvCxnSpPr/>
          <p:nvPr/>
        </p:nvCxnSpPr>
        <p:spPr>
          <a:xfrm flipH="1" flipV="1">
            <a:off x="1099409" y="4960300"/>
            <a:ext cx="322979" cy="491809"/>
          </a:xfrm>
          <a:prstGeom prst="straightConnector1">
            <a:avLst/>
          </a:prstGeom>
          <a:ln w="57150">
            <a:solidFill>
              <a:srgbClr val="FF6600"/>
            </a:solidFill>
            <a:tailEnd type="triangle"/>
          </a:ln>
        </p:spPr>
        <p:style>
          <a:lnRef idx="1">
            <a:schemeClr val="dk1"/>
          </a:lnRef>
          <a:fillRef idx="0">
            <a:schemeClr val="dk1"/>
          </a:fillRef>
          <a:effectRef idx="0">
            <a:schemeClr val="dk1"/>
          </a:effectRef>
          <a:fontRef idx="minor">
            <a:schemeClr val="tx1"/>
          </a:fontRef>
        </p:style>
      </p:cxnSp>
      <p:grpSp>
        <p:nvGrpSpPr>
          <p:cNvPr id="72" name="Group 71">
            <a:extLst>
              <a:ext uri="{FF2B5EF4-FFF2-40B4-BE49-F238E27FC236}">
                <a16:creationId xmlns:a16="http://schemas.microsoft.com/office/drawing/2014/main" id="{FA4C8E00-8B17-4163-8D2E-65FB75A7712D}"/>
              </a:ext>
            </a:extLst>
          </p:cNvPr>
          <p:cNvGrpSpPr/>
          <p:nvPr/>
        </p:nvGrpSpPr>
        <p:grpSpPr>
          <a:xfrm>
            <a:off x="419630" y="5461470"/>
            <a:ext cx="993774" cy="589573"/>
            <a:chOff x="419630" y="5461470"/>
            <a:chExt cx="993774" cy="589573"/>
          </a:xfrm>
        </p:grpSpPr>
        <p:sp>
          <p:nvSpPr>
            <p:cNvPr id="26" name="TextBox 25">
              <a:extLst>
                <a:ext uri="{FF2B5EF4-FFF2-40B4-BE49-F238E27FC236}">
                  <a16:creationId xmlns:a16="http://schemas.microsoft.com/office/drawing/2014/main" id="{ADF8AD42-4AFB-4864-928F-AA4B37F47C2E}"/>
                </a:ext>
              </a:extLst>
            </p:cNvPr>
            <p:cNvSpPr txBox="1"/>
            <p:nvPr/>
          </p:nvSpPr>
          <p:spPr>
            <a:xfrm>
              <a:off x="419630" y="5712489"/>
              <a:ext cx="728084" cy="338554"/>
            </a:xfrm>
            <a:prstGeom prst="rect">
              <a:avLst/>
            </a:prstGeom>
            <a:noFill/>
          </p:spPr>
          <p:txBody>
            <a:bodyPr wrap="none" rtlCol="0">
              <a:spAutoFit/>
            </a:bodyPr>
            <a:lstStyle/>
            <a:p>
              <a:r>
                <a:rPr lang="en-US" sz="1600" dirty="0">
                  <a:solidFill>
                    <a:srgbClr val="0070C0"/>
                  </a:solidFill>
                </a:rPr>
                <a:t>63.1 N</a:t>
              </a:r>
              <a:endParaRPr lang="en-US" sz="1600" baseline="-25000" dirty="0">
                <a:solidFill>
                  <a:srgbClr val="0070C0"/>
                </a:solidFill>
              </a:endParaRPr>
            </a:p>
          </p:txBody>
        </p:sp>
        <p:cxnSp>
          <p:nvCxnSpPr>
            <p:cNvPr id="32" name="Straight Arrow Connector 31">
              <a:extLst>
                <a:ext uri="{FF2B5EF4-FFF2-40B4-BE49-F238E27FC236}">
                  <a16:creationId xmlns:a16="http://schemas.microsoft.com/office/drawing/2014/main" id="{C29188AB-1BB7-4283-BA02-9F2B60CC8EE5}"/>
                </a:ext>
              </a:extLst>
            </p:cNvPr>
            <p:cNvCxnSpPr>
              <a:cxnSpLocks/>
            </p:cNvCxnSpPr>
            <p:nvPr/>
          </p:nvCxnSpPr>
          <p:spPr>
            <a:xfrm flipV="1">
              <a:off x="980846" y="5461470"/>
              <a:ext cx="432558" cy="286867"/>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cxnSp>
        <p:nvCxnSpPr>
          <p:cNvPr id="33" name="Straight Arrow Connector 32">
            <a:extLst>
              <a:ext uri="{FF2B5EF4-FFF2-40B4-BE49-F238E27FC236}">
                <a16:creationId xmlns:a16="http://schemas.microsoft.com/office/drawing/2014/main" id="{71488073-740C-4324-8A28-AB28FA89ED18}"/>
              </a:ext>
            </a:extLst>
          </p:cNvPr>
          <p:cNvCxnSpPr>
            <a:cxnSpLocks/>
          </p:cNvCxnSpPr>
          <p:nvPr/>
        </p:nvCxnSpPr>
        <p:spPr>
          <a:xfrm flipV="1">
            <a:off x="1420440" y="5305424"/>
            <a:ext cx="232148" cy="156046"/>
          </a:xfrm>
          <a:prstGeom prst="straightConnector1">
            <a:avLst/>
          </a:prstGeom>
          <a:ln w="57150">
            <a:solidFill>
              <a:srgbClr val="7030A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71" name="Group 70">
            <a:extLst>
              <a:ext uri="{FF2B5EF4-FFF2-40B4-BE49-F238E27FC236}">
                <a16:creationId xmlns:a16="http://schemas.microsoft.com/office/drawing/2014/main" id="{851967E3-BA21-4F6E-85F7-06E14A83E96F}"/>
              </a:ext>
            </a:extLst>
          </p:cNvPr>
          <p:cNvGrpSpPr/>
          <p:nvPr/>
        </p:nvGrpSpPr>
        <p:grpSpPr>
          <a:xfrm>
            <a:off x="1420884" y="5446448"/>
            <a:ext cx="709244" cy="761038"/>
            <a:chOff x="1420884" y="5446448"/>
            <a:chExt cx="709244" cy="761038"/>
          </a:xfrm>
        </p:grpSpPr>
        <p:cxnSp>
          <p:nvCxnSpPr>
            <p:cNvPr id="31" name="Straight Arrow Connector 30">
              <a:extLst>
                <a:ext uri="{FF2B5EF4-FFF2-40B4-BE49-F238E27FC236}">
                  <a16:creationId xmlns:a16="http://schemas.microsoft.com/office/drawing/2014/main" id="{81FF36D5-2E83-4F80-B456-D72CA6E24A23}"/>
                </a:ext>
              </a:extLst>
            </p:cNvPr>
            <p:cNvCxnSpPr/>
            <p:nvPr/>
          </p:nvCxnSpPr>
          <p:spPr>
            <a:xfrm flipH="1" flipV="1">
              <a:off x="1420884" y="5446448"/>
              <a:ext cx="322490" cy="492724"/>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B42A1A36-9475-4430-8BA4-CC78B9CB76CD}"/>
                </a:ext>
              </a:extLst>
            </p:cNvPr>
            <p:cNvSpPr txBox="1"/>
            <p:nvPr/>
          </p:nvSpPr>
          <p:spPr>
            <a:xfrm>
              <a:off x="1457247" y="5894601"/>
              <a:ext cx="672881" cy="312885"/>
            </a:xfrm>
            <a:prstGeom prst="rect">
              <a:avLst/>
            </a:prstGeom>
            <a:noFill/>
          </p:spPr>
          <p:txBody>
            <a:bodyPr wrap="none" rtlCol="0">
              <a:spAutoFit/>
            </a:bodyPr>
            <a:lstStyle/>
            <a:p>
              <a:r>
                <a:rPr lang="en-US" sz="1600" dirty="0">
                  <a:solidFill>
                    <a:srgbClr val="FF0066"/>
                  </a:solidFill>
                </a:rPr>
                <a:t>75.1 N</a:t>
              </a:r>
              <a:endParaRPr lang="en-US" sz="1600" baseline="-25000" dirty="0">
                <a:solidFill>
                  <a:srgbClr val="FF0066"/>
                </a:solidFill>
              </a:endParaRPr>
            </a:p>
          </p:txBody>
        </p:sp>
      </p:grpSp>
      <p:sp>
        <p:nvSpPr>
          <p:cNvPr id="36" name="TextBox 35">
            <a:extLst>
              <a:ext uri="{FF2B5EF4-FFF2-40B4-BE49-F238E27FC236}">
                <a16:creationId xmlns:a16="http://schemas.microsoft.com/office/drawing/2014/main" id="{B16D3267-65D1-457C-AED4-2A7F38FA5E29}"/>
              </a:ext>
            </a:extLst>
          </p:cNvPr>
          <p:cNvSpPr txBox="1"/>
          <p:nvPr/>
        </p:nvSpPr>
        <p:spPr>
          <a:xfrm>
            <a:off x="204905" y="2333583"/>
            <a:ext cx="1274708" cy="369332"/>
          </a:xfrm>
          <a:prstGeom prst="rect">
            <a:avLst/>
          </a:prstGeom>
          <a:noFill/>
        </p:spPr>
        <p:txBody>
          <a:bodyPr wrap="none" rtlCol="0">
            <a:spAutoFit/>
          </a:bodyPr>
          <a:lstStyle/>
          <a:p>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 </a:t>
            </a:r>
            <a:r>
              <a:rPr lang="en-US" dirty="0" err="1">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baseline="-25000" dirty="0" err="1">
                <a:solidFill>
                  <a:srgbClr val="0070C0"/>
                </a:solidFill>
                <a:latin typeface="Ebrima" panose="02000000000000000000" pitchFamily="2" charset="0"/>
                <a:ea typeface="Ebrima" panose="02000000000000000000" pitchFamily="2" charset="0"/>
                <a:cs typeface="Ebrima" panose="02000000000000000000" pitchFamily="2" charset="0"/>
              </a:rPr>
              <a:t>g</a:t>
            </a:r>
            <a:r>
              <a:rPr lang="en-US" dirty="0" err="1">
                <a:solidFill>
                  <a:srgbClr val="0070C0"/>
                </a:solidFill>
                <a:latin typeface="Ebrima" panose="02000000000000000000" pitchFamily="2" charset="0"/>
                <a:ea typeface="Ebrima" panose="02000000000000000000" pitchFamily="2" charset="0"/>
                <a:cs typeface="Ebrima" panose="02000000000000000000" pitchFamily="2" charset="0"/>
              </a:rPr>
              <a:t>sin</a:t>
            </a:r>
            <a:r>
              <a:rPr lang="el-GR" dirty="0">
                <a:solidFill>
                  <a:srgbClr val="0070C0"/>
                </a:solidFill>
                <a:latin typeface="Ebrima" panose="02000000000000000000" pitchFamily="2" charset="0"/>
                <a:ea typeface="Ebrima" panose="02000000000000000000" pitchFamily="2" charset="0"/>
                <a:cs typeface="Ebrima" panose="02000000000000000000" pitchFamily="2" charset="0"/>
              </a:rPr>
              <a:t>θ</a:t>
            </a:r>
            <a:endParaRPr lang="en-US" b="1" baseline="-25000"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
        <p:nvSpPr>
          <p:cNvPr id="37" name="TextBox 36">
            <a:extLst>
              <a:ext uri="{FF2B5EF4-FFF2-40B4-BE49-F238E27FC236}">
                <a16:creationId xmlns:a16="http://schemas.microsoft.com/office/drawing/2014/main" id="{9B048BD0-CC5F-4491-A980-11629CB7E7C8}"/>
              </a:ext>
            </a:extLst>
          </p:cNvPr>
          <p:cNvSpPr txBox="1"/>
          <p:nvPr/>
        </p:nvSpPr>
        <p:spPr>
          <a:xfrm>
            <a:off x="208939" y="1900793"/>
            <a:ext cx="1361270" cy="369332"/>
          </a:xfrm>
          <a:prstGeom prst="rect">
            <a:avLst/>
          </a:prstGeom>
          <a:noFill/>
        </p:spPr>
        <p:txBody>
          <a:bodyPr wrap="none" rtlCol="0">
            <a:spAutoFit/>
          </a:bodyPr>
          <a:lstStyle/>
          <a:p>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 = </a:t>
            </a:r>
            <a:r>
              <a:rPr lang="en-US" dirty="0" err="1">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baseline="-25000" dirty="0" err="1">
                <a:solidFill>
                  <a:srgbClr val="FF0066"/>
                </a:solidFill>
                <a:latin typeface="Ebrima" panose="02000000000000000000" pitchFamily="2" charset="0"/>
                <a:ea typeface="Ebrima" panose="02000000000000000000" pitchFamily="2" charset="0"/>
                <a:cs typeface="Ebrima" panose="02000000000000000000" pitchFamily="2" charset="0"/>
              </a:rPr>
              <a:t>g</a:t>
            </a:r>
            <a:r>
              <a:rPr lang="en-US" dirty="0" err="1">
                <a:solidFill>
                  <a:srgbClr val="FF0066"/>
                </a:solidFill>
                <a:latin typeface="Ebrima" panose="02000000000000000000" pitchFamily="2" charset="0"/>
                <a:ea typeface="Ebrima" panose="02000000000000000000" pitchFamily="2" charset="0"/>
                <a:cs typeface="Ebrima" panose="02000000000000000000" pitchFamily="2" charset="0"/>
              </a:rPr>
              <a:t>cos</a:t>
            </a:r>
            <a:r>
              <a:rPr lang="el-GR" dirty="0">
                <a:solidFill>
                  <a:srgbClr val="FF0066"/>
                </a:solidFill>
                <a:latin typeface="Ebrima" panose="02000000000000000000" pitchFamily="2" charset="0"/>
                <a:ea typeface="Ebrima" panose="02000000000000000000" pitchFamily="2" charset="0"/>
                <a:cs typeface="Ebrima" panose="02000000000000000000" pitchFamily="2" charset="0"/>
              </a:rPr>
              <a:t>θ</a:t>
            </a:r>
            <a:endParaRPr lang="en-US" b="1" baseline="-25000" dirty="0">
              <a:solidFill>
                <a:srgbClr val="FF0066"/>
              </a:solidFill>
              <a:latin typeface="Ebrima" panose="02000000000000000000" pitchFamily="2" charset="0"/>
              <a:ea typeface="Ebrima" panose="02000000000000000000" pitchFamily="2" charset="0"/>
              <a:cs typeface="Ebrima" panose="02000000000000000000" pitchFamily="2" charset="0"/>
            </a:endParaRPr>
          </a:p>
        </p:txBody>
      </p:sp>
      <p:sp>
        <p:nvSpPr>
          <p:cNvPr id="38" name="TextBox 37">
            <a:extLst>
              <a:ext uri="{FF2B5EF4-FFF2-40B4-BE49-F238E27FC236}">
                <a16:creationId xmlns:a16="http://schemas.microsoft.com/office/drawing/2014/main" id="{5AC07496-99EA-40B8-984F-957FC3BF058D}"/>
              </a:ext>
            </a:extLst>
          </p:cNvPr>
          <p:cNvSpPr txBox="1"/>
          <p:nvPr/>
        </p:nvSpPr>
        <p:spPr>
          <a:xfrm>
            <a:off x="1076318" y="1435102"/>
            <a:ext cx="3263274" cy="369332"/>
          </a:xfrm>
          <a:prstGeom prst="rect">
            <a:avLst/>
          </a:prstGeom>
          <a:noFill/>
        </p:spPr>
        <p:txBody>
          <a:bodyPr wrap="square" rtlCol="0">
            <a:spAutoFit/>
          </a:bodyPr>
          <a:lstStyle/>
          <a:p>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 (10)(9.81) = </a:t>
            </a:r>
            <a:r>
              <a:rPr lang="en-US" b="1" dirty="0">
                <a:solidFill>
                  <a:srgbClr val="002060"/>
                </a:solidFill>
                <a:latin typeface="Ebrima" panose="02000000000000000000" pitchFamily="2" charset="0"/>
                <a:ea typeface="Ebrima" panose="02000000000000000000" pitchFamily="2" charset="0"/>
                <a:cs typeface="Ebrima" panose="02000000000000000000" pitchFamily="2" charset="0"/>
              </a:rPr>
              <a:t>98.1 N</a:t>
            </a:r>
          </a:p>
        </p:txBody>
      </p:sp>
      <p:sp>
        <p:nvSpPr>
          <p:cNvPr id="39" name="TextBox 38">
            <a:extLst>
              <a:ext uri="{FF2B5EF4-FFF2-40B4-BE49-F238E27FC236}">
                <a16:creationId xmlns:a16="http://schemas.microsoft.com/office/drawing/2014/main" id="{A86526BC-DB75-48CA-843C-BBAB04F36DD4}"/>
              </a:ext>
            </a:extLst>
          </p:cNvPr>
          <p:cNvSpPr txBox="1"/>
          <p:nvPr/>
        </p:nvSpPr>
        <p:spPr>
          <a:xfrm>
            <a:off x="1437066" y="1897444"/>
            <a:ext cx="2834430" cy="369332"/>
          </a:xfrm>
          <a:prstGeom prst="rect">
            <a:avLst/>
          </a:prstGeom>
          <a:noFill/>
        </p:spPr>
        <p:txBody>
          <a:bodyPr wrap="none" rtlCol="0">
            <a:spAutoFit/>
          </a:bodyPr>
          <a:lstStyle/>
          <a:p>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 98.1 × cos(40) = </a:t>
            </a:r>
            <a:r>
              <a:rPr lang="en-US" b="1" dirty="0">
                <a:solidFill>
                  <a:srgbClr val="FF0066"/>
                </a:solidFill>
                <a:latin typeface="Ebrima" panose="02000000000000000000" pitchFamily="2" charset="0"/>
                <a:ea typeface="Ebrima" panose="02000000000000000000" pitchFamily="2" charset="0"/>
                <a:cs typeface="Ebrima" panose="02000000000000000000" pitchFamily="2" charset="0"/>
              </a:rPr>
              <a:t>75.1 N</a:t>
            </a:r>
            <a:endParaRPr lang="en-US" b="1" baseline="-25000" dirty="0">
              <a:solidFill>
                <a:srgbClr val="FF0066"/>
              </a:solidFill>
              <a:latin typeface="Ebrima" panose="02000000000000000000" pitchFamily="2" charset="0"/>
              <a:ea typeface="Ebrima" panose="02000000000000000000" pitchFamily="2" charset="0"/>
              <a:cs typeface="Ebrima" panose="02000000000000000000" pitchFamily="2" charset="0"/>
            </a:endParaRPr>
          </a:p>
        </p:txBody>
      </p:sp>
      <p:sp>
        <p:nvSpPr>
          <p:cNvPr id="40" name="TextBox 39">
            <a:extLst>
              <a:ext uri="{FF2B5EF4-FFF2-40B4-BE49-F238E27FC236}">
                <a16:creationId xmlns:a16="http://schemas.microsoft.com/office/drawing/2014/main" id="{D0070862-EBC7-4BFD-A690-D543F51DB975}"/>
              </a:ext>
            </a:extLst>
          </p:cNvPr>
          <p:cNvSpPr txBox="1"/>
          <p:nvPr/>
        </p:nvSpPr>
        <p:spPr>
          <a:xfrm>
            <a:off x="1344579" y="2327893"/>
            <a:ext cx="2778325" cy="369332"/>
          </a:xfrm>
          <a:prstGeom prst="rect">
            <a:avLst/>
          </a:prstGeom>
          <a:noFill/>
        </p:spPr>
        <p:txBody>
          <a:bodyPr wrap="none" rtlCol="0">
            <a:spAutoFit/>
          </a:bodyPr>
          <a:lstStyle/>
          <a:p>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98.1 × sin(40) = </a:t>
            </a:r>
            <a:r>
              <a:rPr lang="en-US" b="1" dirty="0">
                <a:solidFill>
                  <a:srgbClr val="0070C0"/>
                </a:solidFill>
                <a:latin typeface="Ebrima" panose="02000000000000000000" pitchFamily="2" charset="0"/>
                <a:ea typeface="Ebrima" panose="02000000000000000000" pitchFamily="2" charset="0"/>
                <a:cs typeface="Ebrima" panose="02000000000000000000" pitchFamily="2" charset="0"/>
              </a:rPr>
              <a:t>63.1 N</a:t>
            </a:r>
            <a:endParaRPr lang="en-US" b="1" baseline="-25000"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
        <p:nvSpPr>
          <p:cNvPr id="41" name="TextBox 40">
            <a:extLst>
              <a:ext uri="{FF2B5EF4-FFF2-40B4-BE49-F238E27FC236}">
                <a16:creationId xmlns:a16="http://schemas.microsoft.com/office/drawing/2014/main" id="{DC791DAE-EEB0-4D4C-B3C9-4306E773ECA3}"/>
              </a:ext>
            </a:extLst>
          </p:cNvPr>
          <p:cNvSpPr txBox="1"/>
          <p:nvPr/>
        </p:nvSpPr>
        <p:spPr>
          <a:xfrm>
            <a:off x="896847" y="2792813"/>
            <a:ext cx="1120799" cy="369332"/>
          </a:xfrm>
          <a:prstGeom prst="rect">
            <a:avLst/>
          </a:prstGeom>
          <a:noFill/>
        </p:spPr>
        <p:txBody>
          <a:bodyPr wrap="square" rtlCol="0">
            <a:spAutoFit/>
          </a:bodyPr>
          <a:lstStyle/>
          <a:p>
            <a:r>
              <a:rPr lang="en-US" dirty="0">
                <a:solidFill>
                  <a:srgbClr val="FF6600"/>
                </a:solidFill>
                <a:latin typeface="Ebrima" panose="02000000000000000000" pitchFamily="2" charset="0"/>
                <a:ea typeface="Ebrima" panose="02000000000000000000" pitchFamily="2" charset="0"/>
                <a:cs typeface="Ebrima" panose="02000000000000000000" pitchFamily="2" charset="0"/>
              </a:rPr>
              <a:t>= </a:t>
            </a:r>
            <a:r>
              <a:rPr lang="en-US" b="1" dirty="0">
                <a:solidFill>
                  <a:srgbClr val="FF6600"/>
                </a:solidFill>
                <a:latin typeface="Ebrima" panose="02000000000000000000" pitchFamily="2" charset="0"/>
                <a:ea typeface="Ebrima" panose="02000000000000000000" pitchFamily="2" charset="0"/>
                <a:cs typeface="Ebrima" panose="02000000000000000000" pitchFamily="2" charset="0"/>
              </a:rPr>
              <a:t>75.1 N</a:t>
            </a:r>
          </a:p>
        </p:txBody>
      </p:sp>
      <p:sp>
        <p:nvSpPr>
          <p:cNvPr id="42" name="TextBox 41">
            <a:extLst>
              <a:ext uri="{FF2B5EF4-FFF2-40B4-BE49-F238E27FC236}">
                <a16:creationId xmlns:a16="http://schemas.microsoft.com/office/drawing/2014/main" id="{626C6A47-D4E9-4376-89A7-4EEAD763650D}"/>
              </a:ext>
            </a:extLst>
          </p:cNvPr>
          <p:cNvSpPr txBox="1"/>
          <p:nvPr/>
        </p:nvSpPr>
        <p:spPr>
          <a:xfrm>
            <a:off x="972500" y="3248873"/>
            <a:ext cx="3378435" cy="369332"/>
          </a:xfrm>
          <a:prstGeom prst="rect">
            <a:avLst/>
          </a:prstGeom>
          <a:noFill/>
        </p:spPr>
        <p:txBody>
          <a:bodyPr wrap="square" rtlCol="0">
            <a:spAutoFit/>
          </a:bodyPr>
          <a:lstStyle/>
          <a:p>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 (0.15)(75.1) = </a:t>
            </a:r>
            <a:r>
              <a:rPr lang="en-US" b="1" dirty="0">
                <a:solidFill>
                  <a:srgbClr val="7030A0"/>
                </a:solidFill>
                <a:latin typeface="Ebrima" panose="02000000000000000000" pitchFamily="2" charset="0"/>
                <a:ea typeface="Ebrima" panose="02000000000000000000" pitchFamily="2" charset="0"/>
                <a:cs typeface="Ebrima" panose="02000000000000000000" pitchFamily="2" charset="0"/>
              </a:rPr>
              <a:t>11.3 N</a:t>
            </a:r>
          </a:p>
        </p:txBody>
      </p:sp>
      <p:sp>
        <p:nvSpPr>
          <p:cNvPr id="16" name="Rectangle 15">
            <a:extLst>
              <a:ext uri="{FF2B5EF4-FFF2-40B4-BE49-F238E27FC236}">
                <a16:creationId xmlns:a16="http://schemas.microsoft.com/office/drawing/2014/main" id="{C3288045-F55F-4C1E-BA6B-E2E6E7271595}"/>
              </a:ext>
            </a:extLst>
          </p:cNvPr>
          <p:cNvSpPr/>
          <p:nvPr/>
        </p:nvSpPr>
        <p:spPr>
          <a:xfrm>
            <a:off x="6922337" y="2074596"/>
            <a:ext cx="1212191" cy="523220"/>
          </a:xfrm>
          <a:prstGeom prst="rect">
            <a:avLst/>
          </a:prstGeom>
        </p:spPr>
        <p:txBody>
          <a:bodyPr wrap="none">
            <a:spAutoFit/>
          </a:bodyPr>
          <a:lstStyle/>
          <a:p>
            <a:pPr algn="ct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98.1 N</a:t>
            </a:r>
            <a:endParaRPr lang="en-US" sz="2800" dirty="0">
              <a:solidFill>
                <a:srgbClr val="002060"/>
              </a:solidFill>
            </a:endParaRPr>
          </a:p>
        </p:txBody>
      </p:sp>
      <p:sp>
        <p:nvSpPr>
          <p:cNvPr id="17" name="Rectangle 16">
            <a:extLst>
              <a:ext uri="{FF2B5EF4-FFF2-40B4-BE49-F238E27FC236}">
                <a16:creationId xmlns:a16="http://schemas.microsoft.com/office/drawing/2014/main" id="{41FF3631-CE3E-42D7-AD6E-E3613C55F671}"/>
              </a:ext>
            </a:extLst>
          </p:cNvPr>
          <p:cNvSpPr/>
          <p:nvPr/>
        </p:nvSpPr>
        <p:spPr>
          <a:xfrm>
            <a:off x="6922336" y="2671473"/>
            <a:ext cx="1212191" cy="523220"/>
          </a:xfrm>
          <a:prstGeom prst="rect">
            <a:avLst/>
          </a:prstGeom>
        </p:spPr>
        <p:txBody>
          <a:bodyPr wrap="none">
            <a:spAutoFit/>
          </a:bodyPr>
          <a:lstStyle/>
          <a:p>
            <a:pPr algn="ctr"/>
            <a:r>
              <a:rPr lang="en-US" sz="2800" dirty="0">
                <a:solidFill>
                  <a:srgbClr val="FF0066"/>
                </a:solidFill>
                <a:latin typeface="Ebrima" panose="02000000000000000000" pitchFamily="2" charset="0"/>
                <a:ea typeface="Ebrima" panose="02000000000000000000" pitchFamily="2" charset="0"/>
                <a:cs typeface="Ebrima" panose="02000000000000000000" pitchFamily="2" charset="0"/>
              </a:rPr>
              <a:t>75.1 N</a:t>
            </a:r>
            <a:endParaRPr lang="en-US" sz="2800" dirty="0"/>
          </a:p>
        </p:txBody>
      </p:sp>
      <p:sp>
        <p:nvSpPr>
          <p:cNvPr id="18" name="Rectangle 17">
            <a:extLst>
              <a:ext uri="{FF2B5EF4-FFF2-40B4-BE49-F238E27FC236}">
                <a16:creationId xmlns:a16="http://schemas.microsoft.com/office/drawing/2014/main" id="{E731F3D5-C07A-41FA-90CD-A4719A3C0FE0}"/>
              </a:ext>
            </a:extLst>
          </p:cNvPr>
          <p:cNvSpPr/>
          <p:nvPr/>
        </p:nvSpPr>
        <p:spPr>
          <a:xfrm>
            <a:off x="6922336" y="3266846"/>
            <a:ext cx="1212191" cy="523220"/>
          </a:xfrm>
          <a:prstGeom prst="rect">
            <a:avLst/>
          </a:prstGeom>
        </p:spPr>
        <p:txBody>
          <a:bodyPr wrap="none">
            <a:spAutoFit/>
          </a:bodyPr>
          <a:lstStyle/>
          <a:p>
            <a:pPr algn="ctr"/>
            <a:r>
              <a:rPr lang="en-US" sz="2800" dirty="0">
                <a:solidFill>
                  <a:srgbClr val="0070C0"/>
                </a:solidFill>
                <a:latin typeface="Ebrima" panose="02000000000000000000" pitchFamily="2" charset="0"/>
                <a:ea typeface="Ebrima" panose="02000000000000000000" pitchFamily="2" charset="0"/>
                <a:cs typeface="Ebrima" panose="02000000000000000000" pitchFamily="2" charset="0"/>
              </a:rPr>
              <a:t>63.1 N</a:t>
            </a:r>
            <a:endParaRPr lang="en-US" sz="2800" dirty="0"/>
          </a:p>
        </p:txBody>
      </p:sp>
      <p:sp>
        <p:nvSpPr>
          <p:cNvPr id="19" name="Rectangle 18">
            <a:extLst>
              <a:ext uri="{FF2B5EF4-FFF2-40B4-BE49-F238E27FC236}">
                <a16:creationId xmlns:a16="http://schemas.microsoft.com/office/drawing/2014/main" id="{B4D726F6-332C-4826-AFE9-CBED7FF0CE2C}"/>
              </a:ext>
            </a:extLst>
          </p:cNvPr>
          <p:cNvSpPr/>
          <p:nvPr/>
        </p:nvSpPr>
        <p:spPr>
          <a:xfrm>
            <a:off x="6926921" y="3878845"/>
            <a:ext cx="1212191" cy="523220"/>
          </a:xfrm>
          <a:prstGeom prst="rect">
            <a:avLst/>
          </a:prstGeom>
        </p:spPr>
        <p:txBody>
          <a:bodyPr wrap="none">
            <a:spAutoFit/>
          </a:bodyPr>
          <a:lstStyle/>
          <a:p>
            <a:pPr algn="ctr"/>
            <a:r>
              <a:rPr lang="en-US" sz="2800" dirty="0">
                <a:solidFill>
                  <a:srgbClr val="FF6600"/>
                </a:solidFill>
                <a:latin typeface="Ebrima" panose="02000000000000000000" pitchFamily="2" charset="0"/>
                <a:ea typeface="Ebrima" panose="02000000000000000000" pitchFamily="2" charset="0"/>
                <a:cs typeface="Ebrima" panose="02000000000000000000" pitchFamily="2" charset="0"/>
              </a:rPr>
              <a:t>75.1 N</a:t>
            </a:r>
            <a:endParaRPr lang="en-US" sz="2800" dirty="0"/>
          </a:p>
        </p:txBody>
      </p:sp>
      <p:sp>
        <p:nvSpPr>
          <p:cNvPr id="44" name="Rectangle 43">
            <a:extLst>
              <a:ext uri="{FF2B5EF4-FFF2-40B4-BE49-F238E27FC236}">
                <a16:creationId xmlns:a16="http://schemas.microsoft.com/office/drawing/2014/main" id="{EFBC1869-540C-4847-A037-38CB06BD15DB}"/>
              </a:ext>
            </a:extLst>
          </p:cNvPr>
          <p:cNvSpPr/>
          <p:nvPr/>
        </p:nvSpPr>
        <p:spPr>
          <a:xfrm>
            <a:off x="6922336" y="4474218"/>
            <a:ext cx="1212191" cy="523220"/>
          </a:xfrm>
          <a:prstGeom prst="rect">
            <a:avLst/>
          </a:prstGeom>
        </p:spPr>
        <p:txBody>
          <a:bodyPr wrap="none">
            <a:spAutoFit/>
          </a:bodyPr>
          <a:lstStyle/>
          <a:p>
            <a:pPr algn="ctr"/>
            <a:r>
              <a:rPr lang="en-US" sz="2800" dirty="0">
                <a:solidFill>
                  <a:srgbClr val="7030A0"/>
                </a:solidFill>
                <a:latin typeface="Ebrima" panose="02000000000000000000" pitchFamily="2" charset="0"/>
                <a:ea typeface="Ebrima" panose="02000000000000000000" pitchFamily="2" charset="0"/>
                <a:cs typeface="Ebrima" panose="02000000000000000000" pitchFamily="2" charset="0"/>
              </a:rPr>
              <a:t>11.3 N</a:t>
            </a:r>
            <a:endParaRPr lang="en-US" sz="2800" dirty="0"/>
          </a:p>
        </p:txBody>
      </p:sp>
      <p:grpSp>
        <p:nvGrpSpPr>
          <p:cNvPr id="70" name="Group 69">
            <a:extLst>
              <a:ext uri="{FF2B5EF4-FFF2-40B4-BE49-F238E27FC236}">
                <a16:creationId xmlns:a16="http://schemas.microsoft.com/office/drawing/2014/main" id="{A57E461E-588D-4837-9F09-B9B6C33CC864}"/>
              </a:ext>
            </a:extLst>
          </p:cNvPr>
          <p:cNvGrpSpPr/>
          <p:nvPr/>
        </p:nvGrpSpPr>
        <p:grpSpPr>
          <a:xfrm>
            <a:off x="3659721" y="4996164"/>
            <a:ext cx="599627" cy="748549"/>
            <a:chOff x="3659721" y="4996164"/>
            <a:chExt cx="599627" cy="748549"/>
          </a:xfrm>
        </p:grpSpPr>
        <p:sp>
          <p:nvSpPr>
            <p:cNvPr id="68" name="Arc 67">
              <a:extLst>
                <a:ext uri="{FF2B5EF4-FFF2-40B4-BE49-F238E27FC236}">
                  <a16:creationId xmlns:a16="http://schemas.microsoft.com/office/drawing/2014/main" id="{F301607C-7745-4B29-9B7C-E14E1BBF131D}"/>
                </a:ext>
              </a:extLst>
            </p:cNvPr>
            <p:cNvSpPr/>
            <p:nvPr/>
          </p:nvSpPr>
          <p:spPr>
            <a:xfrm>
              <a:off x="3659721" y="4996164"/>
              <a:ext cx="561176" cy="528671"/>
            </a:xfrm>
            <a:prstGeom prst="arc">
              <a:avLst>
                <a:gd name="adj1" fmla="val 2973509"/>
                <a:gd name="adj2" fmla="val 541258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chemeClr val="bg1"/>
                </a:solidFill>
              </a:endParaRPr>
            </a:p>
          </p:txBody>
        </p:sp>
        <p:sp>
          <p:nvSpPr>
            <p:cNvPr id="69" name="Rectangle 68">
              <a:extLst>
                <a:ext uri="{FF2B5EF4-FFF2-40B4-BE49-F238E27FC236}">
                  <a16:creationId xmlns:a16="http://schemas.microsoft.com/office/drawing/2014/main" id="{83E4E522-FE38-4969-869D-08AC1854A65B}"/>
                </a:ext>
              </a:extLst>
            </p:cNvPr>
            <p:cNvSpPr/>
            <p:nvPr/>
          </p:nvSpPr>
          <p:spPr>
            <a:xfrm>
              <a:off x="3882322" y="5483103"/>
              <a:ext cx="377026" cy="261610"/>
            </a:xfrm>
            <a:prstGeom prst="rect">
              <a:avLst/>
            </a:prstGeom>
          </p:spPr>
          <p:txBody>
            <a:bodyPr wrap="none">
              <a:spAutoFit/>
            </a:bodyPr>
            <a:lstStyle/>
            <a:p>
              <a:r>
                <a:rPr lang="en-US" sz="1100" dirty="0">
                  <a:solidFill>
                    <a:schemeClr val="bg1"/>
                  </a:solidFill>
                  <a:latin typeface="+mj-lt"/>
                </a:rPr>
                <a:t>40°</a:t>
              </a:r>
              <a:endParaRPr lang="en-US" sz="600" dirty="0">
                <a:solidFill>
                  <a:schemeClr val="bg1"/>
                </a:solidFill>
                <a:latin typeface="+mj-lt"/>
              </a:endParaRPr>
            </a:p>
          </p:txBody>
        </p:sp>
      </p:grpSp>
      <p:cxnSp>
        <p:nvCxnSpPr>
          <p:cNvPr id="9" name="Straight Arrow Connector 8"/>
          <p:cNvCxnSpPr/>
          <p:nvPr/>
        </p:nvCxnSpPr>
        <p:spPr>
          <a:xfrm flipH="1" flipV="1">
            <a:off x="3927341" y="5195312"/>
            <a:ext cx="449856" cy="606153"/>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3920716" y="5202652"/>
            <a:ext cx="9811" cy="896196"/>
          </a:xfrm>
          <a:prstGeom prst="straightConnector1">
            <a:avLst/>
          </a:prstGeom>
          <a:ln w="57150">
            <a:solidFill>
              <a:srgbClr val="00206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3477487" y="5195312"/>
            <a:ext cx="438357" cy="305185"/>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 name="Oval 11"/>
          <p:cNvSpPr/>
          <p:nvPr/>
        </p:nvSpPr>
        <p:spPr>
          <a:xfrm>
            <a:off x="3868309" y="5147303"/>
            <a:ext cx="109486" cy="10407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4" name="Oval 33">
            <a:extLst>
              <a:ext uri="{FF2B5EF4-FFF2-40B4-BE49-F238E27FC236}">
                <a16:creationId xmlns:a16="http://schemas.microsoft.com/office/drawing/2014/main" id="{C8CE7524-4552-4CD8-A1E4-D8738EE46DA5}"/>
              </a:ext>
            </a:extLst>
          </p:cNvPr>
          <p:cNvSpPr/>
          <p:nvPr/>
        </p:nvSpPr>
        <p:spPr>
          <a:xfrm>
            <a:off x="1369573" y="5402657"/>
            <a:ext cx="108611" cy="105137"/>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45" name="TextBox 44">
            <a:extLst>
              <a:ext uri="{FF2B5EF4-FFF2-40B4-BE49-F238E27FC236}">
                <a16:creationId xmlns:a16="http://schemas.microsoft.com/office/drawing/2014/main" id="{FD7AB1CC-478D-48A0-A0D9-204AA7B33D65}"/>
              </a:ext>
            </a:extLst>
          </p:cNvPr>
          <p:cNvSpPr txBox="1"/>
          <p:nvPr/>
        </p:nvSpPr>
        <p:spPr>
          <a:xfrm>
            <a:off x="204985" y="3698265"/>
            <a:ext cx="3042510" cy="369332"/>
          </a:xfrm>
          <a:prstGeom prst="rect">
            <a:avLst/>
          </a:prstGeom>
          <a:noFill/>
        </p:spPr>
        <p:txBody>
          <a:bodyPr wrap="square" rtlCol="0">
            <a:spAutoFit/>
          </a:bodyPr>
          <a:lstStyle/>
          <a:p>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net</a:t>
            </a:r>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 = 63.1 – 11.3 = </a:t>
            </a:r>
            <a:r>
              <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51.8 N</a:t>
            </a:r>
          </a:p>
        </p:txBody>
      </p:sp>
      <p:sp>
        <p:nvSpPr>
          <p:cNvPr id="46" name="TextBox 45">
            <a:extLst>
              <a:ext uri="{FF2B5EF4-FFF2-40B4-BE49-F238E27FC236}">
                <a16:creationId xmlns:a16="http://schemas.microsoft.com/office/drawing/2014/main" id="{80C61FE3-780A-48C0-BBCA-F965AB2962BD}"/>
              </a:ext>
            </a:extLst>
          </p:cNvPr>
          <p:cNvSpPr txBox="1"/>
          <p:nvPr/>
        </p:nvSpPr>
        <p:spPr>
          <a:xfrm>
            <a:off x="204985" y="4151491"/>
            <a:ext cx="1083488" cy="369332"/>
          </a:xfrm>
          <a:prstGeom prst="rect">
            <a:avLst/>
          </a:prstGeom>
          <a:noFill/>
        </p:spPr>
        <p:txBody>
          <a:bodyPr wrap="square" rtlCol="0">
            <a:spAutoFit/>
          </a:bodyPr>
          <a:lstStyle/>
          <a:p>
            <a:r>
              <a:rPr lang="en-US" dirty="0">
                <a:solidFill>
                  <a:srgbClr val="00B050"/>
                </a:solidFill>
                <a:latin typeface="Ebrima" panose="02000000000000000000" pitchFamily="2" charset="0"/>
                <a:ea typeface="Ebrima" panose="02000000000000000000" pitchFamily="2" charset="0"/>
                <a:cs typeface="Ebrima" panose="02000000000000000000" pitchFamily="2" charset="0"/>
              </a:rPr>
              <a:t>a = F/m</a:t>
            </a:r>
            <a:endParaRPr lang="en-US" b="1"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sp>
        <p:nvSpPr>
          <p:cNvPr id="47" name="TextBox 46">
            <a:extLst>
              <a:ext uri="{FF2B5EF4-FFF2-40B4-BE49-F238E27FC236}">
                <a16:creationId xmlns:a16="http://schemas.microsoft.com/office/drawing/2014/main" id="{FD0F822C-01DE-4AF9-B04B-E2F17E5D6B5B}"/>
              </a:ext>
            </a:extLst>
          </p:cNvPr>
          <p:cNvSpPr txBox="1"/>
          <p:nvPr/>
        </p:nvSpPr>
        <p:spPr>
          <a:xfrm>
            <a:off x="1065389" y="4154933"/>
            <a:ext cx="3663324" cy="369332"/>
          </a:xfrm>
          <a:prstGeom prst="rect">
            <a:avLst/>
          </a:prstGeom>
          <a:noFill/>
        </p:spPr>
        <p:txBody>
          <a:bodyPr wrap="square" rtlCol="0">
            <a:spAutoFit/>
          </a:bodyPr>
          <a:lstStyle/>
          <a:p>
            <a:r>
              <a:rPr lang="en-US">
                <a:solidFill>
                  <a:srgbClr val="00B050"/>
                </a:solidFill>
                <a:latin typeface="Ebrima" panose="02000000000000000000" pitchFamily="2" charset="0"/>
                <a:ea typeface="Ebrima" panose="02000000000000000000" pitchFamily="2" charset="0"/>
                <a:cs typeface="Ebrima" panose="02000000000000000000" pitchFamily="2" charset="0"/>
              </a:rPr>
              <a:t>= 51.8/10 = </a:t>
            </a:r>
            <a:r>
              <a:rPr lang="en-US" b="1">
                <a:solidFill>
                  <a:srgbClr val="00B050"/>
                </a:solidFill>
                <a:latin typeface="Ebrima" panose="02000000000000000000" pitchFamily="2" charset="0"/>
                <a:ea typeface="Ebrima" panose="02000000000000000000" pitchFamily="2" charset="0"/>
                <a:cs typeface="Ebrima" panose="02000000000000000000" pitchFamily="2" charset="0"/>
              </a:rPr>
              <a:t>5.18 m s</a:t>
            </a:r>
            <a:r>
              <a:rPr lang="en-US" b="1" baseline="30000">
                <a:solidFill>
                  <a:srgbClr val="00B050"/>
                </a:solidFill>
                <a:latin typeface="Ebrima" panose="02000000000000000000" pitchFamily="2" charset="0"/>
                <a:ea typeface="Ebrima" panose="02000000000000000000" pitchFamily="2" charset="0"/>
                <a:cs typeface="Ebrima" panose="02000000000000000000" pitchFamily="2" charset="0"/>
              </a:rPr>
              <a:t>-2</a:t>
            </a:r>
            <a:endParaRPr lang="en-US" b="1" dirty="0">
              <a:solidFill>
                <a:srgbClr val="00B050"/>
              </a:solidFill>
              <a:latin typeface="Ebrima" panose="02000000000000000000" pitchFamily="2" charset="0"/>
              <a:ea typeface="Ebrima" panose="02000000000000000000" pitchFamily="2" charset="0"/>
              <a:cs typeface="Ebrima" panose="02000000000000000000" pitchFamily="2" charset="0"/>
            </a:endParaRPr>
          </a:p>
        </p:txBody>
      </p:sp>
      <p:sp>
        <p:nvSpPr>
          <p:cNvPr id="48" name="Rectangle 47">
            <a:extLst>
              <a:ext uri="{FF2B5EF4-FFF2-40B4-BE49-F238E27FC236}">
                <a16:creationId xmlns:a16="http://schemas.microsoft.com/office/drawing/2014/main" id="{99964CE9-0E2D-4351-B96C-FEE6618C431B}"/>
              </a:ext>
            </a:extLst>
          </p:cNvPr>
          <p:cNvSpPr/>
          <p:nvPr/>
        </p:nvSpPr>
        <p:spPr>
          <a:xfrm>
            <a:off x="6922336" y="5072663"/>
            <a:ext cx="1212191" cy="523220"/>
          </a:xfrm>
          <a:prstGeom prst="rect">
            <a:avLst/>
          </a:prstGeom>
        </p:spPr>
        <p:txBody>
          <a:bodyPr wrap="none">
            <a:spAutoFit/>
          </a:bodyPr>
          <a:lstStyle/>
          <a:p>
            <a:pPr algn="ctr"/>
            <a:r>
              <a:rPr lang="en-US" sz="2800"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51.8 N</a:t>
            </a:r>
            <a:endParaRPr lang="en-US" sz="2800" dirty="0"/>
          </a:p>
        </p:txBody>
      </p:sp>
      <p:sp>
        <p:nvSpPr>
          <p:cNvPr id="49" name="Rectangle 48">
            <a:extLst>
              <a:ext uri="{FF2B5EF4-FFF2-40B4-BE49-F238E27FC236}">
                <a16:creationId xmlns:a16="http://schemas.microsoft.com/office/drawing/2014/main" id="{6B52E238-B5F5-45EC-9A1E-AF193982076C}"/>
              </a:ext>
            </a:extLst>
          </p:cNvPr>
          <p:cNvSpPr/>
          <p:nvPr/>
        </p:nvSpPr>
        <p:spPr>
          <a:xfrm>
            <a:off x="6658970" y="5659365"/>
            <a:ext cx="1726755" cy="523220"/>
          </a:xfrm>
          <a:prstGeom prst="rect">
            <a:avLst/>
          </a:prstGeom>
        </p:spPr>
        <p:txBody>
          <a:bodyPr wrap="none">
            <a:spAutoFit/>
          </a:bodyPr>
          <a:lstStyle/>
          <a:p>
            <a:pPr algn="ctr"/>
            <a:r>
              <a:rPr lang="en-US" sz="2800" dirty="0">
                <a:solidFill>
                  <a:srgbClr val="00B050"/>
                </a:solidFill>
                <a:latin typeface="Ebrima" panose="02000000000000000000" pitchFamily="2" charset="0"/>
                <a:ea typeface="Ebrima" panose="02000000000000000000" pitchFamily="2" charset="0"/>
                <a:cs typeface="Ebrima" panose="02000000000000000000" pitchFamily="2" charset="0"/>
              </a:rPr>
              <a:t>5.18 m s</a:t>
            </a:r>
            <a:r>
              <a:rPr lang="en-US" sz="2800" baseline="30000" dirty="0">
                <a:solidFill>
                  <a:srgbClr val="00B050"/>
                </a:solidFill>
                <a:latin typeface="Ebrima" panose="02000000000000000000" pitchFamily="2" charset="0"/>
                <a:ea typeface="Ebrima" panose="02000000000000000000" pitchFamily="2" charset="0"/>
                <a:cs typeface="Ebrima" panose="02000000000000000000" pitchFamily="2" charset="0"/>
              </a:rPr>
              <a:t>-2</a:t>
            </a:r>
            <a:endParaRPr lang="en-US" sz="2800" dirty="0">
              <a:solidFill>
                <a:srgbClr val="00B050"/>
              </a:solidFill>
            </a:endParaRPr>
          </a:p>
        </p:txBody>
      </p:sp>
    </p:spTree>
    <p:extLst>
      <p:ext uri="{BB962C8B-B14F-4D97-AF65-F5344CB8AC3E}">
        <p14:creationId xmlns:p14="http://schemas.microsoft.com/office/powerpoint/2010/main" val="381400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77778E-7 -1.11111E-6 L 0.04983 0.08542 " pathEditMode="relative" rAng="0" ptsTypes="AA">
                                      <p:cBhvr>
                                        <p:cTn id="34" dur="2000" fill="hold"/>
                                        <p:tgtEl>
                                          <p:spTgt spid="11"/>
                                        </p:tgtEl>
                                        <p:attrNameLst>
                                          <p:attrName>ppt_x</p:attrName>
                                          <p:attrName>ppt_y</p:attrName>
                                        </p:attrNameLst>
                                      </p:cBhvr>
                                      <p:rCtr x="2483" y="4259"/>
                                    </p:animMotion>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right)">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down)">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left)">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left)">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left)">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left)">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left)">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wipe(left)">
                                      <p:cBhvr>
                                        <p:cTn id="127" dur="500"/>
                                        <p:tgtEl>
                                          <p:spTgt spid="4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wipe(left)">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wipe(left)">
                                      <p:cBhvr>
                                        <p:cTn id="147" dur="500"/>
                                        <p:tgtEl>
                                          <p:spTgt spid="48"/>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wipe(left)">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wipe(left)">
                                      <p:cBhvr>
                                        <p:cTn id="157" dur="500"/>
                                        <p:tgtEl>
                                          <p:spTgt spid="47"/>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wipe(left)">
                                      <p:cBhvr>
                                        <p:cTn id="1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7" grpId="0"/>
      <p:bldP spid="28" grpId="0"/>
      <p:bldP spid="29" grpId="0" animBg="1"/>
      <p:bldP spid="36" grpId="0"/>
      <p:bldP spid="37" grpId="0"/>
      <p:bldP spid="38" grpId="0"/>
      <p:bldP spid="39" grpId="0"/>
      <p:bldP spid="40" grpId="0"/>
      <p:bldP spid="41" grpId="0"/>
      <p:bldP spid="42" grpId="0"/>
      <p:bldP spid="16" grpId="0"/>
      <p:bldP spid="17" grpId="0"/>
      <p:bldP spid="18" grpId="0"/>
      <p:bldP spid="19" grpId="0"/>
      <p:bldP spid="44" grpId="0"/>
      <p:bldP spid="34" grpId="0" animBg="1"/>
      <p:bldP spid="45" grpId="0"/>
      <p:bldP spid="46" grpId="0"/>
      <p:bldP spid="47" grpId="0"/>
      <p:bldP spid="48" grpId="0"/>
      <p:bldP spid="4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if we didn’t know mass?</a:t>
            </a:r>
            <a:endParaRPr lang="en-US" u="sng" dirty="0">
              <a:solidFill>
                <a:schemeClr val="bg1"/>
              </a:solidFill>
              <a:effectLst>
                <a:outerShdw blurRad="38100" dist="38100" dir="2700000" algn="tl">
                  <a:srgbClr val="000000">
                    <a:alpha val="43137"/>
                  </a:srgbClr>
                </a:outerShdw>
              </a:effectLst>
            </a:endParaRPr>
          </a:p>
        </p:txBody>
      </p:sp>
      <p:sp>
        <p:nvSpPr>
          <p:cNvPr id="6" name="Right Triangle 5"/>
          <p:cNvSpPr/>
          <p:nvPr/>
        </p:nvSpPr>
        <p:spPr>
          <a:xfrm flipH="1">
            <a:off x="2822708" y="4729766"/>
            <a:ext cx="2199911" cy="1474536"/>
          </a:xfrm>
          <a:prstGeom prst="rtTriangl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ounded Rectangle 6"/>
          <p:cNvSpPr/>
          <p:nvPr/>
        </p:nvSpPr>
        <p:spPr>
          <a:xfrm rot="19572072">
            <a:off x="3531310" y="4992530"/>
            <a:ext cx="783485" cy="427407"/>
          </a:xfrm>
          <a:prstGeom prst="round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p:cNvSpPr/>
          <p:nvPr/>
        </p:nvSpPr>
        <p:spPr>
          <a:xfrm>
            <a:off x="3141561" y="5933866"/>
            <a:ext cx="461986" cy="338554"/>
          </a:xfrm>
          <a:prstGeom prst="rect">
            <a:avLst/>
          </a:prstGeom>
        </p:spPr>
        <p:txBody>
          <a:bodyPr wrap="none">
            <a:spAutoFit/>
          </a:bodyPr>
          <a:lstStyle/>
          <a:p>
            <a:r>
              <a:rPr lang="en-US" sz="1600" dirty="0">
                <a:solidFill>
                  <a:schemeClr val="bg1"/>
                </a:solidFill>
                <a:latin typeface="+mj-lt"/>
              </a:rPr>
              <a:t>40°</a:t>
            </a:r>
            <a:endParaRPr lang="en-US" sz="900" dirty="0">
              <a:solidFill>
                <a:schemeClr val="bg1"/>
              </a:solidFill>
              <a:latin typeface="+mj-lt"/>
            </a:endParaRPr>
          </a:p>
        </p:txBody>
      </p:sp>
      <p:sp>
        <p:nvSpPr>
          <p:cNvPr id="13" name="Arc 12"/>
          <p:cNvSpPr/>
          <p:nvPr/>
        </p:nvSpPr>
        <p:spPr>
          <a:xfrm rot="16200000">
            <a:off x="2616463" y="5932936"/>
            <a:ext cx="561176" cy="528671"/>
          </a:xfrm>
          <a:prstGeom prst="arc">
            <a:avLst>
              <a:gd name="adj1" fmla="val 2973509"/>
              <a:gd name="adj2" fmla="val 541258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chemeClr val="bg1"/>
              </a:solidFill>
            </a:endParaRPr>
          </a:p>
        </p:txBody>
      </p:sp>
      <p:sp>
        <p:nvSpPr>
          <p:cNvPr id="15" name="Rectangle 14"/>
          <p:cNvSpPr/>
          <p:nvPr/>
        </p:nvSpPr>
        <p:spPr>
          <a:xfrm>
            <a:off x="4212010" y="5912527"/>
            <a:ext cx="851515" cy="338554"/>
          </a:xfrm>
          <a:prstGeom prst="rect">
            <a:avLst/>
          </a:prstGeom>
        </p:spPr>
        <p:txBody>
          <a:bodyPr wrap="none">
            <a:spAutoFit/>
          </a:bodyPr>
          <a:lstStyle/>
          <a:p>
            <a:r>
              <a:rPr lang="el-GR" sz="1600" i="1" dirty="0">
                <a:solidFill>
                  <a:schemeClr val="bg1">
                    <a:lumMod val="85000"/>
                  </a:schemeClr>
                </a:solidFill>
                <a:latin typeface="+mj-lt"/>
              </a:rPr>
              <a:t>μ</a:t>
            </a:r>
            <a:r>
              <a:rPr lang="en-US" sz="1600" i="1" dirty="0">
                <a:solidFill>
                  <a:schemeClr val="bg1">
                    <a:lumMod val="85000"/>
                  </a:schemeClr>
                </a:solidFill>
                <a:latin typeface="+mj-lt"/>
              </a:rPr>
              <a:t> = 0.15</a:t>
            </a:r>
            <a:endParaRPr lang="en-US" sz="900" i="1" dirty="0">
              <a:solidFill>
                <a:schemeClr val="bg1">
                  <a:lumMod val="85000"/>
                </a:schemeClr>
              </a:solidFill>
              <a:latin typeface="+mj-lt"/>
            </a:endParaRPr>
          </a:p>
        </p:txBody>
      </p:sp>
      <p:sp>
        <p:nvSpPr>
          <p:cNvPr id="21" name="TextBox 20">
            <a:extLst>
              <a:ext uri="{FF2B5EF4-FFF2-40B4-BE49-F238E27FC236}">
                <a16:creationId xmlns:a16="http://schemas.microsoft.com/office/drawing/2014/main" id="{A3166BF9-4564-431C-AE31-E03C4BAB8D1A}"/>
              </a:ext>
            </a:extLst>
          </p:cNvPr>
          <p:cNvSpPr txBox="1"/>
          <p:nvPr/>
        </p:nvSpPr>
        <p:spPr>
          <a:xfrm>
            <a:off x="204985" y="1432120"/>
            <a:ext cx="1083488" cy="369332"/>
          </a:xfrm>
          <a:prstGeom prst="rect">
            <a:avLst/>
          </a:prstGeom>
          <a:noFill/>
        </p:spPr>
        <p:txBody>
          <a:bodyPr wrap="square" rtlCol="0">
            <a:spAutoFit/>
          </a:bodyPr>
          <a:lstStyle/>
          <a:p>
            <a:r>
              <a:rPr lang="en-US" dirty="0" err="1">
                <a:solidFill>
                  <a:srgbClr val="002060"/>
                </a:solidFill>
                <a:latin typeface="Ebrima" panose="02000000000000000000" pitchFamily="2" charset="0"/>
                <a:ea typeface="Ebrima" panose="02000000000000000000" pitchFamily="2" charset="0"/>
                <a:cs typeface="Ebrima" panose="02000000000000000000" pitchFamily="2" charset="0"/>
              </a:rPr>
              <a:t>F</a:t>
            </a:r>
            <a:r>
              <a:rPr lang="en-US" baseline="-25000" dirty="0" err="1">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 = mg</a:t>
            </a:r>
            <a:endParaRPr lang="en-US"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sp>
        <p:nvSpPr>
          <p:cNvPr id="22" name="TextBox 21">
            <a:extLst>
              <a:ext uri="{FF2B5EF4-FFF2-40B4-BE49-F238E27FC236}">
                <a16:creationId xmlns:a16="http://schemas.microsoft.com/office/drawing/2014/main" id="{D4D1027A-AF68-46D3-9BA0-B471BF0F4BE6}"/>
              </a:ext>
            </a:extLst>
          </p:cNvPr>
          <p:cNvSpPr txBox="1"/>
          <p:nvPr/>
        </p:nvSpPr>
        <p:spPr>
          <a:xfrm>
            <a:off x="204985" y="2791807"/>
            <a:ext cx="3378435" cy="369332"/>
          </a:xfrm>
          <a:prstGeom prst="rect">
            <a:avLst/>
          </a:prstGeom>
          <a:noFill/>
        </p:spPr>
        <p:txBody>
          <a:bodyPr wrap="square" rtlCol="0">
            <a:spAutoFit/>
          </a:bodyPr>
          <a:lstStyle/>
          <a:p>
            <a:r>
              <a:rPr lang="en-US" dirty="0">
                <a:solidFill>
                  <a:srgbClr val="FF6600"/>
                </a:solidFill>
                <a:latin typeface="Ebrima" panose="02000000000000000000" pitchFamily="2" charset="0"/>
                <a:ea typeface="Ebrima" panose="02000000000000000000" pitchFamily="2" charset="0"/>
                <a:cs typeface="Ebrima" panose="02000000000000000000" pitchFamily="2" charset="0"/>
              </a:rPr>
              <a:t>R = F</a:t>
            </a:r>
            <a:r>
              <a:rPr lang="en-US" baseline="-25000" dirty="0">
                <a:solidFill>
                  <a:srgbClr val="FF6600"/>
                </a:solidFill>
                <a:latin typeface="Ebrima" panose="02000000000000000000" pitchFamily="2" charset="0"/>
                <a:ea typeface="Ebrima" panose="02000000000000000000" pitchFamily="2" charset="0"/>
                <a:cs typeface="Ebrima" panose="02000000000000000000" pitchFamily="2" charset="0"/>
              </a:rPr>
              <a:t>⊥</a:t>
            </a:r>
            <a:endParaRPr lang="en-US" b="1" dirty="0">
              <a:solidFill>
                <a:srgbClr val="FF6600"/>
              </a:solidFill>
              <a:latin typeface="Ebrima" panose="02000000000000000000" pitchFamily="2" charset="0"/>
              <a:ea typeface="Ebrima" panose="02000000000000000000" pitchFamily="2" charset="0"/>
              <a:cs typeface="Ebrima" panose="02000000000000000000" pitchFamily="2" charset="0"/>
            </a:endParaRPr>
          </a:p>
        </p:txBody>
      </p:sp>
      <p:sp>
        <p:nvSpPr>
          <p:cNvPr id="23" name="TextBox 22">
            <a:extLst>
              <a:ext uri="{FF2B5EF4-FFF2-40B4-BE49-F238E27FC236}">
                <a16:creationId xmlns:a16="http://schemas.microsoft.com/office/drawing/2014/main" id="{425E416A-8E05-4AC9-8E63-D94DA76C6A1F}"/>
              </a:ext>
            </a:extLst>
          </p:cNvPr>
          <p:cNvSpPr txBox="1"/>
          <p:nvPr/>
        </p:nvSpPr>
        <p:spPr>
          <a:xfrm>
            <a:off x="204985" y="3245036"/>
            <a:ext cx="1025299" cy="369332"/>
          </a:xfrm>
          <a:prstGeom prst="rect">
            <a:avLst/>
          </a:prstGeom>
          <a:noFill/>
        </p:spPr>
        <p:txBody>
          <a:bodyPr wrap="square" rtlCol="0">
            <a:spAutoFit/>
          </a:bodyPr>
          <a:lstStyle/>
          <a:p>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rgbClr val="7030A0"/>
                </a:solidFill>
                <a:latin typeface="Ebrima" panose="02000000000000000000" pitchFamily="2" charset="0"/>
                <a:ea typeface="Ebrima" panose="02000000000000000000" pitchFamily="2" charset="0"/>
                <a:cs typeface="Ebrima" panose="02000000000000000000" pitchFamily="2" charset="0"/>
              </a:rPr>
              <a:t>f</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 = </a:t>
            </a:r>
            <a:r>
              <a:rPr lang="el-GR"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R</a:t>
            </a:r>
            <a:endParaRPr lang="en-US"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sp>
        <p:nvSpPr>
          <p:cNvPr id="27" name="TextBox 26">
            <a:extLst>
              <a:ext uri="{FF2B5EF4-FFF2-40B4-BE49-F238E27FC236}">
                <a16:creationId xmlns:a16="http://schemas.microsoft.com/office/drawing/2014/main" id="{2C2DF9C6-EDAE-4EFF-814E-84912C4FDFF3}"/>
              </a:ext>
            </a:extLst>
          </p:cNvPr>
          <p:cNvSpPr txBox="1"/>
          <p:nvPr/>
        </p:nvSpPr>
        <p:spPr>
          <a:xfrm>
            <a:off x="1718390" y="4971280"/>
            <a:ext cx="1271502" cy="338554"/>
          </a:xfrm>
          <a:prstGeom prst="rect">
            <a:avLst/>
          </a:prstGeom>
          <a:noFill/>
        </p:spPr>
        <p:txBody>
          <a:bodyPr wrap="none" rtlCol="0">
            <a:spAutoFit/>
          </a:bodyPr>
          <a:lstStyle/>
          <a:p>
            <a:r>
              <a:rPr lang="el-GR" sz="1600"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sz="1600" dirty="0">
                <a:solidFill>
                  <a:srgbClr val="7030A0"/>
                </a:solidFill>
                <a:latin typeface="Ebrima" panose="02000000000000000000" pitchFamily="2" charset="0"/>
                <a:ea typeface="Ebrima" panose="02000000000000000000" pitchFamily="2" charset="0"/>
                <a:cs typeface="Ebrima" panose="02000000000000000000" pitchFamily="2" charset="0"/>
              </a:rPr>
              <a:t>((mg)cos</a:t>
            </a:r>
            <a:r>
              <a:rPr lang="el-GR" sz="1600" dirty="0">
                <a:solidFill>
                  <a:srgbClr val="7030A0"/>
                </a:solidFill>
                <a:latin typeface="Ebrima" panose="02000000000000000000" pitchFamily="2" charset="0"/>
                <a:ea typeface="Ebrima" panose="02000000000000000000" pitchFamily="2" charset="0"/>
                <a:cs typeface="Ebrima" panose="02000000000000000000" pitchFamily="2" charset="0"/>
              </a:rPr>
              <a:t>θ</a:t>
            </a:r>
            <a:r>
              <a:rPr lang="en-US" sz="1600" dirty="0">
                <a:solidFill>
                  <a:srgbClr val="7030A0"/>
                </a:solidFill>
                <a:latin typeface="Ebrima" panose="02000000000000000000" pitchFamily="2" charset="0"/>
                <a:ea typeface="Ebrima" panose="02000000000000000000" pitchFamily="2" charset="0"/>
                <a:cs typeface="Ebrima" panose="02000000000000000000" pitchFamily="2" charset="0"/>
              </a:rPr>
              <a:t>)</a:t>
            </a:r>
            <a:endParaRPr lang="en-US" sz="1600" baseline="-25000" dirty="0">
              <a:solidFill>
                <a:srgbClr val="7030A0"/>
              </a:solidFill>
            </a:endParaRPr>
          </a:p>
        </p:txBody>
      </p:sp>
      <p:sp>
        <p:nvSpPr>
          <p:cNvPr id="28" name="TextBox 27">
            <a:extLst>
              <a:ext uri="{FF2B5EF4-FFF2-40B4-BE49-F238E27FC236}">
                <a16:creationId xmlns:a16="http://schemas.microsoft.com/office/drawing/2014/main" id="{F74F97B3-242F-466C-93F4-CEB1B1FE51FA}"/>
              </a:ext>
            </a:extLst>
          </p:cNvPr>
          <p:cNvSpPr txBox="1"/>
          <p:nvPr/>
        </p:nvSpPr>
        <p:spPr>
          <a:xfrm>
            <a:off x="554284" y="4652180"/>
            <a:ext cx="1027845" cy="338554"/>
          </a:xfrm>
          <a:prstGeom prst="rect">
            <a:avLst/>
          </a:prstGeom>
          <a:noFill/>
        </p:spPr>
        <p:txBody>
          <a:bodyPr wrap="none" rtlCol="0">
            <a:spAutoFit/>
          </a:bodyPr>
          <a:lstStyle/>
          <a:p>
            <a:r>
              <a:rPr lang="en-US" sz="1600" dirty="0">
                <a:solidFill>
                  <a:srgbClr val="FF6600"/>
                </a:solidFill>
                <a:latin typeface="Ebrima" panose="02000000000000000000" pitchFamily="2" charset="0"/>
                <a:ea typeface="Ebrima" panose="02000000000000000000" pitchFamily="2" charset="0"/>
                <a:cs typeface="Ebrima" panose="02000000000000000000" pitchFamily="2" charset="0"/>
              </a:rPr>
              <a:t>(mg)cos</a:t>
            </a:r>
            <a:r>
              <a:rPr lang="el-GR" sz="1600" dirty="0">
                <a:solidFill>
                  <a:srgbClr val="FF6600"/>
                </a:solidFill>
                <a:latin typeface="Ebrima" panose="02000000000000000000" pitchFamily="2" charset="0"/>
                <a:ea typeface="Ebrima" panose="02000000000000000000" pitchFamily="2" charset="0"/>
                <a:cs typeface="Ebrima" panose="02000000000000000000" pitchFamily="2" charset="0"/>
              </a:rPr>
              <a:t>θ</a:t>
            </a:r>
            <a:endParaRPr lang="en-US" sz="1600" baseline="-25000" dirty="0">
              <a:solidFill>
                <a:srgbClr val="FF6600"/>
              </a:solidFill>
            </a:endParaRPr>
          </a:p>
        </p:txBody>
      </p:sp>
      <p:sp>
        <p:nvSpPr>
          <p:cNvPr id="29" name="Rounded Rectangle 19">
            <a:extLst>
              <a:ext uri="{FF2B5EF4-FFF2-40B4-BE49-F238E27FC236}">
                <a16:creationId xmlns:a16="http://schemas.microsoft.com/office/drawing/2014/main" id="{5D5A8130-4B05-4B6A-888A-72534DDC2AEC}"/>
              </a:ext>
            </a:extLst>
          </p:cNvPr>
          <p:cNvSpPr/>
          <p:nvPr/>
        </p:nvSpPr>
        <p:spPr>
          <a:xfrm rot="19572072">
            <a:off x="1035267" y="5239331"/>
            <a:ext cx="777223" cy="43179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 name="Straight Arrow Connector 29">
            <a:extLst>
              <a:ext uri="{FF2B5EF4-FFF2-40B4-BE49-F238E27FC236}">
                <a16:creationId xmlns:a16="http://schemas.microsoft.com/office/drawing/2014/main" id="{46A5889A-E5D9-4A54-AB5A-B88CE6F56A9D}"/>
              </a:ext>
            </a:extLst>
          </p:cNvPr>
          <p:cNvCxnSpPr/>
          <p:nvPr/>
        </p:nvCxnSpPr>
        <p:spPr>
          <a:xfrm flipH="1" flipV="1">
            <a:off x="1099409" y="4960300"/>
            <a:ext cx="322979" cy="491809"/>
          </a:xfrm>
          <a:prstGeom prst="straightConnector1">
            <a:avLst/>
          </a:prstGeom>
          <a:ln w="57150">
            <a:solidFill>
              <a:srgbClr val="FF6600"/>
            </a:solidFill>
            <a:tailEnd type="triangle"/>
          </a:ln>
        </p:spPr>
        <p:style>
          <a:lnRef idx="1">
            <a:schemeClr val="dk1"/>
          </a:lnRef>
          <a:fillRef idx="0">
            <a:schemeClr val="dk1"/>
          </a:fillRef>
          <a:effectRef idx="0">
            <a:schemeClr val="dk1"/>
          </a:effectRef>
          <a:fontRef idx="minor">
            <a:schemeClr val="tx1"/>
          </a:fontRef>
        </p:style>
      </p:cxnSp>
      <p:grpSp>
        <p:nvGrpSpPr>
          <p:cNvPr id="72" name="Group 71">
            <a:extLst>
              <a:ext uri="{FF2B5EF4-FFF2-40B4-BE49-F238E27FC236}">
                <a16:creationId xmlns:a16="http://schemas.microsoft.com/office/drawing/2014/main" id="{FA4C8E00-8B17-4163-8D2E-65FB75A7712D}"/>
              </a:ext>
            </a:extLst>
          </p:cNvPr>
          <p:cNvGrpSpPr/>
          <p:nvPr/>
        </p:nvGrpSpPr>
        <p:grpSpPr>
          <a:xfrm>
            <a:off x="298727" y="5461470"/>
            <a:ext cx="1114677" cy="641673"/>
            <a:chOff x="298727" y="5461470"/>
            <a:chExt cx="1114677" cy="641673"/>
          </a:xfrm>
        </p:grpSpPr>
        <p:sp>
          <p:nvSpPr>
            <p:cNvPr id="26" name="TextBox 25">
              <a:extLst>
                <a:ext uri="{FF2B5EF4-FFF2-40B4-BE49-F238E27FC236}">
                  <a16:creationId xmlns:a16="http://schemas.microsoft.com/office/drawing/2014/main" id="{ADF8AD42-4AFB-4864-928F-AA4B37F47C2E}"/>
                </a:ext>
              </a:extLst>
            </p:cNvPr>
            <p:cNvSpPr txBox="1"/>
            <p:nvPr/>
          </p:nvSpPr>
          <p:spPr>
            <a:xfrm>
              <a:off x="298727" y="5764589"/>
              <a:ext cx="978153" cy="338554"/>
            </a:xfrm>
            <a:prstGeom prst="rect">
              <a:avLst/>
            </a:prstGeom>
            <a:noFill/>
          </p:spPr>
          <p:txBody>
            <a:bodyPr wrap="none" rtlCol="0">
              <a:spAutoFit/>
            </a:bodyPr>
            <a:lstStyle/>
            <a:p>
              <a:r>
                <a:rPr lang="en-US" sz="1600" dirty="0">
                  <a:solidFill>
                    <a:srgbClr val="0070C0"/>
                  </a:solidFill>
                  <a:latin typeface="Ebrima" panose="02000000000000000000" pitchFamily="2" charset="0"/>
                  <a:ea typeface="Ebrima" panose="02000000000000000000" pitchFamily="2" charset="0"/>
                  <a:cs typeface="Ebrima" panose="02000000000000000000" pitchFamily="2" charset="0"/>
                </a:rPr>
                <a:t>(mg)sin</a:t>
              </a:r>
              <a:r>
                <a:rPr lang="el-GR" sz="1600" dirty="0">
                  <a:solidFill>
                    <a:srgbClr val="0070C0"/>
                  </a:solidFill>
                  <a:latin typeface="Ebrima" panose="02000000000000000000" pitchFamily="2" charset="0"/>
                  <a:ea typeface="Ebrima" panose="02000000000000000000" pitchFamily="2" charset="0"/>
                  <a:cs typeface="Ebrima" panose="02000000000000000000" pitchFamily="2" charset="0"/>
                </a:rPr>
                <a:t>θ</a:t>
              </a:r>
              <a:endParaRPr lang="en-US" sz="1600" baseline="-25000" dirty="0">
                <a:solidFill>
                  <a:srgbClr val="0070C0"/>
                </a:solidFill>
              </a:endParaRPr>
            </a:p>
          </p:txBody>
        </p:sp>
        <p:cxnSp>
          <p:nvCxnSpPr>
            <p:cNvPr id="32" name="Straight Arrow Connector 31">
              <a:extLst>
                <a:ext uri="{FF2B5EF4-FFF2-40B4-BE49-F238E27FC236}">
                  <a16:creationId xmlns:a16="http://schemas.microsoft.com/office/drawing/2014/main" id="{C29188AB-1BB7-4283-BA02-9F2B60CC8EE5}"/>
                </a:ext>
              </a:extLst>
            </p:cNvPr>
            <p:cNvCxnSpPr>
              <a:cxnSpLocks/>
            </p:cNvCxnSpPr>
            <p:nvPr/>
          </p:nvCxnSpPr>
          <p:spPr>
            <a:xfrm flipV="1">
              <a:off x="980846" y="5461470"/>
              <a:ext cx="432558" cy="286867"/>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cxnSp>
        <p:nvCxnSpPr>
          <p:cNvPr id="33" name="Straight Arrow Connector 32">
            <a:extLst>
              <a:ext uri="{FF2B5EF4-FFF2-40B4-BE49-F238E27FC236}">
                <a16:creationId xmlns:a16="http://schemas.microsoft.com/office/drawing/2014/main" id="{71488073-740C-4324-8A28-AB28FA89ED18}"/>
              </a:ext>
            </a:extLst>
          </p:cNvPr>
          <p:cNvCxnSpPr>
            <a:cxnSpLocks/>
          </p:cNvCxnSpPr>
          <p:nvPr/>
        </p:nvCxnSpPr>
        <p:spPr>
          <a:xfrm flipV="1">
            <a:off x="1420440" y="5305424"/>
            <a:ext cx="232148" cy="156046"/>
          </a:xfrm>
          <a:prstGeom prst="straightConnector1">
            <a:avLst/>
          </a:prstGeom>
          <a:ln w="57150">
            <a:solidFill>
              <a:srgbClr val="7030A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71" name="Group 70">
            <a:extLst>
              <a:ext uri="{FF2B5EF4-FFF2-40B4-BE49-F238E27FC236}">
                <a16:creationId xmlns:a16="http://schemas.microsoft.com/office/drawing/2014/main" id="{851967E3-BA21-4F6E-85F7-06E14A83E96F}"/>
              </a:ext>
            </a:extLst>
          </p:cNvPr>
          <p:cNvGrpSpPr/>
          <p:nvPr/>
        </p:nvGrpSpPr>
        <p:grpSpPr>
          <a:xfrm>
            <a:off x="1392189" y="5446448"/>
            <a:ext cx="1027845" cy="786707"/>
            <a:chOff x="1392189" y="5446448"/>
            <a:chExt cx="1027845" cy="786707"/>
          </a:xfrm>
        </p:grpSpPr>
        <p:cxnSp>
          <p:nvCxnSpPr>
            <p:cNvPr id="31" name="Straight Arrow Connector 30">
              <a:extLst>
                <a:ext uri="{FF2B5EF4-FFF2-40B4-BE49-F238E27FC236}">
                  <a16:creationId xmlns:a16="http://schemas.microsoft.com/office/drawing/2014/main" id="{81FF36D5-2E83-4F80-B456-D72CA6E24A23}"/>
                </a:ext>
              </a:extLst>
            </p:cNvPr>
            <p:cNvCxnSpPr/>
            <p:nvPr/>
          </p:nvCxnSpPr>
          <p:spPr>
            <a:xfrm flipH="1" flipV="1">
              <a:off x="1420884" y="5446448"/>
              <a:ext cx="322490" cy="492724"/>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B42A1A36-9475-4430-8BA4-CC78B9CB76CD}"/>
                </a:ext>
              </a:extLst>
            </p:cNvPr>
            <p:cNvSpPr txBox="1"/>
            <p:nvPr/>
          </p:nvSpPr>
          <p:spPr>
            <a:xfrm>
              <a:off x="1392189" y="5894601"/>
              <a:ext cx="1027845" cy="338554"/>
            </a:xfrm>
            <a:prstGeom prst="rect">
              <a:avLst/>
            </a:prstGeom>
            <a:noFill/>
          </p:spPr>
          <p:txBody>
            <a:bodyPr wrap="none" rtlCol="0">
              <a:spAutoFit/>
            </a:bodyPr>
            <a:lstStyle/>
            <a:p>
              <a:r>
                <a:rPr lang="en-US" sz="1600" dirty="0">
                  <a:solidFill>
                    <a:srgbClr val="FF0066"/>
                  </a:solidFill>
                  <a:latin typeface="Ebrima" panose="02000000000000000000" pitchFamily="2" charset="0"/>
                  <a:ea typeface="Ebrima" panose="02000000000000000000" pitchFamily="2" charset="0"/>
                  <a:cs typeface="Ebrima" panose="02000000000000000000" pitchFamily="2" charset="0"/>
                </a:rPr>
                <a:t>(mg)cos</a:t>
              </a:r>
              <a:r>
                <a:rPr lang="el-GR" sz="1600" dirty="0">
                  <a:solidFill>
                    <a:srgbClr val="FF0066"/>
                  </a:solidFill>
                  <a:latin typeface="Ebrima" panose="02000000000000000000" pitchFamily="2" charset="0"/>
                  <a:ea typeface="Ebrima" panose="02000000000000000000" pitchFamily="2" charset="0"/>
                  <a:cs typeface="Ebrima" panose="02000000000000000000" pitchFamily="2" charset="0"/>
                </a:rPr>
                <a:t>θ</a:t>
              </a:r>
              <a:endParaRPr lang="en-US" sz="1600" baseline="-25000" dirty="0">
                <a:solidFill>
                  <a:srgbClr val="FF0066"/>
                </a:solidFill>
              </a:endParaRPr>
            </a:p>
          </p:txBody>
        </p:sp>
      </p:grpSp>
      <p:sp>
        <p:nvSpPr>
          <p:cNvPr id="36" name="TextBox 35">
            <a:extLst>
              <a:ext uri="{FF2B5EF4-FFF2-40B4-BE49-F238E27FC236}">
                <a16:creationId xmlns:a16="http://schemas.microsoft.com/office/drawing/2014/main" id="{B16D3267-65D1-457C-AED4-2A7F38FA5E29}"/>
              </a:ext>
            </a:extLst>
          </p:cNvPr>
          <p:cNvSpPr txBox="1"/>
          <p:nvPr/>
        </p:nvSpPr>
        <p:spPr>
          <a:xfrm>
            <a:off x="204905" y="2333583"/>
            <a:ext cx="1274708" cy="369332"/>
          </a:xfrm>
          <a:prstGeom prst="rect">
            <a:avLst/>
          </a:prstGeom>
          <a:noFill/>
        </p:spPr>
        <p:txBody>
          <a:bodyPr wrap="none" rtlCol="0">
            <a:spAutoFit/>
          </a:bodyPr>
          <a:lstStyle/>
          <a:p>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rgbClr val="0070C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 </a:t>
            </a:r>
            <a:r>
              <a:rPr lang="en-US" dirty="0" err="1">
                <a:solidFill>
                  <a:srgbClr val="0070C0"/>
                </a:solidFill>
                <a:latin typeface="Ebrima" panose="02000000000000000000" pitchFamily="2" charset="0"/>
                <a:ea typeface="Ebrima" panose="02000000000000000000" pitchFamily="2" charset="0"/>
                <a:cs typeface="Ebrima" panose="02000000000000000000" pitchFamily="2" charset="0"/>
              </a:rPr>
              <a:t>F</a:t>
            </a:r>
            <a:r>
              <a:rPr lang="en-US" baseline="-25000" dirty="0" err="1">
                <a:solidFill>
                  <a:srgbClr val="0070C0"/>
                </a:solidFill>
                <a:latin typeface="Ebrima" panose="02000000000000000000" pitchFamily="2" charset="0"/>
                <a:ea typeface="Ebrima" panose="02000000000000000000" pitchFamily="2" charset="0"/>
                <a:cs typeface="Ebrima" panose="02000000000000000000" pitchFamily="2" charset="0"/>
              </a:rPr>
              <a:t>g</a:t>
            </a:r>
            <a:r>
              <a:rPr lang="en-US" dirty="0" err="1">
                <a:solidFill>
                  <a:srgbClr val="0070C0"/>
                </a:solidFill>
                <a:latin typeface="Ebrima" panose="02000000000000000000" pitchFamily="2" charset="0"/>
                <a:ea typeface="Ebrima" panose="02000000000000000000" pitchFamily="2" charset="0"/>
                <a:cs typeface="Ebrima" panose="02000000000000000000" pitchFamily="2" charset="0"/>
              </a:rPr>
              <a:t>sin</a:t>
            </a:r>
            <a:r>
              <a:rPr lang="el-GR" dirty="0">
                <a:solidFill>
                  <a:srgbClr val="0070C0"/>
                </a:solidFill>
                <a:latin typeface="Ebrima" panose="02000000000000000000" pitchFamily="2" charset="0"/>
                <a:ea typeface="Ebrima" panose="02000000000000000000" pitchFamily="2" charset="0"/>
                <a:cs typeface="Ebrima" panose="02000000000000000000" pitchFamily="2" charset="0"/>
              </a:rPr>
              <a:t>θ</a:t>
            </a:r>
            <a:endParaRPr lang="en-US" b="1" baseline="-25000"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
        <p:nvSpPr>
          <p:cNvPr id="37" name="TextBox 36">
            <a:extLst>
              <a:ext uri="{FF2B5EF4-FFF2-40B4-BE49-F238E27FC236}">
                <a16:creationId xmlns:a16="http://schemas.microsoft.com/office/drawing/2014/main" id="{9B048BD0-CC5F-4491-A980-11629CB7E7C8}"/>
              </a:ext>
            </a:extLst>
          </p:cNvPr>
          <p:cNvSpPr txBox="1"/>
          <p:nvPr/>
        </p:nvSpPr>
        <p:spPr>
          <a:xfrm>
            <a:off x="208939" y="1900793"/>
            <a:ext cx="1361270" cy="369332"/>
          </a:xfrm>
          <a:prstGeom prst="rect">
            <a:avLst/>
          </a:prstGeom>
          <a:noFill/>
        </p:spPr>
        <p:txBody>
          <a:bodyPr wrap="none" rtlCol="0">
            <a:spAutoFit/>
          </a:bodyPr>
          <a:lstStyle/>
          <a:p>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 = </a:t>
            </a:r>
            <a:r>
              <a:rPr lang="en-US" dirty="0" err="1">
                <a:solidFill>
                  <a:srgbClr val="FF0066"/>
                </a:solidFill>
                <a:latin typeface="Ebrima" panose="02000000000000000000" pitchFamily="2" charset="0"/>
                <a:ea typeface="Ebrima" panose="02000000000000000000" pitchFamily="2" charset="0"/>
                <a:cs typeface="Ebrima" panose="02000000000000000000" pitchFamily="2" charset="0"/>
              </a:rPr>
              <a:t>F</a:t>
            </a:r>
            <a:r>
              <a:rPr lang="en-US" baseline="-25000" dirty="0" err="1">
                <a:solidFill>
                  <a:srgbClr val="FF0066"/>
                </a:solidFill>
                <a:latin typeface="Ebrima" panose="02000000000000000000" pitchFamily="2" charset="0"/>
                <a:ea typeface="Ebrima" panose="02000000000000000000" pitchFamily="2" charset="0"/>
                <a:cs typeface="Ebrima" panose="02000000000000000000" pitchFamily="2" charset="0"/>
              </a:rPr>
              <a:t>g</a:t>
            </a:r>
            <a:r>
              <a:rPr lang="en-US" dirty="0" err="1">
                <a:solidFill>
                  <a:srgbClr val="FF0066"/>
                </a:solidFill>
                <a:latin typeface="Ebrima" panose="02000000000000000000" pitchFamily="2" charset="0"/>
                <a:ea typeface="Ebrima" panose="02000000000000000000" pitchFamily="2" charset="0"/>
                <a:cs typeface="Ebrima" panose="02000000000000000000" pitchFamily="2" charset="0"/>
              </a:rPr>
              <a:t>cos</a:t>
            </a:r>
            <a:r>
              <a:rPr lang="el-GR" dirty="0">
                <a:solidFill>
                  <a:srgbClr val="FF0066"/>
                </a:solidFill>
                <a:latin typeface="Ebrima" panose="02000000000000000000" pitchFamily="2" charset="0"/>
                <a:ea typeface="Ebrima" panose="02000000000000000000" pitchFamily="2" charset="0"/>
                <a:cs typeface="Ebrima" panose="02000000000000000000" pitchFamily="2" charset="0"/>
              </a:rPr>
              <a:t>θ</a:t>
            </a:r>
            <a:endParaRPr lang="en-US" b="1" baseline="-25000" dirty="0">
              <a:solidFill>
                <a:srgbClr val="FF0066"/>
              </a:solidFill>
              <a:latin typeface="Ebrima" panose="02000000000000000000" pitchFamily="2" charset="0"/>
              <a:ea typeface="Ebrima" panose="02000000000000000000" pitchFamily="2" charset="0"/>
              <a:cs typeface="Ebrima" panose="02000000000000000000" pitchFamily="2" charset="0"/>
            </a:endParaRPr>
          </a:p>
        </p:txBody>
      </p:sp>
      <p:sp>
        <p:nvSpPr>
          <p:cNvPr id="39" name="TextBox 38">
            <a:extLst>
              <a:ext uri="{FF2B5EF4-FFF2-40B4-BE49-F238E27FC236}">
                <a16:creationId xmlns:a16="http://schemas.microsoft.com/office/drawing/2014/main" id="{A86526BC-DB75-48CA-843C-BBAB04F36DD4}"/>
              </a:ext>
            </a:extLst>
          </p:cNvPr>
          <p:cNvSpPr txBox="1"/>
          <p:nvPr/>
        </p:nvSpPr>
        <p:spPr>
          <a:xfrm>
            <a:off x="1437066" y="1897444"/>
            <a:ext cx="1353256" cy="369332"/>
          </a:xfrm>
          <a:prstGeom prst="rect">
            <a:avLst/>
          </a:prstGeom>
          <a:noFill/>
        </p:spPr>
        <p:txBody>
          <a:bodyPr wrap="none" rtlCol="0">
            <a:spAutoFit/>
          </a:bodyPr>
          <a:lstStyle/>
          <a:p>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 (</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mg</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)cos</a:t>
            </a:r>
            <a:r>
              <a:rPr lang="el-GR" dirty="0">
                <a:solidFill>
                  <a:srgbClr val="FF0066"/>
                </a:solidFill>
                <a:latin typeface="Ebrima" panose="02000000000000000000" pitchFamily="2" charset="0"/>
                <a:ea typeface="Ebrima" panose="02000000000000000000" pitchFamily="2" charset="0"/>
                <a:cs typeface="Ebrima" panose="02000000000000000000" pitchFamily="2" charset="0"/>
              </a:rPr>
              <a:t>θ</a:t>
            </a:r>
            <a:endParaRPr lang="en-US" b="1" baseline="-25000" dirty="0">
              <a:solidFill>
                <a:srgbClr val="FF0066"/>
              </a:solidFill>
              <a:latin typeface="Ebrima" panose="02000000000000000000" pitchFamily="2" charset="0"/>
              <a:ea typeface="Ebrima" panose="02000000000000000000" pitchFamily="2" charset="0"/>
              <a:cs typeface="Ebrima" panose="02000000000000000000" pitchFamily="2" charset="0"/>
            </a:endParaRPr>
          </a:p>
        </p:txBody>
      </p:sp>
      <p:sp>
        <p:nvSpPr>
          <p:cNvPr id="40" name="TextBox 39">
            <a:extLst>
              <a:ext uri="{FF2B5EF4-FFF2-40B4-BE49-F238E27FC236}">
                <a16:creationId xmlns:a16="http://schemas.microsoft.com/office/drawing/2014/main" id="{D0070862-EBC7-4BFD-A690-D543F51DB975}"/>
              </a:ext>
            </a:extLst>
          </p:cNvPr>
          <p:cNvSpPr txBox="1"/>
          <p:nvPr/>
        </p:nvSpPr>
        <p:spPr>
          <a:xfrm>
            <a:off x="1344579" y="2327893"/>
            <a:ext cx="1297150" cy="369332"/>
          </a:xfrm>
          <a:prstGeom prst="rect">
            <a:avLst/>
          </a:prstGeom>
          <a:noFill/>
        </p:spPr>
        <p:txBody>
          <a:bodyPr wrap="none" rtlCol="0">
            <a:spAutoFit/>
          </a:bodyPr>
          <a:lstStyle/>
          <a:p>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mg</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)sin</a:t>
            </a:r>
            <a:r>
              <a:rPr lang="el-GR" dirty="0">
                <a:solidFill>
                  <a:srgbClr val="0070C0"/>
                </a:solidFill>
                <a:latin typeface="Ebrima" panose="02000000000000000000" pitchFamily="2" charset="0"/>
                <a:ea typeface="Ebrima" panose="02000000000000000000" pitchFamily="2" charset="0"/>
                <a:cs typeface="Ebrima" panose="02000000000000000000" pitchFamily="2" charset="0"/>
              </a:rPr>
              <a:t>θ</a:t>
            </a:r>
            <a:endParaRPr lang="en-US" b="1" baseline="-25000" dirty="0">
              <a:solidFill>
                <a:srgbClr val="0070C0"/>
              </a:solidFill>
              <a:latin typeface="Ebrima" panose="02000000000000000000" pitchFamily="2" charset="0"/>
              <a:ea typeface="Ebrima" panose="02000000000000000000" pitchFamily="2" charset="0"/>
              <a:cs typeface="Ebrima" panose="02000000000000000000" pitchFamily="2" charset="0"/>
            </a:endParaRPr>
          </a:p>
        </p:txBody>
      </p:sp>
      <p:sp>
        <p:nvSpPr>
          <p:cNvPr id="41" name="TextBox 40">
            <a:extLst>
              <a:ext uri="{FF2B5EF4-FFF2-40B4-BE49-F238E27FC236}">
                <a16:creationId xmlns:a16="http://schemas.microsoft.com/office/drawing/2014/main" id="{DC791DAE-EEB0-4D4C-B3C9-4306E773ECA3}"/>
              </a:ext>
            </a:extLst>
          </p:cNvPr>
          <p:cNvSpPr txBox="1"/>
          <p:nvPr/>
        </p:nvSpPr>
        <p:spPr>
          <a:xfrm>
            <a:off x="896847" y="2792813"/>
            <a:ext cx="1494424" cy="369332"/>
          </a:xfrm>
          <a:prstGeom prst="rect">
            <a:avLst/>
          </a:prstGeom>
          <a:noFill/>
        </p:spPr>
        <p:txBody>
          <a:bodyPr wrap="square" rtlCol="0">
            <a:spAutoFit/>
          </a:bodyPr>
          <a:lstStyle/>
          <a:p>
            <a:r>
              <a:rPr lang="en-US" dirty="0">
                <a:solidFill>
                  <a:srgbClr val="FF6600"/>
                </a:solidFill>
                <a:latin typeface="Ebrima" panose="02000000000000000000" pitchFamily="2" charset="0"/>
                <a:ea typeface="Ebrima" panose="02000000000000000000" pitchFamily="2" charset="0"/>
                <a:cs typeface="Ebrima" panose="02000000000000000000" pitchFamily="2" charset="0"/>
              </a:rPr>
              <a:t>= </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mg</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)cos</a:t>
            </a:r>
            <a:r>
              <a:rPr lang="el-GR" dirty="0">
                <a:solidFill>
                  <a:srgbClr val="FF0066"/>
                </a:solidFill>
                <a:latin typeface="Ebrima" panose="02000000000000000000" pitchFamily="2" charset="0"/>
                <a:ea typeface="Ebrima" panose="02000000000000000000" pitchFamily="2" charset="0"/>
                <a:cs typeface="Ebrima" panose="02000000000000000000" pitchFamily="2" charset="0"/>
              </a:rPr>
              <a:t>θ</a:t>
            </a:r>
            <a:endParaRPr lang="en-US" b="1" dirty="0">
              <a:solidFill>
                <a:srgbClr val="FF6600"/>
              </a:solidFill>
              <a:latin typeface="Ebrima" panose="02000000000000000000" pitchFamily="2" charset="0"/>
              <a:ea typeface="Ebrima" panose="02000000000000000000" pitchFamily="2" charset="0"/>
              <a:cs typeface="Ebrima" panose="02000000000000000000" pitchFamily="2" charset="0"/>
            </a:endParaRPr>
          </a:p>
        </p:txBody>
      </p:sp>
      <p:sp>
        <p:nvSpPr>
          <p:cNvPr id="42" name="TextBox 41">
            <a:extLst>
              <a:ext uri="{FF2B5EF4-FFF2-40B4-BE49-F238E27FC236}">
                <a16:creationId xmlns:a16="http://schemas.microsoft.com/office/drawing/2014/main" id="{626C6A47-D4E9-4376-89A7-4EEAD763650D}"/>
              </a:ext>
            </a:extLst>
          </p:cNvPr>
          <p:cNvSpPr txBox="1"/>
          <p:nvPr/>
        </p:nvSpPr>
        <p:spPr>
          <a:xfrm>
            <a:off x="972500" y="3248873"/>
            <a:ext cx="3378435" cy="369332"/>
          </a:xfrm>
          <a:prstGeom prst="rect">
            <a:avLst/>
          </a:prstGeom>
          <a:noFill/>
        </p:spPr>
        <p:txBody>
          <a:bodyPr wrap="square" rtlCol="0">
            <a:spAutoFit/>
          </a:bodyPr>
          <a:lstStyle/>
          <a:p>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 </a:t>
            </a:r>
            <a:r>
              <a:rPr lang="el-GR"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mg</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)cos</a:t>
            </a:r>
            <a:r>
              <a:rPr lang="el-GR" dirty="0">
                <a:solidFill>
                  <a:srgbClr val="FF0066"/>
                </a:solidFill>
                <a:latin typeface="Ebrima" panose="02000000000000000000" pitchFamily="2" charset="0"/>
                <a:ea typeface="Ebrima" panose="02000000000000000000" pitchFamily="2" charset="0"/>
                <a:cs typeface="Ebrima" panose="02000000000000000000" pitchFamily="2" charset="0"/>
              </a:rPr>
              <a:t>θ</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a:t>
            </a:r>
            <a:endParaRPr lang="en-US" b="1" dirty="0">
              <a:solidFill>
                <a:srgbClr val="7030A0"/>
              </a:solidFill>
              <a:latin typeface="Ebrima" panose="02000000000000000000" pitchFamily="2" charset="0"/>
              <a:ea typeface="Ebrima" panose="02000000000000000000" pitchFamily="2" charset="0"/>
              <a:cs typeface="Ebrima" panose="02000000000000000000" pitchFamily="2" charset="0"/>
            </a:endParaRPr>
          </a:p>
        </p:txBody>
      </p:sp>
      <p:grpSp>
        <p:nvGrpSpPr>
          <p:cNvPr id="70" name="Group 69">
            <a:extLst>
              <a:ext uri="{FF2B5EF4-FFF2-40B4-BE49-F238E27FC236}">
                <a16:creationId xmlns:a16="http://schemas.microsoft.com/office/drawing/2014/main" id="{A57E461E-588D-4837-9F09-B9B6C33CC864}"/>
              </a:ext>
            </a:extLst>
          </p:cNvPr>
          <p:cNvGrpSpPr/>
          <p:nvPr/>
        </p:nvGrpSpPr>
        <p:grpSpPr>
          <a:xfrm>
            <a:off x="3659721" y="4996164"/>
            <a:ext cx="599627" cy="748549"/>
            <a:chOff x="3659721" y="4996164"/>
            <a:chExt cx="599627" cy="748549"/>
          </a:xfrm>
        </p:grpSpPr>
        <p:sp>
          <p:nvSpPr>
            <p:cNvPr id="68" name="Arc 67">
              <a:extLst>
                <a:ext uri="{FF2B5EF4-FFF2-40B4-BE49-F238E27FC236}">
                  <a16:creationId xmlns:a16="http://schemas.microsoft.com/office/drawing/2014/main" id="{F301607C-7745-4B29-9B7C-E14E1BBF131D}"/>
                </a:ext>
              </a:extLst>
            </p:cNvPr>
            <p:cNvSpPr/>
            <p:nvPr/>
          </p:nvSpPr>
          <p:spPr>
            <a:xfrm>
              <a:off x="3659721" y="4996164"/>
              <a:ext cx="561176" cy="528671"/>
            </a:xfrm>
            <a:prstGeom prst="arc">
              <a:avLst>
                <a:gd name="adj1" fmla="val 2973509"/>
                <a:gd name="adj2" fmla="val 541258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schemeClr val="bg1"/>
                </a:solidFill>
              </a:endParaRPr>
            </a:p>
          </p:txBody>
        </p:sp>
        <p:sp>
          <p:nvSpPr>
            <p:cNvPr id="69" name="Rectangle 68">
              <a:extLst>
                <a:ext uri="{FF2B5EF4-FFF2-40B4-BE49-F238E27FC236}">
                  <a16:creationId xmlns:a16="http://schemas.microsoft.com/office/drawing/2014/main" id="{83E4E522-FE38-4969-869D-08AC1854A65B}"/>
                </a:ext>
              </a:extLst>
            </p:cNvPr>
            <p:cNvSpPr/>
            <p:nvPr/>
          </p:nvSpPr>
          <p:spPr>
            <a:xfrm>
              <a:off x="3882322" y="5483103"/>
              <a:ext cx="377026" cy="261610"/>
            </a:xfrm>
            <a:prstGeom prst="rect">
              <a:avLst/>
            </a:prstGeom>
          </p:spPr>
          <p:txBody>
            <a:bodyPr wrap="none">
              <a:spAutoFit/>
            </a:bodyPr>
            <a:lstStyle/>
            <a:p>
              <a:r>
                <a:rPr lang="en-US" sz="1100" dirty="0">
                  <a:solidFill>
                    <a:schemeClr val="bg1"/>
                  </a:solidFill>
                  <a:latin typeface="+mj-lt"/>
                </a:rPr>
                <a:t>40°</a:t>
              </a:r>
              <a:endParaRPr lang="en-US" sz="600" dirty="0">
                <a:solidFill>
                  <a:schemeClr val="bg1"/>
                </a:solidFill>
                <a:latin typeface="+mj-lt"/>
              </a:endParaRPr>
            </a:p>
          </p:txBody>
        </p:sp>
      </p:grpSp>
      <p:cxnSp>
        <p:nvCxnSpPr>
          <p:cNvPr id="9" name="Straight Arrow Connector 8"/>
          <p:cNvCxnSpPr/>
          <p:nvPr/>
        </p:nvCxnSpPr>
        <p:spPr>
          <a:xfrm flipH="1" flipV="1">
            <a:off x="3927341" y="5195312"/>
            <a:ext cx="449856" cy="606153"/>
          </a:xfrm>
          <a:prstGeom prst="straightConnector1">
            <a:avLst/>
          </a:prstGeom>
          <a:ln w="57150">
            <a:solidFill>
              <a:srgbClr val="FF0066"/>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3920716" y="5202652"/>
            <a:ext cx="9811" cy="896196"/>
          </a:xfrm>
          <a:prstGeom prst="straightConnector1">
            <a:avLst/>
          </a:prstGeom>
          <a:ln w="57150">
            <a:solidFill>
              <a:srgbClr val="00206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3477487" y="5195312"/>
            <a:ext cx="438357" cy="305185"/>
          </a:xfrm>
          <a:prstGeom prst="straightConnector1">
            <a:avLst/>
          </a:prstGeom>
          <a:ln w="571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 name="Oval 11"/>
          <p:cNvSpPr/>
          <p:nvPr/>
        </p:nvSpPr>
        <p:spPr>
          <a:xfrm>
            <a:off x="3868309" y="5147303"/>
            <a:ext cx="109486" cy="10407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4" name="Oval 33">
            <a:extLst>
              <a:ext uri="{FF2B5EF4-FFF2-40B4-BE49-F238E27FC236}">
                <a16:creationId xmlns:a16="http://schemas.microsoft.com/office/drawing/2014/main" id="{C8CE7524-4552-4CD8-A1E4-D8738EE46DA5}"/>
              </a:ext>
            </a:extLst>
          </p:cNvPr>
          <p:cNvSpPr/>
          <p:nvPr/>
        </p:nvSpPr>
        <p:spPr>
          <a:xfrm>
            <a:off x="1369573" y="5402657"/>
            <a:ext cx="108611" cy="105137"/>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45" name="TextBox 44">
            <a:extLst>
              <a:ext uri="{FF2B5EF4-FFF2-40B4-BE49-F238E27FC236}">
                <a16:creationId xmlns:a16="http://schemas.microsoft.com/office/drawing/2014/main" id="{FD7AB1CC-478D-48A0-A0D9-204AA7B33D65}"/>
              </a:ext>
            </a:extLst>
          </p:cNvPr>
          <p:cNvSpPr txBox="1"/>
          <p:nvPr/>
        </p:nvSpPr>
        <p:spPr>
          <a:xfrm>
            <a:off x="204985" y="3698265"/>
            <a:ext cx="3042510" cy="369332"/>
          </a:xfrm>
          <a:prstGeom prst="rect">
            <a:avLst/>
          </a:prstGeom>
          <a:noFill/>
        </p:spPr>
        <p:txBody>
          <a:bodyPr wrap="square" rtlCol="0">
            <a:spAutoFit/>
          </a:bodyPr>
          <a:lstStyle/>
          <a:p>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F</a:t>
            </a:r>
            <a:r>
              <a:rPr lang="en-US" baseline="-25000"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net</a:t>
            </a:r>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 = ma</a:t>
            </a:r>
            <a:endPar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0" name="TextBox 49">
            <a:extLst>
              <a:ext uri="{FF2B5EF4-FFF2-40B4-BE49-F238E27FC236}">
                <a16:creationId xmlns:a16="http://schemas.microsoft.com/office/drawing/2014/main" id="{B48D6320-614F-42F1-9825-CEAEEF5BF5C0}"/>
              </a:ext>
            </a:extLst>
          </p:cNvPr>
          <p:cNvSpPr txBox="1"/>
          <p:nvPr/>
        </p:nvSpPr>
        <p:spPr>
          <a:xfrm>
            <a:off x="1190290" y="3699476"/>
            <a:ext cx="3042510" cy="369332"/>
          </a:xfrm>
          <a:prstGeom prst="rect">
            <a:avLst/>
          </a:prstGeom>
          <a:noFill/>
        </p:spPr>
        <p:txBody>
          <a:bodyPr wrap="square" rtlCol="0">
            <a:spAutoFit/>
          </a:bodyPr>
          <a:lstStyle/>
          <a:p>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 </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mg</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)sin</a:t>
            </a:r>
            <a:r>
              <a:rPr lang="el-GR" dirty="0">
                <a:solidFill>
                  <a:srgbClr val="0070C0"/>
                </a:solidFill>
                <a:latin typeface="Ebrima" panose="02000000000000000000" pitchFamily="2" charset="0"/>
                <a:ea typeface="Ebrima" panose="02000000000000000000" pitchFamily="2" charset="0"/>
                <a:cs typeface="Ebrima" panose="02000000000000000000" pitchFamily="2" charset="0"/>
              </a:rPr>
              <a:t>θ</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a:t>
            </a:r>
            <a:r>
              <a:rPr lang="en-US" dirty="0">
                <a:solidFill>
                  <a:schemeClr val="accent5"/>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a:t>
            </a:r>
            <a:r>
              <a:rPr lang="el-GR"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mg</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)cos</a:t>
            </a:r>
            <a:r>
              <a:rPr lang="el-GR" dirty="0">
                <a:solidFill>
                  <a:srgbClr val="FF0066"/>
                </a:solidFill>
                <a:latin typeface="Ebrima" panose="02000000000000000000" pitchFamily="2" charset="0"/>
                <a:ea typeface="Ebrima" panose="02000000000000000000" pitchFamily="2" charset="0"/>
                <a:cs typeface="Ebrima" panose="02000000000000000000" pitchFamily="2" charset="0"/>
              </a:rPr>
              <a:t>θ</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a:t>
            </a:r>
            <a:endPar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1" name="TextBox 50">
            <a:extLst>
              <a:ext uri="{FF2B5EF4-FFF2-40B4-BE49-F238E27FC236}">
                <a16:creationId xmlns:a16="http://schemas.microsoft.com/office/drawing/2014/main" id="{A625D84A-EE08-4416-8ABE-86669F3239E8}"/>
              </a:ext>
            </a:extLst>
          </p:cNvPr>
          <p:cNvSpPr txBox="1"/>
          <p:nvPr/>
        </p:nvSpPr>
        <p:spPr>
          <a:xfrm>
            <a:off x="1023883" y="4050103"/>
            <a:ext cx="3042510" cy="369332"/>
          </a:xfrm>
          <a:prstGeom prst="rect">
            <a:avLst/>
          </a:prstGeom>
          <a:noFill/>
        </p:spPr>
        <p:txBody>
          <a:bodyPr wrap="square" rtlCol="0">
            <a:spAutoFit/>
          </a:bodyPr>
          <a:lstStyle/>
          <a:p>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a = </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)sin</a:t>
            </a:r>
            <a:r>
              <a:rPr lang="el-GR" dirty="0">
                <a:solidFill>
                  <a:srgbClr val="0070C0"/>
                </a:solidFill>
                <a:latin typeface="Ebrima" panose="02000000000000000000" pitchFamily="2" charset="0"/>
                <a:ea typeface="Ebrima" panose="02000000000000000000" pitchFamily="2" charset="0"/>
                <a:cs typeface="Ebrima" panose="02000000000000000000" pitchFamily="2" charset="0"/>
              </a:rPr>
              <a:t>θ</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a:t>
            </a:r>
            <a:r>
              <a:rPr lang="en-US" dirty="0">
                <a:solidFill>
                  <a:schemeClr val="accent5"/>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a:t>
            </a:r>
            <a:r>
              <a:rPr lang="el-GR" dirty="0">
                <a:solidFill>
                  <a:srgbClr val="7030A0"/>
                </a:solidFill>
                <a:latin typeface="Ebrima" panose="02000000000000000000" pitchFamily="2" charset="0"/>
                <a:ea typeface="Ebrima" panose="02000000000000000000" pitchFamily="2" charset="0"/>
                <a:cs typeface="Ebrima" panose="02000000000000000000" pitchFamily="2" charset="0"/>
              </a:rPr>
              <a:t>μ</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g</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)cos</a:t>
            </a:r>
            <a:r>
              <a:rPr lang="el-GR" dirty="0">
                <a:solidFill>
                  <a:srgbClr val="FF0066"/>
                </a:solidFill>
                <a:latin typeface="Ebrima" panose="02000000000000000000" pitchFamily="2" charset="0"/>
                <a:ea typeface="Ebrima" panose="02000000000000000000" pitchFamily="2" charset="0"/>
                <a:cs typeface="Ebrima" panose="02000000000000000000" pitchFamily="2" charset="0"/>
              </a:rPr>
              <a:t>θ</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a:t>
            </a:r>
            <a:endPar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2" name="TextBox 51">
            <a:extLst>
              <a:ext uri="{FF2B5EF4-FFF2-40B4-BE49-F238E27FC236}">
                <a16:creationId xmlns:a16="http://schemas.microsoft.com/office/drawing/2014/main" id="{BEF60860-33CE-412C-91FD-79B652929322}"/>
              </a:ext>
            </a:extLst>
          </p:cNvPr>
          <p:cNvSpPr txBox="1"/>
          <p:nvPr/>
        </p:nvSpPr>
        <p:spPr>
          <a:xfrm>
            <a:off x="5216940" y="1995746"/>
            <a:ext cx="3603821" cy="369332"/>
          </a:xfrm>
          <a:prstGeom prst="rect">
            <a:avLst/>
          </a:prstGeom>
          <a:noFill/>
        </p:spPr>
        <p:txBody>
          <a:bodyPr wrap="square" rtlCol="0">
            <a:spAutoFit/>
          </a:bodyPr>
          <a:lstStyle/>
          <a:p>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a = </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9.81</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)sin40 </a:t>
            </a:r>
            <a:r>
              <a:rPr lang="en-US" dirty="0">
                <a:solidFill>
                  <a:schemeClr val="accent5"/>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 </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0.15(</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a:t>
            </a:r>
            <a:r>
              <a:rPr lang="en-US" dirty="0">
                <a:solidFill>
                  <a:srgbClr val="002060"/>
                </a:solidFill>
                <a:latin typeface="Ebrima" panose="02000000000000000000" pitchFamily="2" charset="0"/>
                <a:ea typeface="Ebrima" panose="02000000000000000000" pitchFamily="2" charset="0"/>
                <a:cs typeface="Ebrima" panose="02000000000000000000" pitchFamily="2" charset="0"/>
              </a:rPr>
              <a:t>9.81</a:t>
            </a:r>
            <a:r>
              <a:rPr lang="en-US" dirty="0">
                <a:solidFill>
                  <a:srgbClr val="FF0066"/>
                </a:solidFill>
                <a:latin typeface="Ebrima" panose="02000000000000000000" pitchFamily="2" charset="0"/>
                <a:ea typeface="Ebrima" panose="02000000000000000000" pitchFamily="2" charset="0"/>
                <a:cs typeface="Ebrima" panose="02000000000000000000" pitchFamily="2" charset="0"/>
              </a:rPr>
              <a:t>)cos40</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a:t>
            </a:r>
            <a:endPar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3" name="TextBox 52">
            <a:extLst>
              <a:ext uri="{FF2B5EF4-FFF2-40B4-BE49-F238E27FC236}">
                <a16:creationId xmlns:a16="http://schemas.microsoft.com/office/drawing/2014/main" id="{B8B49023-7FC8-4631-9FDB-795508207417}"/>
              </a:ext>
            </a:extLst>
          </p:cNvPr>
          <p:cNvSpPr txBox="1"/>
          <p:nvPr/>
        </p:nvSpPr>
        <p:spPr>
          <a:xfrm>
            <a:off x="5216940" y="2409034"/>
            <a:ext cx="3603821" cy="369332"/>
          </a:xfrm>
          <a:prstGeom prst="rect">
            <a:avLst/>
          </a:prstGeom>
          <a:noFill/>
        </p:spPr>
        <p:txBody>
          <a:bodyPr wrap="square" rtlCol="0">
            <a:spAutoFit/>
          </a:bodyPr>
          <a:lstStyle/>
          <a:p>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a = </a:t>
            </a:r>
            <a:r>
              <a:rPr lang="en-US" dirty="0">
                <a:solidFill>
                  <a:srgbClr val="0070C0"/>
                </a:solidFill>
                <a:latin typeface="Ebrima" panose="02000000000000000000" pitchFamily="2" charset="0"/>
                <a:ea typeface="Ebrima" panose="02000000000000000000" pitchFamily="2" charset="0"/>
                <a:cs typeface="Ebrima" panose="02000000000000000000" pitchFamily="2" charset="0"/>
              </a:rPr>
              <a:t>6.31</a:t>
            </a:r>
            <a:r>
              <a:rPr lang="en-US" dirty="0">
                <a:solidFill>
                  <a:schemeClr val="accent5"/>
                </a:solidFill>
                <a:latin typeface="Ebrima" panose="02000000000000000000" pitchFamily="2" charset="0"/>
                <a:ea typeface="Ebrima" panose="02000000000000000000" pitchFamily="2" charset="0"/>
                <a:cs typeface="Ebrima" panose="02000000000000000000" pitchFamily="2" charset="0"/>
              </a:rPr>
              <a:t> – </a:t>
            </a:r>
            <a:r>
              <a:rPr lang="en-US" dirty="0">
                <a:solidFill>
                  <a:srgbClr val="7030A0"/>
                </a:solidFill>
                <a:latin typeface="Ebrima" panose="02000000000000000000" pitchFamily="2" charset="0"/>
                <a:ea typeface="Ebrima" panose="02000000000000000000" pitchFamily="2" charset="0"/>
                <a:cs typeface="Ebrima" panose="02000000000000000000" pitchFamily="2" charset="0"/>
              </a:rPr>
              <a:t>1.13</a:t>
            </a:r>
            <a:endPar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5" name="TextBox 54">
            <a:extLst>
              <a:ext uri="{FF2B5EF4-FFF2-40B4-BE49-F238E27FC236}">
                <a16:creationId xmlns:a16="http://schemas.microsoft.com/office/drawing/2014/main" id="{B8A23C69-F50E-4E73-A48B-886AE1A14951}"/>
              </a:ext>
            </a:extLst>
          </p:cNvPr>
          <p:cNvSpPr txBox="1"/>
          <p:nvPr/>
        </p:nvSpPr>
        <p:spPr>
          <a:xfrm>
            <a:off x="5216939" y="2791913"/>
            <a:ext cx="3603821" cy="369332"/>
          </a:xfrm>
          <a:prstGeom prst="rect">
            <a:avLst/>
          </a:prstGeom>
          <a:noFill/>
        </p:spPr>
        <p:txBody>
          <a:bodyPr wrap="square" rtlCol="0">
            <a:spAutoFit/>
          </a:bodyPr>
          <a:lstStyle/>
          <a:p>
            <a:r>
              <a:rPr lang="en-US"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a = </a:t>
            </a:r>
            <a:r>
              <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5.18 m s</a:t>
            </a:r>
            <a:r>
              <a:rPr lang="en-US" b="1" baseline="30000"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rPr>
              <a:t>-2</a:t>
            </a:r>
            <a:endParaRPr lang="en-US" b="1" dirty="0">
              <a:solidFill>
                <a:schemeClr val="accent5">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5" name="TextBox 4">
            <a:extLst>
              <a:ext uri="{FF2B5EF4-FFF2-40B4-BE49-F238E27FC236}">
                <a16:creationId xmlns:a16="http://schemas.microsoft.com/office/drawing/2014/main" id="{CA5BFEFA-5B91-47BB-8CD2-2BFFAC5B3E6D}"/>
              </a:ext>
            </a:extLst>
          </p:cNvPr>
          <p:cNvSpPr txBox="1"/>
          <p:nvPr/>
        </p:nvSpPr>
        <p:spPr>
          <a:xfrm>
            <a:off x="5022619" y="1497440"/>
            <a:ext cx="2411238" cy="400110"/>
          </a:xfrm>
          <a:prstGeom prst="rect">
            <a:avLst/>
          </a:prstGeom>
          <a:noFill/>
        </p:spPr>
        <p:txBody>
          <a:bodyPr wrap="none" rtlCol="0">
            <a:spAutoFit/>
          </a:bodyPr>
          <a:lstStyle/>
          <a:p>
            <a:r>
              <a:rPr lang="en-US" sz="2000" b="1" dirty="0">
                <a:latin typeface="Ebrima" panose="02000000000000000000" pitchFamily="2" charset="0"/>
                <a:ea typeface="Ebrima" panose="02000000000000000000" pitchFamily="2" charset="0"/>
                <a:cs typeface="Ebrima" panose="02000000000000000000" pitchFamily="2" charset="0"/>
              </a:rPr>
              <a:t>For this Example…</a:t>
            </a:r>
          </a:p>
        </p:txBody>
      </p:sp>
    </p:spTree>
    <p:extLst>
      <p:ext uri="{BB962C8B-B14F-4D97-AF65-F5344CB8AC3E}">
        <p14:creationId xmlns:p14="http://schemas.microsoft.com/office/powerpoint/2010/main" val="1377016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right)">
                                      <p:cBhvr>
                                        <p:cTn id="45" dur="500"/>
                                        <p:tgtEl>
                                          <p:spTgt spid="7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left)">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ipe(left)">
                                      <p:cBhvr>
                                        <p:cTn id="100" dur="500"/>
                                        <p:tgtEl>
                                          <p:spTgt spid="5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wipe(left)">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7" grpId="0"/>
      <p:bldP spid="28" grpId="0"/>
      <p:bldP spid="29" grpId="0" animBg="1"/>
      <p:bldP spid="36" grpId="0"/>
      <p:bldP spid="37" grpId="0"/>
      <p:bldP spid="39" grpId="0"/>
      <p:bldP spid="40" grpId="0"/>
      <p:bldP spid="41" grpId="0"/>
      <p:bldP spid="42" grpId="0"/>
      <p:bldP spid="34" grpId="0" animBg="1"/>
      <p:bldP spid="45" grpId="0"/>
      <p:bldP spid="50" grpId="0"/>
      <p:bldP spid="51"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Using Equilibrium</a:t>
            </a:r>
          </a:p>
        </p:txBody>
      </p:sp>
      <p:sp>
        <p:nvSpPr>
          <p:cNvPr id="5" name="TextBox 4"/>
          <p:cNvSpPr txBox="1"/>
          <p:nvPr/>
        </p:nvSpPr>
        <p:spPr>
          <a:xfrm>
            <a:off x="4976261" y="1531726"/>
            <a:ext cx="4015339" cy="1200329"/>
          </a:xfrm>
          <a:prstGeom prst="rect">
            <a:avLst/>
          </a:prstGeom>
          <a:noFill/>
        </p:spPr>
        <p:txBody>
          <a:bodyPr wrap="square" rtlCol="0">
            <a:spAutoFit/>
          </a:bodyPr>
          <a:lstStyle/>
          <a:p>
            <a:r>
              <a:rPr lang="en-US" sz="2400" dirty="0">
                <a:latin typeface="+mj-lt"/>
              </a:rPr>
              <a:t>What is the tension force on the second cable if the window washers are in equilibrium?</a:t>
            </a:r>
          </a:p>
        </p:txBody>
      </p:sp>
      <p:grpSp>
        <p:nvGrpSpPr>
          <p:cNvPr id="17" name="Group 16">
            <a:extLst>
              <a:ext uri="{FF2B5EF4-FFF2-40B4-BE49-F238E27FC236}">
                <a16:creationId xmlns:a16="http://schemas.microsoft.com/office/drawing/2014/main" id="{615F6118-DA3A-4C12-9550-BCAEDB576FD4}"/>
              </a:ext>
            </a:extLst>
          </p:cNvPr>
          <p:cNvGrpSpPr/>
          <p:nvPr/>
        </p:nvGrpSpPr>
        <p:grpSpPr>
          <a:xfrm>
            <a:off x="210992" y="1531727"/>
            <a:ext cx="4607880" cy="3455910"/>
            <a:chOff x="210992" y="1531727"/>
            <a:chExt cx="4607880" cy="3455910"/>
          </a:xfrm>
        </p:grpSpPr>
        <p:pic>
          <p:nvPicPr>
            <p:cNvPr id="2" name="Picture 2" descr="Image result for suspended plat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2" y="1531727"/>
              <a:ext cx="4607880" cy="345591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9281483-3C29-48F4-9B96-84D12B8D61D8}"/>
                </a:ext>
              </a:extLst>
            </p:cNvPr>
            <p:cNvGrpSpPr/>
            <p:nvPr/>
          </p:nvGrpSpPr>
          <p:grpSpPr>
            <a:xfrm>
              <a:off x="2210485" y="3355341"/>
              <a:ext cx="749437" cy="1490492"/>
              <a:chOff x="2210485" y="3355341"/>
              <a:chExt cx="749437" cy="1490492"/>
            </a:xfrm>
          </p:grpSpPr>
          <p:cxnSp>
            <p:nvCxnSpPr>
              <p:cNvPr id="18" name="Straight Arrow Connector 17"/>
              <p:cNvCxnSpPr/>
              <p:nvPr/>
            </p:nvCxnSpPr>
            <p:spPr>
              <a:xfrm flipH="1">
                <a:off x="2210485" y="3355341"/>
                <a:ext cx="30480" cy="1287779"/>
              </a:xfrm>
              <a:prstGeom prst="straightConnector1">
                <a:avLst/>
              </a:prstGeom>
              <a:ln w="76200">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22220" y="4476501"/>
                <a:ext cx="737702" cy="369332"/>
              </a:xfrm>
              <a:prstGeom prst="rect">
                <a:avLst/>
              </a:prstGeom>
              <a:noFill/>
            </p:spPr>
            <p:txBody>
              <a:bodyPr wrap="none" rtlCol="0">
                <a:spAutoFit/>
              </a:bodyPr>
              <a:lstStyle/>
              <a:p>
                <a:r>
                  <a:rPr lang="en-US" b="1" dirty="0">
                    <a:ln w="3175">
                      <a:solidFill>
                        <a:schemeClr val="tx1">
                          <a:lumMod val="85000"/>
                          <a:lumOff val="15000"/>
                        </a:schemeClr>
                      </a:solidFill>
                    </a:ln>
                    <a:solidFill>
                      <a:srgbClr val="00B050"/>
                    </a:solidFill>
                    <a:effectLst>
                      <a:outerShdw blurRad="38100" dist="38100" dir="2700000" algn="tl">
                        <a:srgbClr val="000000">
                          <a:alpha val="43137"/>
                        </a:srgbClr>
                      </a:outerShdw>
                    </a:effectLst>
                  </a:rPr>
                  <a:t>900 N</a:t>
                </a:r>
              </a:p>
            </p:txBody>
          </p:sp>
        </p:grpSp>
        <p:grpSp>
          <p:nvGrpSpPr>
            <p:cNvPr id="10" name="Group 9">
              <a:extLst>
                <a:ext uri="{FF2B5EF4-FFF2-40B4-BE49-F238E27FC236}">
                  <a16:creationId xmlns:a16="http://schemas.microsoft.com/office/drawing/2014/main" id="{CAB3A089-CEAF-4294-B5AA-DCA75A1323F1}"/>
                </a:ext>
              </a:extLst>
            </p:cNvPr>
            <p:cNvGrpSpPr/>
            <p:nvPr/>
          </p:nvGrpSpPr>
          <p:grpSpPr>
            <a:xfrm>
              <a:off x="2439771" y="3022600"/>
              <a:ext cx="748271" cy="1453901"/>
              <a:chOff x="2439771" y="3022600"/>
              <a:chExt cx="748271" cy="1453901"/>
            </a:xfrm>
          </p:grpSpPr>
          <p:cxnSp>
            <p:nvCxnSpPr>
              <p:cNvPr id="16" name="Straight Arrow Connector 15"/>
              <p:cNvCxnSpPr/>
              <p:nvPr/>
            </p:nvCxnSpPr>
            <p:spPr>
              <a:xfrm flipH="1">
                <a:off x="2439771" y="3022600"/>
                <a:ext cx="10569" cy="1357379"/>
              </a:xfrm>
              <a:prstGeom prst="straightConnector1">
                <a:avLst/>
              </a:prstGeom>
              <a:ln w="76200">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50340" y="4107169"/>
                <a:ext cx="737702" cy="369332"/>
              </a:xfrm>
              <a:prstGeom prst="rect">
                <a:avLst/>
              </a:prstGeom>
              <a:noFill/>
            </p:spPr>
            <p:txBody>
              <a:bodyPr wrap="none" rtlCol="0">
                <a:spAutoFit/>
              </a:bodyPr>
              <a:lstStyle/>
              <a:p>
                <a:r>
                  <a:rPr lang="en-US" b="1" dirty="0">
                    <a:ln w="3175">
                      <a:solidFill>
                        <a:schemeClr val="tx1">
                          <a:lumMod val="85000"/>
                          <a:lumOff val="15000"/>
                        </a:schemeClr>
                      </a:solidFill>
                    </a:ln>
                    <a:solidFill>
                      <a:srgbClr val="00B050"/>
                    </a:solidFill>
                    <a:effectLst>
                      <a:outerShdw blurRad="38100" dist="38100" dir="2700000" algn="tl">
                        <a:srgbClr val="000000">
                          <a:alpha val="43137"/>
                        </a:srgbClr>
                      </a:outerShdw>
                    </a:effectLst>
                  </a:rPr>
                  <a:t>800 N</a:t>
                </a:r>
              </a:p>
            </p:txBody>
          </p:sp>
        </p:grpSp>
        <p:grpSp>
          <p:nvGrpSpPr>
            <p:cNvPr id="8" name="Group 7">
              <a:extLst>
                <a:ext uri="{FF2B5EF4-FFF2-40B4-BE49-F238E27FC236}">
                  <a16:creationId xmlns:a16="http://schemas.microsoft.com/office/drawing/2014/main" id="{19BBA433-58F3-4829-97BF-2B6CF2A6EB28}"/>
                </a:ext>
              </a:extLst>
            </p:cNvPr>
            <p:cNvGrpSpPr/>
            <p:nvPr/>
          </p:nvGrpSpPr>
          <p:grpSpPr>
            <a:xfrm>
              <a:off x="1251118" y="3086101"/>
              <a:ext cx="760562" cy="1205972"/>
              <a:chOff x="1251118" y="3086101"/>
              <a:chExt cx="760562" cy="1205972"/>
            </a:xfrm>
          </p:grpSpPr>
          <p:cxnSp>
            <p:nvCxnSpPr>
              <p:cNvPr id="14" name="Straight Arrow Connector 13"/>
              <p:cNvCxnSpPr/>
              <p:nvPr/>
            </p:nvCxnSpPr>
            <p:spPr>
              <a:xfrm flipH="1">
                <a:off x="1988820" y="3086101"/>
                <a:ext cx="22860" cy="1074419"/>
              </a:xfrm>
              <a:prstGeom prst="straightConnector1">
                <a:avLst/>
              </a:prstGeom>
              <a:ln w="76200">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51118" y="3922741"/>
                <a:ext cx="737702" cy="369332"/>
              </a:xfrm>
              <a:prstGeom prst="rect">
                <a:avLst/>
              </a:prstGeom>
              <a:noFill/>
            </p:spPr>
            <p:txBody>
              <a:bodyPr wrap="none" rtlCol="0">
                <a:spAutoFit/>
              </a:bodyPr>
              <a:lstStyle/>
              <a:p>
                <a:r>
                  <a:rPr lang="en-US" b="1" dirty="0">
                    <a:ln w="3175">
                      <a:solidFill>
                        <a:schemeClr val="tx1">
                          <a:lumMod val="85000"/>
                          <a:lumOff val="15000"/>
                        </a:schemeClr>
                      </a:solidFill>
                    </a:ln>
                    <a:solidFill>
                      <a:srgbClr val="00B050"/>
                    </a:solidFill>
                    <a:effectLst>
                      <a:outerShdw blurRad="38100" dist="38100" dir="2700000" algn="tl">
                        <a:srgbClr val="000000">
                          <a:alpha val="43137"/>
                        </a:srgbClr>
                      </a:outerShdw>
                    </a:effectLst>
                  </a:rPr>
                  <a:t>750 N</a:t>
                </a:r>
              </a:p>
            </p:txBody>
          </p:sp>
        </p:grpSp>
        <p:grpSp>
          <p:nvGrpSpPr>
            <p:cNvPr id="11" name="Group 10">
              <a:extLst>
                <a:ext uri="{FF2B5EF4-FFF2-40B4-BE49-F238E27FC236}">
                  <a16:creationId xmlns:a16="http://schemas.microsoft.com/office/drawing/2014/main" id="{E2588A5B-AE08-4C90-84B8-0AE464BB6872}"/>
                </a:ext>
              </a:extLst>
            </p:cNvPr>
            <p:cNvGrpSpPr/>
            <p:nvPr/>
          </p:nvGrpSpPr>
          <p:grpSpPr>
            <a:xfrm>
              <a:off x="845820" y="2008779"/>
              <a:ext cx="894505" cy="1077321"/>
              <a:chOff x="845820" y="2008779"/>
              <a:chExt cx="894505" cy="1077321"/>
            </a:xfrm>
          </p:grpSpPr>
          <p:cxnSp>
            <p:nvCxnSpPr>
              <p:cNvPr id="7" name="Straight Arrow Connector 6"/>
              <p:cNvCxnSpPr/>
              <p:nvPr/>
            </p:nvCxnSpPr>
            <p:spPr>
              <a:xfrm flipV="1">
                <a:off x="845820" y="2008779"/>
                <a:ext cx="106680" cy="1077321"/>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85604" y="2245296"/>
                <a:ext cx="854721" cy="369332"/>
              </a:xfrm>
              <a:prstGeom prst="rect">
                <a:avLst/>
              </a:prstGeom>
              <a:noFill/>
            </p:spPr>
            <p:txBody>
              <a:bodyPr wrap="none" rtlCol="0">
                <a:spAutoFit/>
              </a:bodyPr>
              <a:lstStyle/>
              <a:p>
                <a:r>
                  <a:rPr lang="en-US" b="1" dirty="0">
                    <a:ln w="3175">
                      <a:solidFill>
                        <a:schemeClr val="tx1">
                          <a:lumMod val="85000"/>
                          <a:lumOff val="15000"/>
                        </a:schemeClr>
                      </a:solidFill>
                    </a:ln>
                    <a:solidFill>
                      <a:srgbClr val="C00000"/>
                    </a:solidFill>
                    <a:effectLst>
                      <a:outerShdw blurRad="38100" dist="38100" dir="2700000" algn="tl">
                        <a:srgbClr val="000000">
                          <a:alpha val="43137"/>
                        </a:srgbClr>
                      </a:outerShdw>
                    </a:effectLst>
                  </a:rPr>
                  <a:t>1350 N</a:t>
                </a:r>
              </a:p>
            </p:txBody>
          </p:sp>
        </p:grpSp>
        <p:grpSp>
          <p:nvGrpSpPr>
            <p:cNvPr id="13" name="Group 12">
              <a:extLst>
                <a:ext uri="{FF2B5EF4-FFF2-40B4-BE49-F238E27FC236}">
                  <a16:creationId xmlns:a16="http://schemas.microsoft.com/office/drawing/2014/main" id="{B206F050-92E6-4B0B-809A-B8075E5A1F92}"/>
                </a:ext>
              </a:extLst>
            </p:cNvPr>
            <p:cNvGrpSpPr/>
            <p:nvPr/>
          </p:nvGrpSpPr>
          <p:grpSpPr>
            <a:xfrm>
              <a:off x="3757462" y="1821180"/>
              <a:ext cx="380198" cy="1013461"/>
              <a:chOff x="3757462" y="1821180"/>
              <a:chExt cx="380198" cy="1013461"/>
            </a:xfrm>
          </p:grpSpPr>
          <p:cxnSp>
            <p:nvCxnSpPr>
              <p:cNvPr id="12" name="Straight Arrow Connector 11"/>
              <p:cNvCxnSpPr/>
              <p:nvPr/>
            </p:nvCxnSpPr>
            <p:spPr>
              <a:xfrm flipH="1" flipV="1">
                <a:off x="4069080" y="1821180"/>
                <a:ext cx="68580" cy="1013461"/>
              </a:xfrm>
              <a:prstGeom prst="straightConnector1">
                <a:avLst/>
              </a:prstGeom>
              <a:ln w="76200">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57462" y="2116501"/>
                <a:ext cx="298480" cy="369332"/>
              </a:xfrm>
              <a:prstGeom prst="rect">
                <a:avLst/>
              </a:prstGeom>
              <a:noFill/>
            </p:spPr>
            <p:txBody>
              <a:bodyPr wrap="none" rtlCol="0">
                <a:spAutoFit/>
              </a:bodyPr>
              <a:lstStyle/>
              <a:p>
                <a:r>
                  <a:rPr lang="en-US" b="1" dirty="0">
                    <a:ln w="3175">
                      <a:solidFill>
                        <a:schemeClr val="tx1">
                          <a:lumMod val="85000"/>
                          <a:lumOff val="15000"/>
                        </a:schemeClr>
                      </a:solidFill>
                    </a:ln>
                    <a:solidFill>
                      <a:srgbClr val="C00000"/>
                    </a:solidFill>
                    <a:effectLst>
                      <a:outerShdw blurRad="38100" dist="38100" dir="2700000" algn="tl">
                        <a:srgbClr val="000000">
                          <a:alpha val="43137"/>
                        </a:srgbClr>
                      </a:outerShdw>
                    </a:effectLst>
                  </a:rPr>
                  <a:t>T</a:t>
                </a:r>
              </a:p>
            </p:txBody>
          </p:sp>
        </p:grpSp>
      </p:grpSp>
      <p:sp>
        <p:nvSpPr>
          <p:cNvPr id="21" name="TextBox 20"/>
          <p:cNvSpPr txBox="1"/>
          <p:nvPr/>
        </p:nvSpPr>
        <p:spPr>
          <a:xfrm>
            <a:off x="374919" y="5107782"/>
            <a:ext cx="2585003" cy="369332"/>
          </a:xfrm>
          <a:prstGeom prst="rect">
            <a:avLst/>
          </a:prstGeom>
          <a:noFill/>
        </p:spPr>
        <p:txBody>
          <a:bodyPr wrap="none" rtlCol="0">
            <a:spAutoFit/>
          </a:bodyPr>
          <a:lstStyle/>
          <a:p>
            <a:r>
              <a:rPr lang="en-US" dirty="0"/>
              <a:t>Weight of Guy #1 = 750 N</a:t>
            </a:r>
          </a:p>
        </p:txBody>
      </p:sp>
      <p:sp>
        <p:nvSpPr>
          <p:cNvPr id="28" name="TextBox 27"/>
          <p:cNvSpPr txBox="1"/>
          <p:nvPr/>
        </p:nvSpPr>
        <p:spPr>
          <a:xfrm>
            <a:off x="374919" y="5477114"/>
            <a:ext cx="2585003" cy="369332"/>
          </a:xfrm>
          <a:prstGeom prst="rect">
            <a:avLst/>
          </a:prstGeom>
          <a:noFill/>
        </p:spPr>
        <p:txBody>
          <a:bodyPr wrap="none" rtlCol="0">
            <a:spAutoFit/>
          </a:bodyPr>
          <a:lstStyle/>
          <a:p>
            <a:r>
              <a:rPr lang="en-US" dirty="0"/>
              <a:t>Weight of Guy #2 = 800 N</a:t>
            </a:r>
          </a:p>
        </p:txBody>
      </p:sp>
      <p:sp>
        <p:nvSpPr>
          <p:cNvPr id="29" name="TextBox 28"/>
          <p:cNvSpPr txBox="1"/>
          <p:nvPr/>
        </p:nvSpPr>
        <p:spPr>
          <a:xfrm>
            <a:off x="374919" y="5859838"/>
            <a:ext cx="2736711" cy="369332"/>
          </a:xfrm>
          <a:prstGeom prst="rect">
            <a:avLst/>
          </a:prstGeom>
          <a:noFill/>
        </p:spPr>
        <p:txBody>
          <a:bodyPr wrap="none" rtlCol="0">
            <a:spAutoFit/>
          </a:bodyPr>
          <a:lstStyle/>
          <a:p>
            <a:r>
              <a:rPr lang="en-US" dirty="0"/>
              <a:t>Weight of Platform = 900 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40D09E-253F-4A02-B431-E73F8B67F917}"/>
                  </a:ext>
                </a:extLst>
              </p:cNvPr>
              <p:cNvSpPr txBox="1"/>
              <p:nvPr/>
            </p:nvSpPr>
            <p:spPr>
              <a:xfrm>
                <a:off x="5051784" y="2870656"/>
                <a:ext cx="1700274" cy="430887"/>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002060"/>
                              </a:solidFill>
                              <a:latin typeface="Cambria Math" panose="02040503050406030204" pitchFamily="18" charset="0"/>
                            </a:rPr>
                          </m:ctrlPr>
                        </m:sSubPr>
                        <m:e>
                          <m:r>
                            <a:rPr lang="en-US" sz="2800" b="0" i="1" smtClean="0">
                              <a:solidFill>
                                <a:srgbClr val="002060"/>
                              </a:solidFill>
                              <a:latin typeface="Cambria Math" panose="02040503050406030204" pitchFamily="18" charset="0"/>
                            </a:rPr>
                            <m:t>𝐹</m:t>
                          </m:r>
                        </m:e>
                        <m:sub>
                          <m:r>
                            <a:rPr lang="en-US" sz="2800" b="0" i="1" smtClean="0">
                              <a:solidFill>
                                <a:srgbClr val="002060"/>
                              </a:solidFill>
                              <a:latin typeface="Cambria Math" panose="02040503050406030204" pitchFamily="18" charset="0"/>
                            </a:rPr>
                            <m:t>𝑛𝑒𝑡</m:t>
                          </m:r>
                        </m:sub>
                      </m:sSub>
                      <m:r>
                        <a:rPr lang="en-US" sz="2800" b="0" i="1" smtClean="0">
                          <a:solidFill>
                            <a:srgbClr val="002060"/>
                          </a:solidFill>
                          <a:latin typeface="Cambria Math" panose="02040503050406030204" pitchFamily="18" charset="0"/>
                        </a:rPr>
                        <m:t>=0 </m:t>
                      </m:r>
                      <m:r>
                        <m:rPr>
                          <m:sty m:val="p"/>
                        </m:rPr>
                        <a:rPr lang="en-US" sz="2800" b="0" i="0" smtClean="0">
                          <a:solidFill>
                            <a:srgbClr val="002060"/>
                          </a:solidFill>
                          <a:latin typeface="Cambria Math" panose="02040503050406030204" pitchFamily="18" charset="0"/>
                        </a:rPr>
                        <m:t>N</m:t>
                      </m:r>
                    </m:oMath>
                  </m:oMathPara>
                </a14:m>
                <a:endParaRPr lang="en-US" sz="2800" dirty="0">
                  <a:solidFill>
                    <a:srgbClr val="002060"/>
                  </a:solidFill>
                </a:endParaRPr>
              </a:p>
            </p:txBody>
          </p:sp>
        </mc:Choice>
        <mc:Fallback xmlns="">
          <p:sp>
            <p:nvSpPr>
              <p:cNvPr id="6" name="TextBox 5">
                <a:extLst>
                  <a:ext uri="{FF2B5EF4-FFF2-40B4-BE49-F238E27FC236}">
                    <a16:creationId xmlns:a16="http://schemas.microsoft.com/office/drawing/2014/main" id="{1240D09E-253F-4A02-B431-E73F8B67F917}"/>
                  </a:ext>
                </a:extLst>
              </p:cNvPr>
              <p:cNvSpPr txBox="1">
                <a:spLocks noRot="1" noChangeAspect="1" noMove="1" noResize="1" noEditPoints="1" noAdjustHandles="1" noChangeArrowheads="1" noChangeShapeType="1" noTextEdit="1"/>
              </p:cNvSpPr>
              <p:nvPr/>
            </p:nvSpPr>
            <p:spPr>
              <a:xfrm>
                <a:off x="5051784" y="2870656"/>
                <a:ext cx="1700274"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4B34CE3-22D2-4E90-B31B-B1E25B861BEA}"/>
                  </a:ext>
                </a:extLst>
              </p:cNvPr>
              <p:cNvSpPr txBox="1"/>
              <p:nvPr/>
            </p:nvSpPr>
            <p:spPr>
              <a:xfrm>
                <a:off x="5051784" y="3456308"/>
                <a:ext cx="4004108" cy="307777"/>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rPr>
                        <m:t>1</m:t>
                      </m:r>
                      <m:r>
                        <a:rPr lang="en-US" sz="2000" b="0" i="1" smtClean="0">
                          <a:solidFill>
                            <a:srgbClr val="C00000"/>
                          </a:solidFill>
                          <a:latin typeface="Cambria Math" panose="02040503050406030204" pitchFamily="18" charset="0"/>
                        </a:rPr>
                        <m:t>350+</m:t>
                      </m:r>
                      <m:r>
                        <a:rPr lang="en-US" sz="2000" b="0" i="1" smtClean="0">
                          <a:solidFill>
                            <a:srgbClr val="C00000"/>
                          </a:solidFill>
                          <a:latin typeface="Cambria Math" panose="02040503050406030204" pitchFamily="18" charset="0"/>
                        </a:rPr>
                        <m:t>𝑇</m:t>
                      </m:r>
                      <m:r>
                        <a:rPr lang="en-US" sz="2000" b="0" i="1" smtClean="0">
                          <a:solidFill>
                            <a:srgbClr val="00B050"/>
                          </a:solidFill>
                          <a:latin typeface="Cambria Math" panose="02040503050406030204" pitchFamily="18" charset="0"/>
                        </a:rPr>
                        <m:t>−750−900−800</m:t>
                      </m:r>
                      <m:r>
                        <a:rPr lang="en-US" sz="2000" b="0" i="1" smtClean="0">
                          <a:solidFill>
                            <a:srgbClr val="002060"/>
                          </a:solidFill>
                          <a:latin typeface="Cambria Math" panose="02040503050406030204" pitchFamily="18" charset="0"/>
                        </a:rPr>
                        <m:t>=0 </m:t>
                      </m:r>
                      <m:r>
                        <m:rPr>
                          <m:sty m:val="p"/>
                        </m:rPr>
                        <a:rPr lang="en-US" sz="2000" b="0" i="0" smtClean="0">
                          <a:solidFill>
                            <a:srgbClr val="002060"/>
                          </a:solidFill>
                          <a:latin typeface="Cambria Math" panose="02040503050406030204" pitchFamily="18" charset="0"/>
                        </a:rPr>
                        <m:t>N</m:t>
                      </m:r>
                    </m:oMath>
                  </m:oMathPara>
                </a14:m>
                <a:endParaRPr lang="en-US" sz="2000" dirty="0">
                  <a:solidFill>
                    <a:srgbClr val="002060"/>
                  </a:solidFill>
                </a:endParaRPr>
              </a:p>
            </p:txBody>
          </p:sp>
        </mc:Choice>
        <mc:Fallback xmlns="">
          <p:sp>
            <p:nvSpPr>
              <p:cNvPr id="20" name="TextBox 19">
                <a:extLst>
                  <a:ext uri="{FF2B5EF4-FFF2-40B4-BE49-F238E27FC236}">
                    <a16:creationId xmlns:a16="http://schemas.microsoft.com/office/drawing/2014/main" id="{A4B34CE3-22D2-4E90-B31B-B1E25B861BEA}"/>
                  </a:ext>
                </a:extLst>
              </p:cNvPr>
              <p:cNvSpPr txBox="1">
                <a:spLocks noRot="1" noChangeAspect="1" noMove="1" noResize="1" noEditPoints="1" noAdjustHandles="1" noChangeArrowheads="1" noChangeShapeType="1" noTextEdit="1"/>
              </p:cNvSpPr>
              <p:nvPr/>
            </p:nvSpPr>
            <p:spPr>
              <a:xfrm>
                <a:off x="5051784" y="3456308"/>
                <a:ext cx="4004108" cy="307777"/>
              </a:xfrm>
              <a:prstGeom prst="rect">
                <a:avLst/>
              </a:prstGeom>
              <a:blipFill>
                <a:blip r:embed="rId4"/>
                <a:stretch>
                  <a:fillRect l="-1065" r="-1065"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B0B00A7-96F9-416C-AA13-E5D81AE7720A}"/>
                  </a:ext>
                </a:extLst>
              </p:cNvPr>
              <p:cNvSpPr txBox="1"/>
              <p:nvPr/>
            </p:nvSpPr>
            <p:spPr>
              <a:xfrm>
                <a:off x="5482135" y="4206727"/>
                <a:ext cx="2695930" cy="615553"/>
              </a:xfrm>
              <a:prstGeom prst="rect">
                <a:avLst/>
              </a:prstGeom>
              <a:solidFill>
                <a:srgbClr val="FFFF00">
                  <a:alpha val="50196"/>
                </a:srgbClr>
              </a:solid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solidFill>
                            <a:srgbClr val="C00000"/>
                          </a:solidFill>
                          <a:latin typeface="Cambria Math" panose="02040503050406030204" pitchFamily="18" charset="0"/>
                        </a:rPr>
                        <m:t>𝑇</m:t>
                      </m:r>
                      <m:r>
                        <a:rPr lang="en-US" sz="4000" b="0" i="1" smtClean="0">
                          <a:solidFill>
                            <a:srgbClr val="C00000"/>
                          </a:solidFill>
                          <a:latin typeface="Cambria Math" panose="02040503050406030204" pitchFamily="18" charset="0"/>
                        </a:rPr>
                        <m:t>=1100 </m:t>
                      </m:r>
                      <m:r>
                        <m:rPr>
                          <m:sty m:val="p"/>
                        </m:rPr>
                        <a:rPr lang="en-US" sz="4000" b="0" i="0" smtClean="0">
                          <a:solidFill>
                            <a:srgbClr val="C00000"/>
                          </a:solidFill>
                          <a:latin typeface="Cambria Math" panose="02040503050406030204" pitchFamily="18" charset="0"/>
                        </a:rPr>
                        <m:t>N</m:t>
                      </m:r>
                    </m:oMath>
                  </m:oMathPara>
                </a14:m>
                <a:endParaRPr lang="en-US" sz="4000" dirty="0">
                  <a:solidFill>
                    <a:srgbClr val="C00000"/>
                  </a:solidFill>
                </a:endParaRPr>
              </a:p>
            </p:txBody>
          </p:sp>
        </mc:Choice>
        <mc:Fallback xmlns="">
          <p:sp>
            <p:nvSpPr>
              <p:cNvPr id="25" name="TextBox 24">
                <a:extLst>
                  <a:ext uri="{FF2B5EF4-FFF2-40B4-BE49-F238E27FC236}">
                    <a16:creationId xmlns:a16="http://schemas.microsoft.com/office/drawing/2014/main" id="{4B0B00A7-96F9-416C-AA13-E5D81AE7720A}"/>
                  </a:ext>
                </a:extLst>
              </p:cNvPr>
              <p:cNvSpPr txBox="1">
                <a:spLocks noRot="1" noChangeAspect="1" noMove="1" noResize="1" noEditPoints="1" noAdjustHandles="1" noChangeArrowheads="1" noChangeShapeType="1" noTextEdit="1"/>
              </p:cNvSpPr>
              <p:nvPr/>
            </p:nvSpPr>
            <p:spPr>
              <a:xfrm>
                <a:off x="5482135" y="4206727"/>
                <a:ext cx="2695930" cy="615553"/>
              </a:xfrm>
              <a:prstGeom prst="rect">
                <a:avLst/>
              </a:prstGeom>
              <a:blipFill>
                <a:blip r:embed="rId5"/>
                <a:stretch>
                  <a:fillRect/>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97600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9" grpId="0"/>
      <p:bldP spid="6" grpId="0"/>
      <p:bldP spid="20"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What is the Net Force? | 1</a:t>
            </a:r>
            <a:endParaRPr lang="en-US" u="sng"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691637" y="2620581"/>
            <a:ext cx="73152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48E2059-8068-49B3-BE5A-ABF89AB318D3}"/>
              </a:ext>
            </a:extLst>
          </p:cNvPr>
          <p:cNvGrpSpPr/>
          <p:nvPr/>
        </p:nvGrpSpPr>
        <p:grpSpPr>
          <a:xfrm>
            <a:off x="255230" y="2747729"/>
            <a:ext cx="1802167" cy="523220"/>
            <a:chOff x="255230" y="2747729"/>
            <a:chExt cx="1802167" cy="523220"/>
          </a:xfrm>
        </p:grpSpPr>
        <p:sp>
          <p:nvSpPr>
            <p:cNvPr id="9" name="TextBox 8"/>
            <p:cNvSpPr txBox="1"/>
            <p:nvPr/>
          </p:nvSpPr>
          <p:spPr>
            <a:xfrm>
              <a:off x="255230" y="2747729"/>
              <a:ext cx="861133" cy="523220"/>
            </a:xfrm>
            <a:prstGeom prst="rect">
              <a:avLst/>
            </a:prstGeom>
            <a:noFill/>
          </p:spPr>
          <p:txBody>
            <a:bodyPr wrap="none" rtlCol="0">
              <a:spAutoFit/>
            </a:bodyPr>
            <a:lstStyle/>
            <a:p>
              <a:r>
                <a:rPr lang="en-US" sz="2800" dirty="0">
                  <a:solidFill>
                    <a:srgbClr val="002060"/>
                  </a:solidFill>
                  <a:latin typeface="+mj-lt"/>
                </a:rPr>
                <a:t>10 N</a:t>
              </a:r>
            </a:p>
          </p:txBody>
        </p:sp>
        <p:cxnSp>
          <p:nvCxnSpPr>
            <p:cNvPr id="13" name="Straight Arrow Connector 12"/>
            <p:cNvCxnSpPr/>
            <p:nvPr/>
          </p:nvCxnSpPr>
          <p:spPr>
            <a:xfrm flipH="1">
              <a:off x="1142997" y="3012467"/>
              <a:ext cx="91440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79AD0081-4756-41E3-9AEA-72198104E3BC}"/>
              </a:ext>
            </a:extLst>
          </p:cNvPr>
          <p:cNvGrpSpPr/>
          <p:nvPr/>
        </p:nvGrpSpPr>
        <p:grpSpPr>
          <a:xfrm>
            <a:off x="2057397" y="2724731"/>
            <a:ext cx="2167926" cy="523220"/>
            <a:chOff x="2057397" y="2724731"/>
            <a:chExt cx="2167926" cy="523220"/>
          </a:xfrm>
        </p:grpSpPr>
        <p:cxnSp>
          <p:nvCxnSpPr>
            <p:cNvPr id="11" name="Straight Arrow Connector 10"/>
            <p:cNvCxnSpPr/>
            <p:nvPr/>
          </p:nvCxnSpPr>
          <p:spPr>
            <a:xfrm flipV="1">
              <a:off x="2057397" y="3009339"/>
              <a:ext cx="1280160" cy="312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64190" y="2724731"/>
              <a:ext cx="861133" cy="523220"/>
            </a:xfrm>
            <a:prstGeom prst="rect">
              <a:avLst/>
            </a:prstGeom>
            <a:noFill/>
          </p:spPr>
          <p:txBody>
            <a:bodyPr wrap="none" rtlCol="0">
              <a:spAutoFit/>
            </a:bodyPr>
            <a:lstStyle/>
            <a:p>
              <a:r>
                <a:rPr lang="en-US" sz="2800" dirty="0">
                  <a:solidFill>
                    <a:srgbClr val="002060"/>
                  </a:solidFill>
                  <a:latin typeface="+mj-lt"/>
                </a:rPr>
                <a:t>14 N</a:t>
              </a:r>
            </a:p>
          </p:txBody>
        </p:sp>
      </p:grpSp>
      <p:grpSp>
        <p:nvGrpSpPr>
          <p:cNvPr id="10" name="Group 9">
            <a:extLst>
              <a:ext uri="{FF2B5EF4-FFF2-40B4-BE49-F238E27FC236}">
                <a16:creationId xmlns:a16="http://schemas.microsoft.com/office/drawing/2014/main" id="{417DA5FB-9182-49E7-A91E-E5AACDD7828E}"/>
              </a:ext>
            </a:extLst>
          </p:cNvPr>
          <p:cNvGrpSpPr/>
          <p:nvPr/>
        </p:nvGrpSpPr>
        <p:grpSpPr>
          <a:xfrm>
            <a:off x="1649524" y="3012467"/>
            <a:ext cx="861133" cy="1538176"/>
            <a:chOff x="1649524" y="3012467"/>
            <a:chExt cx="861133" cy="1538176"/>
          </a:xfrm>
        </p:grpSpPr>
        <p:cxnSp>
          <p:nvCxnSpPr>
            <p:cNvPr id="7" name="Straight Arrow Connector 6"/>
            <p:cNvCxnSpPr/>
            <p:nvPr/>
          </p:nvCxnSpPr>
          <p:spPr>
            <a:xfrm>
              <a:off x="2057397" y="3012467"/>
              <a:ext cx="0" cy="1008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49524" y="4027423"/>
              <a:ext cx="861133" cy="523220"/>
            </a:xfrm>
            <a:prstGeom prst="rect">
              <a:avLst/>
            </a:prstGeom>
            <a:noFill/>
          </p:spPr>
          <p:txBody>
            <a:bodyPr wrap="none" rtlCol="0">
              <a:spAutoFit/>
            </a:bodyPr>
            <a:lstStyle/>
            <a:p>
              <a:r>
                <a:rPr lang="en-US" sz="2800" dirty="0">
                  <a:solidFill>
                    <a:srgbClr val="002060"/>
                  </a:solidFill>
                  <a:latin typeface="+mj-lt"/>
                </a:rPr>
                <a:t>11 N</a:t>
              </a:r>
            </a:p>
          </p:txBody>
        </p:sp>
      </p:grpSp>
      <p:grpSp>
        <p:nvGrpSpPr>
          <p:cNvPr id="12" name="Group 11">
            <a:extLst>
              <a:ext uri="{FF2B5EF4-FFF2-40B4-BE49-F238E27FC236}">
                <a16:creationId xmlns:a16="http://schemas.microsoft.com/office/drawing/2014/main" id="{10C31F93-AFDA-425C-BB02-C239C6CFAF46}"/>
              </a:ext>
            </a:extLst>
          </p:cNvPr>
          <p:cNvGrpSpPr/>
          <p:nvPr/>
        </p:nvGrpSpPr>
        <p:grpSpPr>
          <a:xfrm>
            <a:off x="1600197" y="1531726"/>
            <a:ext cx="861133" cy="1454615"/>
            <a:chOff x="1600197" y="1531726"/>
            <a:chExt cx="861133" cy="1454615"/>
          </a:xfrm>
        </p:grpSpPr>
        <p:cxnSp>
          <p:nvCxnSpPr>
            <p:cNvPr id="16" name="Straight Arrow Connector 15"/>
            <p:cNvCxnSpPr/>
            <p:nvPr/>
          </p:nvCxnSpPr>
          <p:spPr>
            <a:xfrm flipH="1" flipV="1">
              <a:off x="2057397" y="1980501"/>
              <a:ext cx="0" cy="100584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00197" y="1531726"/>
              <a:ext cx="861133" cy="523220"/>
            </a:xfrm>
            <a:prstGeom prst="rect">
              <a:avLst/>
            </a:prstGeom>
            <a:noFill/>
          </p:spPr>
          <p:txBody>
            <a:bodyPr wrap="none" rtlCol="0">
              <a:spAutoFit/>
            </a:bodyPr>
            <a:lstStyle/>
            <a:p>
              <a:r>
                <a:rPr lang="en-US" sz="2800" dirty="0">
                  <a:solidFill>
                    <a:srgbClr val="002060"/>
                  </a:solidFill>
                  <a:latin typeface="+mj-lt"/>
                </a:rPr>
                <a:t>11 N</a:t>
              </a:r>
            </a:p>
          </p:txBody>
        </p:sp>
      </p:grpSp>
      <p:sp>
        <p:nvSpPr>
          <p:cNvPr id="22" name="Oval 21"/>
          <p:cNvSpPr/>
          <p:nvPr/>
        </p:nvSpPr>
        <p:spPr>
          <a:xfrm>
            <a:off x="1933573" y="2885464"/>
            <a:ext cx="247650" cy="24765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8FFAC4B-D5C4-45B0-B37E-E38E7E2AB971}"/>
              </a:ext>
            </a:extLst>
          </p:cNvPr>
          <p:cNvSpPr txBox="1"/>
          <p:nvPr/>
        </p:nvSpPr>
        <p:spPr>
          <a:xfrm>
            <a:off x="4832265" y="4088978"/>
            <a:ext cx="3116559" cy="923330"/>
          </a:xfrm>
          <a:prstGeom prst="rect">
            <a:avLst/>
          </a:prstGeom>
          <a:noFill/>
        </p:spPr>
        <p:txBody>
          <a:bodyPr wrap="none" rtlCol="0">
            <a:spAutoFit/>
          </a:bodyPr>
          <a:lstStyle/>
          <a:p>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F</a:t>
            </a:r>
            <a:r>
              <a:rPr lang="en-US" sz="5400" baseline="-25000" dirty="0">
                <a:solidFill>
                  <a:srgbClr val="C00000"/>
                </a:solidFill>
                <a:latin typeface="Ebrima" panose="02000000000000000000" pitchFamily="2" charset="0"/>
                <a:ea typeface="Ebrima" panose="02000000000000000000" pitchFamily="2" charset="0"/>
                <a:cs typeface="Ebrima" panose="02000000000000000000" pitchFamily="2" charset="0"/>
              </a:rPr>
              <a:t>net</a:t>
            </a:r>
            <a:r>
              <a:rPr lang="en-US" sz="5400" dirty="0">
                <a:solidFill>
                  <a:srgbClr val="C00000"/>
                </a:solidFill>
                <a:latin typeface="Ebrima" panose="02000000000000000000" pitchFamily="2" charset="0"/>
                <a:ea typeface="Ebrima" panose="02000000000000000000" pitchFamily="2" charset="0"/>
                <a:cs typeface="Ebrima" panose="02000000000000000000" pitchFamily="2" charset="0"/>
              </a:rPr>
              <a:t> = 4 N</a:t>
            </a:r>
          </a:p>
        </p:txBody>
      </p:sp>
      <p:cxnSp>
        <p:nvCxnSpPr>
          <p:cNvPr id="15" name="Straight Arrow Connector 14">
            <a:extLst>
              <a:ext uri="{FF2B5EF4-FFF2-40B4-BE49-F238E27FC236}">
                <a16:creationId xmlns:a16="http://schemas.microsoft.com/office/drawing/2014/main" id="{A7A1C66D-478E-4053-832C-AAE1271B910A}"/>
              </a:ext>
            </a:extLst>
          </p:cNvPr>
          <p:cNvCxnSpPr/>
          <p:nvPr/>
        </p:nvCxnSpPr>
        <p:spPr>
          <a:xfrm>
            <a:off x="6740978" y="5067693"/>
            <a:ext cx="120784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42741AA-8030-4A33-AAB2-4B2363CB5E97}"/>
              </a:ext>
            </a:extLst>
          </p:cNvPr>
          <p:cNvCxnSpPr>
            <a:cxnSpLocks/>
          </p:cNvCxnSpPr>
          <p:nvPr/>
        </p:nvCxnSpPr>
        <p:spPr>
          <a:xfrm flipV="1">
            <a:off x="1739900" y="4148069"/>
            <a:ext cx="683257" cy="3350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C97CD-3E25-43AB-B398-0993115598B2}"/>
              </a:ext>
            </a:extLst>
          </p:cNvPr>
          <p:cNvCxnSpPr>
            <a:cxnSpLocks/>
          </p:cNvCxnSpPr>
          <p:nvPr/>
        </p:nvCxnSpPr>
        <p:spPr>
          <a:xfrm flipV="1">
            <a:off x="1684050" y="1639113"/>
            <a:ext cx="683257" cy="3350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24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13015</TotalTime>
  <Words>2903</Words>
  <Application>Microsoft Office PowerPoint</Application>
  <PresentationFormat>On-screen Show (4:3)</PresentationFormat>
  <Paragraphs>689</Paragraphs>
  <Slides>72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Calibri</vt:lpstr>
      <vt:lpstr>Calibri Light</vt:lpstr>
      <vt:lpstr>Cambria</vt:lpstr>
      <vt:lpstr>Cambria Math</vt:lpstr>
      <vt:lpstr>Ebrima</vt:lpstr>
      <vt:lpstr>Montserrat</vt:lpstr>
      <vt:lpstr>Times New Roman</vt:lpstr>
      <vt:lpstr>Wingdings</vt:lpstr>
      <vt:lpstr>Retrospect</vt:lpstr>
      <vt:lpstr>FORCES</vt:lpstr>
      <vt:lpstr>Newton’s 1st Law  &amp; Net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Newton’s 2nd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Weight, Normal Reaction, &amp; 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Resistance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Forces on a Ramp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Forces</dc:title>
  <dc:creator>Joe Cossette</dc:creator>
  <cp:lastModifiedBy>Joe Cossette</cp:lastModifiedBy>
  <cp:revision>107</cp:revision>
  <dcterms:created xsi:type="dcterms:W3CDTF">2014-08-31T00:23:19Z</dcterms:created>
  <dcterms:modified xsi:type="dcterms:W3CDTF">2021-02-20T16:00:54Z</dcterms:modified>
</cp:coreProperties>
</file>