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78" r:id="rId2"/>
    <p:sldId id="262" r:id="rId3"/>
    <p:sldId id="280" r:id="rId4"/>
    <p:sldId id="281" r:id="rId5"/>
    <p:sldId id="282" r:id="rId6"/>
    <p:sldId id="283" r:id="rId7"/>
    <p:sldId id="284" r:id="rId8"/>
    <p:sldId id="285" r:id="rId9"/>
    <p:sldId id="287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5" autoAdjust="0"/>
    <p:restoredTop sz="92982" autoAdjust="0"/>
  </p:normalViewPr>
  <p:slideViewPr>
    <p:cSldViewPr snapToGrid="0">
      <p:cViewPr varScale="1">
        <p:scale>
          <a:sx n="83" d="100"/>
          <a:sy n="83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D710-00BE-440F-9ACA-2A12949BAF56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C20-D5EB-42C6-BEAB-9833B9D4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4-7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9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61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4-7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78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75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56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3.5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08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47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72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6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5-7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60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26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397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-5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6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0-2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45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2-6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97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1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06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92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61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9E9E-E526-44D3-88ED-5FED0A1DDF90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Graphing Motion</a:t>
            </a:r>
            <a:b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Around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2204CC-984C-407C-8C91-6B3E6558A2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426" y="4675394"/>
            <a:ext cx="1892356" cy="18923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5CADB3-42D7-4FE7-985A-76738D066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624" y="4675394"/>
            <a:ext cx="1883258" cy="186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57C722-842F-4DAD-A9E8-269D629EF1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6266" y="4675394"/>
            <a:ext cx="1869611" cy="18559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6BD800-3F5C-4D0C-B978-205569C498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8430" y="4666296"/>
            <a:ext cx="1883257" cy="187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velocity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between 0-1 seconds?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33614DA-7219-4E4B-A483-C304E208B1A3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758570-9D89-4F11-8941-66D24C1B6B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72A2C-D16A-40AD-AD44-447F46791D14}"/>
              </a:ext>
            </a:extLst>
          </p:cNvPr>
          <p:cNvCxnSpPr>
            <a:cxnSpLocks/>
          </p:cNvCxnSpPr>
          <p:nvPr/>
        </p:nvCxnSpPr>
        <p:spPr>
          <a:xfrm flipV="1">
            <a:off x="5568221" y="2819400"/>
            <a:ext cx="515079" cy="150070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041770-B967-4FEF-8C8B-0B88F1F90DB0}"/>
              </a:ext>
            </a:extLst>
          </p:cNvPr>
          <p:cNvCxnSpPr>
            <a:cxnSpLocks/>
          </p:cNvCxnSpPr>
          <p:nvPr/>
        </p:nvCxnSpPr>
        <p:spPr>
          <a:xfrm flipH="1">
            <a:off x="7585891" y="1301750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3ADD761-B022-40F6-B0D3-37B54F5AD120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851685B-4A5E-4D7B-84FA-DA8DBEBA927D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48D416-21A0-41DD-BA93-440583A1A7E3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089FDE-5291-457C-939C-E2E217453947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9D2652D-2D25-4BDC-8637-E885A946873B}"/>
              </a:ext>
            </a:extLst>
          </p:cNvPr>
          <p:cNvSpPr/>
          <p:nvPr/>
        </p:nvSpPr>
        <p:spPr>
          <a:xfrm>
            <a:off x="6083300" y="1314450"/>
            <a:ext cx="1511300" cy="1504950"/>
          </a:xfrm>
          <a:custGeom>
            <a:avLst/>
            <a:gdLst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1300" h="1504950">
                <a:moveTo>
                  <a:pt x="0" y="1504950"/>
                </a:moveTo>
                <a:cubicBezTo>
                  <a:pt x="256117" y="742950"/>
                  <a:pt x="747183" y="0"/>
                  <a:pt x="1511300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08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 what time does the object change directions?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75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speeding up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119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acceleration represented by the time interval in this graph?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displacement over the time interval 0-4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002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displacement over the time interval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85751" y="803461"/>
            <a:ext cx="1996149" cy="201276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1" y="2816225"/>
            <a:ext cx="1506760" cy="150388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7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total </a:t>
            </a:r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during the interval of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E2E2614-FE43-47BE-989F-E61985BF1B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B5A8ED-398E-4971-9EF4-1B402AB7366D}"/>
              </a:ext>
            </a:extLst>
          </p:cNvPr>
          <p:cNvCxnSpPr>
            <a:cxnSpLocks/>
          </p:cNvCxnSpPr>
          <p:nvPr/>
        </p:nvCxnSpPr>
        <p:spPr>
          <a:xfrm flipV="1">
            <a:off x="5568221" y="2813049"/>
            <a:ext cx="1004029" cy="996953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747F5-F015-44E3-98CE-79574C42C414}"/>
              </a:ext>
            </a:extLst>
          </p:cNvPr>
          <p:cNvCxnSpPr>
            <a:cxnSpLocks/>
            <a:endCxn id="28" idx="0"/>
          </p:cNvCxnSpPr>
          <p:nvPr/>
        </p:nvCxnSpPr>
        <p:spPr>
          <a:xfrm flipH="1" flipV="1">
            <a:off x="8597900" y="2813049"/>
            <a:ext cx="490762" cy="50165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A0B2C04-7D8E-4542-8A62-4222401CFE38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8ADFAF-64AD-44E3-A028-8E614BD52405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C355B77-8D17-42AA-94AC-112A948AEFB7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6BF0BD-BEB7-494F-8611-21CF954162A2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5A9A09-5ADF-4993-84E2-1F328AE1A87D}"/>
              </a:ext>
            </a:extLst>
          </p:cNvPr>
          <p:cNvSpPr/>
          <p:nvPr/>
        </p:nvSpPr>
        <p:spPr>
          <a:xfrm>
            <a:off x="6572250" y="2311384"/>
            <a:ext cx="1006475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420B4F4-FB48-47BF-98B1-75B2D4DD6A45}"/>
              </a:ext>
            </a:extLst>
          </p:cNvPr>
          <p:cNvSpPr/>
          <p:nvPr/>
        </p:nvSpPr>
        <p:spPr>
          <a:xfrm flipH="1">
            <a:off x="7578724" y="2311384"/>
            <a:ext cx="1019176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</a:t>
            </a:r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total distance </a:t>
            </a: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traveled during the interval of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E2E2614-FE43-47BE-989F-E61985BF1B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B5A8ED-398E-4971-9EF4-1B402AB7366D}"/>
              </a:ext>
            </a:extLst>
          </p:cNvPr>
          <p:cNvCxnSpPr>
            <a:cxnSpLocks/>
          </p:cNvCxnSpPr>
          <p:nvPr/>
        </p:nvCxnSpPr>
        <p:spPr>
          <a:xfrm flipV="1">
            <a:off x="5568221" y="2813049"/>
            <a:ext cx="1004029" cy="996953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747F5-F015-44E3-98CE-79574C42C414}"/>
              </a:ext>
            </a:extLst>
          </p:cNvPr>
          <p:cNvCxnSpPr>
            <a:cxnSpLocks/>
            <a:endCxn id="28" idx="0"/>
          </p:cNvCxnSpPr>
          <p:nvPr/>
        </p:nvCxnSpPr>
        <p:spPr>
          <a:xfrm flipH="1" flipV="1">
            <a:off x="8597900" y="2813049"/>
            <a:ext cx="490762" cy="50165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A0B2C04-7D8E-4542-8A62-4222401CFE38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8ADFAF-64AD-44E3-A028-8E614BD52405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C355B77-8D17-42AA-94AC-112A948AEFB7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6BF0BD-BEB7-494F-8611-21CF954162A2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5A9A09-5ADF-4993-84E2-1F328AE1A87D}"/>
              </a:ext>
            </a:extLst>
          </p:cNvPr>
          <p:cNvSpPr/>
          <p:nvPr/>
        </p:nvSpPr>
        <p:spPr>
          <a:xfrm>
            <a:off x="6572250" y="2311384"/>
            <a:ext cx="1006475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420B4F4-FB48-47BF-98B1-75B2D4DD6A45}"/>
              </a:ext>
            </a:extLst>
          </p:cNvPr>
          <p:cNvSpPr/>
          <p:nvPr/>
        </p:nvSpPr>
        <p:spPr>
          <a:xfrm flipH="1">
            <a:off x="7578724" y="2311384"/>
            <a:ext cx="1019176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2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 what time does the object change directions?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17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E2E2614-FE43-47BE-989F-E61985BF1B7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0B5A8ED-398E-4971-9EF4-1B402AB7366D}"/>
              </a:ext>
            </a:extLst>
          </p:cNvPr>
          <p:cNvCxnSpPr>
            <a:cxnSpLocks/>
          </p:cNvCxnSpPr>
          <p:nvPr/>
        </p:nvCxnSpPr>
        <p:spPr>
          <a:xfrm flipV="1">
            <a:off x="5568221" y="2813049"/>
            <a:ext cx="1004029" cy="996953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4747F5-F015-44E3-98CE-79574C42C414}"/>
              </a:ext>
            </a:extLst>
          </p:cNvPr>
          <p:cNvCxnSpPr>
            <a:cxnSpLocks/>
            <a:endCxn id="28" idx="0"/>
          </p:cNvCxnSpPr>
          <p:nvPr/>
        </p:nvCxnSpPr>
        <p:spPr>
          <a:xfrm flipH="1" flipV="1">
            <a:off x="8597900" y="2813049"/>
            <a:ext cx="490762" cy="501652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A0B2C04-7D8E-4542-8A62-4222401CFE38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8ADFAF-64AD-44E3-A028-8E614BD52405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C355B77-8D17-42AA-94AC-112A948AEFB7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6BF0BD-BEB7-494F-8611-21CF954162A2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5A9A09-5ADF-4993-84E2-1F328AE1A87D}"/>
              </a:ext>
            </a:extLst>
          </p:cNvPr>
          <p:cNvSpPr/>
          <p:nvPr/>
        </p:nvSpPr>
        <p:spPr>
          <a:xfrm>
            <a:off x="6572250" y="2311384"/>
            <a:ext cx="1006475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420B4F4-FB48-47BF-98B1-75B2D4DD6A45}"/>
              </a:ext>
            </a:extLst>
          </p:cNvPr>
          <p:cNvSpPr/>
          <p:nvPr/>
        </p:nvSpPr>
        <p:spPr>
          <a:xfrm flipH="1">
            <a:off x="7578724" y="2311384"/>
            <a:ext cx="1019176" cy="501665"/>
          </a:xfrm>
          <a:custGeom>
            <a:avLst/>
            <a:gdLst>
              <a:gd name="connsiteX0" fmla="*/ 0 w 1006475"/>
              <a:gd name="connsiteY0" fmla="*/ 501650 h 501650"/>
              <a:gd name="connsiteX1" fmla="*/ 1006475 w 1006475"/>
              <a:gd name="connsiteY1" fmla="*/ 0 h 501650"/>
              <a:gd name="connsiteX0" fmla="*/ 0 w 1006475"/>
              <a:gd name="connsiteY0" fmla="*/ 501660 h 501660"/>
              <a:gd name="connsiteX1" fmla="*/ 1006475 w 1006475"/>
              <a:gd name="connsiteY1" fmla="*/ 10 h 501660"/>
              <a:gd name="connsiteX0" fmla="*/ 0 w 1006475"/>
              <a:gd name="connsiteY0" fmla="*/ 501889 h 501889"/>
              <a:gd name="connsiteX1" fmla="*/ 1006475 w 1006475"/>
              <a:gd name="connsiteY1" fmla="*/ 239 h 501889"/>
              <a:gd name="connsiteX0" fmla="*/ 0 w 1006475"/>
              <a:gd name="connsiteY0" fmla="*/ 501665 h 501665"/>
              <a:gd name="connsiteX1" fmla="*/ 1006475 w 1006475"/>
              <a:gd name="connsiteY1" fmla="*/ 15 h 501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6475" h="501665">
                <a:moveTo>
                  <a:pt x="0" y="501665"/>
                </a:moveTo>
                <a:cubicBezTo>
                  <a:pt x="254529" y="221206"/>
                  <a:pt x="505883" y="-2102"/>
                  <a:pt x="1006475" y="15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54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moving at a constant velocity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68221" y="2816225"/>
            <a:ext cx="2013679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2" y="2816226"/>
            <a:ext cx="500061" cy="1003299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CEC852-ADDE-4A60-ABE8-BED50F03D8A3}"/>
              </a:ext>
            </a:extLst>
          </p:cNvPr>
          <p:cNvCxnSpPr>
            <a:cxnSpLocks/>
          </p:cNvCxnSpPr>
          <p:nvPr/>
        </p:nvCxnSpPr>
        <p:spPr>
          <a:xfrm>
            <a:off x="8081963" y="3819525"/>
            <a:ext cx="1006698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not moving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CFB29D1-13AE-4414-B36B-51B9A4CC4B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542437"/>
              </p:ext>
            </p:extLst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2C53689-CC72-46FF-B3EB-F46CC623FB43}"/>
              </a:ext>
            </a:extLst>
          </p:cNvPr>
          <p:cNvCxnSpPr>
            <a:cxnSpLocks/>
          </p:cNvCxnSpPr>
          <p:nvPr/>
        </p:nvCxnSpPr>
        <p:spPr>
          <a:xfrm>
            <a:off x="5568221" y="1295400"/>
            <a:ext cx="1011830" cy="2023715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54C14D-F99D-421D-9F41-3B7FFE6E2834}"/>
              </a:ext>
            </a:extLst>
          </p:cNvPr>
          <p:cNvCxnSpPr>
            <a:cxnSpLocks/>
          </p:cNvCxnSpPr>
          <p:nvPr/>
        </p:nvCxnSpPr>
        <p:spPr>
          <a:xfrm flipV="1">
            <a:off x="6580051" y="2307257"/>
            <a:ext cx="1005840" cy="100933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27330FF-EABD-432A-A6E5-C0983F4449B9}"/>
              </a:ext>
            </a:extLst>
          </p:cNvPr>
          <p:cNvCxnSpPr>
            <a:cxnSpLocks/>
          </p:cNvCxnSpPr>
          <p:nvPr/>
        </p:nvCxnSpPr>
        <p:spPr>
          <a:xfrm flipH="1">
            <a:off x="7585891" y="2304733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403D19F0-06F0-4C32-946F-0B677C59F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04101"/>
              </p:ext>
            </p:extLst>
          </p:nvPr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872B2D3B-4FA2-4104-AC9C-159A376E9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005697"/>
              </p:ext>
            </p:extLst>
          </p:nvPr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432F281-087B-4C58-B4A8-4E64D889756C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7CB6F4-02F9-410B-924C-8C59A04236DA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200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acceleration over the time interval of 0-4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19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68221" y="2816225"/>
            <a:ext cx="2013679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2" y="2816226"/>
            <a:ext cx="500061" cy="1003299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CEC852-ADDE-4A60-ABE8-BED50F03D8A3}"/>
              </a:ext>
            </a:extLst>
          </p:cNvPr>
          <p:cNvCxnSpPr>
            <a:cxnSpLocks/>
          </p:cNvCxnSpPr>
          <p:nvPr/>
        </p:nvCxnSpPr>
        <p:spPr>
          <a:xfrm>
            <a:off x="8081963" y="3819525"/>
            <a:ext cx="1006698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980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total displacement over the time interval of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505361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>
            <a:off x="5568221" y="2816225"/>
            <a:ext cx="2013679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 flipV="1">
            <a:off x="7581902" y="2816226"/>
            <a:ext cx="500061" cy="1003299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CEC852-ADDE-4A60-ABE8-BED50F03D8A3}"/>
              </a:ext>
            </a:extLst>
          </p:cNvPr>
          <p:cNvCxnSpPr>
            <a:cxnSpLocks/>
          </p:cNvCxnSpPr>
          <p:nvPr/>
        </p:nvCxnSpPr>
        <p:spPr>
          <a:xfrm>
            <a:off x="8081963" y="3819525"/>
            <a:ext cx="1006698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7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total </a:t>
            </a:r>
            <a:r>
              <a:rPr lang="en-US" sz="4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</a:t>
            </a: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during the interval of 0-7 seconds?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E0E978E9-5C7A-43C6-A6DC-1D08171E0340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36F9760-2B85-4F56-B3FA-1FA6DC871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16084"/>
              </p:ext>
            </p:extLst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1F819C-8A77-4EDB-AEAF-0E862D4FA9E5}"/>
              </a:ext>
            </a:extLst>
          </p:cNvPr>
          <p:cNvCxnSpPr>
            <a:cxnSpLocks/>
          </p:cNvCxnSpPr>
          <p:nvPr/>
        </p:nvCxnSpPr>
        <p:spPr>
          <a:xfrm>
            <a:off x="5568221" y="1295400"/>
            <a:ext cx="1011830" cy="2023715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C5B40D-9B8A-4339-960E-79D386D99E81}"/>
              </a:ext>
            </a:extLst>
          </p:cNvPr>
          <p:cNvCxnSpPr>
            <a:cxnSpLocks/>
          </p:cNvCxnSpPr>
          <p:nvPr/>
        </p:nvCxnSpPr>
        <p:spPr>
          <a:xfrm flipV="1">
            <a:off x="6580051" y="2307257"/>
            <a:ext cx="1005840" cy="100933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1BC636-E5FE-4619-81BB-C4641EC7ACDA}"/>
              </a:ext>
            </a:extLst>
          </p:cNvPr>
          <p:cNvCxnSpPr>
            <a:cxnSpLocks/>
          </p:cNvCxnSpPr>
          <p:nvPr/>
        </p:nvCxnSpPr>
        <p:spPr>
          <a:xfrm flipH="1">
            <a:off x="7585891" y="2304733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C232A90D-F55C-4139-845F-433231C08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75950"/>
              </p:ext>
            </p:extLst>
          </p:nvPr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DD7AE7E-789E-4337-A94A-0982AF512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05786"/>
              </p:ext>
            </p:extLst>
          </p:nvPr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3BE23E84-DD06-4C52-AA85-94BD3116FFD1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C23E37-AB02-451D-8060-4614D568FA15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01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is moving at its maximum speed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33614DA-7219-4E4B-A483-C304E208B1A3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758570-9D89-4F11-8941-66D24C1B6B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16084"/>
              </p:ext>
            </p:extLst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72A2C-D16A-40AD-AD44-447F46791D14}"/>
              </a:ext>
            </a:extLst>
          </p:cNvPr>
          <p:cNvCxnSpPr>
            <a:cxnSpLocks/>
          </p:cNvCxnSpPr>
          <p:nvPr/>
        </p:nvCxnSpPr>
        <p:spPr>
          <a:xfrm>
            <a:off x="5568221" y="1295400"/>
            <a:ext cx="1011830" cy="2023715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D7D2F9E-7AF6-46E4-82F4-FB4A6529F2E9}"/>
              </a:ext>
            </a:extLst>
          </p:cNvPr>
          <p:cNvCxnSpPr>
            <a:cxnSpLocks/>
          </p:cNvCxnSpPr>
          <p:nvPr/>
        </p:nvCxnSpPr>
        <p:spPr>
          <a:xfrm flipV="1">
            <a:off x="6580051" y="2307257"/>
            <a:ext cx="1005840" cy="100933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041770-B967-4FEF-8C8B-0B88F1F90DB0}"/>
              </a:ext>
            </a:extLst>
          </p:cNvPr>
          <p:cNvCxnSpPr>
            <a:cxnSpLocks/>
          </p:cNvCxnSpPr>
          <p:nvPr/>
        </p:nvCxnSpPr>
        <p:spPr>
          <a:xfrm flipH="1">
            <a:off x="7585891" y="2304733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3ADD761-B022-40F6-B0D3-37B54F5AD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975950"/>
              </p:ext>
            </p:extLst>
          </p:nvPr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851685B-4A5E-4D7B-84FA-DA8DBEBA9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05786"/>
              </p:ext>
            </p:extLst>
          </p:nvPr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48D416-21A0-41DD-BA93-440583A1A7E3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089FDE-5291-457C-939C-E2E217453947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69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accelerating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669280"/>
              </p:ext>
            </p:extLst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BF390A-C739-4F05-8873-75F012C2283D}"/>
              </a:ext>
            </a:extLst>
          </p:cNvPr>
          <p:cNvCxnSpPr>
            <a:cxnSpLocks/>
          </p:cNvCxnSpPr>
          <p:nvPr/>
        </p:nvCxnSpPr>
        <p:spPr>
          <a:xfrm>
            <a:off x="5568221" y="2808877"/>
            <a:ext cx="1011830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 flipV="1">
            <a:off x="6580051" y="1813560"/>
            <a:ext cx="2000069" cy="99531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>
            <a:off x="8580121" y="1813560"/>
            <a:ext cx="508540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68062"/>
              </p:ext>
            </p:extLst>
          </p:nvPr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05469"/>
              </p:ext>
            </p:extLst>
          </p:nvPr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00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displacement during the time interval of 0-7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BF390A-C739-4F05-8873-75F012C2283D}"/>
              </a:ext>
            </a:extLst>
          </p:cNvPr>
          <p:cNvCxnSpPr>
            <a:cxnSpLocks/>
          </p:cNvCxnSpPr>
          <p:nvPr/>
        </p:nvCxnSpPr>
        <p:spPr>
          <a:xfrm>
            <a:off x="5568221" y="2808877"/>
            <a:ext cx="1011830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 flipV="1">
            <a:off x="6580051" y="1813560"/>
            <a:ext cx="2000069" cy="99531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>
            <a:off x="8580121" y="1813560"/>
            <a:ext cx="508540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68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velocity at 4 seconds?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401520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F072A3E5-D6C2-4902-9EAE-1DE5969128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B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>
                    <a:lnT w="762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4BF390A-C739-4F05-8873-75F012C2283D}"/>
              </a:ext>
            </a:extLst>
          </p:cNvPr>
          <p:cNvCxnSpPr>
            <a:cxnSpLocks/>
          </p:cNvCxnSpPr>
          <p:nvPr/>
        </p:nvCxnSpPr>
        <p:spPr>
          <a:xfrm>
            <a:off x="5568221" y="2808877"/>
            <a:ext cx="1011830" cy="0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7CC1BAB-DF69-42B6-ADDD-08951A938994}"/>
              </a:ext>
            </a:extLst>
          </p:cNvPr>
          <p:cNvCxnSpPr>
            <a:cxnSpLocks/>
          </p:cNvCxnSpPr>
          <p:nvPr/>
        </p:nvCxnSpPr>
        <p:spPr>
          <a:xfrm flipV="1">
            <a:off x="6580051" y="1813560"/>
            <a:ext cx="2000069" cy="99531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B885DB-C37C-4592-A1A3-263B2115AD69}"/>
              </a:ext>
            </a:extLst>
          </p:cNvPr>
          <p:cNvCxnSpPr>
            <a:cxnSpLocks/>
          </p:cNvCxnSpPr>
          <p:nvPr/>
        </p:nvCxnSpPr>
        <p:spPr>
          <a:xfrm flipH="1">
            <a:off x="8580121" y="1813560"/>
            <a:ext cx="508540" cy="1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118E0842-605C-444C-BD1A-D9C22293B227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E30AEB5-B1A3-452F-AB8D-9F0C4C01268B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E08EB6B7-B4BA-467B-BE31-130D57C13B0D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AD5E9F2-625C-442E-A6A5-3EC99120332E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Velocity (m/s)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3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 a time when the object </a:t>
            </a:r>
            <a:b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is accelerating 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33614DA-7219-4E4B-A483-C304E208B1A3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758570-9D89-4F11-8941-66D24C1B6B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72A2C-D16A-40AD-AD44-447F46791D14}"/>
              </a:ext>
            </a:extLst>
          </p:cNvPr>
          <p:cNvCxnSpPr>
            <a:cxnSpLocks/>
          </p:cNvCxnSpPr>
          <p:nvPr/>
        </p:nvCxnSpPr>
        <p:spPr>
          <a:xfrm flipV="1">
            <a:off x="5568221" y="2819400"/>
            <a:ext cx="515079" cy="150070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041770-B967-4FEF-8C8B-0B88F1F90DB0}"/>
              </a:ext>
            </a:extLst>
          </p:cNvPr>
          <p:cNvCxnSpPr>
            <a:cxnSpLocks/>
          </p:cNvCxnSpPr>
          <p:nvPr/>
        </p:nvCxnSpPr>
        <p:spPr>
          <a:xfrm flipH="1">
            <a:off x="7585891" y="1301750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3ADD761-B022-40F6-B0D3-37B54F5AD120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851685B-4A5E-4D7B-84FA-DA8DBEBA927D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48D416-21A0-41DD-BA93-440583A1A7E3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089FDE-5291-457C-939C-E2E217453947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9D2652D-2D25-4BDC-8637-E885A946873B}"/>
              </a:ext>
            </a:extLst>
          </p:cNvPr>
          <p:cNvSpPr/>
          <p:nvPr/>
        </p:nvSpPr>
        <p:spPr>
          <a:xfrm>
            <a:off x="6083300" y="1314450"/>
            <a:ext cx="1511300" cy="1504950"/>
          </a:xfrm>
          <a:custGeom>
            <a:avLst/>
            <a:gdLst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1300" h="1504950">
                <a:moveTo>
                  <a:pt x="0" y="1504950"/>
                </a:moveTo>
                <a:cubicBezTo>
                  <a:pt x="256117" y="742950"/>
                  <a:pt x="747183" y="0"/>
                  <a:pt x="1511300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84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5673689"/>
            <a:ext cx="9203377" cy="1634316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is the velocity at 6 seconds?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A33614DA-7219-4E4B-A483-C304E208B1A3}"/>
              </a:ext>
            </a:extLst>
          </p:cNvPr>
          <p:cNvSpPr txBox="1">
            <a:spLocks/>
          </p:cNvSpPr>
          <p:nvPr/>
        </p:nvSpPr>
        <p:spPr>
          <a:xfrm>
            <a:off x="403760" y="803461"/>
            <a:ext cx="3888332" cy="384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3300" b="1" spc="-1000" dirty="0">
                <a:ln w="571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sz="5400" b="1" spc="-1000" dirty="0">
              <a:ln w="57150"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8758570-9D89-4F11-8941-66D24C1B6BB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68221" y="803462"/>
          <a:ext cx="3520440" cy="352044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11043519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417686890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75349750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91860198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817568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94729258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13015315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93451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844458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413925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235951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078336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0408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946918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72A2C-D16A-40AD-AD44-447F46791D14}"/>
              </a:ext>
            </a:extLst>
          </p:cNvPr>
          <p:cNvCxnSpPr>
            <a:cxnSpLocks/>
          </p:cNvCxnSpPr>
          <p:nvPr/>
        </p:nvCxnSpPr>
        <p:spPr>
          <a:xfrm flipV="1">
            <a:off x="5568221" y="2819400"/>
            <a:ext cx="515079" cy="1500707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3041770-B967-4FEF-8C8B-0B88F1F90DB0}"/>
              </a:ext>
            </a:extLst>
          </p:cNvPr>
          <p:cNvCxnSpPr>
            <a:cxnSpLocks/>
          </p:cNvCxnSpPr>
          <p:nvPr/>
        </p:nvCxnSpPr>
        <p:spPr>
          <a:xfrm flipH="1">
            <a:off x="7585891" y="1301750"/>
            <a:ext cx="1502770" cy="2524"/>
          </a:xfrm>
          <a:prstGeom prst="line">
            <a:avLst/>
          </a:prstGeom>
          <a:ln w="762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3ADD761-B022-40F6-B0D3-37B54F5AD120}"/>
              </a:ext>
            </a:extLst>
          </p:cNvPr>
          <p:cNvGraphicFramePr>
            <a:graphicFrameLocks noGrp="1"/>
          </p:cNvGraphicFramePr>
          <p:nvPr/>
        </p:nvGraphicFramePr>
        <p:xfrm>
          <a:off x="5316761" y="4320107"/>
          <a:ext cx="4023360" cy="502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40473098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527347806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44530307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466781219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2858198365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4240504854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3345602893"/>
                    </a:ext>
                  </a:extLst>
                </a:gridCol>
                <a:gridCol w="502920">
                  <a:extLst>
                    <a:ext uri="{9D8B030D-6E8A-4147-A177-3AD203B41FA5}">
                      <a16:colId xmlns:a16="http://schemas.microsoft.com/office/drawing/2014/main" val="1503018686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9445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851685B-4A5E-4D7B-84FA-DA8DBEBA927D}"/>
              </a:ext>
            </a:extLst>
          </p:cNvPr>
          <p:cNvGraphicFramePr>
            <a:graphicFrameLocks noGrp="1"/>
          </p:cNvGraphicFramePr>
          <p:nvPr/>
        </p:nvGraphicFramePr>
        <p:xfrm>
          <a:off x="5082831" y="552002"/>
          <a:ext cx="502920" cy="4023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757081230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898995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891844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742638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442820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406875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15961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62819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484983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48D416-21A0-41DD-BA93-440583A1A7E3}"/>
              </a:ext>
            </a:extLst>
          </p:cNvPr>
          <p:cNvSpPr txBox="1"/>
          <p:nvPr/>
        </p:nvSpPr>
        <p:spPr>
          <a:xfrm>
            <a:off x="5568221" y="4770955"/>
            <a:ext cx="352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 (s)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089FDE-5291-457C-939C-E2E217453947}"/>
              </a:ext>
            </a:extLst>
          </p:cNvPr>
          <p:cNvSpPr txBox="1"/>
          <p:nvPr/>
        </p:nvSpPr>
        <p:spPr>
          <a:xfrm rot="16200000">
            <a:off x="3171834" y="2332849"/>
            <a:ext cx="3516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Displacement (m)</a:t>
            </a:r>
            <a:endParaRPr lang="en-US" sz="1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9D2652D-2D25-4BDC-8637-E885A946873B}"/>
              </a:ext>
            </a:extLst>
          </p:cNvPr>
          <p:cNvSpPr/>
          <p:nvPr/>
        </p:nvSpPr>
        <p:spPr>
          <a:xfrm>
            <a:off x="6083300" y="1314450"/>
            <a:ext cx="1511300" cy="1504950"/>
          </a:xfrm>
          <a:custGeom>
            <a:avLst/>
            <a:gdLst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  <a:gd name="connsiteX0" fmla="*/ 0 w 1511300"/>
              <a:gd name="connsiteY0" fmla="*/ 1504950 h 1504950"/>
              <a:gd name="connsiteX1" fmla="*/ 1511300 w 1511300"/>
              <a:gd name="connsiteY1" fmla="*/ 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11300" h="1504950">
                <a:moveTo>
                  <a:pt x="0" y="1504950"/>
                </a:moveTo>
                <a:cubicBezTo>
                  <a:pt x="256117" y="742950"/>
                  <a:pt x="747183" y="0"/>
                  <a:pt x="1511300" y="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788</Words>
  <Application>Microsoft Office PowerPoint</Application>
  <PresentationFormat>Custom</PresentationFormat>
  <Paragraphs>441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Ebrima</vt:lpstr>
      <vt:lpstr>Office Theme</vt:lpstr>
      <vt:lpstr>Graphing Motion Walk Around</vt:lpstr>
      <vt:lpstr>List a time when the object  is not moving</vt:lpstr>
      <vt:lpstr>What is the total displacement during the interval of 0-7 seconds?</vt:lpstr>
      <vt:lpstr>List a time when the object is moving at its maximum speed</vt:lpstr>
      <vt:lpstr>List a time when the object is accelerating</vt:lpstr>
      <vt:lpstr>What is displacement during the time interval of 0-7 seconds?</vt:lpstr>
      <vt:lpstr>What is the velocity at 4 seconds?</vt:lpstr>
      <vt:lpstr>List a time when the object  is accelerating </vt:lpstr>
      <vt:lpstr>What is the velocity at 6 seconds?</vt:lpstr>
      <vt:lpstr>What is the velocity  between 0-1 seconds?</vt:lpstr>
      <vt:lpstr>At what time does the object change directions?</vt:lpstr>
      <vt:lpstr>List a time when the object  is speeding up</vt:lpstr>
      <vt:lpstr>What is the acceleration represented by the time interval in this graph?</vt:lpstr>
      <vt:lpstr>What is the displacement over the time interval 0-4 seconds?</vt:lpstr>
      <vt:lpstr>What is the displacement over the time interval 0-7 seconds?</vt:lpstr>
      <vt:lpstr>What is the total displacement during the interval of 0-7 seconds?</vt:lpstr>
      <vt:lpstr>What is the total distance traveled during the interval of 0-7 seconds?</vt:lpstr>
      <vt:lpstr>At what time does the object change directions?</vt:lpstr>
      <vt:lpstr>List a time when the object  is moving at a constant velocity</vt:lpstr>
      <vt:lpstr>What is the acceleration over the time interval of 0-4 seconds?</vt:lpstr>
      <vt:lpstr>What is the total displacement over the time interval of 0-7 seconds?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Walk Around</dc:title>
  <dc:creator>Joe Cossette</dc:creator>
  <cp:lastModifiedBy>Joe Cossette</cp:lastModifiedBy>
  <cp:revision>27</cp:revision>
  <dcterms:created xsi:type="dcterms:W3CDTF">2016-10-25T00:13:33Z</dcterms:created>
  <dcterms:modified xsi:type="dcterms:W3CDTF">2018-05-15T20:29:01Z</dcterms:modified>
</cp:coreProperties>
</file>