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notesMasterIdLst>
    <p:notesMasterId r:id="rId9"/>
  </p:notesMasterIdLst>
  <p:sldIdLst>
    <p:sldId id="553" r:id="rId2"/>
    <p:sldId id="512" r:id="rId3"/>
    <p:sldId id="558" r:id="rId4"/>
    <p:sldId id="559" r:id="rId5"/>
    <p:sldId id="560" r:id="rId6"/>
    <p:sldId id="566" r:id="rId7"/>
    <p:sldId id="39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1482AC"/>
    <a:srgbClr val="FFFF00"/>
    <a:srgbClr val="7030A0"/>
    <a:srgbClr val="002060"/>
    <a:srgbClr val="FF00FF"/>
    <a:srgbClr val="EC9514"/>
    <a:srgbClr val="1CADE4"/>
    <a:srgbClr val="FF7D7D"/>
    <a:srgbClr val="FECF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02" autoAdjust="0"/>
    <p:restoredTop sz="94280" autoAdjust="0"/>
  </p:normalViewPr>
  <p:slideViewPr>
    <p:cSldViewPr snapToGrid="0">
      <p:cViewPr varScale="1">
        <p:scale>
          <a:sx n="115" d="100"/>
          <a:sy n="115" d="100"/>
        </p:scale>
        <p:origin x="12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A229A-46A7-440A-9921-F199E5C97475}" type="datetimeFigureOut">
              <a:rPr lang="en-US" smtClean="0"/>
              <a:t>10/25/2020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538AF-388E-4B95-9EB5-49AA765AD7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362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5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3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3992A-6374-41E8-AE7E-984A7763FB5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325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2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0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10/25/2020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4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10/25/2020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10/25/2020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0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10/25/2020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3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10/25/2020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1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10/25/2020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10/25/2020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93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5.png"/><Relationship Id="rId11" Type="http://schemas.openxmlformats.org/officeDocument/2006/relationships/image" Target="../media/image26.png"/><Relationship Id="rId5" Type="http://schemas.openxmlformats.org/officeDocument/2006/relationships/image" Target="../media/image74.png"/><Relationship Id="rId10" Type="http://schemas.openxmlformats.org/officeDocument/2006/relationships/image" Target="../media/image25.png"/><Relationship Id="rId4" Type="http://schemas.openxmlformats.org/officeDocument/2006/relationships/image" Target="../media/image73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737944" cy="3566160"/>
          </a:xfrm>
        </p:spPr>
        <p:txBody>
          <a:bodyPr>
            <a:normAutofit/>
          </a:bodyPr>
          <a:lstStyle/>
          <a:p>
            <a:r>
              <a:rPr lang="en-US" sz="5800" b="1" dirty="0"/>
              <a:t>Circular Motion Scenarios</a:t>
            </a:r>
            <a:br>
              <a:rPr lang="en-US" sz="5800" dirty="0"/>
            </a:br>
            <a:r>
              <a:rPr lang="en-US" sz="5800" dirty="0"/>
              <a:t>The Curve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IB Physics </a:t>
            </a:r>
            <a:r>
              <a:rPr lang="en-US"/>
              <a:t>| Circular </a:t>
            </a:r>
            <a:r>
              <a:rPr lang="en-US" dirty="0"/>
              <a:t>Motion</a:t>
            </a:r>
          </a:p>
        </p:txBody>
      </p:sp>
    </p:spTree>
    <p:extLst>
      <p:ext uri="{BB962C8B-B14F-4D97-AF65-F5344CB8AC3E}">
        <p14:creationId xmlns:p14="http://schemas.microsoft.com/office/powerpoint/2010/main" val="7955619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 Physics Data Booklet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426"/>
          <a:stretch/>
        </p:blipFill>
        <p:spPr>
          <a:xfrm>
            <a:off x="294166" y="1531726"/>
            <a:ext cx="8475764" cy="350418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EA3E464-8519-4AED-BD68-DCA2D979E594}"/>
                  </a:ext>
                </a:extLst>
              </p:cNvPr>
              <p:cNvSpPr txBox="1"/>
              <p:nvPr/>
            </p:nvSpPr>
            <p:spPr>
              <a:xfrm>
                <a:off x="3715777" y="2286730"/>
                <a:ext cx="34974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400" dirty="0">
                    <a:solidFill>
                      <a:srgbClr val="C00000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 – linear velocity (m s</a:t>
                </a:r>
                <a:r>
                  <a:rPr lang="en-US" sz="2400" baseline="30000" dirty="0">
                    <a:solidFill>
                      <a:srgbClr val="C00000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-1</a:t>
                </a:r>
                <a:r>
                  <a:rPr lang="en-US" sz="2400" dirty="0">
                    <a:solidFill>
                      <a:srgbClr val="C00000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EA3E464-8519-4AED-BD68-DCA2D979E5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777" y="2286730"/>
                <a:ext cx="3497496" cy="461665"/>
              </a:xfrm>
              <a:prstGeom prst="rect">
                <a:avLst/>
              </a:prstGeom>
              <a:blipFill>
                <a:blip r:embed="rId3"/>
                <a:stretch>
                  <a:fillRect t="-9211" r="-1745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585B93E-8395-4640-B985-CCFA19453971}"/>
                  </a:ext>
                </a:extLst>
              </p:cNvPr>
              <p:cNvSpPr txBox="1"/>
              <p:nvPr/>
            </p:nvSpPr>
            <p:spPr>
              <a:xfrm>
                <a:off x="3715777" y="2703180"/>
                <a:ext cx="40097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EE801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sz="2400" dirty="0">
                    <a:solidFill>
                      <a:srgbClr val="EE8012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 – angular velocity (rad s</a:t>
                </a:r>
                <a:r>
                  <a:rPr lang="en-US" sz="2400" baseline="30000" dirty="0">
                    <a:solidFill>
                      <a:srgbClr val="EE8012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-1</a:t>
                </a:r>
                <a:r>
                  <a:rPr lang="en-US" sz="2400" dirty="0">
                    <a:solidFill>
                      <a:srgbClr val="EE8012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)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585B93E-8395-4640-B985-CCFA194539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777" y="2703180"/>
                <a:ext cx="4009752" cy="461665"/>
              </a:xfrm>
              <a:prstGeom prst="rect">
                <a:avLst/>
              </a:prstGeom>
              <a:blipFill>
                <a:blip r:embed="rId4"/>
                <a:stretch>
                  <a:fillRect t="-9211" r="-1370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A1C8188-45BC-4F5F-B61F-8B8087C097FF}"/>
                  </a:ext>
                </a:extLst>
              </p:cNvPr>
              <p:cNvSpPr txBox="1"/>
              <p:nvPr/>
            </p:nvSpPr>
            <p:spPr>
              <a:xfrm>
                <a:off x="3715777" y="3119630"/>
                <a:ext cx="202202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400" dirty="0">
                    <a:solidFill>
                      <a:srgbClr val="FFC000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 – radius (m)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A1C8188-45BC-4F5F-B61F-8B8087C097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777" y="3119630"/>
                <a:ext cx="2022028" cy="461665"/>
              </a:xfrm>
              <a:prstGeom prst="rect">
                <a:avLst/>
              </a:prstGeom>
              <a:blipFill>
                <a:blip r:embed="rId5"/>
                <a:stretch>
                  <a:fillRect t="-9333" r="-3927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F245A94-C669-4DE5-A2C8-438B7DC29630}"/>
                  </a:ext>
                </a:extLst>
              </p:cNvPr>
              <p:cNvSpPr txBox="1"/>
              <p:nvPr/>
            </p:nvSpPr>
            <p:spPr>
              <a:xfrm>
                <a:off x="3715777" y="3536080"/>
                <a:ext cx="19851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400" dirty="0">
                    <a:solidFill>
                      <a:srgbClr val="00B050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 – period (s)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F245A94-C669-4DE5-A2C8-438B7DC29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777" y="3536080"/>
                <a:ext cx="1985159" cy="461665"/>
              </a:xfrm>
              <a:prstGeom prst="rect">
                <a:avLst/>
              </a:prstGeom>
              <a:blipFill>
                <a:blip r:embed="rId6"/>
                <a:stretch>
                  <a:fillRect l="-923" t="-9211" r="-3692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219EECE-8FE1-4280-BE6F-99DC116A0D64}"/>
                  </a:ext>
                </a:extLst>
              </p:cNvPr>
              <p:cNvSpPr txBox="1"/>
              <p:nvPr/>
            </p:nvSpPr>
            <p:spPr>
              <a:xfrm>
                <a:off x="3715777" y="3952530"/>
                <a:ext cx="47959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400" dirty="0">
                    <a:solidFill>
                      <a:srgbClr val="0070C0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 – centripetal acceleration (m s</a:t>
                </a:r>
                <a:r>
                  <a:rPr lang="en-US" sz="2400" baseline="30000" dirty="0">
                    <a:solidFill>
                      <a:srgbClr val="0070C0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-2</a:t>
                </a:r>
                <a:r>
                  <a:rPr lang="en-US" sz="2400" dirty="0">
                    <a:solidFill>
                      <a:srgbClr val="0070C0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219EECE-8FE1-4280-BE6F-99DC116A0D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777" y="3952530"/>
                <a:ext cx="4795993" cy="461665"/>
              </a:xfrm>
              <a:prstGeom prst="rect">
                <a:avLst/>
              </a:prstGeom>
              <a:blipFill>
                <a:blip r:embed="rId7"/>
                <a:stretch>
                  <a:fillRect t="-9211" r="-1018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EFD8C93-1F46-4BCD-A8E2-42490310286E}"/>
                  </a:ext>
                </a:extLst>
              </p:cNvPr>
              <p:cNvSpPr txBox="1"/>
              <p:nvPr/>
            </p:nvSpPr>
            <p:spPr>
              <a:xfrm>
                <a:off x="3715777" y="4368981"/>
                <a:ext cx="34251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>
                    <a:solidFill>
                      <a:srgbClr val="7030A0"/>
                    </a:solidFill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 – centripetal force (N)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EFD8C93-1F46-4BCD-A8E2-4249031028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777" y="4368981"/>
                <a:ext cx="3425168" cy="461665"/>
              </a:xfrm>
              <a:prstGeom prst="rect">
                <a:avLst/>
              </a:prstGeom>
              <a:blipFill>
                <a:blip r:embed="rId8"/>
                <a:stretch>
                  <a:fillRect l="-535" t="-9333" r="-1604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34749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405EC99A-08B0-4ED5-AF43-610326858D77}"/>
              </a:ext>
            </a:extLst>
          </p:cNvPr>
          <p:cNvGrpSpPr/>
          <p:nvPr/>
        </p:nvGrpSpPr>
        <p:grpSpPr>
          <a:xfrm rot="10800000">
            <a:off x="-2119646" y="1680906"/>
            <a:ext cx="4297680" cy="4297680"/>
            <a:chOff x="-2119646" y="1680906"/>
            <a:chExt cx="4297680" cy="4297680"/>
          </a:xfrm>
        </p:grpSpPr>
        <p:sp>
          <p:nvSpPr>
            <p:cNvPr id="2" name="Oval 1"/>
            <p:cNvSpPr/>
            <p:nvPr/>
          </p:nvSpPr>
          <p:spPr>
            <a:xfrm>
              <a:off x="-2119646" y="1680906"/>
              <a:ext cx="4297680" cy="429768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50" name="Picture 2" descr="Image result for car top view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232158">
              <a:off x="1316832" y="2213136"/>
              <a:ext cx="347206" cy="726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Skidding Around a Curve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Oval 15"/>
          <p:cNvSpPr/>
          <p:nvPr/>
        </p:nvSpPr>
        <p:spPr>
          <a:xfrm>
            <a:off x="-1205246" y="2595306"/>
            <a:ext cx="2468880" cy="24688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-1662446" y="2138106"/>
            <a:ext cx="3383280" cy="3383280"/>
          </a:xfrm>
          <a:prstGeom prst="ellipse">
            <a:avLst/>
          </a:prstGeom>
          <a:noFill/>
          <a:ln w="5715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98262" y="3795352"/>
            <a:ext cx="3609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+mj-lt"/>
              </a:rPr>
              <a:t>r</a:t>
            </a:r>
          </a:p>
        </p:txBody>
      </p:sp>
      <p:cxnSp>
        <p:nvCxnSpPr>
          <p:cNvPr id="20" name="Straight Arrow Connector 19"/>
          <p:cNvCxnSpPr>
            <a:cxnSpLocks/>
          </p:cNvCxnSpPr>
          <p:nvPr/>
        </p:nvCxnSpPr>
        <p:spPr>
          <a:xfrm flipV="1">
            <a:off x="13871" y="3795352"/>
            <a:ext cx="1965195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4F8B46EB-B549-4618-BEEF-FEF855255D3C}"/>
              </a:ext>
            </a:extLst>
          </p:cNvPr>
          <p:cNvGrpSpPr/>
          <p:nvPr/>
        </p:nvGrpSpPr>
        <p:grpSpPr>
          <a:xfrm>
            <a:off x="610963" y="1232882"/>
            <a:ext cx="656314" cy="1061797"/>
            <a:chOff x="611278" y="1232878"/>
            <a:chExt cx="651976" cy="1039869"/>
          </a:xfrm>
        </p:grpSpPr>
        <p:cxnSp>
          <p:nvCxnSpPr>
            <p:cNvPr id="23" name="Straight Arrow Connector 22"/>
            <p:cNvCxnSpPr>
              <a:cxnSpLocks/>
            </p:cNvCxnSpPr>
            <p:nvPr/>
          </p:nvCxnSpPr>
          <p:spPr>
            <a:xfrm flipH="1" flipV="1">
              <a:off x="611278" y="1570081"/>
              <a:ext cx="651976" cy="702666"/>
            </a:xfrm>
            <a:prstGeom prst="straightConnector1">
              <a:avLst/>
            </a:prstGeom>
            <a:ln w="57150">
              <a:solidFill>
                <a:srgbClr val="FF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802099" y="1232878"/>
              <a:ext cx="41069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i="1" dirty="0">
                  <a:solidFill>
                    <a:srgbClr val="FF00FF"/>
                  </a:solidFill>
                  <a:latin typeface="+mj-lt"/>
                </a:rPr>
                <a:t>v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365842" y="1622149"/>
            <a:ext cx="6349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What is providing the centripetal force causing the car to move around the curve?</a:t>
            </a:r>
          </a:p>
        </p:txBody>
      </p:sp>
      <p:grpSp>
        <p:nvGrpSpPr>
          <p:cNvPr id="2051" name="Group 2050">
            <a:extLst>
              <a:ext uri="{FF2B5EF4-FFF2-40B4-BE49-F238E27FC236}">
                <a16:creationId xmlns:a16="http://schemas.microsoft.com/office/drawing/2014/main" id="{4AD6C31B-EC82-45D7-B7B9-879FB00C283A}"/>
              </a:ext>
            </a:extLst>
          </p:cNvPr>
          <p:cNvGrpSpPr/>
          <p:nvPr/>
        </p:nvGrpSpPr>
        <p:grpSpPr>
          <a:xfrm>
            <a:off x="316774" y="2685642"/>
            <a:ext cx="1092457" cy="881110"/>
            <a:chOff x="316774" y="2685642"/>
            <a:chExt cx="1092457" cy="881110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ACE6F17B-C1C1-4D79-8F43-96851AD04A9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1701" y="2685642"/>
              <a:ext cx="697530" cy="513803"/>
            </a:xfrm>
            <a:prstGeom prst="straightConnector1">
              <a:avLst/>
            </a:prstGeom>
            <a:ln w="762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6823CF0-37B5-4F28-A9C4-A1DE77FAD799}"/>
                </a:ext>
              </a:extLst>
            </p:cNvPr>
            <p:cNvSpPr txBox="1"/>
            <p:nvPr/>
          </p:nvSpPr>
          <p:spPr>
            <a:xfrm>
              <a:off x="316774" y="3043532"/>
              <a:ext cx="46198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7030A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r>
                <a:rPr lang="en-US" sz="2800" b="1" baseline="-25000" dirty="0">
                  <a:solidFill>
                    <a:srgbClr val="7030A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endParaRPr lang="en-US" sz="28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FAEA2AE7-B27B-4774-929A-F074823C6923}"/>
              </a:ext>
            </a:extLst>
          </p:cNvPr>
          <p:cNvSpPr txBox="1"/>
          <p:nvPr/>
        </p:nvSpPr>
        <p:spPr>
          <a:xfrm>
            <a:off x="5860213" y="2886909"/>
            <a:ext cx="29973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Friction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0335F0A-6ABC-48EA-BB08-D722068C38A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208879" y="3984488"/>
            <a:ext cx="2707156" cy="1678369"/>
          </a:xfrm>
          <a:prstGeom prst="rect">
            <a:avLst/>
          </a:prstGeom>
        </p:spPr>
      </p:pic>
      <p:grpSp>
        <p:nvGrpSpPr>
          <p:cNvPr id="2048" name="Group 2047">
            <a:extLst>
              <a:ext uri="{FF2B5EF4-FFF2-40B4-BE49-F238E27FC236}">
                <a16:creationId xmlns:a16="http://schemas.microsoft.com/office/drawing/2014/main" id="{D4575FFD-9909-48A6-86B3-AC9AC601311E}"/>
              </a:ext>
            </a:extLst>
          </p:cNvPr>
          <p:cNvGrpSpPr/>
          <p:nvPr/>
        </p:nvGrpSpPr>
        <p:grpSpPr>
          <a:xfrm>
            <a:off x="4562457" y="4984484"/>
            <a:ext cx="1398619" cy="1097280"/>
            <a:chOff x="4562457" y="4984484"/>
            <a:chExt cx="1398619" cy="1097280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98DC658A-EA8D-489E-8363-75441B465475}"/>
                </a:ext>
              </a:extLst>
            </p:cNvPr>
            <p:cNvCxnSpPr>
              <a:cxnSpLocks/>
            </p:cNvCxnSpPr>
            <p:nvPr/>
          </p:nvCxnSpPr>
          <p:spPr>
            <a:xfrm>
              <a:off x="4562457" y="4984484"/>
              <a:ext cx="0" cy="1097280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201074F-4299-4A31-AA62-724926DC05FD}"/>
                </a:ext>
              </a:extLst>
            </p:cNvPr>
            <p:cNvSpPr txBox="1"/>
            <p:nvPr/>
          </p:nvSpPr>
          <p:spPr>
            <a:xfrm>
              <a:off x="4700795" y="5521386"/>
              <a:ext cx="12602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C00000"/>
                  </a:solidFill>
                </a:rPr>
                <a:t>F</a:t>
              </a:r>
              <a:r>
                <a:rPr lang="en-US" sz="2800" baseline="-25000" dirty="0">
                  <a:solidFill>
                    <a:srgbClr val="C00000"/>
                  </a:solidFill>
                </a:rPr>
                <a:t>g</a:t>
              </a:r>
              <a:r>
                <a:rPr lang="en-US" sz="2800" dirty="0">
                  <a:solidFill>
                    <a:srgbClr val="C00000"/>
                  </a:solidFill>
                </a:rPr>
                <a:t> = mg</a:t>
              </a:r>
            </a:p>
          </p:txBody>
        </p:sp>
      </p:grpSp>
      <p:grpSp>
        <p:nvGrpSpPr>
          <p:cNvPr id="2049" name="Group 2048">
            <a:extLst>
              <a:ext uri="{FF2B5EF4-FFF2-40B4-BE49-F238E27FC236}">
                <a16:creationId xmlns:a16="http://schemas.microsoft.com/office/drawing/2014/main" id="{1276A49C-4BC6-4315-9D1C-6DEA58161F37}"/>
              </a:ext>
            </a:extLst>
          </p:cNvPr>
          <p:cNvGrpSpPr/>
          <p:nvPr/>
        </p:nvGrpSpPr>
        <p:grpSpPr>
          <a:xfrm>
            <a:off x="4562457" y="3726393"/>
            <a:ext cx="485563" cy="1097280"/>
            <a:chOff x="4562457" y="3726393"/>
            <a:chExt cx="485563" cy="1097280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1AC81921-F46F-4FAE-BAAB-4F14F98974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62457" y="3726393"/>
              <a:ext cx="0" cy="1097280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B00D916-0A87-4EF2-8E72-C4198596287D}"/>
                </a:ext>
              </a:extLst>
            </p:cNvPr>
            <p:cNvSpPr txBox="1"/>
            <p:nvPr/>
          </p:nvSpPr>
          <p:spPr>
            <a:xfrm>
              <a:off x="4667788" y="3733295"/>
              <a:ext cx="3802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accent2"/>
                  </a:solidFill>
                </a:rPr>
                <a:t>R</a:t>
              </a:r>
            </a:p>
          </p:txBody>
        </p:sp>
      </p:grpSp>
      <p:grpSp>
        <p:nvGrpSpPr>
          <p:cNvPr id="2052" name="Group 2051">
            <a:extLst>
              <a:ext uri="{FF2B5EF4-FFF2-40B4-BE49-F238E27FC236}">
                <a16:creationId xmlns:a16="http://schemas.microsoft.com/office/drawing/2014/main" id="{FAAED037-D839-42BC-AAA6-38153F776810}"/>
              </a:ext>
            </a:extLst>
          </p:cNvPr>
          <p:cNvGrpSpPr/>
          <p:nvPr/>
        </p:nvGrpSpPr>
        <p:grpSpPr>
          <a:xfrm>
            <a:off x="2670109" y="4300452"/>
            <a:ext cx="1768524" cy="614447"/>
            <a:chOff x="2670109" y="4300452"/>
            <a:chExt cx="1768524" cy="614447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9A608C4F-4B28-4D14-BEF5-C9DC81D379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54114" y="4914899"/>
              <a:ext cx="1084519" cy="0"/>
            </a:xfrm>
            <a:prstGeom prst="straightConnector1">
              <a:avLst/>
            </a:prstGeom>
            <a:ln w="762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A4FB796-2834-4196-8E22-72997AA21D24}"/>
                </a:ext>
              </a:extLst>
            </p:cNvPr>
            <p:cNvSpPr txBox="1"/>
            <p:nvPr/>
          </p:nvSpPr>
          <p:spPr>
            <a:xfrm>
              <a:off x="2670109" y="4300452"/>
              <a:ext cx="10775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7030A0"/>
                  </a:solidFill>
                </a:rPr>
                <a:t>F</a:t>
              </a:r>
              <a:r>
                <a:rPr lang="en-US" sz="2800" baseline="-25000" dirty="0">
                  <a:solidFill>
                    <a:srgbClr val="7030A0"/>
                  </a:solidFill>
                </a:rPr>
                <a:t>f</a:t>
              </a:r>
              <a:r>
                <a:rPr lang="en-US" sz="2800" dirty="0">
                  <a:solidFill>
                    <a:srgbClr val="7030A0"/>
                  </a:solidFill>
                </a:rPr>
                <a:t> =</a:t>
              </a:r>
              <a:r>
                <a:rPr lang="el-GR" sz="2800" dirty="0">
                  <a:solidFill>
                    <a:srgbClr val="7030A0"/>
                  </a:solidFill>
                </a:rPr>
                <a:t>μ</a:t>
              </a:r>
              <a:r>
                <a:rPr lang="en-US" sz="2800" dirty="0">
                  <a:solidFill>
                    <a:srgbClr val="7030A0"/>
                  </a:solidFill>
                </a:rPr>
                <a:t>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C182DC3-2612-4288-B530-0244D5FC9857}"/>
                  </a:ext>
                </a:extLst>
              </p:cNvPr>
              <p:cNvSpPr/>
              <p:nvPr/>
            </p:nvSpPr>
            <p:spPr>
              <a:xfrm>
                <a:off x="5961076" y="4008064"/>
                <a:ext cx="2795637" cy="6242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𝑛𝑒𝑡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C182DC3-2612-4288-B530-0244D5FC98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076" y="4008064"/>
                <a:ext cx="2795637" cy="6242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68C77AE-3987-4A6F-A449-2C0D53CE9B35}"/>
              </a:ext>
            </a:extLst>
          </p:cNvPr>
          <p:cNvCxnSpPr>
            <a:cxnSpLocks/>
          </p:cNvCxnSpPr>
          <p:nvPr/>
        </p:nvCxnSpPr>
        <p:spPr>
          <a:xfrm>
            <a:off x="4788668" y="5701894"/>
            <a:ext cx="276481" cy="213079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3D179AD-6F46-460C-964B-F35EF27C9654}"/>
              </a:ext>
            </a:extLst>
          </p:cNvPr>
          <p:cNvCxnSpPr>
            <a:cxnSpLocks/>
          </p:cNvCxnSpPr>
          <p:nvPr/>
        </p:nvCxnSpPr>
        <p:spPr>
          <a:xfrm>
            <a:off x="4716265" y="3890266"/>
            <a:ext cx="276481" cy="213079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4F03AAF-0F07-4EE0-85C0-93813AB7EF23}"/>
                  </a:ext>
                </a:extLst>
              </p:cNvPr>
              <p:cNvSpPr/>
              <p:nvPr/>
            </p:nvSpPr>
            <p:spPr>
              <a:xfrm>
                <a:off x="6643491" y="5235851"/>
                <a:ext cx="1775230" cy="7580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4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4F03AAF-0F07-4EE0-85C0-93813AB7EF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3491" y="5235851"/>
                <a:ext cx="1775230" cy="7580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val 24">
            <a:extLst>
              <a:ext uri="{FF2B5EF4-FFF2-40B4-BE49-F238E27FC236}">
                <a16:creationId xmlns:a16="http://schemas.microsoft.com/office/drawing/2014/main" id="{367152DB-88DB-4E45-80CB-7450795FE468}"/>
              </a:ext>
            </a:extLst>
          </p:cNvPr>
          <p:cNvSpPr>
            <a:spLocks/>
          </p:cNvSpPr>
          <p:nvPr/>
        </p:nvSpPr>
        <p:spPr>
          <a:xfrm>
            <a:off x="4438632" y="4791074"/>
            <a:ext cx="247650" cy="2476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304931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1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Skidding Around a Curve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1564806"/>
            <a:ext cx="9144000" cy="1265479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2400" dirty="0">
                <a:latin typeface="+mj-lt"/>
              </a:rPr>
              <a:t>A car of mass 1240 kg moves around a bend of radius 63 m on a horizontal road at a speed of 18 m s</a:t>
            </a:r>
            <a:r>
              <a:rPr lang="en-US" altLang="en-US" sz="2400" baseline="30000" dirty="0">
                <a:latin typeface="+mj-lt"/>
              </a:rPr>
              <a:t>-1</a:t>
            </a:r>
            <a:r>
              <a:rPr lang="en-US" altLang="en-US" sz="2400" dirty="0">
                <a:latin typeface="+mj-lt"/>
              </a:rPr>
              <a:t>. If the car was to be driven any faster there would not be enough friction and it would begin to skid.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9194" y="2830285"/>
            <a:ext cx="9144000" cy="1265479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2400" dirty="0">
                <a:latin typeface="+mj-lt"/>
              </a:rPr>
              <a:t>What is the coefficient of friction between the road and the tires?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71FF6A7-1447-4238-99A9-A00EB7D5ED73}"/>
                  </a:ext>
                </a:extLst>
              </p:cNvPr>
              <p:cNvSpPr txBox="1"/>
              <p:nvPr/>
            </p:nvSpPr>
            <p:spPr>
              <a:xfrm>
                <a:off x="393700" y="3588677"/>
                <a:ext cx="184217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1240 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kg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71FF6A7-1447-4238-99A9-A00EB7D5ED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00" y="3588677"/>
                <a:ext cx="1842171" cy="369332"/>
              </a:xfrm>
              <a:prstGeom prst="rect">
                <a:avLst/>
              </a:prstGeom>
              <a:blipFill>
                <a:blip r:embed="rId2"/>
                <a:stretch>
                  <a:fillRect l="-662" r="-4305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C8AC7CE-92C9-43EC-A4F0-857F7EAD485B}"/>
                  </a:ext>
                </a:extLst>
              </p:cNvPr>
              <p:cNvSpPr txBox="1"/>
              <p:nvPr/>
            </p:nvSpPr>
            <p:spPr>
              <a:xfrm>
                <a:off x="393700" y="4034936"/>
                <a:ext cx="12853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63 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C8AC7CE-92C9-43EC-A4F0-857F7EAD48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00" y="4034936"/>
                <a:ext cx="1285352" cy="369332"/>
              </a:xfrm>
              <a:prstGeom prst="rect">
                <a:avLst/>
              </a:prstGeom>
              <a:blipFill>
                <a:blip r:embed="rId3"/>
                <a:stretch>
                  <a:fillRect l="-2857" r="-3333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D5957F1-C08E-496E-B13D-90D05EC73F4A}"/>
                  </a:ext>
                </a:extLst>
              </p:cNvPr>
              <p:cNvSpPr txBox="1"/>
              <p:nvPr/>
            </p:nvSpPr>
            <p:spPr>
              <a:xfrm>
                <a:off x="393700" y="4508984"/>
                <a:ext cx="183915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18 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p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D5957F1-C08E-496E-B13D-90D05EC73F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00" y="4508984"/>
                <a:ext cx="1839158" cy="369332"/>
              </a:xfrm>
              <a:prstGeom prst="rect">
                <a:avLst/>
              </a:prstGeom>
              <a:blipFill>
                <a:blip r:embed="rId4"/>
                <a:stretch>
                  <a:fillRect l="-4319" t="-166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6045A74-6DF8-401F-B5EF-007EE4130328}"/>
                  </a:ext>
                </a:extLst>
              </p:cNvPr>
              <p:cNvSpPr/>
              <p:nvPr/>
            </p:nvSpPr>
            <p:spPr>
              <a:xfrm>
                <a:off x="3588486" y="3565442"/>
                <a:ext cx="2143536" cy="4912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𝑛𝑒𝑡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6045A74-6DF8-401F-B5EF-007EE41303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486" y="3565442"/>
                <a:ext cx="2143536" cy="491288"/>
              </a:xfrm>
              <a:prstGeom prst="rect">
                <a:avLst/>
              </a:prstGeom>
              <a:blipFill>
                <a:blip r:embed="rId5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56424BF-6F4C-4051-AA86-18945F5EE067}"/>
                  </a:ext>
                </a:extLst>
              </p:cNvPr>
              <p:cNvSpPr/>
              <p:nvPr/>
            </p:nvSpPr>
            <p:spPr>
              <a:xfrm>
                <a:off x="6799429" y="3569131"/>
                <a:ext cx="1382558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20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56424BF-6F4C-4051-AA86-18945F5EE0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9429" y="3569131"/>
                <a:ext cx="1382558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1D0E0D1-5D0F-4C84-8BD0-08D99305D7D6}"/>
                  </a:ext>
                </a:extLst>
              </p:cNvPr>
              <p:cNvSpPr/>
              <p:nvPr/>
            </p:nvSpPr>
            <p:spPr>
              <a:xfrm>
                <a:off x="5900527" y="4489793"/>
                <a:ext cx="3101811" cy="7099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(1240)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(18)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63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20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(12,164)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1D0E0D1-5D0F-4C84-8BD0-08D99305D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0527" y="4489793"/>
                <a:ext cx="3101811" cy="70993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F6538FC-C2F6-461F-9067-3DB51BDECD45}"/>
                  </a:ext>
                </a:extLst>
              </p:cNvPr>
              <p:cNvSpPr/>
              <p:nvPr/>
            </p:nvSpPr>
            <p:spPr>
              <a:xfrm>
                <a:off x="6980027" y="5512853"/>
                <a:ext cx="1610505" cy="523220"/>
              </a:xfrm>
              <a:prstGeom prst="rect">
                <a:avLst/>
              </a:prstGeom>
              <a:solidFill>
                <a:srgbClr val="FFFF00">
                  <a:alpha val="50196"/>
                </a:srgbClr>
              </a:solidFill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0.52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F6538FC-C2F6-461F-9067-3DB51BDECD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0027" y="5512853"/>
                <a:ext cx="1610505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id="{0620B713-A997-4D9C-AC64-182C902FEBD7}"/>
              </a:ext>
            </a:extLst>
          </p:cNvPr>
          <p:cNvPicPr/>
          <p:nvPr/>
        </p:nvPicPr>
        <p:blipFill>
          <a:blip r:embed="rId9"/>
          <a:stretch>
            <a:fillRect/>
          </a:stretch>
        </p:blipFill>
        <p:spPr>
          <a:xfrm>
            <a:off x="3604735" y="4485722"/>
            <a:ext cx="1815228" cy="1125396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38E1F36-DE1E-470E-9331-6D7F3637E747}"/>
              </a:ext>
            </a:extLst>
          </p:cNvPr>
          <p:cNvCxnSpPr>
            <a:cxnSpLocks/>
          </p:cNvCxnSpPr>
          <p:nvPr/>
        </p:nvCxnSpPr>
        <p:spPr>
          <a:xfrm>
            <a:off x="4512349" y="5156249"/>
            <a:ext cx="0" cy="735759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BE7BB17-909C-4220-A09C-066F0EC0CD33}"/>
              </a:ext>
            </a:extLst>
          </p:cNvPr>
          <p:cNvCxnSpPr>
            <a:cxnSpLocks/>
          </p:cNvCxnSpPr>
          <p:nvPr/>
        </p:nvCxnSpPr>
        <p:spPr>
          <a:xfrm flipV="1">
            <a:off x="4512349" y="4312662"/>
            <a:ext cx="0" cy="735759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06F4CB5-6E30-4840-9E6A-1B0F07774695}"/>
              </a:ext>
            </a:extLst>
          </p:cNvPr>
          <p:cNvSpPr txBox="1"/>
          <p:nvPr/>
        </p:nvSpPr>
        <p:spPr>
          <a:xfrm>
            <a:off x="4605109" y="5516258"/>
            <a:ext cx="95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F</a:t>
            </a:r>
            <a:r>
              <a:rPr lang="en-US" sz="2000" baseline="-25000" dirty="0">
                <a:solidFill>
                  <a:srgbClr val="C00000"/>
                </a:solidFill>
              </a:rPr>
              <a:t>g</a:t>
            </a:r>
            <a:r>
              <a:rPr lang="en-US" sz="2000" dirty="0">
                <a:solidFill>
                  <a:srgbClr val="C00000"/>
                </a:solidFill>
              </a:rPr>
              <a:t> = mg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2A64BF2-C4BF-4677-ACF1-A4D855034FAB}"/>
              </a:ext>
            </a:extLst>
          </p:cNvPr>
          <p:cNvSpPr>
            <a:spLocks/>
          </p:cNvSpPr>
          <p:nvPr/>
        </p:nvSpPr>
        <p:spPr>
          <a:xfrm>
            <a:off x="4429321" y="5026562"/>
            <a:ext cx="166057" cy="16605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uFillTx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F11D7D-48AC-48BF-8C74-178DCC260B49}"/>
              </a:ext>
            </a:extLst>
          </p:cNvPr>
          <p:cNvSpPr txBox="1"/>
          <p:nvPr/>
        </p:nvSpPr>
        <p:spPr>
          <a:xfrm>
            <a:off x="4582977" y="4317290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1653D8B-344F-4F5C-8C61-6210AE8C19DA}"/>
              </a:ext>
            </a:extLst>
          </p:cNvPr>
          <p:cNvCxnSpPr>
            <a:cxnSpLocks/>
          </p:cNvCxnSpPr>
          <p:nvPr/>
        </p:nvCxnSpPr>
        <p:spPr>
          <a:xfrm flipH="1">
            <a:off x="3702120" y="5109591"/>
            <a:ext cx="727202" cy="0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ACB365E4-3D3E-4051-A140-9DE8FEAA0C5F}"/>
              </a:ext>
            </a:extLst>
          </p:cNvPr>
          <p:cNvSpPr txBox="1"/>
          <p:nvPr/>
        </p:nvSpPr>
        <p:spPr>
          <a:xfrm>
            <a:off x="3192977" y="4662052"/>
            <a:ext cx="822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F</a:t>
            </a:r>
            <a:r>
              <a:rPr lang="en-US" sz="2000" baseline="-25000" dirty="0">
                <a:solidFill>
                  <a:srgbClr val="7030A0"/>
                </a:solidFill>
              </a:rPr>
              <a:t>f</a:t>
            </a:r>
            <a:r>
              <a:rPr lang="en-US" sz="2000" dirty="0">
                <a:solidFill>
                  <a:srgbClr val="7030A0"/>
                </a:solidFill>
              </a:rPr>
              <a:t> =</a:t>
            </a:r>
            <a:r>
              <a:rPr lang="el-GR" sz="2000" dirty="0">
                <a:solidFill>
                  <a:srgbClr val="7030A0"/>
                </a:solidFill>
              </a:rPr>
              <a:t>μ</a:t>
            </a:r>
            <a:r>
              <a:rPr lang="en-US" sz="2000" dirty="0">
                <a:solidFill>
                  <a:srgbClr val="7030A0"/>
                </a:solidFill>
              </a:rPr>
              <a:t>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3D050B1-0A2B-4045-86E4-75E7DEC58C1B}"/>
                  </a:ext>
                </a:extLst>
              </p:cNvPr>
              <p:cNvSpPr txBox="1"/>
              <p:nvPr/>
            </p:nvSpPr>
            <p:spPr>
              <a:xfrm>
                <a:off x="342929" y="5362293"/>
                <a:ext cx="1507977" cy="332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𝑚𝑔</m:t>
                      </m:r>
                    </m:oMath>
                  </m:oMathPara>
                </a14:m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3D050B1-0A2B-4045-86E4-75E7DEC58C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29" y="5362293"/>
                <a:ext cx="1507977" cy="332720"/>
              </a:xfrm>
              <a:prstGeom prst="rect">
                <a:avLst/>
              </a:prstGeom>
              <a:blipFill>
                <a:blip r:embed="rId10"/>
                <a:stretch>
                  <a:fillRect l="-3226" r="-3226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E489822A-DFE8-49E1-9C92-4501A68A4EB5}"/>
                  </a:ext>
                </a:extLst>
              </p:cNvPr>
              <p:cNvSpPr/>
              <p:nvPr/>
            </p:nvSpPr>
            <p:spPr>
              <a:xfrm>
                <a:off x="479419" y="5788432"/>
                <a:ext cx="326230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1240</m:t>
                          </m:r>
                        </m:e>
                      </m:d>
                      <m:d>
                        <m:d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9.81</m:t>
                          </m:r>
                        </m:e>
                      </m:d>
                      <m:r>
                        <a:rPr lang="en-US" sz="20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=12164 </m:t>
                      </m:r>
                      <m:r>
                        <m:rPr>
                          <m:sty m:val="p"/>
                        </m:rPr>
                        <a:rPr lang="en-US" sz="200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E489822A-DFE8-49E1-9C92-4501A68A4E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419" y="5788432"/>
                <a:ext cx="3262303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56ACB82-6AA6-4A1E-856C-420BB5E76481}"/>
              </a:ext>
            </a:extLst>
          </p:cNvPr>
          <p:cNvCxnSpPr>
            <a:cxnSpLocks/>
          </p:cNvCxnSpPr>
          <p:nvPr/>
        </p:nvCxnSpPr>
        <p:spPr>
          <a:xfrm>
            <a:off x="4681956" y="5667923"/>
            <a:ext cx="276481" cy="213079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75EC516-BCFB-4779-9B20-3B410D51D495}"/>
              </a:ext>
            </a:extLst>
          </p:cNvPr>
          <p:cNvCxnSpPr>
            <a:cxnSpLocks/>
          </p:cNvCxnSpPr>
          <p:nvPr/>
        </p:nvCxnSpPr>
        <p:spPr>
          <a:xfrm>
            <a:off x="4614391" y="4421793"/>
            <a:ext cx="276481" cy="213079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3437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/>
      <p:bldP spid="11" grpId="0"/>
      <p:bldP spid="4" grpId="0"/>
      <p:bldP spid="13" grpId="0"/>
      <p:bldP spid="14" grpId="0" animBg="1"/>
      <p:bldP spid="19" grpId="0"/>
      <p:bldP spid="21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Banked Curve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Image result for banked cur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499" y="2657179"/>
            <a:ext cx="4956175" cy="351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C1C0634A-4E7F-466F-9C9D-DCD90218F7E6}"/>
              </a:ext>
            </a:extLst>
          </p:cNvPr>
          <p:cNvGrpSpPr/>
          <p:nvPr/>
        </p:nvGrpSpPr>
        <p:grpSpPr>
          <a:xfrm>
            <a:off x="5447615" y="1680906"/>
            <a:ext cx="1524685" cy="1913194"/>
            <a:chOff x="5447615" y="1680906"/>
            <a:chExt cx="1524685" cy="1913194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8632293B-DF82-42CA-BBD9-BF4AF4FC132D}"/>
                </a:ext>
              </a:extLst>
            </p:cNvPr>
            <p:cNvCxnSpPr/>
            <p:nvPr/>
          </p:nvCxnSpPr>
          <p:spPr>
            <a:xfrm flipH="1" flipV="1">
              <a:off x="5638800" y="1680906"/>
              <a:ext cx="1333500" cy="1913194"/>
            </a:xfrm>
            <a:prstGeom prst="straightConnector1">
              <a:avLst/>
            </a:prstGeom>
            <a:ln w="76200">
              <a:solidFill>
                <a:srgbClr val="FF66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6EFD759-36C9-4891-AF04-E9114AF3368B}"/>
                </a:ext>
              </a:extLst>
            </p:cNvPr>
            <p:cNvSpPr txBox="1"/>
            <p:nvPr/>
          </p:nvSpPr>
          <p:spPr>
            <a:xfrm>
              <a:off x="5447615" y="2003254"/>
              <a:ext cx="51969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rgbClr val="FF66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R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7254786-8E9E-4314-B3FB-232D5253E4BE}"/>
              </a:ext>
            </a:extLst>
          </p:cNvPr>
          <p:cNvGrpSpPr/>
          <p:nvPr/>
        </p:nvGrpSpPr>
        <p:grpSpPr>
          <a:xfrm>
            <a:off x="6972300" y="1680906"/>
            <a:ext cx="660131" cy="1911096"/>
            <a:chOff x="6972300" y="1680906"/>
            <a:chExt cx="660131" cy="1911096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AE8FAE6F-D1C7-4314-9CB4-60BEA2FA18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72300" y="1680906"/>
              <a:ext cx="0" cy="1911096"/>
            </a:xfrm>
            <a:prstGeom prst="straightConnector1">
              <a:avLst/>
            </a:prstGeom>
            <a:ln w="57150">
              <a:solidFill>
                <a:srgbClr val="EC951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3AE0F30-9A0D-4F8E-9620-BA244A2AFF7B}"/>
                </a:ext>
              </a:extLst>
            </p:cNvPr>
            <p:cNvSpPr txBox="1"/>
            <p:nvPr/>
          </p:nvSpPr>
          <p:spPr>
            <a:xfrm>
              <a:off x="7032587" y="1886301"/>
              <a:ext cx="5998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EC9514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R</a:t>
              </a:r>
              <a:r>
                <a:rPr lang="en-US" sz="3200" b="1" baseline="-25000" dirty="0">
                  <a:solidFill>
                    <a:srgbClr val="EC9514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y</a:t>
              </a:r>
              <a:endParaRPr lang="en-US" sz="4000" b="1" dirty="0">
                <a:solidFill>
                  <a:srgbClr val="EC951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F9A2294-B332-45C1-8A9F-00D88D96163E}"/>
              </a:ext>
            </a:extLst>
          </p:cNvPr>
          <p:cNvGrpSpPr/>
          <p:nvPr/>
        </p:nvGrpSpPr>
        <p:grpSpPr>
          <a:xfrm>
            <a:off x="5298867" y="3537358"/>
            <a:ext cx="1674957" cy="584775"/>
            <a:chOff x="5298867" y="3537358"/>
            <a:chExt cx="1674957" cy="584775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21DDE98C-F29A-4CAD-9B15-C59E62252E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38800" y="3594100"/>
              <a:ext cx="1335024" cy="0"/>
            </a:xfrm>
            <a:prstGeom prst="straightConnector1">
              <a:avLst/>
            </a:prstGeom>
            <a:ln w="57150">
              <a:solidFill>
                <a:srgbClr val="EC951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A205772-B533-4E9C-BB8B-DB964D6A2642}"/>
                </a:ext>
              </a:extLst>
            </p:cNvPr>
            <p:cNvSpPr txBox="1"/>
            <p:nvPr/>
          </p:nvSpPr>
          <p:spPr>
            <a:xfrm>
              <a:off x="5298867" y="3537358"/>
              <a:ext cx="5998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EC9514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R</a:t>
              </a:r>
              <a:r>
                <a:rPr lang="en-US" sz="3200" b="1" baseline="-25000" dirty="0">
                  <a:solidFill>
                    <a:srgbClr val="EC9514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x</a:t>
              </a:r>
              <a:endParaRPr lang="en-US" sz="4000" b="1" dirty="0">
                <a:solidFill>
                  <a:srgbClr val="EC951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503D64A8-5EB5-49F4-A18A-32ED7830E041}"/>
              </a:ext>
            </a:extLst>
          </p:cNvPr>
          <p:cNvSpPr txBox="1"/>
          <p:nvPr/>
        </p:nvSpPr>
        <p:spPr>
          <a:xfrm>
            <a:off x="2482750" y="3723541"/>
            <a:ext cx="28473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EC951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*The centripetal force creating the circular motion doesn’t rely entirely on friction when a component of the normal force is horizontal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1D745B5-6424-4741-99FC-A08937E5172C}"/>
              </a:ext>
            </a:extLst>
          </p:cNvPr>
          <p:cNvGrpSpPr/>
          <p:nvPr/>
        </p:nvGrpSpPr>
        <p:grpSpPr>
          <a:xfrm rot="10800000">
            <a:off x="-2119646" y="1680906"/>
            <a:ext cx="4297680" cy="4297680"/>
            <a:chOff x="-2119646" y="1680906"/>
            <a:chExt cx="4297680" cy="4297680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632FEFEC-E1F1-467A-8FFC-F33A1F5C3D7E}"/>
                </a:ext>
              </a:extLst>
            </p:cNvPr>
            <p:cNvSpPr/>
            <p:nvPr/>
          </p:nvSpPr>
          <p:spPr>
            <a:xfrm>
              <a:off x="-2119646" y="1680906"/>
              <a:ext cx="4297680" cy="429768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" name="Picture 2" descr="Image result for car top view">
              <a:extLst>
                <a:ext uri="{FF2B5EF4-FFF2-40B4-BE49-F238E27FC236}">
                  <a16:creationId xmlns:a16="http://schemas.microsoft.com/office/drawing/2014/main" id="{A1D0E3C4-8E48-45D8-9E61-DC5BA6F885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9232158">
              <a:off x="1316832" y="2213136"/>
              <a:ext cx="347206" cy="726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2" name="Oval 31">
            <a:extLst>
              <a:ext uri="{FF2B5EF4-FFF2-40B4-BE49-F238E27FC236}">
                <a16:creationId xmlns:a16="http://schemas.microsoft.com/office/drawing/2014/main" id="{1E802210-599A-4E95-B836-FD9A8E5CF47B}"/>
              </a:ext>
            </a:extLst>
          </p:cNvPr>
          <p:cNvSpPr/>
          <p:nvPr/>
        </p:nvSpPr>
        <p:spPr>
          <a:xfrm>
            <a:off x="-1205246" y="2595306"/>
            <a:ext cx="2468880" cy="24688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2EB5917-8ABE-4214-AD86-11A1964A3DF4}"/>
              </a:ext>
            </a:extLst>
          </p:cNvPr>
          <p:cNvSpPr/>
          <p:nvPr/>
        </p:nvSpPr>
        <p:spPr>
          <a:xfrm>
            <a:off x="-1662446" y="2138106"/>
            <a:ext cx="3383280" cy="3383280"/>
          </a:xfrm>
          <a:prstGeom prst="ellipse">
            <a:avLst/>
          </a:prstGeom>
          <a:noFill/>
          <a:ln w="5715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E711215-DA22-4533-B5A6-7760F28D02C4}"/>
              </a:ext>
            </a:extLst>
          </p:cNvPr>
          <p:cNvSpPr txBox="1"/>
          <p:nvPr/>
        </p:nvSpPr>
        <p:spPr>
          <a:xfrm>
            <a:off x="598262" y="3795352"/>
            <a:ext cx="3609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+mj-lt"/>
              </a:rPr>
              <a:t>r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334DE9A-4E86-417D-8D73-E6FFE284CFB4}"/>
              </a:ext>
            </a:extLst>
          </p:cNvPr>
          <p:cNvCxnSpPr>
            <a:cxnSpLocks/>
          </p:cNvCxnSpPr>
          <p:nvPr/>
        </p:nvCxnSpPr>
        <p:spPr>
          <a:xfrm flipV="1">
            <a:off x="13871" y="3795352"/>
            <a:ext cx="1965195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3269986-1EE7-4368-8056-D2D0B6E25396}"/>
              </a:ext>
            </a:extLst>
          </p:cNvPr>
          <p:cNvGrpSpPr/>
          <p:nvPr/>
        </p:nvGrpSpPr>
        <p:grpSpPr>
          <a:xfrm>
            <a:off x="610963" y="1232882"/>
            <a:ext cx="656314" cy="1061797"/>
            <a:chOff x="611278" y="1232878"/>
            <a:chExt cx="651976" cy="1039869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325A89EF-DA02-4A08-A528-05A2D300F77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11278" y="1570081"/>
              <a:ext cx="651976" cy="702666"/>
            </a:xfrm>
            <a:prstGeom prst="straightConnector1">
              <a:avLst/>
            </a:prstGeom>
            <a:ln w="57150">
              <a:solidFill>
                <a:srgbClr val="FF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E1010B3-E9DD-465F-948E-BA5A09F3588C}"/>
                </a:ext>
              </a:extLst>
            </p:cNvPr>
            <p:cNvSpPr txBox="1"/>
            <p:nvPr/>
          </p:nvSpPr>
          <p:spPr>
            <a:xfrm>
              <a:off x="802099" y="1232878"/>
              <a:ext cx="41069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i="1" dirty="0">
                  <a:solidFill>
                    <a:srgbClr val="FF00FF"/>
                  </a:solidFill>
                  <a:latin typeface="+mj-lt"/>
                </a:rPr>
                <a:t>v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554D35C-10EF-467D-B3C0-82A517B41964}"/>
              </a:ext>
            </a:extLst>
          </p:cNvPr>
          <p:cNvGrpSpPr/>
          <p:nvPr/>
        </p:nvGrpSpPr>
        <p:grpSpPr>
          <a:xfrm>
            <a:off x="316774" y="2685642"/>
            <a:ext cx="1092457" cy="881110"/>
            <a:chOff x="316774" y="2685642"/>
            <a:chExt cx="1092457" cy="881110"/>
          </a:xfrm>
        </p:grpSpPr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0270C270-4C1F-4104-8832-447A1C0170F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1701" y="2685642"/>
              <a:ext cx="697530" cy="513803"/>
            </a:xfrm>
            <a:prstGeom prst="straightConnector1">
              <a:avLst/>
            </a:prstGeom>
            <a:ln w="762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92B39C5-707A-481A-B303-2AEB24BC615E}"/>
                </a:ext>
              </a:extLst>
            </p:cNvPr>
            <p:cNvSpPr txBox="1"/>
            <p:nvPr/>
          </p:nvSpPr>
          <p:spPr>
            <a:xfrm>
              <a:off x="316774" y="3043532"/>
              <a:ext cx="46198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7030A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r>
                <a:rPr lang="en-US" sz="2800" b="1" baseline="-25000" dirty="0">
                  <a:solidFill>
                    <a:srgbClr val="7030A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endParaRPr lang="en-US" sz="28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3274F8-CCF8-43EE-BB37-BB696B1C24AC}"/>
              </a:ext>
            </a:extLst>
          </p:cNvPr>
          <p:cNvGrpSpPr/>
          <p:nvPr/>
        </p:nvGrpSpPr>
        <p:grpSpPr>
          <a:xfrm>
            <a:off x="246145" y="2539428"/>
            <a:ext cx="1065230" cy="523220"/>
            <a:chOff x="7677067" y="1695996"/>
            <a:chExt cx="967618" cy="57267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E0B740A-E6EF-4FB9-AEBC-B218DC087AE5}"/>
                </a:ext>
              </a:extLst>
            </p:cNvPr>
            <p:cNvSpPr txBox="1"/>
            <p:nvPr/>
          </p:nvSpPr>
          <p:spPr>
            <a:xfrm>
              <a:off x="7677067" y="1807010"/>
              <a:ext cx="498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EC9514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R</a:t>
              </a:r>
              <a:r>
                <a:rPr lang="en-US" sz="2400" b="1" baseline="-25000" dirty="0">
                  <a:solidFill>
                    <a:srgbClr val="EC9514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x</a:t>
              </a:r>
              <a:endParaRPr lang="en-US" sz="3200" b="1" dirty="0">
                <a:solidFill>
                  <a:srgbClr val="EC951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3206BA03-6BE6-464C-9F8A-A5A2719AC89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11735" y="1695996"/>
              <a:ext cx="432950" cy="380609"/>
            </a:xfrm>
            <a:prstGeom prst="straightConnector1">
              <a:avLst/>
            </a:prstGeom>
            <a:ln w="57150">
              <a:solidFill>
                <a:srgbClr val="EC951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E65044B-BF56-480F-83AF-8A70A53EC234}"/>
              </a:ext>
            </a:extLst>
          </p:cNvPr>
          <p:cNvGrpSpPr/>
          <p:nvPr/>
        </p:nvGrpSpPr>
        <p:grpSpPr>
          <a:xfrm>
            <a:off x="611076" y="2685642"/>
            <a:ext cx="805967" cy="700653"/>
            <a:chOff x="603264" y="2685642"/>
            <a:chExt cx="805967" cy="700653"/>
          </a:xfrm>
        </p:grpSpPr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F06DAEE0-99EB-41C8-B89D-9E11EC05278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1446" y="2685642"/>
              <a:ext cx="457785" cy="320533"/>
            </a:xfrm>
            <a:prstGeom prst="straightConnector1">
              <a:avLst/>
            </a:prstGeom>
            <a:ln w="762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D8FE168-7D1D-43C4-9DF2-250B8333875C}"/>
                </a:ext>
              </a:extLst>
            </p:cNvPr>
            <p:cNvSpPr txBox="1"/>
            <p:nvPr/>
          </p:nvSpPr>
          <p:spPr>
            <a:xfrm>
              <a:off x="603264" y="2863075"/>
              <a:ext cx="46198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7030A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r>
                <a:rPr lang="en-US" sz="2800" b="1" baseline="-25000" dirty="0">
                  <a:solidFill>
                    <a:srgbClr val="7030A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endParaRPr lang="en-US" sz="2800" b="1" dirty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66381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Together Now!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369D197F-E957-4128-85C3-A15BF45204E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218422" y="3862932"/>
            <a:ext cx="2707156" cy="1678369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F14A53D6-3D4C-45E7-9ED5-5858BDB4C215}"/>
              </a:ext>
            </a:extLst>
          </p:cNvPr>
          <p:cNvGrpSpPr/>
          <p:nvPr/>
        </p:nvGrpSpPr>
        <p:grpSpPr>
          <a:xfrm>
            <a:off x="4572000" y="4862928"/>
            <a:ext cx="600324" cy="1097280"/>
            <a:chOff x="4562457" y="4984484"/>
            <a:chExt cx="600324" cy="1097280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1FDFAB8F-F35B-40DA-AAFC-FACA373ACDAA}"/>
                </a:ext>
              </a:extLst>
            </p:cNvPr>
            <p:cNvCxnSpPr>
              <a:cxnSpLocks/>
            </p:cNvCxnSpPr>
            <p:nvPr/>
          </p:nvCxnSpPr>
          <p:spPr>
            <a:xfrm>
              <a:off x="4562457" y="4984484"/>
              <a:ext cx="0" cy="1097280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5048AFA-0067-4006-9D5C-4573026F36CE}"/>
                </a:ext>
              </a:extLst>
            </p:cNvPr>
            <p:cNvSpPr txBox="1"/>
            <p:nvPr/>
          </p:nvSpPr>
          <p:spPr>
            <a:xfrm>
              <a:off x="4700795" y="5521386"/>
              <a:ext cx="46198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>
                  <a:solidFill>
                    <a:srgbClr val="C00000"/>
                  </a:solidFill>
                </a:rPr>
                <a:t>F</a:t>
              </a:r>
              <a:r>
                <a:rPr lang="en-US" sz="2800" baseline="-25000" dirty="0" err="1">
                  <a:solidFill>
                    <a:srgbClr val="C00000"/>
                  </a:solidFill>
                </a:rPr>
                <a:t>g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5B85141-98FC-44F2-9650-6B69B33C3299}"/>
              </a:ext>
            </a:extLst>
          </p:cNvPr>
          <p:cNvGrpSpPr/>
          <p:nvPr/>
        </p:nvGrpSpPr>
        <p:grpSpPr>
          <a:xfrm>
            <a:off x="4572000" y="3604837"/>
            <a:ext cx="485563" cy="1097280"/>
            <a:chOff x="4562457" y="3726393"/>
            <a:chExt cx="485563" cy="1097280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9D43481F-6998-40C2-96CE-97000FB6BB5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62457" y="3726393"/>
              <a:ext cx="0" cy="1097280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FAB76F3-35E2-41B0-88C5-A526103F5721}"/>
                </a:ext>
              </a:extLst>
            </p:cNvPr>
            <p:cNvSpPr txBox="1"/>
            <p:nvPr/>
          </p:nvSpPr>
          <p:spPr>
            <a:xfrm>
              <a:off x="4667788" y="3733295"/>
              <a:ext cx="3802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accent2"/>
                  </a:solidFill>
                </a:rPr>
                <a:t>R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910B62F-238B-4C6B-88F1-08CD5FCEAB9C}"/>
              </a:ext>
            </a:extLst>
          </p:cNvPr>
          <p:cNvGrpSpPr/>
          <p:nvPr/>
        </p:nvGrpSpPr>
        <p:grpSpPr>
          <a:xfrm>
            <a:off x="2944381" y="4477494"/>
            <a:ext cx="1503795" cy="523220"/>
            <a:chOff x="2934838" y="4599050"/>
            <a:chExt cx="1503795" cy="523220"/>
          </a:xfrm>
        </p:grpSpPr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47287AE7-F2ED-4E6C-896B-5828EC847D5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54114" y="4914899"/>
              <a:ext cx="1084519" cy="0"/>
            </a:xfrm>
            <a:prstGeom prst="straightConnector1">
              <a:avLst/>
            </a:prstGeom>
            <a:ln w="762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6FC7306-35A2-46C4-8539-687E7550F62E}"/>
                </a:ext>
              </a:extLst>
            </p:cNvPr>
            <p:cNvSpPr txBox="1"/>
            <p:nvPr/>
          </p:nvSpPr>
          <p:spPr>
            <a:xfrm>
              <a:off x="2934838" y="4599050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7030A0"/>
                  </a:solidFill>
                </a:rPr>
                <a:t>F</a:t>
              </a:r>
              <a:r>
                <a:rPr lang="en-US" sz="2800" baseline="-25000" dirty="0">
                  <a:solidFill>
                    <a:srgbClr val="7030A0"/>
                  </a:solidFill>
                </a:rPr>
                <a:t>f</a:t>
              </a:r>
              <a:endParaRPr lang="en-US" sz="2800" dirty="0">
                <a:solidFill>
                  <a:srgbClr val="7030A0"/>
                </a:solidFill>
              </a:endParaRPr>
            </a:p>
          </p:txBody>
        </p:sp>
      </p:grpSp>
      <p:sp>
        <p:nvSpPr>
          <p:cNvPr id="39" name="Oval 38">
            <a:extLst>
              <a:ext uri="{FF2B5EF4-FFF2-40B4-BE49-F238E27FC236}">
                <a16:creationId xmlns:a16="http://schemas.microsoft.com/office/drawing/2014/main" id="{59BE56D7-BEDA-4E05-9396-429149C3B988}"/>
              </a:ext>
            </a:extLst>
          </p:cNvPr>
          <p:cNvSpPr>
            <a:spLocks/>
          </p:cNvSpPr>
          <p:nvPr/>
        </p:nvSpPr>
        <p:spPr>
          <a:xfrm>
            <a:off x="4448175" y="4669518"/>
            <a:ext cx="247650" cy="2476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B82F52D-C0F3-4C83-8AEA-D661EE8BF1A2}"/>
              </a:ext>
            </a:extLst>
          </p:cNvPr>
          <p:cNvGrpSpPr/>
          <p:nvPr/>
        </p:nvGrpSpPr>
        <p:grpSpPr>
          <a:xfrm>
            <a:off x="-1958720" y="3507909"/>
            <a:ext cx="3917440" cy="2642529"/>
            <a:chOff x="-2095547" y="3443805"/>
            <a:chExt cx="3917440" cy="2642529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F98410C-652E-453C-8CAD-73A21B01CF47}"/>
                </a:ext>
              </a:extLst>
            </p:cNvPr>
            <p:cNvSpPr/>
            <p:nvPr/>
          </p:nvSpPr>
          <p:spPr>
            <a:xfrm>
              <a:off x="-2095547" y="3443805"/>
              <a:ext cx="3844213" cy="485192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082FA218-93C7-45E8-881E-7D1A36BD5D01}"/>
                </a:ext>
              </a:extLst>
            </p:cNvPr>
            <p:cNvSpPr/>
            <p:nvPr/>
          </p:nvSpPr>
          <p:spPr>
            <a:xfrm>
              <a:off x="-2095547" y="5601142"/>
              <a:ext cx="3844213" cy="485192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70A8FCB-43F5-4FC0-B823-19F608C943D4}"/>
                </a:ext>
              </a:extLst>
            </p:cNvPr>
            <p:cNvCxnSpPr>
              <a:stCxn id="40" idx="2"/>
              <a:endCxn id="41" idx="2"/>
            </p:cNvCxnSpPr>
            <p:nvPr/>
          </p:nvCxnSpPr>
          <p:spPr>
            <a:xfrm>
              <a:off x="-2095547" y="3686401"/>
              <a:ext cx="0" cy="2157337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3CA277E5-5306-45A6-BD5F-ADCEE6D60571}"/>
                </a:ext>
              </a:extLst>
            </p:cNvPr>
            <p:cNvCxnSpPr/>
            <p:nvPr/>
          </p:nvCxnSpPr>
          <p:spPr>
            <a:xfrm>
              <a:off x="1748666" y="3686401"/>
              <a:ext cx="0" cy="2157337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829A5E1-92BE-45B5-A3A2-660FD3563076}"/>
                </a:ext>
              </a:extLst>
            </p:cNvPr>
            <p:cNvCxnSpPr>
              <a:stCxn id="40" idx="3"/>
              <a:endCxn id="41" idx="3"/>
            </p:cNvCxnSpPr>
            <p:nvPr/>
          </p:nvCxnSpPr>
          <p:spPr>
            <a:xfrm>
              <a:off x="-1532575" y="3857942"/>
              <a:ext cx="0" cy="2157337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088FA90A-F988-49C3-818D-6B16237F6646}"/>
                </a:ext>
              </a:extLst>
            </p:cNvPr>
            <p:cNvCxnSpPr>
              <a:stCxn id="40" idx="4"/>
              <a:endCxn id="41" idx="4"/>
            </p:cNvCxnSpPr>
            <p:nvPr/>
          </p:nvCxnSpPr>
          <p:spPr>
            <a:xfrm>
              <a:off x="-173440" y="3928997"/>
              <a:ext cx="0" cy="2157337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A0C8C951-D245-4610-966A-29F281BE5829}"/>
                </a:ext>
              </a:extLst>
            </p:cNvPr>
            <p:cNvCxnSpPr>
              <a:stCxn id="40" idx="5"/>
              <a:endCxn id="41" idx="5"/>
            </p:cNvCxnSpPr>
            <p:nvPr/>
          </p:nvCxnSpPr>
          <p:spPr>
            <a:xfrm>
              <a:off x="1185694" y="3857942"/>
              <a:ext cx="0" cy="2157337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921B0AA7-C071-4B58-B7A1-CB09DE6E366C}"/>
                </a:ext>
              </a:extLst>
            </p:cNvPr>
            <p:cNvCxnSpPr/>
            <p:nvPr/>
          </p:nvCxnSpPr>
          <p:spPr>
            <a:xfrm>
              <a:off x="-859240" y="3462855"/>
              <a:ext cx="0" cy="2157337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B3BB782C-DFE3-4B0C-BB52-271BC48552C6}"/>
                </a:ext>
              </a:extLst>
            </p:cNvPr>
            <p:cNvCxnSpPr/>
            <p:nvPr/>
          </p:nvCxnSpPr>
          <p:spPr>
            <a:xfrm>
              <a:off x="493310" y="3462855"/>
              <a:ext cx="0" cy="2157337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pic>
          <p:nvPicPr>
            <p:cNvPr id="70" name="Picture 2" descr="Image result for person standing profile side">
              <a:extLst>
                <a:ext uri="{FF2B5EF4-FFF2-40B4-BE49-F238E27FC236}">
                  <a16:creationId xmlns:a16="http://schemas.microsoft.com/office/drawing/2014/main" id="{019ADC3A-BF2E-4E77-AE29-C57EDA9879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421929" flipH="1">
              <a:off x="1339981" y="3948465"/>
              <a:ext cx="481912" cy="16716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EB852728-71C3-4A06-B1F0-F86893F06CA6}"/>
              </a:ext>
            </a:extLst>
          </p:cNvPr>
          <p:cNvGrpSpPr/>
          <p:nvPr/>
        </p:nvGrpSpPr>
        <p:grpSpPr>
          <a:xfrm>
            <a:off x="1709020" y="4846837"/>
            <a:ext cx="600324" cy="1097280"/>
            <a:chOff x="4562457" y="4984484"/>
            <a:chExt cx="600324" cy="1097280"/>
          </a:xfrm>
        </p:grpSpPr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94F284E2-BA82-4379-A7C5-BB69C8431172}"/>
                </a:ext>
              </a:extLst>
            </p:cNvPr>
            <p:cNvCxnSpPr>
              <a:cxnSpLocks/>
            </p:cNvCxnSpPr>
            <p:nvPr/>
          </p:nvCxnSpPr>
          <p:spPr>
            <a:xfrm>
              <a:off x="4562457" y="4984484"/>
              <a:ext cx="0" cy="1097280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5D6D391B-2558-4C54-9D16-E3176DF47F39}"/>
                </a:ext>
              </a:extLst>
            </p:cNvPr>
            <p:cNvSpPr txBox="1"/>
            <p:nvPr/>
          </p:nvSpPr>
          <p:spPr>
            <a:xfrm>
              <a:off x="4700795" y="5521386"/>
              <a:ext cx="46198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>
                  <a:solidFill>
                    <a:srgbClr val="C00000"/>
                  </a:solidFill>
                </a:rPr>
                <a:t>F</a:t>
              </a:r>
              <a:r>
                <a:rPr lang="en-US" sz="2800" baseline="-25000" dirty="0" err="1">
                  <a:solidFill>
                    <a:srgbClr val="C00000"/>
                  </a:solidFill>
                </a:rPr>
                <a:t>g</a:t>
              </a:r>
              <a:endParaRPr lang="en-US" sz="28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283975C8-6075-4CD1-A96F-B66BABE194DA}"/>
              </a:ext>
            </a:extLst>
          </p:cNvPr>
          <p:cNvGrpSpPr/>
          <p:nvPr/>
        </p:nvGrpSpPr>
        <p:grpSpPr>
          <a:xfrm>
            <a:off x="1709020" y="3588746"/>
            <a:ext cx="528845" cy="1097280"/>
            <a:chOff x="4562457" y="3726393"/>
            <a:chExt cx="528845" cy="1097280"/>
          </a:xfrm>
        </p:grpSpPr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AE2A42FC-5A03-494D-A5DE-CDF8B5E72B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62457" y="3726393"/>
              <a:ext cx="0" cy="1097280"/>
            </a:xfrm>
            <a:prstGeom prst="straightConnector1">
              <a:avLst/>
            </a:prstGeom>
            <a:ln w="762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C317D11-43AB-4605-B263-285472156544}"/>
                </a:ext>
              </a:extLst>
            </p:cNvPr>
            <p:cNvSpPr txBox="1"/>
            <p:nvPr/>
          </p:nvSpPr>
          <p:spPr>
            <a:xfrm>
              <a:off x="4667788" y="3733295"/>
              <a:ext cx="4235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7030A0"/>
                  </a:solidFill>
                </a:rPr>
                <a:t>F</a:t>
              </a:r>
              <a:r>
                <a:rPr lang="en-US" sz="2800" baseline="-25000" dirty="0">
                  <a:solidFill>
                    <a:srgbClr val="7030A0"/>
                  </a:solidFill>
                </a:rPr>
                <a:t>f</a:t>
              </a:r>
              <a:endParaRPr lang="en-US" sz="28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4C4BD2DD-303F-481D-AF0A-DD68344DBAC4}"/>
              </a:ext>
            </a:extLst>
          </p:cNvPr>
          <p:cNvGrpSpPr/>
          <p:nvPr/>
        </p:nvGrpSpPr>
        <p:grpSpPr>
          <a:xfrm>
            <a:off x="133662" y="4501983"/>
            <a:ext cx="1451534" cy="523220"/>
            <a:chOff x="2987099" y="4639630"/>
            <a:chExt cx="1451534" cy="523220"/>
          </a:xfrm>
        </p:grpSpPr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6745E623-EC2B-489B-8690-AA582E1C57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54114" y="4914899"/>
              <a:ext cx="1084519" cy="0"/>
            </a:xfrm>
            <a:prstGeom prst="straightConnector1">
              <a:avLst/>
            </a:prstGeom>
            <a:ln w="762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773E3FDF-8851-4DEE-97C7-57A4253E7E58}"/>
                </a:ext>
              </a:extLst>
            </p:cNvPr>
            <p:cNvSpPr txBox="1"/>
            <p:nvPr/>
          </p:nvSpPr>
          <p:spPr>
            <a:xfrm>
              <a:off x="2987099" y="4639630"/>
              <a:ext cx="3802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0070C0"/>
                  </a:solidFill>
                </a:rPr>
                <a:t>R</a:t>
              </a:r>
            </a:p>
          </p:txBody>
        </p:sp>
      </p:grpSp>
      <p:sp>
        <p:nvSpPr>
          <p:cNvPr id="102" name="Oval 101">
            <a:extLst>
              <a:ext uri="{FF2B5EF4-FFF2-40B4-BE49-F238E27FC236}">
                <a16:creationId xmlns:a16="http://schemas.microsoft.com/office/drawing/2014/main" id="{7B211B95-BA95-4888-BA00-B306BCE84518}"/>
              </a:ext>
            </a:extLst>
          </p:cNvPr>
          <p:cNvSpPr>
            <a:spLocks/>
          </p:cNvSpPr>
          <p:nvPr/>
        </p:nvSpPr>
        <p:spPr>
          <a:xfrm>
            <a:off x="1565923" y="4660729"/>
            <a:ext cx="247650" cy="247650"/>
          </a:xfrm>
          <a:prstGeom prst="ellipse">
            <a:avLst/>
          </a:prstGeom>
          <a:solidFill>
            <a:schemeClr val="tx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393A4147-306A-4500-8017-8F2B08DFC6EE}"/>
                  </a:ext>
                </a:extLst>
              </p:cNvPr>
              <p:cNvSpPr/>
              <p:nvPr/>
            </p:nvSpPr>
            <p:spPr>
              <a:xfrm>
                <a:off x="3700649" y="1538891"/>
                <a:ext cx="1771895" cy="7580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40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393A4147-306A-4500-8017-8F2B08DFC6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649" y="1538891"/>
                <a:ext cx="1771895" cy="7580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8A5BD599-EAB5-45CA-9192-7D193F04D3C7}"/>
                  </a:ext>
                </a:extLst>
              </p:cNvPr>
              <p:cNvSpPr/>
              <p:nvPr/>
            </p:nvSpPr>
            <p:spPr>
              <a:xfrm>
                <a:off x="699248" y="1538891"/>
                <a:ext cx="1771895" cy="7580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40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4000" dirty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4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4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endParaRPr lang="en-US" sz="4000" dirty="0"/>
              </a:p>
            </p:txBody>
          </p:sp>
        </mc:Choice>
        <mc:Fallback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8A5BD599-EAB5-45CA-9192-7D193F04D3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48" y="1538891"/>
                <a:ext cx="1771895" cy="7580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D8B2D88-2AB6-4014-BAB2-AD561215A14B}"/>
                  </a:ext>
                </a:extLst>
              </p:cNvPr>
              <p:cNvSpPr/>
              <p:nvPr/>
            </p:nvSpPr>
            <p:spPr>
              <a:xfrm>
                <a:off x="753223" y="2377756"/>
                <a:ext cx="174490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4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D8B2D88-2AB6-4014-BAB2-AD561215A1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223" y="2377756"/>
                <a:ext cx="1744900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327A074D-7EE4-4637-B4A3-1EB85322835C}"/>
                  </a:ext>
                </a:extLst>
              </p:cNvPr>
              <p:cNvSpPr/>
              <p:nvPr/>
            </p:nvSpPr>
            <p:spPr>
              <a:xfrm>
                <a:off x="3660652" y="2352685"/>
                <a:ext cx="1884042" cy="7572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4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sSub>
                        <m:sSubPr>
                          <m:ctrlPr>
                            <a:rPr lang="en-US" sz="40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4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4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327A074D-7EE4-4637-B4A3-1EB8532283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0652" y="2352685"/>
                <a:ext cx="1884042" cy="75725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15157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115" grpId="0"/>
      <p:bldP spid="116" grpId="0"/>
      <p:bldP spid="1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Takeaways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1AACDE-E121-4D7E-A3C7-3A2259793267}"/>
              </a:ext>
            </a:extLst>
          </p:cNvPr>
          <p:cNvSpPr txBox="1"/>
          <p:nvPr/>
        </p:nvSpPr>
        <p:spPr>
          <a:xfrm>
            <a:off x="473233" y="1587032"/>
            <a:ext cx="8226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draw a free body diagram and solve a problem when circular motion is produced by a </a:t>
            </a:r>
            <a:r>
              <a:rPr lang="en-US" sz="2400" b="1" u="sng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friction force </a:t>
            </a:r>
          </a:p>
        </p:txBody>
      </p:sp>
    </p:spTree>
    <p:extLst>
      <p:ext uri="{BB962C8B-B14F-4D97-AF65-F5344CB8AC3E}">
        <p14:creationId xmlns:p14="http://schemas.microsoft.com/office/powerpoint/2010/main" val="9506391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28449</TotalTime>
  <Words>286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Calibri Light</vt:lpstr>
      <vt:lpstr>Cambria Math</vt:lpstr>
      <vt:lpstr>Ebrima</vt:lpstr>
      <vt:lpstr>Wingdings</vt:lpstr>
      <vt:lpstr>Retrospect</vt:lpstr>
      <vt:lpstr>Circular Motion Scenarios The Curve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- 2.9.2 - Circular Motion Scenarios - The Curve</dc:title>
  <dc:creator>Joe Cossette</dc:creator>
  <cp:lastModifiedBy>Joe Cossette</cp:lastModifiedBy>
  <cp:revision>298</cp:revision>
  <dcterms:created xsi:type="dcterms:W3CDTF">2014-08-31T00:23:19Z</dcterms:created>
  <dcterms:modified xsi:type="dcterms:W3CDTF">2020-10-26T04:24:01Z</dcterms:modified>
</cp:coreProperties>
</file>