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notesMasterIdLst>
    <p:notesMasterId r:id="rId18"/>
  </p:notesMasterIdLst>
  <p:sldIdLst>
    <p:sldId id="546" r:id="rId2"/>
    <p:sldId id="363" r:id="rId3"/>
    <p:sldId id="547" r:id="rId4"/>
    <p:sldId id="536" r:id="rId5"/>
    <p:sldId id="537" r:id="rId6"/>
    <p:sldId id="555" r:id="rId7"/>
    <p:sldId id="517" r:id="rId8"/>
    <p:sldId id="539" r:id="rId9"/>
    <p:sldId id="549" r:id="rId10"/>
    <p:sldId id="550" r:id="rId11"/>
    <p:sldId id="551" r:id="rId12"/>
    <p:sldId id="552" r:id="rId13"/>
    <p:sldId id="553" r:id="rId14"/>
    <p:sldId id="513" r:id="rId15"/>
    <p:sldId id="554" r:id="rId16"/>
    <p:sldId id="39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9514"/>
    <a:srgbClr val="FFFF00"/>
    <a:srgbClr val="7030A0"/>
    <a:srgbClr val="002060"/>
    <a:srgbClr val="FF00FF"/>
    <a:srgbClr val="1CADE4"/>
    <a:srgbClr val="FF7D7D"/>
    <a:srgbClr val="FECFC6"/>
    <a:srgbClr val="E29DFD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02" autoAdjust="0"/>
    <p:restoredTop sz="94280" autoAdjust="0"/>
  </p:normalViewPr>
  <p:slideViewPr>
    <p:cSldViewPr snapToGrid="0">
      <p:cViewPr varScale="1">
        <p:scale>
          <a:sx n="115" d="100"/>
          <a:sy n="115" d="100"/>
        </p:scale>
        <p:origin x="12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A229A-46A7-440A-9921-F199E5C97475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538AF-388E-4B95-9EB5-49AA765AD7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362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538AF-388E-4B95-9EB5-49AA765AD7B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8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3992A-6374-41E8-AE7E-984A7763FB5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32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5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24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737944" cy="3566160"/>
          </a:xfrm>
        </p:spPr>
        <p:txBody>
          <a:bodyPr>
            <a:normAutofit/>
          </a:bodyPr>
          <a:lstStyle/>
          <a:p>
            <a:r>
              <a:rPr lang="en-US" sz="6000" dirty="0"/>
              <a:t>Centripetal Force </a:t>
            </a:r>
            <a:br>
              <a:rPr lang="en-US" sz="6000" dirty="0"/>
            </a:br>
            <a:r>
              <a:rPr lang="en-US" sz="6000" dirty="0"/>
              <a:t>and Acceleration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Physics </a:t>
            </a:r>
            <a:r>
              <a:rPr lang="en-US"/>
              <a:t>| Circular </a:t>
            </a:r>
            <a:r>
              <a:rPr lang="en-US" dirty="0"/>
              <a:t>Motion</a:t>
            </a:r>
          </a:p>
        </p:txBody>
      </p:sp>
    </p:spTree>
    <p:extLst>
      <p:ext uri="{BB962C8B-B14F-4D97-AF65-F5344CB8AC3E}">
        <p14:creationId xmlns:p14="http://schemas.microsoft.com/office/powerpoint/2010/main" val="14354006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Wait… Where’s the Force?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355" y="1475125"/>
            <a:ext cx="8648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We know from Newton’s 2</a:t>
            </a:r>
            <a:r>
              <a:rPr lang="en-US" sz="2400" baseline="30000" dirty="0">
                <a:latin typeface="+mj-lt"/>
              </a:rPr>
              <a:t>nd</a:t>
            </a:r>
            <a:r>
              <a:rPr lang="en-US" sz="2400" dirty="0">
                <a:latin typeface="+mj-lt"/>
              </a:rPr>
              <a:t> Law that every time that we have acceleration, there must be a force causing that change in velocity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040534" y="2736698"/>
                <a:ext cx="2401170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4800" b="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534" y="2736698"/>
                <a:ext cx="2401170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074517" y="4130887"/>
                <a:ext cx="2140521" cy="15700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4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4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4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517" y="4130887"/>
                <a:ext cx="2140521" cy="15700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6FE84AAD-DEBB-406D-97A6-7EA62E01FE66}"/>
              </a:ext>
            </a:extLst>
          </p:cNvPr>
          <p:cNvGrpSpPr/>
          <p:nvPr/>
        </p:nvGrpSpPr>
        <p:grpSpPr>
          <a:xfrm>
            <a:off x="3215038" y="3345180"/>
            <a:ext cx="4438005" cy="1637914"/>
            <a:chOff x="3215038" y="3345180"/>
            <a:chExt cx="4438005" cy="1637914"/>
          </a:xfrm>
        </p:grpSpPr>
        <p:cxnSp>
          <p:nvCxnSpPr>
            <p:cNvPr id="19" name="Straight Arrow Connector 18"/>
            <p:cNvCxnSpPr>
              <a:cxnSpLocks/>
            </p:cNvCxnSpPr>
            <p:nvPr/>
          </p:nvCxnSpPr>
          <p:spPr>
            <a:xfrm>
              <a:off x="3383280" y="3345180"/>
              <a:ext cx="1559854" cy="785707"/>
            </a:xfrm>
            <a:prstGeom prst="straightConnector1">
              <a:avLst/>
            </a:prstGeom>
            <a:ln w="762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8" idx="3"/>
            </p:cNvCxnSpPr>
            <p:nvPr/>
          </p:nvCxnSpPr>
          <p:spPr>
            <a:xfrm flipV="1">
              <a:off x="3215038" y="4461316"/>
              <a:ext cx="1728096" cy="454594"/>
            </a:xfrm>
            <a:prstGeom prst="straightConnector1">
              <a:avLst/>
            </a:prstGeom>
            <a:ln w="762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4399DD15-5E34-4EB8-98C3-ECE219DC1653}"/>
                    </a:ext>
                  </a:extLst>
                </p:cNvPr>
                <p:cNvSpPr/>
                <p:nvPr/>
              </p:nvSpPr>
              <p:spPr>
                <a:xfrm>
                  <a:off x="4943134" y="3413369"/>
                  <a:ext cx="2709909" cy="156972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800" b="0" i="1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8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  <m:sSup>
                              <m:sSupPr>
                                <m:ctrlP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800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sz="4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48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oMath>
                    </m:oMathPara>
                  </a14:m>
                  <a:endParaRPr lang="en-US" sz="4800" dirty="0"/>
                </a:p>
              </p:txBody>
            </p:sp>
          </mc:Choice>
          <mc:Fallback xmlns="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4399DD15-5E34-4EB8-98C3-ECE219DC165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3134" y="3413369"/>
                  <a:ext cx="2709909" cy="156972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2582737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Calculating Centripetal Force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48294" y="1680907"/>
                <a:ext cx="3124553" cy="1569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𝑚𝑣</m:t>
                              </m:r>
                            </m:e>
                            <m:sup>
                              <m:r>
                                <a:rPr lang="en-US" sz="4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4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94" y="1680907"/>
                <a:ext cx="3124553" cy="15697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24447" y="2096434"/>
                <a:ext cx="2493416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4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en-US" sz="4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sz="4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4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447" y="2096434"/>
                <a:ext cx="2493416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07FBBD7-D744-460B-B40C-AE811E8D78F9}"/>
                  </a:ext>
                </a:extLst>
              </p:cNvPr>
              <p:cNvSpPr/>
              <p:nvPr/>
            </p:nvSpPr>
            <p:spPr>
              <a:xfrm>
                <a:off x="1433869" y="4022902"/>
                <a:ext cx="3862031" cy="1569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4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sz="48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4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4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4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4800" b="1" i="1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07FBBD7-D744-460B-B40C-AE811E8D78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3869" y="4022902"/>
                <a:ext cx="3862031" cy="15697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2D8C6E9-4A9A-48A4-B1E1-D491EBC6F60F}"/>
                  </a:ext>
                </a:extLst>
              </p:cNvPr>
              <p:cNvSpPr/>
              <p:nvPr/>
            </p:nvSpPr>
            <p:spPr>
              <a:xfrm>
                <a:off x="448294" y="1680906"/>
                <a:ext cx="3124553" cy="1569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48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4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4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2D8C6E9-4A9A-48A4-B1E1-D491EBC6F6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94" y="1680906"/>
                <a:ext cx="3124553" cy="15697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03942D6-3FEC-423C-A78A-3A2576BC5869}"/>
                  </a:ext>
                </a:extLst>
              </p:cNvPr>
              <p:cNvSpPr/>
              <p:nvPr/>
            </p:nvSpPr>
            <p:spPr>
              <a:xfrm>
                <a:off x="4953000" y="4476535"/>
                <a:ext cx="2650450" cy="8477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en-US" sz="4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𝝎</m:t>
                          </m:r>
                        </m:e>
                        <m:sup>
                          <m:r>
                            <a:rPr lang="en-US" sz="4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en-US" sz="4800" b="1" i="1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03942D6-3FEC-423C-A78A-3A2576BC58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476535"/>
                <a:ext cx="2650450" cy="8477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36743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 Physics Data Booklet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005" y="1680906"/>
            <a:ext cx="7778363" cy="320217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78BBF26-4F6B-4705-AF80-5E24D3339F2C}"/>
              </a:ext>
            </a:extLst>
          </p:cNvPr>
          <p:cNvSpPr/>
          <p:nvPr/>
        </p:nvSpPr>
        <p:spPr>
          <a:xfrm>
            <a:off x="850900" y="3657600"/>
            <a:ext cx="2413000" cy="812800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D9D439-5F42-4002-BFF3-FC3AD746821C}"/>
              </a:ext>
            </a:extLst>
          </p:cNvPr>
          <p:cNvSpPr txBox="1"/>
          <p:nvPr/>
        </p:nvSpPr>
        <p:spPr>
          <a:xfrm>
            <a:off x="4140200" y="3233003"/>
            <a:ext cx="20874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 = ma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B2E7F98-12E3-437C-8CE1-0A48B134D86A}"/>
              </a:ext>
            </a:extLst>
          </p:cNvPr>
          <p:cNvGrpSpPr/>
          <p:nvPr/>
        </p:nvGrpSpPr>
        <p:grpSpPr>
          <a:xfrm>
            <a:off x="2921000" y="3175000"/>
            <a:ext cx="1219200" cy="889000"/>
            <a:chOff x="2921000" y="3175000"/>
            <a:chExt cx="1219200" cy="889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D0B5B14-4B69-4C16-B732-70EC2FB46BB4}"/>
                </a:ext>
              </a:extLst>
            </p:cNvPr>
            <p:cNvCxnSpPr>
              <a:endCxn id="3" idx="1"/>
            </p:cNvCxnSpPr>
            <p:nvPr/>
          </p:nvCxnSpPr>
          <p:spPr>
            <a:xfrm>
              <a:off x="2921000" y="3175000"/>
              <a:ext cx="1219200" cy="47350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A747267-3458-47E3-A206-6C1F11E269AF}"/>
                </a:ext>
              </a:extLst>
            </p:cNvPr>
            <p:cNvCxnSpPr>
              <a:cxnSpLocks/>
              <a:stCxn id="7" idx="3"/>
            </p:cNvCxnSpPr>
            <p:nvPr/>
          </p:nvCxnSpPr>
          <p:spPr>
            <a:xfrm flipV="1">
              <a:off x="3263900" y="3657600"/>
              <a:ext cx="876300" cy="4064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49557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This…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355" y="1475125"/>
            <a:ext cx="864854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 </a:t>
            </a:r>
            <a:r>
              <a:rPr 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3 kg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rock swings in a circle of radius </a:t>
            </a:r>
            <a:r>
              <a:rPr 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5 m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. If its constant speed is </a:t>
            </a:r>
            <a:r>
              <a:rPr lang="en-US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8 m s</a:t>
            </a:r>
            <a:r>
              <a:rPr lang="en-US" sz="2600" b="1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-1</a:t>
            </a:r>
            <a:r>
              <a:rPr lang="en-US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, what is the centripetal acceleration and force?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711" t="18767" r="64531" b="10380"/>
          <a:stretch/>
        </p:blipFill>
        <p:spPr>
          <a:xfrm>
            <a:off x="6981244" y="2606649"/>
            <a:ext cx="1881401" cy="16256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AB5A26E-3789-43E7-BBD6-AE3760442A52}"/>
                  </a:ext>
                </a:extLst>
              </p:cNvPr>
              <p:cNvSpPr txBox="1"/>
              <p:nvPr/>
            </p:nvSpPr>
            <p:spPr>
              <a:xfrm>
                <a:off x="455399" y="3648467"/>
                <a:ext cx="1303497" cy="9849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32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AB5A26E-3789-43E7-BBD6-AE3760442A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99" y="3648467"/>
                <a:ext cx="1303497" cy="9849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BAD1926-1520-4110-8C89-73478B60F179}"/>
                  </a:ext>
                </a:extLst>
              </p:cNvPr>
              <p:cNvSpPr txBox="1"/>
              <p:nvPr/>
            </p:nvSpPr>
            <p:spPr>
              <a:xfrm>
                <a:off x="455399" y="5261599"/>
                <a:ext cx="165955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𝑚𝑎</m:t>
                      </m:r>
                    </m:oMath>
                  </m:oMathPara>
                </a14:m>
                <a:endParaRPr lang="en-US" sz="36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BAD1926-1520-4110-8C89-73478B60F1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99" y="5261599"/>
                <a:ext cx="1659557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6180DDF-3A80-4199-9B9B-B60B820982BC}"/>
              </a:ext>
            </a:extLst>
          </p:cNvPr>
          <p:cNvSpPr txBox="1"/>
          <p:nvPr/>
        </p:nvSpPr>
        <p:spPr>
          <a:xfrm>
            <a:off x="281355" y="2606649"/>
            <a:ext cx="1822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 = 3 kg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62BE75-4DE3-499F-8599-EA52FA85FE55}"/>
              </a:ext>
            </a:extLst>
          </p:cNvPr>
          <p:cNvSpPr txBox="1"/>
          <p:nvPr/>
        </p:nvSpPr>
        <p:spPr>
          <a:xfrm>
            <a:off x="2521927" y="2607115"/>
            <a:ext cx="15199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 = 5 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E1298F-FF11-4C0D-9800-B44E4CB302F9}"/>
              </a:ext>
            </a:extLst>
          </p:cNvPr>
          <p:cNvSpPr txBox="1"/>
          <p:nvPr/>
        </p:nvSpPr>
        <p:spPr>
          <a:xfrm>
            <a:off x="4459532" y="2624759"/>
            <a:ext cx="21178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 = 8 m s</a:t>
            </a:r>
            <a:r>
              <a:rPr lang="en-US" sz="3200" baseline="30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  <a:endParaRPr lang="en-US" sz="3200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5057DD9-ABC9-42A5-B01D-B5D0E3D6F172}"/>
                  </a:ext>
                </a:extLst>
              </p:cNvPr>
              <p:cNvSpPr txBox="1"/>
              <p:nvPr/>
            </p:nvSpPr>
            <p:spPr>
              <a:xfrm>
                <a:off x="1773003" y="3648467"/>
                <a:ext cx="3527311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sup>
                              <m:r>
                                <a:rPr lang="en-US" sz="32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𝐦</m:t>
                      </m:r>
                      <m:r>
                        <a:rPr lang="en-US" sz="32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</m:e>
                        <m:sup>
                          <m:r>
                            <a:rPr lang="en-US" sz="32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5057DD9-ABC9-42A5-B01D-B5D0E3D6F1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003" y="3648467"/>
                <a:ext cx="3527311" cy="9881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EB079B8-08A7-49DA-B535-1CF78AF1730C}"/>
                  </a:ext>
                </a:extLst>
              </p:cNvPr>
              <p:cNvSpPr txBox="1"/>
              <p:nvPr/>
            </p:nvSpPr>
            <p:spPr>
              <a:xfrm>
                <a:off x="2139002" y="5261599"/>
                <a:ext cx="447891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d>
                        <m:dPr>
                          <m:ctrlP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12.8</m:t>
                          </m:r>
                        </m:e>
                      </m:d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𝟑𝟖</m:t>
                      </m:r>
                      <m:r>
                        <a:rPr lang="en-US" sz="36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6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6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𝐍</m:t>
                      </m:r>
                    </m:oMath>
                  </m:oMathPara>
                </a14:m>
                <a:endParaRPr lang="en-US" sz="36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EB079B8-08A7-49DA-B535-1CF78AF17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9002" y="5261599"/>
                <a:ext cx="4478918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75753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This…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282" y="1505240"/>
            <a:ext cx="8854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pilot is flying a small plane at 30.0 m s</a:t>
            </a:r>
            <a:r>
              <a:rPr lang="en-US" sz="2400" baseline="30000" dirty="0">
                <a:latin typeface="+mj-lt"/>
              </a:rPr>
              <a:t>-1</a:t>
            </a:r>
            <a:r>
              <a:rPr lang="en-US" sz="2400" dirty="0">
                <a:latin typeface="+mj-lt"/>
              </a:rPr>
              <a:t> with a radius of 100.0 m. If a force of 635 N is needed to maintain the pilot’s circular motion, what is the pilot’s mass?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11020" y="3029855"/>
          <a:ext cx="2497494" cy="2671148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808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8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78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+mj-lt"/>
                        </a:rPr>
                        <a:t>v</a:t>
                      </a:r>
                      <a:endParaRPr lang="en-US" sz="3200" b="0" i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 m s</a:t>
                      </a:r>
                      <a:r>
                        <a:rPr lang="en-US" sz="3200" b="0" i="0" baseline="3000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  <a:endParaRPr lang="en-US" sz="3200" b="0" i="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78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+mj-lt"/>
                        </a:rPr>
                        <a:t>r</a:t>
                      </a:r>
                      <a:endParaRPr lang="en-US" sz="3200" b="0" i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100 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78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+mj-lt"/>
                        </a:rPr>
                        <a:t>F</a:t>
                      </a:r>
                      <a:endParaRPr lang="en-US" sz="3200" b="0" i="0" baseline="-25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635 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787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>
                          <a:latin typeface="+mj-lt"/>
                        </a:rPr>
                        <a:t>m</a:t>
                      </a:r>
                      <a:endParaRPr lang="en-US" sz="3200" b="0" i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i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F23FC2-56E4-4CFB-9B07-DC54ACDA55CD}"/>
                  </a:ext>
                </a:extLst>
              </p:cNvPr>
              <p:cNvSpPr txBox="1"/>
              <p:nvPr/>
            </p:nvSpPr>
            <p:spPr>
              <a:xfrm>
                <a:off x="3188792" y="2913249"/>
                <a:ext cx="1866665" cy="10772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0F23FC2-56E4-4CFB-9B07-DC54ACDA5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8792" y="2913249"/>
                <a:ext cx="1866665" cy="10772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D2D24E1-66E7-484B-A12C-F831476D27AC}"/>
                  </a:ext>
                </a:extLst>
              </p:cNvPr>
              <p:cNvSpPr txBox="1"/>
              <p:nvPr/>
            </p:nvSpPr>
            <p:spPr>
              <a:xfrm>
                <a:off x="4314858" y="4112798"/>
                <a:ext cx="2831609" cy="10804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635=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(30)</m:t>
                              </m:r>
                            </m:e>
                            <m:sup>
                              <m:r>
                                <a:rPr lang="en-US" sz="32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D2D24E1-66E7-484B-A12C-F831476D27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858" y="4112798"/>
                <a:ext cx="2831609" cy="10804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4EBDBAA-A34E-402F-A085-8B09AECBD6A8}"/>
                  </a:ext>
                </a:extLst>
              </p:cNvPr>
              <p:cNvSpPr txBox="1"/>
              <p:nvPr/>
            </p:nvSpPr>
            <p:spPr>
              <a:xfrm>
                <a:off x="6152096" y="5526602"/>
                <a:ext cx="2733377" cy="584775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=70.56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kg</m:t>
                      </m:r>
                    </m:oMath>
                  </m:oMathPara>
                </a14:m>
                <a:endParaRPr lang="en-US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4EBDBAA-A34E-402F-A085-8B09AECBD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096" y="5526602"/>
                <a:ext cx="2733377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D2478E27-2E7B-40A4-94D2-5D0644E5000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711" t="18767" r="64531" b="10380"/>
          <a:stretch/>
        </p:blipFill>
        <p:spPr>
          <a:xfrm>
            <a:off x="7496263" y="2549111"/>
            <a:ext cx="1389210" cy="120032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73048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Equation  Summary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r="38413"/>
          <a:stretch/>
        </p:blipFill>
        <p:spPr>
          <a:xfrm>
            <a:off x="143044" y="1442703"/>
            <a:ext cx="3432312" cy="229431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2143058-3D2D-4935-973D-290B4F75CE16}"/>
              </a:ext>
            </a:extLst>
          </p:cNvPr>
          <p:cNvSpPr txBox="1"/>
          <p:nvPr/>
        </p:nvSpPr>
        <p:spPr>
          <a:xfrm>
            <a:off x="4074436" y="1493833"/>
            <a:ext cx="1353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44BA2F-2C66-464F-B243-38C53AF60D28}"/>
              </a:ext>
            </a:extLst>
          </p:cNvPr>
          <p:cNvSpPr txBox="1"/>
          <p:nvPr/>
        </p:nvSpPr>
        <p:spPr>
          <a:xfrm>
            <a:off x="5865813" y="1398935"/>
            <a:ext cx="11817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Linear</a:t>
            </a:r>
          </a:p>
          <a:p>
            <a:pPr algn="ctr"/>
            <a:r>
              <a:rPr lang="en-US" i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</a:t>
            </a: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 m s</a:t>
            </a:r>
            <a:r>
              <a:rPr lang="en-US" baseline="30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-1</a:t>
            </a:r>
            <a:endParaRPr lang="en-US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F111C8F-B40B-4459-9FF2-8D9AABB02942}"/>
              </a:ext>
            </a:extLst>
          </p:cNvPr>
          <p:cNvSpPr txBox="1"/>
          <p:nvPr/>
        </p:nvSpPr>
        <p:spPr>
          <a:xfrm>
            <a:off x="7280029" y="1404445"/>
            <a:ext cx="135966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Angular</a:t>
            </a:r>
          </a:p>
          <a:p>
            <a:pPr algn="ctr"/>
            <a:r>
              <a:rPr lang="el-GR" i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 rad s</a:t>
            </a:r>
            <a:r>
              <a:rPr lang="en-US" baseline="300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-1</a:t>
            </a:r>
            <a:endParaRPr lang="en-US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E910DF0-C27A-4BE2-A5FA-3E8AFAC1B365}"/>
              </a:ext>
            </a:extLst>
          </p:cNvPr>
          <p:cNvSpPr txBox="1"/>
          <p:nvPr/>
        </p:nvSpPr>
        <p:spPr>
          <a:xfrm>
            <a:off x="4074436" y="2235488"/>
            <a:ext cx="3677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Centripetal Acceleration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6F6A984-D0AF-404A-A4DD-9EACEECF0381}"/>
              </a:ext>
            </a:extLst>
          </p:cNvPr>
          <p:cNvSpPr txBox="1"/>
          <p:nvPr/>
        </p:nvSpPr>
        <p:spPr>
          <a:xfrm>
            <a:off x="4136013" y="2589021"/>
            <a:ext cx="3459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changes direction toward center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FDCD85-5BA9-4E5D-AF2D-8B999E9A1F76}"/>
              </a:ext>
            </a:extLst>
          </p:cNvPr>
          <p:cNvSpPr/>
          <p:nvPr/>
        </p:nvSpPr>
        <p:spPr>
          <a:xfrm>
            <a:off x="7768415" y="2432905"/>
            <a:ext cx="1226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  <a:r>
              <a:rPr lang="en-US" i="1" baseline="-25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</a:t>
            </a:r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 m s</a:t>
            </a:r>
            <a:r>
              <a:rPr lang="en-US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-2</a:t>
            </a:r>
            <a:endParaRPr lang="en-US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B62452F-9983-44B5-AF53-A4CCB5511771}"/>
              </a:ext>
            </a:extLst>
          </p:cNvPr>
          <p:cNvSpPr txBox="1"/>
          <p:nvPr/>
        </p:nvSpPr>
        <p:spPr>
          <a:xfrm>
            <a:off x="4074436" y="3024351"/>
            <a:ext cx="2659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Centripetal Force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689640F-DB16-4B66-A68E-65A3337F2789}"/>
              </a:ext>
            </a:extLst>
          </p:cNvPr>
          <p:cNvSpPr txBox="1"/>
          <p:nvPr/>
        </p:nvSpPr>
        <p:spPr>
          <a:xfrm>
            <a:off x="4167571" y="3370583"/>
            <a:ext cx="252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directed toward center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1167FB4-6D2E-4CB4-8756-64257241C16B}"/>
              </a:ext>
            </a:extLst>
          </p:cNvPr>
          <p:cNvSpPr/>
          <p:nvPr/>
        </p:nvSpPr>
        <p:spPr>
          <a:xfrm>
            <a:off x="7047548" y="3107744"/>
            <a:ext cx="875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  <a:r>
              <a:rPr lang="en-US" i="1" baseline="-25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i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= ma</a:t>
            </a:r>
            <a:endParaRPr lang="en-US" dirty="0">
              <a:solidFill>
                <a:srgbClr val="00B05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16BA7EA-69A7-4BDC-B56F-388AD6EA47CC}"/>
              </a:ext>
            </a:extLst>
          </p:cNvPr>
          <p:cNvSpPr/>
          <p:nvPr/>
        </p:nvSpPr>
        <p:spPr>
          <a:xfrm>
            <a:off x="7233218" y="3395140"/>
            <a:ext cx="1685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i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See derived equations</a:t>
            </a:r>
            <a:endParaRPr lang="en-US" sz="1200" dirty="0">
              <a:solidFill>
                <a:srgbClr val="00B05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4263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7" grpId="0"/>
      <p:bldP spid="11" grpId="0"/>
      <p:bldP spid="31" grpId="0"/>
      <p:bldP spid="32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Takeaways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AACDE-E121-4D7E-A3C7-3A2259793267}"/>
              </a:ext>
            </a:extLst>
          </p:cNvPr>
          <p:cNvSpPr txBox="1"/>
          <p:nvPr/>
        </p:nvSpPr>
        <p:spPr>
          <a:xfrm>
            <a:off x="473233" y="1587032"/>
            <a:ext cx="822672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determine the direction and magnitude of centripetal acceleration and centripetal force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identify circular motion properties in a description and choose an appropriate equation to relate them</a:t>
            </a:r>
          </a:p>
        </p:txBody>
      </p:sp>
    </p:spTree>
    <p:extLst>
      <p:ext uri="{BB962C8B-B14F-4D97-AF65-F5344CB8AC3E}">
        <p14:creationId xmlns:p14="http://schemas.microsoft.com/office/powerpoint/2010/main" val="9506391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Newton’s 1</a:t>
            </a:r>
            <a:r>
              <a:rPr lang="en-US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www.bmwcoop.com/wp-content/images/2010/03/tableclo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317" y="3384777"/>
            <a:ext cx="4931045" cy="2756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82450" y="1531726"/>
            <a:ext cx="8608294" cy="20574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4000" dirty="0">
                <a:latin typeface="+mj-lt"/>
              </a:rPr>
              <a:t>A body will remain at rest or moving with constant velocity unless acted upon by an unbalanced force</a:t>
            </a:r>
          </a:p>
          <a:p>
            <a:pPr marL="457200" indent="-457200">
              <a:buFont typeface="+mj-lt"/>
              <a:buAutoNum type="arabicPeriod"/>
            </a:pPr>
            <a:endParaRPr lang="en-US" altLang="en-US" sz="32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26B58B-BAA8-4A68-B878-B815B0345DA7}"/>
              </a:ext>
            </a:extLst>
          </p:cNvPr>
          <p:cNvSpPr txBox="1"/>
          <p:nvPr/>
        </p:nvSpPr>
        <p:spPr>
          <a:xfrm>
            <a:off x="394638" y="3820086"/>
            <a:ext cx="30208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“Law of</a:t>
            </a:r>
          </a:p>
          <a:p>
            <a:pPr algn="r"/>
            <a:r>
              <a:rPr lang="en-US" sz="5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Inertia”</a:t>
            </a:r>
          </a:p>
        </p:txBody>
      </p:sp>
    </p:spTree>
    <p:extLst>
      <p:ext uri="{BB962C8B-B14F-4D97-AF65-F5344CB8AC3E}">
        <p14:creationId xmlns:p14="http://schemas.microsoft.com/office/powerpoint/2010/main" val="38017645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back…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282" y="1505240"/>
            <a:ext cx="88547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j-lt"/>
              </a:rPr>
              <a:t>There are 3 ways that an object can be experiencing acceleration?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114F307-3078-47C3-A5DE-088BC605EF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141"/>
          <a:stretch/>
        </p:blipFill>
        <p:spPr>
          <a:xfrm>
            <a:off x="6096303" y="3060571"/>
            <a:ext cx="2811011" cy="18388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F630A5-AEF0-475A-B3F4-A14F21282969}"/>
              </a:ext>
            </a:extLst>
          </p:cNvPr>
          <p:cNvSpPr txBox="1"/>
          <p:nvPr/>
        </p:nvSpPr>
        <p:spPr>
          <a:xfrm>
            <a:off x="265880" y="4948545"/>
            <a:ext cx="2811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Speeding Up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1B6361-3102-4F2A-9E96-0B8F3CB8132D}"/>
              </a:ext>
            </a:extLst>
          </p:cNvPr>
          <p:cNvSpPr txBox="1"/>
          <p:nvPr/>
        </p:nvSpPr>
        <p:spPr>
          <a:xfrm>
            <a:off x="3181091" y="4948544"/>
            <a:ext cx="2811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Slowing Down</a:t>
            </a:r>
          </a:p>
        </p:txBody>
      </p:sp>
      <p:pic>
        <p:nvPicPr>
          <p:cNvPr id="1026" name="Picture 2" descr="Image result for car at green light">
            <a:extLst>
              <a:ext uri="{FF2B5EF4-FFF2-40B4-BE49-F238E27FC236}">
                <a16:creationId xmlns:a16="http://schemas.microsoft.com/office/drawing/2014/main" id="{A8542215-7374-47F9-83A7-4FD8B949BC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90"/>
          <a:stretch/>
        </p:blipFill>
        <p:spPr bwMode="auto">
          <a:xfrm>
            <a:off x="265880" y="3064005"/>
            <a:ext cx="2811010" cy="183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ar at red light">
            <a:extLst>
              <a:ext uri="{FF2B5EF4-FFF2-40B4-BE49-F238E27FC236}">
                <a16:creationId xmlns:a16="http://schemas.microsoft.com/office/drawing/2014/main" id="{BE63AC65-2436-49B3-A6FA-457FE3E24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091" y="3060571"/>
            <a:ext cx="2811011" cy="183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5CF95F-8A31-4A2E-9350-3C3B9213D1D8}"/>
              </a:ext>
            </a:extLst>
          </p:cNvPr>
          <p:cNvSpPr txBox="1"/>
          <p:nvPr/>
        </p:nvSpPr>
        <p:spPr>
          <a:xfrm>
            <a:off x="6298545" y="4948544"/>
            <a:ext cx="2406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Changing Direction</a:t>
            </a:r>
          </a:p>
        </p:txBody>
      </p:sp>
    </p:spTree>
    <p:extLst>
      <p:ext uri="{BB962C8B-B14F-4D97-AF65-F5344CB8AC3E}">
        <p14:creationId xmlns:p14="http://schemas.microsoft.com/office/powerpoint/2010/main" val="42115169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Centripetal Acceleration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4287" y="1564654"/>
            <a:ext cx="79283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Centripetal acceleration represents the rate of change of velocity and its direction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912B4DE-CBD7-4F71-BF52-AC77EC564300}"/>
                  </a:ext>
                </a:extLst>
              </p:cNvPr>
              <p:cNvSpPr/>
              <p:nvPr/>
            </p:nvSpPr>
            <p:spPr>
              <a:xfrm>
                <a:off x="1151938" y="3251714"/>
                <a:ext cx="3124553" cy="21237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66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66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6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6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6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66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912B4DE-CBD7-4F71-BF52-AC77EC5643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938" y="3251714"/>
                <a:ext cx="3124553" cy="21237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Image result for centripetal acceleration">
            <a:extLst>
              <a:ext uri="{FF2B5EF4-FFF2-40B4-BE49-F238E27FC236}">
                <a16:creationId xmlns:a16="http://schemas.microsoft.com/office/drawing/2014/main" id="{65B6F6F7-5FCE-4951-AA7D-F9B1A4B00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927" y="2561378"/>
            <a:ext cx="3409880" cy="3750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0347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Centripetal Acceleration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http://eduweblabsnl.com/Database/Lab_FoldersP/AmuseCA/carous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13" y="3386876"/>
            <a:ext cx="2522310" cy="252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4287" y="1564654"/>
            <a:ext cx="87646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Centripetal acceleration can be seen when finding the change between velocity vectors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7553B8-2A76-42A8-AA6F-89709C6B1142}"/>
              </a:ext>
            </a:extLst>
          </p:cNvPr>
          <p:cNvCxnSpPr>
            <a:cxnSpLocks/>
          </p:cNvCxnSpPr>
          <p:nvPr/>
        </p:nvCxnSpPr>
        <p:spPr>
          <a:xfrm flipV="1">
            <a:off x="1240154" y="3172565"/>
            <a:ext cx="822008" cy="457200"/>
          </a:xfrm>
          <a:prstGeom prst="line">
            <a:avLst/>
          </a:prstGeom>
          <a:ln w="5715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97F3F64-8F05-4F9F-B29B-0D20AE072185}"/>
              </a:ext>
            </a:extLst>
          </p:cNvPr>
          <p:cNvCxnSpPr>
            <a:cxnSpLocks/>
          </p:cNvCxnSpPr>
          <p:nvPr/>
        </p:nvCxnSpPr>
        <p:spPr>
          <a:xfrm>
            <a:off x="2387706" y="3629764"/>
            <a:ext cx="822008" cy="457200"/>
          </a:xfrm>
          <a:prstGeom prst="line">
            <a:avLst/>
          </a:prstGeom>
          <a:ln w="571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27344A0-3326-4B81-BB17-43BC436EC16D}"/>
              </a:ext>
            </a:extLst>
          </p:cNvPr>
          <p:cNvSpPr txBox="1"/>
          <p:nvPr/>
        </p:nvSpPr>
        <p:spPr>
          <a:xfrm>
            <a:off x="2798710" y="3370444"/>
            <a:ext cx="367408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rgbClr val="002060"/>
                </a:solidFill>
              </a:rPr>
              <a:t>v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DEE4B7-E218-4148-8E15-D5BCBB9BC382}"/>
              </a:ext>
            </a:extLst>
          </p:cNvPr>
          <p:cNvSpPr txBox="1"/>
          <p:nvPr/>
        </p:nvSpPr>
        <p:spPr>
          <a:xfrm>
            <a:off x="1427906" y="2826592"/>
            <a:ext cx="396262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rgbClr val="7030A0"/>
                </a:solidFill>
              </a:rPr>
              <a:t>u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C6DFD2-50B7-4AC3-885E-AE665C104E1D}"/>
              </a:ext>
            </a:extLst>
          </p:cNvPr>
          <p:cNvSpPr txBox="1"/>
          <p:nvPr/>
        </p:nvSpPr>
        <p:spPr>
          <a:xfrm>
            <a:off x="6591850" y="3118979"/>
            <a:ext cx="2121937" cy="267765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Centripetal acceleration will always point to the </a:t>
            </a:r>
          </a:p>
          <a:p>
            <a:pPr algn="ctr"/>
            <a:endParaRPr lang="en-US" sz="2800" dirty="0">
              <a:latin typeface="+mj-lt"/>
            </a:endParaRPr>
          </a:p>
          <a:p>
            <a:pPr algn="ctr"/>
            <a:endParaRPr lang="en-US" sz="2800" dirty="0"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B81C468-6DD6-49E9-AFFD-1983BE991B0F}"/>
              </a:ext>
            </a:extLst>
          </p:cNvPr>
          <p:cNvSpPr txBox="1"/>
          <p:nvPr/>
        </p:nvSpPr>
        <p:spPr>
          <a:xfrm>
            <a:off x="5266430" y="3457976"/>
            <a:ext cx="44916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C00000"/>
                </a:solidFill>
              </a:rPr>
              <a:t>a</a:t>
            </a:r>
            <a:endParaRPr lang="en-US" sz="4000" i="1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41C778-DDEA-415B-BF35-C74970B7B053}"/>
              </a:ext>
            </a:extLst>
          </p:cNvPr>
          <p:cNvSpPr txBox="1"/>
          <p:nvPr/>
        </p:nvSpPr>
        <p:spPr>
          <a:xfrm>
            <a:off x="6853560" y="4939403"/>
            <a:ext cx="1598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center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5B291C6-5C16-4FC9-B0A0-5E6B894CF9EA}"/>
              </a:ext>
            </a:extLst>
          </p:cNvPr>
          <p:cNvCxnSpPr>
            <a:cxnSpLocks/>
          </p:cNvCxnSpPr>
          <p:nvPr/>
        </p:nvCxnSpPr>
        <p:spPr>
          <a:xfrm>
            <a:off x="5260759" y="3370444"/>
            <a:ext cx="0" cy="90085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38DA143-F601-4137-A847-9AFF688D562A}"/>
              </a:ext>
            </a:extLst>
          </p:cNvPr>
          <p:cNvCxnSpPr>
            <a:cxnSpLocks/>
          </p:cNvCxnSpPr>
          <p:nvPr/>
        </p:nvCxnSpPr>
        <p:spPr>
          <a:xfrm flipV="1">
            <a:off x="4438751" y="3363670"/>
            <a:ext cx="822008" cy="457200"/>
          </a:xfrm>
          <a:prstGeom prst="line">
            <a:avLst/>
          </a:prstGeom>
          <a:ln w="5715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CFF97E9-5373-48E8-8B09-05D4C49A79E4}"/>
              </a:ext>
            </a:extLst>
          </p:cNvPr>
          <p:cNvCxnSpPr>
            <a:cxnSpLocks/>
          </p:cNvCxnSpPr>
          <p:nvPr/>
        </p:nvCxnSpPr>
        <p:spPr>
          <a:xfrm flipV="1">
            <a:off x="1232665" y="3172565"/>
            <a:ext cx="822008" cy="457200"/>
          </a:xfrm>
          <a:prstGeom prst="line">
            <a:avLst/>
          </a:prstGeom>
          <a:ln w="5715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419FD1A-61A5-4DAC-A1FD-3A0C6F0700A6}"/>
              </a:ext>
            </a:extLst>
          </p:cNvPr>
          <p:cNvCxnSpPr>
            <a:cxnSpLocks/>
          </p:cNvCxnSpPr>
          <p:nvPr/>
        </p:nvCxnSpPr>
        <p:spPr>
          <a:xfrm>
            <a:off x="2387706" y="3629764"/>
            <a:ext cx="822008" cy="457200"/>
          </a:xfrm>
          <a:prstGeom prst="line">
            <a:avLst/>
          </a:prstGeom>
          <a:ln w="571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3EC41D5-DBEF-426D-A1FC-952E03460E55}"/>
              </a:ext>
            </a:extLst>
          </p:cNvPr>
          <p:cNvCxnSpPr>
            <a:cxnSpLocks/>
          </p:cNvCxnSpPr>
          <p:nvPr/>
        </p:nvCxnSpPr>
        <p:spPr>
          <a:xfrm>
            <a:off x="5271338" y="3370444"/>
            <a:ext cx="0" cy="90085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0895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333E-6 L 0.35034 0.0284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17" y="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034 0.02848 L 0.35191 0.1104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4097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540000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 L 0.22413 0.0277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98" y="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-0.37708 0.00324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54" y="162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40741E-7 L -0.3757 0.0564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85" y="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24" grpId="0"/>
      <p:bldP spid="24" grpId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Centripetal Acceleration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http://eduweblabsnl.com/Database/Lab_FoldersP/AmuseCA/carous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13" y="3386876"/>
            <a:ext cx="2522310" cy="252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4287" y="1564654"/>
            <a:ext cx="87646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Centripetal acceleration can be seen when finding the change between velocity vectors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7553B8-2A76-42A8-AA6F-89709C6B1142}"/>
              </a:ext>
            </a:extLst>
          </p:cNvPr>
          <p:cNvCxnSpPr>
            <a:cxnSpLocks/>
          </p:cNvCxnSpPr>
          <p:nvPr/>
        </p:nvCxnSpPr>
        <p:spPr>
          <a:xfrm flipV="1">
            <a:off x="1240154" y="3172565"/>
            <a:ext cx="822008" cy="457200"/>
          </a:xfrm>
          <a:prstGeom prst="line">
            <a:avLst/>
          </a:prstGeom>
          <a:ln w="5715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97F3F64-8F05-4F9F-B29B-0D20AE072185}"/>
              </a:ext>
            </a:extLst>
          </p:cNvPr>
          <p:cNvCxnSpPr>
            <a:cxnSpLocks/>
          </p:cNvCxnSpPr>
          <p:nvPr/>
        </p:nvCxnSpPr>
        <p:spPr>
          <a:xfrm>
            <a:off x="2387706" y="3629764"/>
            <a:ext cx="822008" cy="457200"/>
          </a:xfrm>
          <a:prstGeom prst="line">
            <a:avLst/>
          </a:prstGeom>
          <a:ln w="5715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27344A0-3326-4B81-BB17-43BC436EC16D}"/>
              </a:ext>
            </a:extLst>
          </p:cNvPr>
          <p:cNvSpPr txBox="1"/>
          <p:nvPr/>
        </p:nvSpPr>
        <p:spPr>
          <a:xfrm>
            <a:off x="2798710" y="3370444"/>
            <a:ext cx="367408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rgbClr val="002060"/>
                </a:solidFill>
              </a:rPr>
              <a:t>v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DEE4B7-E218-4148-8E15-D5BCBB9BC382}"/>
              </a:ext>
            </a:extLst>
          </p:cNvPr>
          <p:cNvSpPr txBox="1"/>
          <p:nvPr/>
        </p:nvSpPr>
        <p:spPr>
          <a:xfrm>
            <a:off x="1427906" y="2826592"/>
            <a:ext cx="396262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rgbClr val="7030A0"/>
                </a:solidFill>
              </a:rPr>
              <a:t>u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450960B-9B16-40A1-90FC-9AA3C0D11185}"/>
              </a:ext>
            </a:extLst>
          </p:cNvPr>
          <p:cNvCxnSpPr>
            <a:cxnSpLocks/>
          </p:cNvCxnSpPr>
          <p:nvPr/>
        </p:nvCxnSpPr>
        <p:spPr>
          <a:xfrm>
            <a:off x="4010517" y="4203311"/>
            <a:ext cx="1645920" cy="914400"/>
          </a:xfrm>
          <a:prstGeom prst="line">
            <a:avLst/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5CF497-7162-4D14-BF49-8A8F14BC38EE}"/>
              </a:ext>
            </a:extLst>
          </p:cNvPr>
          <p:cNvCxnSpPr>
            <a:cxnSpLocks/>
          </p:cNvCxnSpPr>
          <p:nvPr/>
        </p:nvCxnSpPr>
        <p:spPr>
          <a:xfrm flipH="1">
            <a:off x="4010517" y="3301729"/>
            <a:ext cx="1645920" cy="914400"/>
          </a:xfrm>
          <a:prstGeom prst="line">
            <a:avLst/>
          </a:prstGeom>
          <a:ln w="76200">
            <a:solidFill>
              <a:srgbClr val="7030A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F193CC1-5075-413E-B53F-BB651B283F7D}"/>
              </a:ext>
            </a:extLst>
          </p:cNvPr>
          <p:cNvSpPr txBox="1"/>
          <p:nvPr/>
        </p:nvSpPr>
        <p:spPr>
          <a:xfrm>
            <a:off x="4524676" y="4562393"/>
            <a:ext cx="413896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i="1" dirty="0">
                <a:solidFill>
                  <a:srgbClr val="002060"/>
                </a:solidFill>
              </a:rPr>
              <a:t>v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8F10195-9B60-44AB-8CDD-DD18E03737F1}"/>
              </a:ext>
            </a:extLst>
          </p:cNvPr>
          <p:cNvSpPr txBox="1"/>
          <p:nvPr/>
        </p:nvSpPr>
        <p:spPr>
          <a:xfrm>
            <a:off x="4384315" y="3168708"/>
            <a:ext cx="449162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i="1" dirty="0">
                <a:solidFill>
                  <a:srgbClr val="7030A0"/>
                </a:solidFill>
              </a:rPr>
              <a:t>u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C6DFD2-50B7-4AC3-885E-AE665C104E1D}"/>
              </a:ext>
            </a:extLst>
          </p:cNvPr>
          <p:cNvSpPr txBox="1"/>
          <p:nvPr/>
        </p:nvSpPr>
        <p:spPr>
          <a:xfrm>
            <a:off x="6591850" y="3118979"/>
            <a:ext cx="2121937" cy="267765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Centripetal acceleration will always point to the </a:t>
            </a:r>
          </a:p>
          <a:p>
            <a:pPr algn="ctr"/>
            <a:endParaRPr lang="en-US" sz="2800" dirty="0">
              <a:latin typeface="+mj-lt"/>
            </a:endParaRPr>
          </a:p>
          <a:p>
            <a:pPr algn="ctr"/>
            <a:endParaRPr lang="en-US" sz="2800" dirty="0">
              <a:latin typeface="+mj-lt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14FD36D-7DE6-4B16-9BE7-7BB18F9B38DB}"/>
              </a:ext>
            </a:extLst>
          </p:cNvPr>
          <p:cNvCxnSpPr/>
          <p:nvPr/>
        </p:nvCxnSpPr>
        <p:spPr>
          <a:xfrm>
            <a:off x="5661644" y="3301729"/>
            <a:ext cx="0" cy="182880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3457EED-6626-43CA-A681-1891C9D7E8A4}"/>
              </a:ext>
            </a:extLst>
          </p:cNvPr>
          <p:cNvSpPr txBox="1"/>
          <p:nvPr/>
        </p:nvSpPr>
        <p:spPr>
          <a:xfrm>
            <a:off x="5683477" y="3808945"/>
            <a:ext cx="449162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000" i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E1CC4C6-7498-4D08-AE27-4A9B405C961A}"/>
              </a:ext>
            </a:extLst>
          </p:cNvPr>
          <p:cNvCxnSpPr>
            <a:cxnSpLocks/>
          </p:cNvCxnSpPr>
          <p:nvPr/>
        </p:nvCxnSpPr>
        <p:spPr>
          <a:xfrm>
            <a:off x="1811468" y="3414939"/>
            <a:ext cx="0" cy="810258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B81C468-6DD6-49E9-AFFD-1983BE991B0F}"/>
              </a:ext>
            </a:extLst>
          </p:cNvPr>
          <p:cNvSpPr txBox="1"/>
          <p:nvPr/>
        </p:nvSpPr>
        <p:spPr>
          <a:xfrm>
            <a:off x="1852007" y="3827173"/>
            <a:ext cx="44916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C00000"/>
                </a:solidFill>
              </a:rPr>
              <a:t>a</a:t>
            </a:r>
            <a:endParaRPr lang="en-US" sz="4000" i="1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41C778-DDEA-415B-BF35-C74970B7B053}"/>
              </a:ext>
            </a:extLst>
          </p:cNvPr>
          <p:cNvSpPr txBox="1"/>
          <p:nvPr/>
        </p:nvSpPr>
        <p:spPr>
          <a:xfrm>
            <a:off x="6853560" y="4939403"/>
            <a:ext cx="1598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center</a:t>
            </a:r>
          </a:p>
        </p:txBody>
      </p:sp>
    </p:spTree>
    <p:extLst>
      <p:ext uri="{BB962C8B-B14F-4D97-AF65-F5344CB8AC3E}">
        <p14:creationId xmlns:p14="http://schemas.microsoft.com/office/powerpoint/2010/main" val="33253017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Calculating Centripetal Acceleration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9194" y="1680906"/>
                <a:ext cx="3124553" cy="1569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4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4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4" y="1680906"/>
                <a:ext cx="3124553" cy="15697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53747" y="1575910"/>
                <a:ext cx="2493416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747" y="1575910"/>
                <a:ext cx="2493416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F0B4B6E-6526-46F7-8657-FBDFAB94B914}"/>
                  </a:ext>
                </a:extLst>
              </p:cNvPr>
              <p:cNvSpPr/>
              <p:nvPr/>
            </p:nvSpPr>
            <p:spPr>
              <a:xfrm>
                <a:off x="201451" y="3724192"/>
                <a:ext cx="2884649" cy="17836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40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40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40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r>
                                        <a:rPr lang="en-US" sz="40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num>
                                    <m:den>
                                      <m:r>
                                        <a:rPr lang="en-US" sz="4000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F0B4B6E-6526-46F7-8657-FBDFAB94B9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51" y="3724192"/>
                <a:ext cx="2884649" cy="17836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688E1CC-01DC-47C9-A477-660EA0E1C021}"/>
                  </a:ext>
                </a:extLst>
              </p:cNvPr>
              <p:cNvSpPr txBox="1"/>
              <p:nvPr/>
            </p:nvSpPr>
            <p:spPr>
              <a:xfrm>
                <a:off x="4267200" y="2292429"/>
                <a:ext cx="1504258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688E1CC-01DC-47C9-A477-660EA0E1C0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292429"/>
                <a:ext cx="1504258" cy="9219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6BD3E18-771B-4D92-A036-6A8267E001DE}"/>
                  </a:ext>
                </a:extLst>
              </p:cNvPr>
              <p:cNvSpPr/>
              <p:nvPr/>
            </p:nvSpPr>
            <p:spPr>
              <a:xfrm>
                <a:off x="6164579" y="1661365"/>
                <a:ext cx="2676707" cy="14755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4800" b="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8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48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sz="4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4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6BD3E18-771B-4D92-A036-6A8267E001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579" y="1661365"/>
                <a:ext cx="2676707" cy="14755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63B8B1B-9EE4-49EE-9E41-7CFF956A7A38}"/>
                  </a:ext>
                </a:extLst>
              </p:cNvPr>
              <p:cNvSpPr/>
              <p:nvPr/>
            </p:nvSpPr>
            <p:spPr>
              <a:xfrm>
                <a:off x="29194" y="1681654"/>
                <a:ext cx="3124553" cy="1569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4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4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63B8B1B-9EE4-49EE-9E41-7CFF956A7A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4" y="1681654"/>
                <a:ext cx="3124553" cy="15697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BAEF294-9B20-4570-94A4-1FC47FCC5CFD}"/>
                  </a:ext>
                </a:extLst>
              </p:cNvPr>
              <p:cNvSpPr txBox="1"/>
              <p:nvPr/>
            </p:nvSpPr>
            <p:spPr>
              <a:xfrm>
                <a:off x="3153747" y="1575910"/>
                <a:ext cx="2493416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en-US" sz="3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BAEF294-9B20-4570-94A4-1FC47FCC5C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747" y="1575910"/>
                <a:ext cx="2493416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71771A5-BD3A-4C12-B7FF-3959FA195E0B}"/>
                  </a:ext>
                </a:extLst>
              </p:cNvPr>
              <p:cNvSpPr/>
              <p:nvPr/>
            </p:nvSpPr>
            <p:spPr>
              <a:xfrm>
                <a:off x="2868451" y="3745614"/>
                <a:ext cx="2602709" cy="17836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4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4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p>
                                  <m:r>
                                    <a:rPr lang="en-US" sz="4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4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4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4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sz="4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71771A5-BD3A-4C12-B7FF-3959FA195E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8451" y="3745614"/>
                <a:ext cx="2602709" cy="178363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2A0B299-9036-4E3B-A9DC-AFAE186B7169}"/>
                  </a:ext>
                </a:extLst>
              </p:cNvPr>
              <p:cNvSpPr/>
              <p:nvPr/>
            </p:nvSpPr>
            <p:spPr>
              <a:xfrm>
                <a:off x="4924827" y="4183785"/>
                <a:ext cx="2509983" cy="13392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2A0B299-9036-4E3B-A9DC-AFAE186B71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827" y="4183785"/>
                <a:ext cx="2509983" cy="13392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F5369F6-1A81-44FD-BC8C-EA6282C6E696}"/>
                  </a:ext>
                </a:extLst>
              </p:cNvPr>
              <p:cNvSpPr/>
              <p:nvPr/>
            </p:nvSpPr>
            <p:spPr>
              <a:xfrm>
                <a:off x="6935486" y="4168545"/>
                <a:ext cx="1961343" cy="13392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F5369F6-1A81-44FD-BC8C-EA6282C6E6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5486" y="4168545"/>
                <a:ext cx="1961343" cy="13392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F840676-E5DD-4090-9B6A-36A091571028}"/>
              </a:ext>
            </a:extLst>
          </p:cNvPr>
          <p:cNvCxnSpPr/>
          <p:nvPr/>
        </p:nvCxnSpPr>
        <p:spPr>
          <a:xfrm flipH="1">
            <a:off x="3817620" y="4876800"/>
            <a:ext cx="175260" cy="35052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985A51C-2F9B-49A5-B974-2C2B6E096DAA}"/>
              </a:ext>
            </a:extLst>
          </p:cNvPr>
          <p:cNvCxnSpPr>
            <a:cxnSpLocks/>
          </p:cNvCxnSpPr>
          <p:nvPr/>
        </p:nvCxnSpPr>
        <p:spPr>
          <a:xfrm flipH="1">
            <a:off x="6659880" y="4265487"/>
            <a:ext cx="181856" cy="291273"/>
          </a:xfrm>
          <a:prstGeom prst="straightConnector1">
            <a:avLst/>
          </a:prstGeom>
          <a:ln w="57150">
            <a:solidFill>
              <a:srgbClr val="EC951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65E6A70-F819-4A42-A857-E942A8602CEE}"/>
              </a:ext>
            </a:extLst>
          </p:cNvPr>
          <p:cNvCxnSpPr>
            <a:cxnSpLocks/>
          </p:cNvCxnSpPr>
          <p:nvPr/>
        </p:nvCxnSpPr>
        <p:spPr>
          <a:xfrm flipH="1">
            <a:off x="6362057" y="5113020"/>
            <a:ext cx="236863" cy="374888"/>
          </a:xfrm>
          <a:prstGeom prst="straightConnector1">
            <a:avLst/>
          </a:prstGeom>
          <a:ln w="57150">
            <a:solidFill>
              <a:srgbClr val="EC9514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B7AE76D-30F8-4F25-B76D-C9007007B5A4}"/>
              </a:ext>
            </a:extLst>
          </p:cNvPr>
          <p:cNvGrpSpPr/>
          <p:nvPr/>
        </p:nvGrpSpPr>
        <p:grpSpPr>
          <a:xfrm>
            <a:off x="1510427" y="3606622"/>
            <a:ext cx="1227464" cy="965336"/>
            <a:chOff x="1510427" y="3606622"/>
            <a:chExt cx="1227464" cy="965336"/>
          </a:xfrm>
        </p:grpSpPr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63C955AF-E72E-44B6-8DBC-2A6044B423C2}"/>
                </a:ext>
              </a:extLst>
            </p:cNvPr>
            <p:cNvSpPr/>
            <p:nvPr/>
          </p:nvSpPr>
          <p:spPr>
            <a:xfrm>
              <a:off x="1782702" y="3702769"/>
              <a:ext cx="861438" cy="562718"/>
            </a:xfrm>
            <a:prstGeom prst="arc">
              <a:avLst>
                <a:gd name="adj1" fmla="val 10971744"/>
                <a:gd name="adj2" fmla="val 20791909"/>
              </a:avLst>
            </a:prstGeom>
            <a:ln w="28575">
              <a:solidFill>
                <a:srgbClr val="7030A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>
              <a:extLst>
                <a:ext uri="{FF2B5EF4-FFF2-40B4-BE49-F238E27FC236}">
                  <a16:creationId xmlns:a16="http://schemas.microsoft.com/office/drawing/2014/main" id="{C28D1427-E3CD-470F-A131-7AFE85A7A294}"/>
                </a:ext>
              </a:extLst>
            </p:cNvPr>
            <p:cNvSpPr/>
            <p:nvPr/>
          </p:nvSpPr>
          <p:spPr>
            <a:xfrm>
              <a:off x="2087502" y="3745614"/>
              <a:ext cx="586097" cy="597786"/>
            </a:xfrm>
            <a:prstGeom prst="arc">
              <a:avLst>
                <a:gd name="adj1" fmla="val 10971744"/>
                <a:gd name="adj2" fmla="val 19357169"/>
              </a:avLst>
            </a:prstGeom>
            <a:ln w="28575">
              <a:solidFill>
                <a:srgbClr val="7030A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>
              <a:extLst>
                <a:ext uri="{FF2B5EF4-FFF2-40B4-BE49-F238E27FC236}">
                  <a16:creationId xmlns:a16="http://schemas.microsoft.com/office/drawing/2014/main" id="{58FFDEB5-965A-4D11-97DE-B4A2DE08D51F}"/>
                </a:ext>
              </a:extLst>
            </p:cNvPr>
            <p:cNvSpPr/>
            <p:nvPr/>
          </p:nvSpPr>
          <p:spPr>
            <a:xfrm>
              <a:off x="2308861" y="3840480"/>
              <a:ext cx="429030" cy="425007"/>
            </a:xfrm>
            <a:prstGeom prst="arc">
              <a:avLst>
                <a:gd name="adj1" fmla="val 10971744"/>
                <a:gd name="adj2" fmla="val 17769221"/>
              </a:avLst>
            </a:prstGeom>
            <a:ln w="28575">
              <a:solidFill>
                <a:srgbClr val="7030A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>
              <a:extLst>
                <a:ext uri="{FF2B5EF4-FFF2-40B4-BE49-F238E27FC236}">
                  <a16:creationId xmlns:a16="http://schemas.microsoft.com/office/drawing/2014/main" id="{5735A41A-76D5-4F20-8779-C5056C8336DD}"/>
                </a:ext>
              </a:extLst>
            </p:cNvPr>
            <p:cNvSpPr/>
            <p:nvPr/>
          </p:nvSpPr>
          <p:spPr>
            <a:xfrm flipV="1">
              <a:off x="1510427" y="3606622"/>
              <a:ext cx="1189741" cy="965336"/>
            </a:xfrm>
            <a:prstGeom prst="arc">
              <a:avLst>
                <a:gd name="adj1" fmla="val 16260060"/>
                <a:gd name="adj2" fmla="val 21386144"/>
              </a:avLst>
            </a:prstGeom>
            <a:ln w="28575">
              <a:solidFill>
                <a:srgbClr val="7030A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34305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 Physics Data Booklet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005" y="1680906"/>
            <a:ext cx="7778363" cy="320217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3B6FFAE-4DDD-4EFF-BEE4-B27F6C9C6135}"/>
              </a:ext>
            </a:extLst>
          </p:cNvPr>
          <p:cNvSpPr/>
          <p:nvPr/>
        </p:nvSpPr>
        <p:spPr>
          <a:xfrm>
            <a:off x="850900" y="2743200"/>
            <a:ext cx="2057400" cy="876300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0097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this….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8973" y="1475125"/>
            <a:ext cx="55709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If the carousel spins at 1 complete rotation  every 10 seconds, what is the centripetal acceleration for each row?</a:t>
            </a:r>
          </a:p>
        </p:txBody>
      </p:sp>
      <p:pic>
        <p:nvPicPr>
          <p:cNvPr id="7" name="Picture 4" descr="http://eduweblabsnl.com/Database/Lab_FoldersP/AmuseCA/carous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25" y="1531726"/>
            <a:ext cx="2499918" cy="249991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1570084" y="2075290"/>
            <a:ext cx="0" cy="706395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1570084" y="2781684"/>
            <a:ext cx="1109506" cy="1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1154" y="221687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82902" y="2460541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70912" y="1489723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A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5115" y="2485962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B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358973" y="2849813"/>
          <a:ext cx="5570927" cy="3293078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732381">
                  <a:extLst>
                    <a:ext uri="{9D8B030D-6E8A-4147-A177-3AD203B41FA5}">
                      <a16:colId xmlns:a16="http://schemas.microsoft.com/office/drawing/2014/main" val="1464097467"/>
                    </a:ext>
                  </a:extLst>
                </a:gridCol>
                <a:gridCol w="4838546">
                  <a:extLst>
                    <a:ext uri="{9D8B030D-6E8A-4147-A177-3AD203B41FA5}">
                      <a16:colId xmlns:a16="http://schemas.microsoft.com/office/drawing/2014/main" val="3661345493"/>
                    </a:ext>
                  </a:extLst>
                </a:gridCol>
              </a:tblGrid>
              <a:tr h="164653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latin typeface="+mj-lt"/>
                        </a:rPr>
                        <a:t>ω</a:t>
                      </a:r>
                      <a:r>
                        <a:rPr lang="en-US" sz="2400" dirty="0">
                          <a:latin typeface="+mj-lt"/>
                        </a:rPr>
                        <a:t> = 0.63 rad s</a:t>
                      </a:r>
                      <a:r>
                        <a:rPr lang="en-US" sz="2400" baseline="30000" dirty="0">
                          <a:latin typeface="+mj-lt"/>
                        </a:rPr>
                        <a:t>-1</a:t>
                      </a:r>
                      <a:r>
                        <a:rPr lang="en-US" sz="2400" baseline="0" dirty="0">
                          <a:latin typeface="+mj-lt"/>
                        </a:rPr>
                        <a:t>  |  v = 1.3 m s</a:t>
                      </a:r>
                      <a:r>
                        <a:rPr lang="en-US" sz="2400" baseline="30000" dirty="0">
                          <a:latin typeface="+mj-lt"/>
                        </a:rPr>
                        <a:t>-1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591753"/>
                  </a:ext>
                </a:extLst>
              </a:tr>
              <a:tr h="164653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ω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= 0.63 rad s</a:t>
                      </a:r>
                      <a:r>
                        <a:rPr lang="en-US" sz="2400" kern="1200" baseline="30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-1</a:t>
                      </a:r>
                      <a:r>
                        <a:rPr lang="en-US" sz="24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 |  v = 1.9 m s</a:t>
                      </a:r>
                      <a:r>
                        <a:rPr lang="en-US" sz="2400" kern="1200" baseline="30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-1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6026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82857" y="4352787"/>
                <a:ext cx="2140522" cy="15700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800" b="0" i="1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480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f>
                            <m:fPr>
                              <m:ctrlPr>
                                <a:rPr lang="en-US" sz="4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4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857" y="4352787"/>
                <a:ext cx="2140522" cy="15700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9E0CBFC-A85E-4680-B282-4104CE389935}"/>
                  </a:ext>
                </a:extLst>
              </p:cNvPr>
              <p:cNvSpPr txBox="1"/>
              <p:nvPr/>
            </p:nvSpPr>
            <p:spPr>
              <a:xfrm>
                <a:off x="4586597" y="3479800"/>
                <a:ext cx="3175485" cy="7387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1.3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0.843 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9E0CBFC-A85E-4680-B282-4104CE389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597" y="3479800"/>
                <a:ext cx="3175485" cy="7387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818C0BF-9ADA-46DC-9361-1C71584439D1}"/>
                  </a:ext>
                </a:extLst>
              </p:cNvPr>
              <p:cNvSpPr txBox="1"/>
              <p:nvPr/>
            </p:nvSpPr>
            <p:spPr>
              <a:xfrm>
                <a:off x="4586597" y="5137809"/>
                <a:ext cx="3005566" cy="7411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1.9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1.20 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sz="24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818C0BF-9ADA-46DC-9361-1C71584439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597" y="5137809"/>
                <a:ext cx="3005566" cy="7411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16320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28328</TotalTime>
  <Words>496</Words>
  <Application>Microsoft Office PowerPoint</Application>
  <PresentationFormat>On-screen Show (4:3)</PresentationFormat>
  <Paragraphs>108</Paragraphs>
  <Slides>16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Calibri Light</vt:lpstr>
      <vt:lpstr>Cambria Math</vt:lpstr>
      <vt:lpstr>Ebrima</vt:lpstr>
      <vt:lpstr>Wingdings</vt:lpstr>
      <vt:lpstr>Retrospect</vt:lpstr>
      <vt:lpstr>Centripetal Force  and Acceleration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- 2.6.2 - Centripetal Force and Acceleration</dc:title>
  <dc:creator>Joe Cossette</dc:creator>
  <cp:lastModifiedBy>Joe Cossette</cp:lastModifiedBy>
  <cp:revision>298</cp:revision>
  <dcterms:created xsi:type="dcterms:W3CDTF">2014-08-31T00:23:19Z</dcterms:created>
  <dcterms:modified xsi:type="dcterms:W3CDTF">2020-10-18T04:07:46Z</dcterms:modified>
</cp:coreProperties>
</file>