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sldIdLst>
    <p:sldId id="292" r:id="rId2"/>
    <p:sldId id="379" r:id="rId3"/>
    <p:sldId id="380" r:id="rId4"/>
    <p:sldId id="381" r:id="rId5"/>
    <p:sldId id="383" r:id="rId6"/>
    <p:sldId id="384" r:id="rId7"/>
    <p:sldId id="385" r:id="rId8"/>
    <p:sldId id="386" r:id="rId9"/>
    <p:sldId id="387" r:id="rId10"/>
    <p:sldId id="388" r:id="rId11"/>
    <p:sldId id="389" r:id="rId12"/>
    <p:sldId id="390" r:id="rId13"/>
    <p:sldId id="391" r:id="rId14"/>
    <p:sldId id="392" r:id="rId15"/>
    <p:sldId id="393" r:id="rId16"/>
    <p:sldId id="39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FF00FF"/>
    <a:srgbClr val="FF6600"/>
    <a:srgbClr val="0000FF"/>
    <a:srgbClr val="161616"/>
    <a:srgbClr val="B9934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2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850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43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2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04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948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48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90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83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1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7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937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997190" cy="3566160"/>
          </a:xfrm>
        </p:spPr>
        <p:txBody>
          <a:bodyPr/>
          <a:lstStyle/>
          <a:p>
            <a:r>
              <a:rPr lang="en-US" dirty="0"/>
              <a:t>Units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IB Physics | Motion</a:t>
            </a:r>
          </a:p>
        </p:txBody>
      </p:sp>
    </p:spTree>
    <p:extLst>
      <p:ext uri="{BB962C8B-B14F-4D97-AF65-F5344CB8AC3E}">
        <p14:creationId xmlns:p14="http://schemas.microsoft.com/office/powerpoint/2010/main" val="2621367850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Metric System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6439" y="1412586"/>
            <a:ext cx="6371122" cy="48432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16200000">
            <a:off x="-1267637" y="3625436"/>
            <a:ext cx="4795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*Taken directly from the IB Physics Data Booklet</a:t>
            </a:r>
          </a:p>
        </p:txBody>
      </p:sp>
    </p:spTree>
    <p:extLst>
      <p:ext uri="{BB962C8B-B14F-4D97-AF65-F5344CB8AC3E}">
        <p14:creationId xmlns:p14="http://schemas.microsoft.com/office/powerpoint/2010/main" val="1455416662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5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404938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200271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995604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790937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6960857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6174083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5375897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4583417" y="1464161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7770494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Metric System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027" y="2181276"/>
            <a:ext cx="5203047" cy="3955314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4" y="1397000"/>
          <a:ext cx="795337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95337">
                  <a:extLst>
                    <a:ext uri="{9D8B030D-6E8A-4147-A177-3AD203B41FA5}">
                      <a16:colId xmlns:a16="http://schemas.microsoft.com/office/drawing/2014/main" val="3189216886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2089369347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3239008314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1176150905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3336755046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4283962512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633392028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4115502636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1099193582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4074264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305805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43886" y="171420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42073" y="171420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27880" y="1714202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36625" y="1714202"/>
            <a:ext cx="32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27195" y="1714202"/>
            <a:ext cx="32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221591" y="1714202"/>
            <a:ext cx="32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07488" y="1714202"/>
            <a:ext cx="32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μ</a:t>
            </a:r>
            <a:endParaRPr lang="en-US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15987" y="1714202"/>
            <a:ext cx="32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592448" y="1714202"/>
            <a:ext cx="32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410383" y="1714202"/>
            <a:ext cx="32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895131" y="1714202"/>
            <a:ext cx="32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98107" y="1714202"/>
            <a:ext cx="456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714243" y="1714202"/>
            <a:ext cx="271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990242" y="1714202"/>
            <a:ext cx="242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841067" y="2400736"/>
            <a:ext cx="3034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The value given is the number of places the decimal moves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841067" y="3364269"/>
            <a:ext cx="3034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Please make sure that you go in the correct direction!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772735" y="4550539"/>
            <a:ext cx="316323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900 nm = 900,000,000,000 m</a:t>
            </a:r>
          </a:p>
          <a:p>
            <a:pPr algn="ctr"/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/>
            <a:r>
              <a:rPr lang="en-US" sz="1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or</a:t>
            </a:r>
          </a:p>
          <a:p>
            <a:pPr algn="ctr"/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/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900 nm = 0.0000009 m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D14921B-CDA6-4996-9010-8F01BD0F451E}"/>
              </a:ext>
            </a:extLst>
          </p:cNvPr>
          <p:cNvSpPr/>
          <p:nvPr/>
        </p:nvSpPr>
        <p:spPr>
          <a:xfrm>
            <a:off x="6123458" y="5429314"/>
            <a:ext cx="2439515" cy="423512"/>
          </a:xfrm>
          <a:prstGeom prst="rect">
            <a:avLst/>
          </a:prstGeom>
          <a:solidFill>
            <a:srgbClr val="FFFF00">
              <a:alpha val="30196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7168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5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404938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200271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995604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790937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6960857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6174083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5375897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4583417" y="1464161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7770494" y="1452880"/>
          <a:ext cx="795333" cy="25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5111">
                  <a:extLst>
                    <a:ext uri="{9D8B030D-6E8A-4147-A177-3AD203B41FA5}">
                      <a16:colId xmlns:a16="http://schemas.microsoft.com/office/drawing/2014/main" val="3473297978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263585130"/>
                    </a:ext>
                  </a:extLst>
                </a:gridCol>
                <a:gridCol w="265111">
                  <a:extLst>
                    <a:ext uri="{9D8B030D-6E8A-4147-A177-3AD203B41FA5}">
                      <a16:colId xmlns:a16="http://schemas.microsoft.com/office/drawing/2014/main" val="1740346083"/>
                    </a:ext>
                  </a:extLst>
                </a:gridCol>
              </a:tblGrid>
              <a:tr h="228026"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576058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Metric System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027" y="2181276"/>
            <a:ext cx="5203047" cy="3955314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4" y="1397000"/>
          <a:ext cx="7953370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95337">
                  <a:extLst>
                    <a:ext uri="{9D8B030D-6E8A-4147-A177-3AD203B41FA5}">
                      <a16:colId xmlns:a16="http://schemas.microsoft.com/office/drawing/2014/main" val="3189216886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2089369347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3239008314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1176150905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3336755046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4283962512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633392028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4115502636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1099193582"/>
                    </a:ext>
                  </a:extLst>
                </a:gridCol>
                <a:gridCol w="795337">
                  <a:extLst>
                    <a:ext uri="{9D8B030D-6E8A-4147-A177-3AD203B41FA5}">
                      <a16:colId xmlns:a16="http://schemas.microsoft.com/office/drawing/2014/main" val="4074264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305805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43886" y="171420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42073" y="171420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27880" y="1714202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36625" y="1714202"/>
            <a:ext cx="32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27195" y="1714202"/>
            <a:ext cx="32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221591" y="1714202"/>
            <a:ext cx="32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07488" y="1714202"/>
            <a:ext cx="32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μ</a:t>
            </a:r>
            <a:endParaRPr lang="en-US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15987" y="1714202"/>
            <a:ext cx="32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592448" y="1714202"/>
            <a:ext cx="32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410383" y="1714202"/>
            <a:ext cx="32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895131" y="1714202"/>
            <a:ext cx="327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98107" y="1714202"/>
            <a:ext cx="456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714243" y="1714202"/>
            <a:ext cx="271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990242" y="1714202"/>
            <a:ext cx="242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841067" y="2400736"/>
            <a:ext cx="3034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900 nm </a:t>
            </a:r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 _______________ m</a:t>
            </a:r>
            <a:endParaRPr lang="en-US" dirty="0"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92F107-9814-4F47-8178-EC100BBE45B1}"/>
              </a:ext>
            </a:extLst>
          </p:cNvPr>
          <p:cNvSpPr txBox="1"/>
          <p:nvPr/>
        </p:nvSpPr>
        <p:spPr>
          <a:xfrm>
            <a:off x="7003419" y="2270357"/>
            <a:ext cx="1505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0.0000009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109D766-355C-4E38-AE41-544BCF21BB27}"/>
              </a:ext>
            </a:extLst>
          </p:cNvPr>
          <p:cNvSpPr txBox="1"/>
          <p:nvPr/>
        </p:nvSpPr>
        <p:spPr>
          <a:xfrm>
            <a:off x="6148225" y="2942151"/>
            <a:ext cx="22621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900 × 10</a:t>
            </a:r>
            <a:r>
              <a:rPr lang="en-US" sz="3200" baseline="30000" dirty="0">
                <a:solidFill>
                  <a:srgbClr val="C00000"/>
                </a:solidFill>
              </a:rPr>
              <a:t>-9</a:t>
            </a:r>
            <a:r>
              <a:rPr lang="en-US" sz="3200" dirty="0">
                <a:solidFill>
                  <a:srgbClr val="C00000"/>
                </a:solidFill>
              </a:rPr>
              <a:t> m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0BDCC97-B383-40A5-ADD7-0BE372D03787}"/>
              </a:ext>
            </a:extLst>
          </p:cNvPr>
          <p:cNvSpPr/>
          <p:nvPr/>
        </p:nvSpPr>
        <p:spPr>
          <a:xfrm>
            <a:off x="1007271" y="5374588"/>
            <a:ext cx="3824611" cy="223037"/>
          </a:xfrm>
          <a:prstGeom prst="rect">
            <a:avLst/>
          </a:prstGeom>
          <a:solidFill>
            <a:srgbClr val="FFFF00">
              <a:alpha val="30196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0CD4581-58FB-4C69-B678-0F8A1156C95C}"/>
              </a:ext>
            </a:extLst>
          </p:cNvPr>
          <p:cNvCxnSpPr>
            <a:cxnSpLocks/>
          </p:cNvCxnSpPr>
          <p:nvPr/>
        </p:nvCxnSpPr>
        <p:spPr>
          <a:xfrm>
            <a:off x="991400" y="4312118"/>
            <a:ext cx="384048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9E0DC689-CF3C-4D00-8985-C30EE27E42ED}"/>
              </a:ext>
            </a:extLst>
          </p:cNvPr>
          <p:cNvSpPr txBox="1"/>
          <p:nvPr/>
        </p:nvSpPr>
        <p:spPr>
          <a:xfrm>
            <a:off x="331445" y="4108202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base</a:t>
            </a:r>
          </a:p>
        </p:txBody>
      </p:sp>
      <p:sp>
        <p:nvSpPr>
          <p:cNvPr id="38" name="Arc 37">
            <a:extLst>
              <a:ext uri="{FF2B5EF4-FFF2-40B4-BE49-F238E27FC236}">
                <a16:creationId xmlns:a16="http://schemas.microsoft.com/office/drawing/2014/main" id="{8391CFF3-BE68-4864-8A91-D2636E6D0EC6}"/>
              </a:ext>
            </a:extLst>
          </p:cNvPr>
          <p:cNvSpPr/>
          <p:nvPr/>
        </p:nvSpPr>
        <p:spPr>
          <a:xfrm>
            <a:off x="4200666" y="4245747"/>
            <a:ext cx="864660" cy="1316854"/>
          </a:xfrm>
          <a:prstGeom prst="arc">
            <a:avLst>
              <a:gd name="adj1" fmla="val 17311978"/>
              <a:gd name="adj2" fmla="val 4248704"/>
            </a:avLst>
          </a:prstGeom>
          <a:ln w="38100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16F1BED-1322-4D60-B9B7-C34A78CD2306}"/>
              </a:ext>
            </a:extLst>
          </p:cNvPr>
          <p:cNvSpPr txBox="1"/>
          <p:nvPr/>
        </p:nvSpPr>
        <p:spPr>
          <a:xfrm>
            <a:off x="5057224" y="4673341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07543750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3" grpId="0"/>
      <p:bldP spid="35" grpId="0" animBg="1"/>
      <p:bldP spid="37" grpId="0"/>
      <p:bldP spid="38" grpId="0" animBg="1"/>
      <p:bldP spid="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Metric System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28921" y="1531726"/>
          <a:ext cx="3185803" cy="457257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42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774">
                  <a:extLst>
                    <a:ext uri="{9D8B030D-6E8A-4147-A177-3AD203B41FA5}">
                      <a16:colId xmlns:a16="http://schemas.microsoft.com/office/drawing/2014/main" val="2783449062"/>
                    </a:ext>
                  </a:extLst>
                </a:gridCol>
              </a:tblGrid>
              <a:tr h="3766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Prefix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Abbreviation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Power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6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giga</a:t>
                      </a:r>
                      <a:r>
                        <a:rPr lang="en-US" sz="1800" dirty="0"/>
                        <a:t>-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9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mega-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6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kilo-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3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hecto</a:t>
                      </a:r>
                      <a:r>
                        <a:rPr lang="en-US" sz="1800" dirty="0"/>
                        <a:t>-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2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deca</a:t>
                      </a:r>
                      <a:r>
                        <a:rPr lang="en-US" sz="1800" dirty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1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92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Base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deci</a:t>
                      </a:r>
                      <a:r>
                        <a:rPr lang="en-US" sz="1800" dirty="0"/>
                        <a:t>-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-1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centi</a:t>
                      </a:r>
                      <a:r>
                        <a:rPr lang="en-US" sz="1800" dirty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-2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milli</a:t>
                      </a:r>
                      <a:r>
                        <a:rPr lang="en-US" sz="1800" dirty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-3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micro-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/>
                        <a:t>μ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-6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nano</a:t>
                      </a:r>
                      <a:r>
                        <a:rPr lang="en-US" sz="1800" dirty="0"/>
                        <a:t>-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-9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927763" y="1436431"/>
            <a:ext cx="462424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+mj-lt"/>
              </a:rPr>
              <a:t>Conversions:</a:t>
            </a:r>
          </a:p>
          <a:p>
            <a:r>
              <a:rPr lang="en-US" sz="2400" dirty="0">
                <a:latin typeface="+mj-lt"/>
              </a:rPr>
              <a:t>250 g =             kg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0.00325 kg =                        </a:t>
            </a:r>
            <a:r>
              <a:rPr lang="el-GR" sz="2400" dirty="0">
                <a:latin typeface="+mj-lt"/>
              </a:rPr>
              <a:t>μ</a:t>
            </a:r>
            <a:r>
              <a:rPr lang="en-US" sz="2400" dirty="0">
                <a:latin typeface="+mj-lt"/>
              </a:rPr>
              <a:t>g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54 mm =                        km</a:t>
            </a:r>
          </a:p>
          <a:p>
            <a:endParaRPr lang="en-US" sz="3600" dirty="0">
              <a:latin typeface="+mj-lt"/>
            </a:endParaRPr>
          </a:p>
          <a:p>
            <a:endParaRPr lang="en-US" sz="3600" dirty="0">
              <a:latin typeface="+mj-lt"/>
            </a:endParaRPr>
          </a:p>
        </p:txBody>
      </p:sp>
      <p:sp>
        <p:nvSpPr>
          <p:cNvPr id="6" name="Arc 5">
            <a:extLst>
              <a:ext uri="{FF2B5EF4-FFF2-40B4-BE49-F238E27FC236}">
                <a16:creationId xmlns:a16="http://schemas.microsoft.com/office/drawing/2014/main" id="{774E0BB1-A768-4F38-976D-F50DE733C84A}"/>
              </a:ext>
            </a:extLst>
          </p:cNvPr>
          <p:cNvSpPr/>
          <p:nvPr/>
        </p:nvSpPr>
        <p:spPr>
          <a:xfrm>
            <a:off x="1762266" y="2819099"/>
            <a:ext cx="771384" cy="1219801"/>
          </a:xfrm>
          <a:prstGeom prst="arc">
            <a:avLst>
              <a:gd name="adj1" fmla="val 16914482"/>
              <a:gd name="adj2" fmla="val 4215456"/>
            </a:avLst>
          </a:prstGeom>
          <a:ln w="38100">
            <a:solidFill>
              <a:srgbClr val="0070C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9BA6CC-936B-484C-8949-7B63DA8F291C}"/>
              </a:ext>
            </a:extLst>
          </p:cNvPr>
          <p:cNvSpPr txBox="1"/>
          <p:nvPr/>
        </p:nvSpPr>
        <p:spPr>
          <a:xfrm>
            <a:off x="4962525" y="1962150"/>
            <a:ext cx="845103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0.25</a:t>
            </a:r>
          </a:p>
        </p:txBody>
      </p:sp>
      <p:sp>
        <p:nvSpPr>
          <p:cNvPr id="9" name="Arc 8">
            <a:extLst>
              <a:ext uri="{FF2B5EF4-FFF2-40B4-BE49-F238E27FC236}">
                <a16:creationId xmlns:a16="http://schemas.microsoft.com/office/drawing/2014/main" id="{1BE12F13-AFD7-4F44-BDCF-F45FF4180001}"/>
              </a:ext>
            </a:extLst>
          </p:cNvPr>
          <p:cNvSpPr/>
          <p:nvPr/>
        </p:nvSpPr>
        <p:spPr>
          <a:xfrm>
            <a:off x="2848185" y="2819099"/>
            <a:ext cx="771384" cy="1219801"/>
          </a:xfrm>
          <a:prstGeom prst="arc">
            <a:avLst>
              <a:gd name="adj1" fmla="val 16914482"/>
              <a:gd name="adj2" fmla="val 4215456"/>
            </a:avLst>
          </a:prstGeom>
          <a:ln w="38100">
            <a:solidFill>
              <a:srgbClr val="FF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E3F0BF2E-DD61-4B55-897E-40CC4493B5D6}"/>
              </a:ext>
            </a:extLst>
          </p:cNvPr>
          <p:cNvSpPr/>
          <p:nvPr/>
        </p:nvSpPr>
        <p:spPr>
          <a:xfrm>
            <a:off x="2848185" y="3876676"/>
            <a:ext cx="771384" cy="1752600"/>
          </a:xfrm>
          <a:prstGeom prst="arc">
            <a:avLst>
              <a:gd name="adj1" fmla="val 17090736"/>
              <a:gd name="adj2" fmla="val 4640142"/>
            </a:avLst>
          </a:prstGeom>
          <a:ln w="38100">
            <a:solidFill>
              <a:srgbClr val="FF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E8A712-2BAE-4DFB-94B1-D7A4A77F595E}"/>
              </a:ext>
            </a:extLst>
          </p:cNvPr>
          <p:cNvSpPr txBox="1"/>
          <p:nvPr/>
        </p:nvSpPr>
        <p:spPr>
          <a:xfrm>
            <a:off x="5543550" y="3428999"/>
            <a:ext cx="1699504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FF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3,250,000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BA920F-FC41-45D8-91F2-5F9D41603390}"/>
              </a:ext>
            </a:extLst>
          </p:cNvPr>
          <p:cNvSpPr txBox="1"/>
          <p:nvPr/>
        </p:nvSpPr>
        <p:spPr>
          <a:xfrm>
            <a:off x="5117561" y="4867095"/>
            <a:ext cx="1620957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0.000054</a:t>
            </a: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16423E87-F796-4D42-97FA-C7672B062E2C}"/>
              </a:ext>
            </a:extLst>
          </p:cNvPr>
          <p:cNvSpPr/>
          <p:nvPr/>
        </p:nvSpPr>
        <p:spPr>
          <a:xfrm flipH="1">
            <a:off x="206299" y="2847018"/>
            <a:ext cx="771384" cy="1219801"/>
          </a:xfrm>
          <a:prstGeom prst="arc">
            <a:avLst>
              <a:gd name="adj1" fmla="val 16914482"/>
              <a:gd name="adj2" fmla="val 4215456"/>
            </a:avLst>
          </a:prstGeom>
          <a:ln w="38100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B446192F-1BF5-4C9C-AE6A-43E3C83C1916}"/>
              </a:ext>
            </a:extLst>
          </p:cNvPr>
          <p:cNvSpPr/>
          <p:nvPr/>
        </p:nvSpPr>
        <p:spPr>
          <a:xfrm flipH="1">
            <a:off x="202410" y="4029675"/>
            <a:ext cx="771384" cy="1219801"/>
          </a:xfrm>
          <a:prstGeom prst="arc">
            <a:avLst>
              <a:gd name="adj1" fmla="val 16914482"/>
              <a:gd name="adj2" fmla="val 4215456"/>
            </a:avLst>
          </a:prstGeom>
          <a:ln w="38100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223713-ACDB-4159-8676-ACBE1108B0D4}"/>
              </a:ext>
            </a:extLst>
          </p:cNvPr>
          <p:cNvSpPr txBox="1"/>
          <p:nvPr/>
        </p:nvSpPr>
        <p:spPr>
          <a:xfrm>
            <a:off x="3566393" y="3216984"/>
            <a:ext cx="30970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FF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7B8F85E-B97D-4FEC-BB98-A2ED13795226}"/>
              </a:ext>
            </a:extLst>
          </p:cNvPr>
          <p:cNvSpPr txBox="1"/>
          <p:nvPr/>
        </p:nvSpPr>
        <p:spPr>
          <a:xfrm>
            <a:off x="3580513" y="4568310"/>
            <a:ext cx="30970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FF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6870D02-3776-4824-9717-4C7F4413C06E}"/>
              </a:ext>
            </a:extLst>
          </p:cNvPr>
          <p:cNvSpPr txBox="1"/>
          <p:nvPr/>
        </p:nvSpPr>
        <p:spPr>
          <a:xfrm>
            <a:off x="2519710" y="3216984"/>
            <a:ext cx="3097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A4A52D5-459A-4E26-B214-F99A88EC2841}"/>
              </a:ext>
            </a:extLst>
          </p:cNvPr>
          <p:cNvSpPr txBox="1"/>
          <p:nvPr/>
        </p:nvSpPr>
        <p:spPr>
          <a:xfrm>
            <a:off x="-51767" y="3244333"/>
            <a:ext cx="30970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B91FEF3-51FA-424D-A59F-7CD66631AB66}"/>
              </a:ext>
            </a:extLst>
          </p:cNvPr>
          <p:cNvSpPr txBox="1"/>
          <p:nvPr/>
        </p:nvSpPr>
        <p:spPr>
          <a:xfrm>
            <a:off x="-51767" y="4497763"/>
            <a:ext cx="30970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9907651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  <p:bldP spid="9" grpId="0" animBg="1"/>
      <p:bldP spid="10" grpId="0" animBg="1"/>
      <p:bldP spid="12" grpId="0"/>
      <p:bldP spid="14" grpId="0"/>
      <p:bldP spid="15" grpId="0" animBg="1"/>
      <p:bldP spid="16" grpId="0" animBg="1"/>
      <p:bldP spid="17" grpId="0"/>
      <p:bldP spid="18" grpId="0"/>
      <p:bldP spid="19" grpId="0"/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Metric System | Try These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27763" y="1436431"/>
            <a:ext cx="4997162" cy="833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dirty="0">
                <a:latin typeface="+mj-lt"/>
              </a:rPr>
              <a:t>65 </a:t>
            </a:r>
            <a:r>
              <a:rPr lang="el-GR" sz="2800" dirty="0">
                <a:latin typeface="+mj-lt"/>
              </a:rPr>
              <a:t>μ</a:t>
            </a:r>
            <a:r>
              <a:rPr lang="en-US" sz="2800" dirty="0">
                <a:latin typeface="+mj-lt"/>
              </a:rPr>
              <a:t>C = </a:t>
            </a:r>
            <a:r>
              <a:rPr lang="en-US" sz="2800" u="sng" dirty="0">
                <a:latin typeface="+mj-lt"/>
              </a:rPr>
              <a:t>                               </a:t>
            </a:r>
            <a:r>
              <a:rPr lang="en-US" sz="2800" dirty="0">
                <a:latin typeface="+mj-lt"/>
              </a:rPr>
              <a:t> C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447940"/>
              </p:ext>
            </p:extLst>
          </p:nvPr>
        </p:nvGraphicFramePr>
        <p:xfrm>
          <a:off x="328921" y="1531726"/>
          <a:ext cx="3185803" cy="457257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42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774">
                  <a:extLst>
                    <a:ext uri="{9D8B030D-6E8A-4147-A177-3AD203B41FA5}">
                      <a16:colId xmlns:a16="http://schemas.microsoft.com/office/drawing/2014/main" val="2783449062"/>
                    </a:ext>
                  </a:extLst>
                </a:gridCol>
              </a:tblGrid>
              <a:tr h="3766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Prefix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Abbreviation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Power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6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giga</a:t>
                      </a:r>
                      <a:r>
                        <a:rPr lang="en-US" sz="1800" dirty="0"/>
                        <a:t>-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9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mega-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6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kilo-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3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hecto</a:t>
                      </a:r>
                      <a:r>
                        <a:rPr lang="en-US" sz="1800" dirty="0"/>
                        <a:t>-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2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deca</a:t>
                      </a:r>
                      <a:r>
                        <a:rPr lang="en-US" sz="1800" dirty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1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92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Base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deci</a:t>
                      </a:r>
                      <a:r>
                        <a:rPr lang="en-US" sz="1800" dirty="0"/>
                        <a:t>-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-1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centi</a:t>
                      </a:r>
                      <a:r>
                        <a:rPr lang="en-US" sz="1800" dirty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-2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milli</a:t>
                      </a:r>
                      <a:r>
                        <a:rPr lang="en-US" sz="1800" dirty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-3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micro-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/>
                        <a:t>μ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-6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19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nano</a:t>
                      </a:r>
                      <a:r>
                        <a:rPr lang="en-US" sz="1800" dirty="0"/>
                        <a:t>-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-9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225EEB90-5953-4E82-9EEF-C1C23CEE4284}"/>
              </a:ext>
            </a:extLst>
          </p:cNvPr>
          <p:cNvSpPr/>
          <p:nvPr/>
        </p:nvSpPr>
        <p:spPr>
          <a:xfrm>
            <a:off x="3927763" y="3636818"/>
            <a:ext cx="4357283" cy="8334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dirty="0">
                <a:latin typeface="+mj-lt"/>
              </a:rPr>
              <a:t>12 MW = </a:t>
            </a:r>
            <a:r>
              <a:rPr lang="en-US" sz="2800" u="sng" dirty="0">
                <a:latin typeface="+mj-lt"/>
              </a:rPr>
              <a:t>					 </a:t>
            </a:r>
            <a:r>
              <a:rPr lang="en-US" sz="2800" dirty="0">
                <a:latin typeface="+mj-lt"/>
              </a:rPr>
              <a:t> 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7CC834-8DBD-4BEE-B1EC-6D0FC4184B36}"/>
              </a:ext>
            </a:extLst>
          </p:cNvPr>
          <p:cNvSpPr txBox="1"/>
          <p:nvPr/>
        </p:nvSpPr>
        <p:spPr>
          <a:xfrm>
            <a:off x="5419358" y="1593159"/>
            <a:ext cx="2023311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0.000065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8587BC-7BB6-46AD-B024-460634D53278}"/>
              </a:ext>
            </a:extLst>
          </p:cNvPr>
          <p:cNvSpPr txBox="1"/>
          <p:nvPr/>
        </p:nvSpPr>
        <p:spPr>
          <a:xfrm>
            <a:off x="5419358" y="3787707"/>
            <a:ext cx="237116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12,000,000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E23D6E9F-4741-4652-961E-8CF73487E4FF}"/>
              </a:ext>
            </a:extLst>
          </p:cNvPr>
          <p:cNvSpPr/>
          <p:nvPr/>
        </p:nvSpPr>
        <p:spPr>
          <a:xfrm>
            <a:off x="2743340" y="2343151"/>
            <a:ext cx="771384" cy="1752600"/>
          </a:xfrm>
          <a:prstGeom prst="arc">
            <a:avLst>
              <a:gd name="adj1" fmla="val 17090736"/>
              <a:gd name="adj2" fmla="val 4640142"/>
            </a:avLst>
          </a:prstGeom>
          <a:ln w="381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1AC60B0-A5B8-491A-A8E0-12C161A2A530}"/>
              </a:ext>
            </a:extLst>
          </p:cNvPr>
          <p:cNvSpPr txBox="1"/>
          <p:nvPr/>
        </p:nvSpPr>
        <p:spPr>
          <a:xfrm>
            <a:off x="3475668" y="3034785"/>
            <a:ext cx="30970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</a:t>
            </a: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BC427634-9141-4078-9DDB-DFA6520089F8}"/>
              </a:ext>
            </a:extLst>
          </p:cNvPr>
          <p:cNvSpPr/>
          <p:nvPr/>
        </p:nvSpPr>
        <p:spPr>
          <a:xfrm flipV="1">
            <a:off x="2751908" y="3909561"/>
            <a:ext cx="771384" cy="1755648"/>
          </a:xfrm>
          <a:prstGeom prst="arc">
            <a:avLst>
              <a:gd name="adj1" fmla="val 17090736"/>
              <a:gd name="adj2" fmla="val 4640142"/>
            </a:avLst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DCC98AB-5FF6-4178-A58B-B2082C936FA7}"/>
              </a:ext>
            </a:extLst>
          </p:cNvPr>
          <p:cNvSpPr txBox="1"/>
          <p:nvPr/>
        </p:nvSpPr>
        <p:spPr>
          <a:xfrm>
            <a:off x="3498659" y="4602719"/>
            <a:ext cx="30970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78808901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 animBg="1"/>
      <p:bldP spid="14" grpId="0"/>
      <p:bldP spid="15" grpId="0" animBg="1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Metric System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479" descr="http://fotos.sapo.pt/will09/pic/0001f7pw/s500x5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77" y="1531726"/>
            <a:ext cx="5451459" cy="509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6103621" y="1680906"/>
            <a:ext cx="26963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There’s more…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2288" y="2872004"/>
            <a:ext cx="3654381" cy="2740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606525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Takeaways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1AACDE-E121-4D7E-A3C7-3A2259793267}"/>
              </a:ext>
            </a:extLst>
          </p:cNvPr>
          <p:cNvSpPr txBox="1"/>
          <p:nvPr/>
        </p:nvSpPr>
        <p:spPr>
          <a:xfrm>
            <a:off x="473233" y="1587032"/>
            <a:ext cx="822672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describe the difference between quantitative and qualitative observations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identify the 7 Fundamental SI units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define and give an example of a derived unit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represent fractional units with negative exponents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convert metric units between prefixes</a:t>
            </a:r>
          </a:p>
        </p:txBody>
      </p:sp>
    </p:spTree>
    <p:extLst>
      <p:ext uri="{BB962C8B-B14F-4D97-AF65-F5344CB8AC3E}">
        <p14:creationId xmlns:p14="http://schemas.microsoft.com/office/powerpoint/2010/main" val="15301741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75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75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75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75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Types of Observations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310292"/>
              </p:ext>
            </p:extLst>
          </p:nvPr>
        </p:nvGraphicFramePr>
        <p:xfrm>
          <a:off x="394446" y="2078182"/>
          <a:ext cx="8283388" cy="380266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235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7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1332"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>
                          <a:latin typeface="+mj-lt"/>
                        </a:rPr>
                        <a:t>Quantitative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1332"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>
                          <a:latin typeface="+mj-lt"/>
                        </a:rPr>
                        <a:t>Qualitative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4446" y="1469429"/>
            <a:ext cx="4769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+mj-lt"/>
              </a:rPr>
              <a:t>Provide some examples of each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51954C-D381-4870-816A-8FCAD755AD2F}"/>
              </a:ext>
            </a:extLst>
          </p:cNvPr>
          <p:cNvSpPr/>
          <p:nvPr/>
        </p:nvSpPr>
        <p:spPr>
          <a:xfrm>
            <a:off x="3870857" y="2552043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“How Many” / “How Much”</a:t>
            </a:r>
          </a:p>
          <a:p>
            <a:pPr algn="ctr"/>
            <a:r>
              <a:rPr lang="en-US" sz="28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Numerical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3B661C-AE98-48F5-A628-34153D11D9F4}"/>
              </a:ext>
            </a:extLst>
          </p:cNvPr>
          <p:cNvSpPr/>
          <p:nvPr/>
        </p:nvSpPr>
        <p:spPr>
          <a:xfrm>
            <a:off x="5163637" y="4670807"/>
            <a:ext cx="19864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31249395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Measurement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8033" y="2774005"/>
            <a:ext cx="80879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+mj-lt"/>
              </a:rPr>
              <a:t>How can you </a:t>
            </a:r>
            <a:r>
              <a:rPr lang="en-US" sz="6000" b="1" dirty="0">
                <a:latin typeface="+mj-lt"/>
              </a:rPr>
              <a:t>quantify</a:t>
            </a:r>
            <a:r>
              <a:rPr lang="en-US" sz="6000" dirty="0">
                <a:latin typeface="+mj-lt"/>
              </a:rPr>
              <a:t> a measurement?</a:t>
            </a:r>
          </a:p>
        </p:txBody>
      </p:sp>
    </p:spTree>
    <p:extLst>
      <p:ext uri="{BB962C8B-B14F-4D97-AF65-F5344CB8AC3E}">
        <p14:creationId xmlns:p14="http://schemas.microsoft.com/office/powerpoint/2010/main" val="909021865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Systems and Units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830755"/>
              </p:ext>
            </p:extLst>
          </p:nvPr>
        </p:nvGraphicFramePr>
        <p:xfrm>
          <a:off x="636675" y="2321898"/>
          <a:ext cx="6221324" cy="3733877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23004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6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4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11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Length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11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Mass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11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Time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+mj-lt"/>
                        </a:rPr>
                        <a:t>Electric Current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+mj-lt"/>
                        </a:rPr>
                        <a:t>Temperature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411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Amount of Substance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411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Luminous Intensity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40386" y="1602041"/>
            <a:ext cx="41474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Fundamental S.I. Units:</a:t>
            </a:r>
          </a:p>
        </p:txBody>
      </p:sp>
      <p:sp>
        <p:nvSpPr>
          <p:cNvPr id="6" name="Left Brace 5"/>
          <p:cNvSpPr/>
          <p:nvPr/>
        </p:nvSpPr>
        <p:spPr>
          <a:xfrm>
            <a:off x="238991" y="2317173"/>
            <a:ext cx="332509" cy="3195731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0D26E17-7534-467B-9992-DA8085D397ED}"/>
              </a:ext>
            </a:extLst>
          </p:cNvPr>
          <p:cNvSpPr/>
          <p:nvPr/>
        </p:nvSpPr>
        <p:spPr>
          <a:xfrm>
            <a:off x="3797923" y="2381827"/>
            <a:ext cx="9925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Meter</a:t>
            </a:r>
            <a:endParaRPr lang="en-US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307E9B2-8948-43D5-BD4A-7A3C3E91EB02}"/>
              </a:ext>
            </a:extLst>
          </p:cNvPr>
          <p:cNvSpPr/>
          <p:nvPr/>
        </p:nvSpPr>
        <p:spPr>
          <a:xfrm>
            <a:off x="3590331" y="2895836"/>
            <a:ext cx="14045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Kilogram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4DB9B3A-958E-47FF-A81D-4E80B5E7B237}"/>
              </a:ext>
            </a:extLst>
          </p:cNvPr>
          <p:cNvSpPr/>
          <p:nvPr/>
        </p:nvSpPr>
        <p:spPr>
          <a:xfrm>
            <a:off x="3698534" y="3437886"/>
            <a:ext cx="1188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Second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6AC1591-B6E9-42B1-8D14-F30F8EB20635}"/>
              </a:ext>
            </a:extLst>
          </p:cNvPr>
          <p:cNvSpPr/>
          <p:nvPr/>
        </p:nvSpPr>
        <p:spPr>
          <a:xfrm>
            <a:off x="3227252" y="3967092"/>
            <a:ext cx="2130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Ampere (amp)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CF33F0C-640F-42E2-8D06-B7E3449DCD77}"/>
              </a:ext>
            </a:extLst>
          </p:cNvPr>
          <p:cNvSpPr/>
          <p:nvPr/>
        </p:nvSpPr>
        <p:spPr>
          <a:xfrm>
            <a:off x="3794717" y="4496298"/>
            <a:ext cx="9957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Kelvin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08AAB62-EAF8-44A0-A4A6-A9A66E56DF5D}"/>
              </a:ext>
            </a:extLst>
          </p:cNvPr>
          <p:cNvSpPr/>
          <p:nvPr/>
        </p:nvSpPr>
        <p:spPr>
          <a:xfrm>
            <a:off x="3854027" y="5024327"/>
            <a:ext cx="8771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Mole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485B970-6B0F-427B-8F86-E5B0A77AB2ED}"/>
              </a:ext>
            </a:extLst>
          </p:cNvPr>
          <p:cNvSpPr/>
          <p:nvPr/>
        </p:nvSpPr>
        <p:spPr>
          <a:xfrm>
            <a:off x="3652050" y="5552357"/>
            <a:ext cx="12811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Candela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993BB98-2731-4C30-B812-9EE778DBF92B}"/>
              </a:ext>
            </a:extLst>
          </p:cNvPr>
          <p:cNvSpPr/>
          <p:nvPr/>
        </p:nvSpPr>
        <p:spPr>
          <a:xfrm>
            <a:off x="6057432" y="2381827"/>
            <a:ext cx="4491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</a:t>
            </a:r>
            <a:endParaRPr lang="en-US" sz="2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B414FC8-613E-441E-9601-EB4C66E810A9}"/>
              </a:ext>
            </a:extLst>
          </p:cNvPr>
          <p:cNvSpPr/>
          <p:nvPr/>
        </p:nvSpPr>
        <p:spPr>
          <a:xfrm>
            <a:off x="6021362" y="2895836"/>
            <a:ext cx="5180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kg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613E5DB-B3B8-4CE5-B297-87D22D4E75F7}"/>
              </a:ext>
            </a:extLst>
          </p:cNvPr>
          <p:cNvSpPr/>
          <p:nvPr/>
        </p:nvSpPr>
        <p:spPr>
          <a:xfrm>
            <a:off x="6123153" y="3437886"/>
            <a:ext cx="3145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339E7A5-F48B-49AF-84CC-65088D93CD23}"/>
              </a:ext>
            </a:extLst>
          </p:cNvPr>
          <p:cNvSpPr/>
          <p:nvPr/>
        </p:nvSpPr>
        <p:spPr>
          <a:xfrm>
            <a:off x="6088689" y="3967092"/>
            <a:ext cx="3834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8917F80-2F77-404D-868C-7E0A0DA7EFA4}"/>
              </a:ext>
            </a:extLst>
          </p:cNvPr>
          <p:cNvSpPr/>
          <p:nvPr/>
        </p:nvSpPr>
        <p:spPr>
          <a:xfrm>
            <a:off x="6099110" y="4496298"/>
            <a:ext cx="3626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65C0BAF-D283-4992-A27B-7E533FD81120}"/>
              </a:ext>
            </a:extLst>
          </p:cNvPr>
          <p:cNvSpPr/>
          <p:nvPr/>
        </p:nvSpPr>
        <p:spPr>
          <a:xfrm>
            <a:off x="5927588" y="5024327"/>
            <a:ext cx="7056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mol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7A42158-E91E-4323-A3D3-218292665E32}"/>
              </a:ext>
            </a:extLst>
          </p:cNvPr>
          <p:cNvSpPr/>
          <p:nvPr/>
        </p:nvSpPr>
        <p:spPr>
          <a:xfrm>
            <a:off x="6026174" y="5552357"/>
            <a:ext cx="5084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cd</a:t>
            </a:r>
          </a:p>
        </p:txBody>
      </p:sp>
    </p:spTree>
    <p:extLst>
      <p:ext uri="{BB962C8B-B14F-4D97-AF65-F5344CB8AC3E}">
        <p14:creationId xmlns:p14="http://schemas.microsoft.com/office/powerpoint/2010/main" val="7292696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traight Connector 54"/>
          <p:cNvCxnSpPr/>
          <p:nvPr/>
        </p:nvCxnSpPr>
        <p:spPr>
          <a:xfrm flipV="1">
            <a:off x="3982989" y="3571836"/>
            <a:ext cx="368031" cy="167614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7155180" y="3907673"/>
            <a:ext cx="311737" cy="287207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375046" y="3588028"/>
            <a:ext cx="109753" cy="152757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26750" y="3944559"/>
            <a:ext cx="58049" cy="250321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534549" y="3584580"/>
            <a:ext cx="1382721" cy="155702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55619" y="3917516"/>
            <a:ext cx="1605869" cy="320848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Units are Arbitrary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82880" y="3827282"/>
            <a:ext cx="877824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82879" y="2806736"/>
            <a:ext cx="1542225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1790</a:t>
            </a:r>
            <a:r>
              <a:rPr lang="en-US" sz="1100" dirty="0"/>
              <a:t> - The length of a pendulum that swings half of its maximum distance in one second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4844" y="4158737"/>
            <a:ext cx="1766897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1791</a:t>
            </a:r>
            <a:r>
              <a:rPr lang="en-US" sz="1100" dirty="0"/>
              <a:t> - The length of one ten-millionth of the distance between the North Pole and the equator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91334" y="2806736"/>
            <a:ext cx="1859594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1795</a:t>
            </a:r>
            <a:r>
              <a:rPr lang="en-US" sz="1100" dirty="0"/>
              <a:t> - The length of an official bar of brass fabricated to be exactly one meter as determined in 1791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37061" y="4157025"/>
            <a:ext cx="185959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1799</a:t>
            </a:r>
            <a:r>
              <a:rPr lang="en-US" sz="1100" dirty="0"/>
              <a:t> - The length of an official bar of platinum, measured from the brass bar and stored at the French National archives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78363" y="2806736"/>
            <a:ext cx="1899186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1889</a:t>
            </a:r>
            <a:r>
              <a:rPr lang="en-US" sz="1100" dirty="0"/>
              <a:t> – The distance between two lines on an official bar of platinum-iridium alloy, measured at 0°C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40212" y="4157025"/>
            <a:ext cx="1899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1983</a:t>
            </a:r>
            <a:r>
              <a:rPr lang="en-US" sz="1100" dirty="0"/>
              <a:t> – The length traveled by light in a vacuum during 1/299,792,458 of a second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388525" y="1541335"/>
            <a:ext cx="466344" cy="832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311943" y="2340515"/>
            <a:ext cx="126206" cy="1237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854869" y="1540669"/>
            <a:ext cx="0" cy="10274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791766" y="2493732"/>
            <a:ext cx="126206" cy="1237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52413" y="1495425"/>
            <a:ext cx="701579" cy="1145381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54869" y="1540669"/>
            <a:ext cx="469106" cy="833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1273970" y="2334983"/>
            <a:ext cx="126206" cy="1237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>
            <a:off x="-230981" y="-184001"/>
            <a:ext cx="2171700" cy="2865944"/>
          </a:xfrm>
          <a:prstGeom prst="arc">
            <a:avLst>
              <a:gd name="adj1" fmla="val 4069113"/>
              <a:gd name="adj2" fmla="val 5396930"/>
            </a:avLst>
          </a:prstGeom>
          <a:ln w="9525">
            <a:prstDash val="sys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>
            <a:off x="854869" y="2633375"/>
            <a:ext cx="0" cy="91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Image result for globe with equator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437" y="5144647"/>
            <a:ext cx="991760" cy="991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" name="Straight Connector 29"/>
          <p:cNvCxnSpPr/>
          <p:nvPr/>
        </p:nvCxnSpPr>
        <p:spPr>
          <a:xfrm>
            <a:off x="1025317" y="5192456"/>
            <a:ext cx="0" cy="448071"/>
          </a:xfrm>
          <a:prstGeom prst="line">
            <a:avLst/>
          </a:prstGeom>
          <a:ln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" name="TextBox 1024"/>
          <p:cNvSpPr txBox="1"/>
          <p:nvPr/>
        </p:nvSpPr>
        <p:spPr>
          <a:xfrm>
            <a:off x="726249" y="5042872"/>
            <a:ext cx="659155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solidFill>
                  <a:srgbClr val="C00000"/>
                </a:solidFill>
                <a:latin typeface="+mj-lt"/>
              </a:rPr>
              <a:t>1/10,000,000</a:t>
            </a:r>
            <a:r>
              <a:rPr lang="en-US" sz="600" baseline="30000" dirty="0">
                <a:solidFill>
                  <a:srgbClr val="C00000"/>
                </a:solidFill>
                <a:latin typeface="+mj-lt"/>
              </a:rPr>
              <a:t>th</a:t>
            </a:r>
            <a:r>
              <a:rPr lang="en-US" sz="600" dirty="0">
                <a:solidFill>
                  <a:srgbClr val="C00000"/>
                </a:solidFill>
                <a:latin typeface="+mj-lt"/>
              </a:rPr>
              <a:t> </a:t>
            </a:r>
          </a:p>
        </p:txBody>
      </p:sp>
      <p:sp>
        <p:nvSpPr>
          <p:cNvPr id="1027" name="Rectangle 1026"/>
          <p:cNvSpPr/>
          <p:nvPr/>
        </p:nvSpPr>
        <p:spPr>
          <a:xfrm>
            <a:off x="2001344" y="2445051"/>
            <a:ext cx="131975" cy="135364"/>
          </a:xfrm>
          <a:prstGeom prst="rect">
            <a:avLst/>
          </a:prstGeom>
          <a:solidFill>
            <a:srgbClr val="B99347"/>
          </a:solidFill>
          <a:ln>
            <a:noFill/>
          </a:ln>
          <a:scene3d>
            <a:camera prst="isometricLeftDown">
              <a:rot lat="1200000" lon="2700000" rev="0"/>
            </a:camera>
            <a:lightRig rig="threePt" dir="t"/>
          </a:scene3d>
          <a:sp3d extrusionH="1905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1" name="Straight Arrow Connector 1030"/>
          <p:cNvCxnSpPr/>
          <p:nvPr/>
        </p:nvCxnSpPr>
        <p:spPr>
          <a:xfrm flipV="1">
            <a:off x="2133319" y="2193972"/>
            <a:ext cx="1350168" cy="459608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2250852" y="5681803"/>
            <a:ext cx="131975" cy="1353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scene3d>
            <a:camera prst="isometricLeftDown">
              <a:rot lat="1200000" lon="2700000" rev="0"/>
            </a:camera>
            <a:lightRig rig="threePt" dir="t"/>
          </a:scene3d>
          <a:sp3d extrusionH="1905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2382827" y="5430724"/>
            <a:ext cx="1350168" cy="459608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425304" y="2518216"/>
            <a:ext cx="131975" cy="1353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isometricLeftDown">
              <a:rot lat="1200000" lon="2700000" rev="0"/>
            </a:camera>
            <a:lightRig rig="threePt" dir="t"/>
          </a:scene3d>
          <a:sp3d extrusionH="2222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4691438" y="2232430"/>
            <a:ext cx="1350168" cy="459608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Straight Connector 1032"/>
          <p:cNvCxnSpPr/>
          <p:nvPr/>
        </p:nvCxnSpPr>
        <p:spPr>
          <a:xfrm>
            <a:off x="4616124" y="2475724"/>
            <a:ext cx="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6" name="Straight Connector 1035"/>
          <p:cNvCxnSpPr/>
          <p:nvPr/>
        </p:nvCxnSpPr>
        <p:spPr>
          <a:xfrm>
            <a:off x="4562851" y="2471670"/>
            <a:ext cx="91440" cy="36582"/>
          </a:xfrm>
          <a:prstGeom prst="line">
            <a:avLst/>
          </a:prstGeom>
          <a:ln w="6350">
            <a:solidFill>
              <a:srgbClr val="1616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768524" y="2628124"/>
            <a:ext cx="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904162" y="2007574"/>
            <a:ext cx="91440" cy="36582"/>
          </a:xfrm>
          <a:prstGeom prst="line">
            <a:avLst/>
          </a:prstGeom>
          <a:ln w="6350">
            <a:solidFill>
              <a:srgbClr val="1616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reeform 19"/>
          <p:cNvSpPr/>
          <p:nvPr/>
        </p:nvSpPr>
        <p:spPr>
          <a:xfrm>
            <a:off x="5870866" y="5062996"/>
            <a:ext cx="1439504" cy="135504"/>
          </a:xfrm>
          <a:custGeom>
            <a:avLst/>
            <a:gdLst>
              <a:gd name="connsiteX0" fmla="*/ 0 w 7134225"/>
              <a:gd name="connsiteY0" fmla="*/ 2647961 h 2667022"/>
              <a:gd name="connsiteX1" fmla="*/ 1190625 w 7134225"/>
              <a:gd name="connsiteY1" fmla="*/ 11 h 2667022"/>
              <a:gd name="connsiteX2" fmla="*/ 2371725 w 7134225"/>
              <a:gd name="connsiteY2" fmla="*/ 2647961 h 2667022"/>
              <a:gd name="connsiteX3" fmla="*/ 3552825 w 7134225"/>
              <a:gd name="connsiteY3" fmla="*/ 38111 h 2667022"/>
              <a:gd name="connsiteX4" fmla="*/ 4743450 w 7134225"/>
              <a:gd name="connsiteY4" fmla="*/ 2667011 h 2667022"/>
              <a:gd name="connsiteX5" fmla="*/ 5943600 w 7134225"/>
              <a:gd name="connsiteY5" fmla="*/ 11 h 2667022"/>
              <a:gd name="connsiteX6" fmla="*/ 7134225 w 7134225"/>
              <a:gd name="connsiteY6" fmla="*/ 2628911 h 2667022"/>
              <a:gd name="connsiteX0" fmla="*/ 0 w 7134225"/>
              <a:gd name="connsiteY0" fmla="*/ 2671153 h 2671153"/>
              <a:gd name="connsiteX1" fmla="*/ 1190625 w 7134225"/>
              <a:gd name="connsiteY1" fmla="*/ 11 h 2671153"/>
              <a:gd name="connsiteX2" fmla="*/ 2371725 w 7134225"/>
              <a:gd name="connsiteY2" fmla="*/ 2647961 h 2671153"/>
              <a:gd name="connsiteX3" fmla="*/ 3552825 w 7134225"/>
              <a:gd name="connsiteY3" fmla="*/ 38111 h 2671153"/>
              <a:gd name="connsiteX4" fmla="*/ 4743450 w 7134225"/>
              <a:gd name="connsiteY4" fmla="*/ 2667011 h 2671153"/>
              <a:gd name="connsiteX5" fmla="*/ 5943600 w 7134225"/>
              <a:gd name="connsiteY5" fmla="*/ 11 h 2671153"/>
              <a:gd name="connsiteX6" fmla="*/ 7134225 w 7134225"/>
              <a:gd name="connsiteY6" fmla="*/ 2628911 h 2671153"/>
              <a:gd name="connsiteX0" fmla="*/ 0 w 7134225"/>
              <a:gd name="connsiteY0" fmla="*/ 2671153 h 2671153"/>
              <a:gd name="connsiteX1" fmla="*/ 1190625 w 7134225"/>
              <a:gd name="connsiteY1" fmla="*/ 11 h 2671153"/>
              <a:gd name="connsiteX2" fmla="*/ 2371725 w 7134225"/>
              <a:gd name="connsiteY2" fmla="*/ 2647961 h 2671153"/>
              <a:gd name="connsiteX3" fmla="*/ 3552825 w 7134225"/>
              <a:gd name="connsiteY3" fmla="*/ 38111 h 2671153"/>
              <a:gd name="connsiteX4" fmla="*/ 4743450 w 7134225"/>
              <a:gd name="connsiteY4" fmla="*/ 2667011 h 2671153"/>
              <a:gd name="connsiteX5" fmla="*/ 5943600 w 7134225"/>
              <a:gd name="connsiteY5" fmla="*/ 11 h 2671153"/>
              <a:gd name="connsiteX6" fmla="*/ 7134225 w 7134225"/>
              <a:gd name="connsiteY6" fmla="*/ 2628911 h 2671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34225" h="2671153">
                <a:moveTo>
                  <a:pt x="0" y="2671153"/>
                </a:moveTo>
                <a:cubicBezTo>
                  <a:pt x="373965" y="2634300"/>
                  <a:pt x="795338" y="3876"/>
                  <a:pt x="1190625" y="11"/>
                </a:cubicBezTo>
                <a:cubicBezTo>
                  <a:pt x="1585912" y="-3854"/>
                  <a:pt x="1978025" y="2641611"/>
                  <a:pt x="2371725" y="2647961"/>
                </a:cubicBezTo>
                <a:cubicBezTo>
                  <a:pt x="2765425" y="2654311"/>
                  <a:pt x="3157538" y="34936"/>
                  <a:pt x="3552825" y="38111"/>
                </a:cubicBezTo>
                <a:cubicBezTo>
                  <a:pt x="3948112" y="41286"/>
                  <a:pt x="4344988" y="2673361"/>
                  <a:pt x="4743450" y="2667011"/>
                </a:cubicBezTo>
                <a:cubicBezTo>
                  <a:pt x="5141912" y="2660661"/>
                  <a:pt x="5545138" y="6361"/>
                  <a:pt x="5943600" y="11"/>
                </a:cubicBezTo>
                <a:cubicBezTo>
                  <a:pt x="6342062" y="-6339"/>
                  <a:pt x="6799263" y="2640023"/>
                  <a:pt x="7134225" y="2628911"/>
                </a:cubicBezTo>
              </a:path>
            </a:pathLst>
          </a:custGeom>
          <a:noFill/>
          <a:ln w="1270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8" name="Picture 8" descr="Image result for light bul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572" y="4877665"/>
            <a:ext cx="489821" cy="579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7" name="Straight Arrow Connector 56"/>
          <p:cNvCxnSpPr/>
          <p:nvPr/>
        </p:nvCxnSpPr>
        <p:spPr>
          <a:xfrm>
            <a:off x="5960202" y="4908675"/>
            <a:ext cx="1350168" cy="3850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" name="Straight Connector 1042"/>
          <p:cNvCxnSpPr/>
          <p:nvPr/>
        </p:nvCxnSpPr>
        <p:spPr>
          <a:xfrm>
            <a:off x="375046" y="3735410"/>
            <a:ext cx="0" cy="128016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38149" y="3786188"/>
            <a:ext cx="1190" cy="132102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540939" y="3735410"/>
            <a:ext cx="0" cy="128016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65218" y="3785416"/>
            <a:ext cx="0" cy="128016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3990697" y="3735410"/>
            <a:ext cx="0" cy="128016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7466917" y="3779656"/>
            <a:ext cx="0" cy="128016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4" name="TextBox 1043"/>
          <p:cNvSpPr txBox="1"/>
          <p:nvPr/>
        </p:nvSpPr>
        <p:spPr>
          <a:xfrm rot="1731172">
            <a:off x="6638872" y="1957940"/>
            <a:ext cx="2452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Take the history of the meter…</a:t>
            </a:r>
          </a:p>
        </p:txBody>
      </p:sp>
    </p:spTree>
    <p:extLst>
      <p:ext uri="{BB962C8B-B14F-4D97-AF65-F5344CB8AC3E}">
        <p14:creationId xmlns:p14="http://schemas.microsoft.com/office/powerpoint/2010/main" val="1642673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6" grpId="0"/>
      <p:bldP spid="17" grpId="0"/>
      <p:bldP spid="18" grpId="0"/>
      <p:bldP spid="1025" grpId="0"/>
      <p:bldP spid="1027" grpId="0" animBg="1"/>
      <p:bldP spid="42" grpId="0" animBg="1"/>
      <p:bldP spid="44" grpId="0" animBg="1"/>
      <p:bldP spid="5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What’s ‘the standard’?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28799" y="4658061"/>
            <a:ext cx="71108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The “second” is defined as the interval required for 9,192,631,770 vibrations of the cesium-133 atom measured via an atomic beam clock</a:t>
            </a:r>
          </a:p>
        </p:txBody>
      </p:sp>
      <p:pic>
        <p:nvPicPr>
          <p:cNvPr id="2050" name="Picture 2" descr="Image result for secon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96" r="39395" b="12362"/>
          <a:stretch/>
        </p:blipFill>
        <p:spPr bwMode="auto">
          <a:xfrm>
            <a:off x="398033" y="4658061"/>
            <a:ext cx="1355463" cy="1431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53998" y="1531726"/>
            <a:ext cx="846908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All of our base SI units are grounded in some “standard” that helps maintain consistency. </a:t>
            </a:r>
          </a:p>
          <a:p>
            <a:endParaRPr lang="en-US" sz="2800" dirty="0">
              <a:latin typeface="+mj-lt"/>
            </a:endParaRPr>
          </a:p>
          <a:p>
            <a:r>
              <a:rPr lang="en-US" sz="2800" dirty="0">
                <a:latin typeface="+mj-lt"/>
              </a:rPr>
              <a:t>Some of these units even reference each other…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3998" y="4102351"/>
            <a:ext cx="71108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+mj-lt"/>
              </a:rPr>
              <a:t>Definition of the Second</a:t>
            </a:r>
          </a:p>
        </p:txBody>
      </p:sp>
    </p:spTree>
    <p:extLst>
      <p:ext uri="{BB962C8B-B14F-4D97-AF65-F5344CB8AC3E}">
        <p14:creationId xmlns:p14="http://schemas.microsoft.com/office/powerpoint/2010/main" val="180895301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Primary and Secondary Colors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0386" y="1602041"/>
            <a:ext cx="26853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Primary Colors</a:t>
            </a:r>
          </a:p>
        </p:txBody>
      </p:sp>
      <p:sp>
        <p:nvSpPr>
          <p:cNvPr id="4" name="Rectangle 3"/>
          <p:cNvSpPr/>
          <p:nvPr/>
        </p:nvSpPr>
        <p:spPr>
          <a:xfrm>
            <a:off x="3524915" y="1603882"/>
            <a:ext cx="31177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/>
              <a:t>Secondary Colors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283527" y="1433945"/>
            <a:ext cx="10391" cy="47486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CA50C9DF-0099-400C-B3F0-58B04CD85A08}"/>
              </a:ext>
            </a:extLst>
          </p:cNvPr>
          <p:cNvSpPr/>
          <p:nvPr/>
        </p:nvSpPr>
        <p:spPr>
          <a:xfrm>
            <a:off x="662557" y="4016667"/>
            <a:ext cx="914400" cy="9144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704E009-0B5A-4559-926D-998EF2024DCF}"/>
              </a:ext>
            </a:extLst>
          </p:cNvPr>
          <p:cNvSpPr/>
          <p:nvPr/>
        </p:nvSpPr>
        <p:spPr>
          <a:xfrm>
            <a:off x="1775720" y="4016667"/>
            <a:ext cx="914400" cy="914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0E68EC7-FA6E-4026-AD99-6F60368165BD}"/>
              </a:ext>
            </a:extLst>
          </p:cNvPr>
          <p:cNvSpPr/>
          <p:nvPr/>
        </p:nvSpPr>
        <p:spPr>
          <a:xfrm>
            <a:off x="1225861" y="2981437"/>
            <a:ext cx="914400" cy="914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305F6D0-B442-4CF5-B9F0-CF7B4033C305}"/>
              </a:ext>
            </a:extLst>
          </p:cNvPr>
          <p:cNvSpPr/>
          <p:nvPr/>
        </p:nvSpPr>
        <p:spPr>
          <a:xfrm>
            <a:off x="6016094" y="2981437"/>
            <a:ext cx="1828800" cy="1828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3800EB1-081F-4739-AFEC-8188525E62D2}"/>
              </a:ext>
            </a:extLst>
          </p:cNvPr>
          <p:cNvSpPr/>
          <p:nvPr/>
        </p:nvSpPr>
        <p:spPr>
          <a:xfrm>
            <a:off x="4736461" y="2981437"/>
            <a:ext cx="1828800" cy="18288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E92E934-B6CE-4D9D-9E07-13657BCF83C1}"/>
              </a:ext>
            </a:extLst>
          </p:cNvPr>
          <p:cNvSpPr/>
          <p:nvPr/>
        </p:nvSpPr>
        <p:spPr>
          <a:xfrm>
            <a:off x="6295774" y="3239016"/>
            <a:ext cx="278851" cy="1307306"/>
          </a:xfrm>
          <a:custGeom>
            <a:avLst/>
            <a:gdLst>
              <a:gd name="connsiteX0" fmla="*/ 4763 w 278610"/>
              <a:gd name="connsiteY0" fmla="*/ 0 h 1307306"/>
              <a:gd name="connsiteX1" fmla="*/ 278607 w 278610"/>
              <a:gd name="connsiteY1" fmla="*/ 661988 h 1307306"/>
              <a:gd name="connsiteX2" fmla="*/ 0 w 278610"/>
              <a:gd name="connsiteY2" fmla="*/ 1307306 h 1307306"/>
              <a:gd name="connsiteX0" fmla="*/ 4763 w 278919"/>
              <a:gd name="connsiteY0" fmla="*/ 0 h 1307306"/>
              <a:gd name="connsiteX1" fmla="*/ 278607 w 278919"/>
              <a:gd name="connsiteY1" fmla="*/ 661988 h 1307306"/>
              <a:gd name="connsiteX2" fmla="*/ 0 w 278919"/>
              <a:gd name="connsiteY2" fmla="*/ 1307306 h 1307306"/>
              <a:gd name="connsiteX0" fmla="*/ 4763 w 278851"/>
              <a:gd name="connsiteY0" fmla="*/ 0 h 1307306"/>
              <a:gd name="connsiteX1" fmla="*/ 278607 w 278851"/>
              <a:gd name="connsiteY1" fmla="*/ 661988 h 1307306"/>
              <a:gd name="connsiteX2" fmla="*/ 0 w 278851"/>
              <a:gd name="connsiteY2" fmla="*/ 1307306 h 1307306"/>
              <a:gd name="connsiteX0" fmla="*/ 4763 w 278851"/>
              <a:gd name="connsiteY0" fmla="*/ 0 h 1307306"/>
              <a:gd name="connsiteX1" fmla="*/ 278607 w 278851"/>
              <a:gd name="connsiteY1" fmla="*/ 661988 h 1307306"/>
              <a:gd name="connsiteX2" fmla="*/ 0 w 278851"/>
              <a:gd name="connsiteY2" fmla="*/ 1307306 h 1307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8851" h="1307306">
                <a:moveTo>
                  <a:pt x="4763" y="0"/>
                </a:moveTo>
                <a:cubicBezTo>
                  <a:pt x="99220" y="91083"/>
                  <a:pt x="286545" y="294085"/>
                  <a:pt x="278607" y="661988"/>
                </a:cubicBezTo>
                <a:cubicBezTo>
                  <a:pt x="270669" y="1029891"/>
                  <a:pt x="93662" y="1207889"/>
                  <a:pt x="0" y="1307306"/>
                </a:cubicBezTo>
              </a:path>
            </a:pathLst>
          </a:cu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11F28BF-DAE8-4FD6-B211-E9FF65983EDB}"/>
              </a:ext>
            </a:extLst>
          </p:cNvPr>
          <p:cNvSpPr/>
          <p:nvPr/>
        </p:nvSpPr>
        <p:spPr>
          <a:xfrm rot="10800000">
            <a:off x="6032345" y="3234564"/>
            <a:ext cx="278851" cy="1307306"/>
          </a:xfrm>
          <a:custGeom>
            <a:avLst/>
            <a:gdLst>
              <a:gd name="connsiteX0" fmla="*/ 4763 w 278610"/>
              <a:gd name="connsiteY0" fmla="*/ 0 h 1307306"/>
              <a:gd name="connsiteX1" fmla="*/ 278607 w 278610"/>
              <a:gd name="connsiteY1" fmla="*/ 661988 h 1307306"/>
              <a:gd name="connsiteX2" fmla="*/ 0 w 278610"/>
              <a:gd name="connsiteY2" fmla="*/ 1307306 h 1307306"/>
              <a:gd name="connsiteX0" fmla="*/ 4763 w 278919"/>
              <a:gd name="connsiteY0" fmla="*/ 0 h 1307306"/>
              <a:gd name="connsiteX1" fmla="*/ 278607 w 278919"/>
              <a:gd name="connsiteY1" fmla="*/ 661988 h 1307306"/>
              <a:gd name="connsiteX2" fmla="*/ 0 w 278919"/>
              <a:gd name="connsiteY2" fmla="*/ 1307306 h 1307306"/>
              <a:gd name="connsiteX0" fmla="*/ 4763 w 278851"/>
              <a:gd name="connsiteY0" fmla="*/ 0 h 1307306"/>
              <a:gd name="connsiteX1" fmla="*/ 278607 w 278851"/>
              <a:gd name="connsiteY1" fmla="*/ 661988 h 1307306"/>
              <a:gd name="connsiteX2" fmla="*/ 0 w 278851"/>
              <a:gd name="connsiteY2" fmla="*/ 1307306 h 1307306"/>
              <a:gd name="connsiteX0" fmla="*/ 4763 w 278851"/>
              <a:gd name="connsiteY0" fmla="*/ 0 h 1307306"/>
              <a:gd name="connsiteX1" fmla="*/ 278607 w 278851"/>
              <a:gd name="connsiteY1" fmla="*/ 661988 h 1307306"/>
              <a:gd name="connsiteX2" fmla="*/ 0 w 278851"/>
              <a:gd name="connsiteY2" fmla="*/ 1307306 h 1307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8851" h="1307306">
                <a:moveTo>
                  <a:pt x="4763" y="0"/>
                </a:moveTo>
                <a:cubicBezTo>
                  <a:pt x="99220" y="91083"/>
                  <a:pt x="286545" y="294085"/>
                  <a:pt x="278607" y="661988"/>
                </a:cubicBezTo>
                <a:cubicBezTo>
                  <a:pt x="270669" y="1029891"/>
                  <a:pt x="93662" y="1207889"/>
                  <a:pt x="0" y="1307306"/>
                </a:cubicBezTo>
              </a:path>
            </a:pathLst>
          </a:cu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B660092-240B-4401-AC99-F16F6AEC07F5}"/>
              </a:ext>
            </a:extLst>
          </p:cNvPr>
          <p:cNvCxnSpPr>
            <a:cxnSpLocks/>
          </p:cNvCxnSpPr>
          <p:nvPr/>
        </p:nvCxnSpPr>
        <p:spPr>
          <a:xfrm flipV="1">
            <a:off x="6305937" y="4644619"/>
            <a:ext cx="0" cy="822960"/>
          </a:xfrm>
          <a:prstGeom prst="straightConnector1">
            <a:avLst/>
          </a:prstGeom>
          <a:ln w="76200"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0215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10" grpId="0" animBg="1"/>
      <p:bldP spid="11" grpId="0" animBg="1"/>
      <p:bldP spid="12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Fundamental vs Derived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40640" y="2679259"/>
          <a:ext cx="2324734" cy="1600233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1181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41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</a:rPr>
                        <a:t>Length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</a:rPr>
                        <a:t>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1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</a:rPr>
                        <a:t>Mass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</a:rPr>
                        <a:t>kg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1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</a:rPr>
                        <a:t>Time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</a:rPr>
                        <a:t>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40386" y="1602041"/>
            <a:ext cx="252524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Fundamental </a:t>
            </a:r>
          </a:p>
          <a:p>
            <a:r>
              <a:rPr lang="en-US" sz="3200" b="1" dirty="0"/>
              <a:t>S.I. Units</a:t>
            </a:r>
          </a:p>
        </p:txBody>
      </p:sp>
      <p:sp>
        <p:nvSpPr>
          <p:cNvPr id="4" name="Rectangle 3"/>
          <p:cNvSpPr/>
          <p:nvPr/>
        </p:nvSpPr>
        <p:spPr>
          <a:xfrm>
            <a:off x="3524915" y="1603882"/>
            <a:ext cx="2500428" cy="40626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/>
              <a:t>Derived Units</a:t>
            </a:r>
          </a:p>
          <a:p>
            <a:r>
              <a:rPr lang="en-US" sz="2400" dirty="0">
                <a:latin typeface="+mj-lt"/>
              </a:rPr>
              <a:t>Velocity: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Acceleration: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Force:</a:t>
            </a:r>
          </a:p>
          <a:p>
            <a:endParaRPr lang="en-US" sz="2400" dirty="0"/>
          </a:p>
          <a:p>
            <a:endParaRPr lang="en-US" sz="24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283527" y="1433945"/>
            <a:ext cx="10391" cy="47486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494EA5D-66B1-48AB-844B-C6B2254319D6}"/>
                  </a:ext>
                </a:extLst>
              </p:cNvPr>
              <p:cNvSpPr txBox="1"/>
              <p:nvPr/>
            </p:nvSpPr>
            <p:spPr>
              <a:xfrm>
                <a:off x="5507234" y="2402260"/>
                <a:ext cx="90146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skw"/>
                          <m:ctrlPr>
                            <a:rPr lang="en-US" sz="36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US" sz="3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n-US" sz="3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494EA5D-66B1-48AB-844B-C6B2254319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7234" y="2402260"/>
                <a:ext cx="901464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AD7A106-E4C5-4DAA-A822-A58429097557}"/>
                  </a:ext>
                </a:extLst>
              </p:cNvPr>
              <p:cNvSpPr txBox="1"/>
              <p:nvPr/>
            </p:nvSpPr>
            <p:spPr>
              <a:xfrm>
                <a:off x="5578674" y="3563092"/>
                <a:ext cx="1128579" cy="6773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skw"/>
                          <m:ctrlPr>
                            <a:rPr lang="en-US" sz="36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sSup>
                            <m:sSupPr>
                              <m:ctrlPr>
                                <a:rPr lang="en-US" sz="3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3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AD7A106-E4C5-4DAA-A822-A584290975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8674" y="3563092"/>
                <a:ext cx="1128579" cy="6773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DBAC32A-6722-4C5F-A5B4-FE915EFF85D8}"/>
                  </a:ext>
                </a:extLst>
              </p:cNvPr>
              <p:cNvSpPr txBox="1"/>
              <p:nvPr/>
            </p:nvSpPr>
            <p:spPr>
              <a:xfrm>
                <a:off x="5571629" y="5111419"/>
                <a:ext cx="45371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US" sz="3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DBAC32A-6722-4C5F-A5B4-FE915EFF85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1629" y="5111419"/>
                <a:ext cx="453714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A4A1355-E42F-44BA-96CE-63F8D4B2B41D}"/>
                  </a:ext>
                </a:extLst>
              </p:cNvPr>
              <p:cNvSpPr/>
              <p:nvPr/>
            </p:nvSpPr>
            <p:spPr>
              <a:xfrm>
                <a:off x="6741284" y="3363851"/>
                <a:ext cx="1962076" cy="888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en-US" sz="3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type m:val="skw"/>
                              <m:ctrlPr>
                                <a:rPr lang="en-US" sz="3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en-US" sz="3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</m:num>
                        <m:den>
                          <m:r>
                            <a:rPr lang="en-US" sz="3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A4A1355-E42F-44BA-96CE-63F8D4B2B4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1284" y="3363851"/>
                <a:ext cx="1962076" cy="8888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E5984D22-F8AD-4332-A2E8-E49C62D1C53D}"/>
                  </a:ext>
                </a:extLst>
              </p:cNvPr>
              <p:cNvSpPr/>
              <p:nvPr/>
            </p:nvSpPr>
            <p:spPr>
              <a:xfrm>
                <a:off x="5957966" y="5040217"/>
                <a:ext cx="2866426" cy="7696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𝑘𝑔</m:t>
                      </m:r>
                      <m:r>
                        <a:rPr lang="en-US" sz="36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type m:val="skw"/>
                          <m:ctrlPr>
                            <a:rPr lang="en-US" sz="3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sSup>
                            <m:sSupPr>
                              <m:ctrlPr>
                                <a:rPr lang="en-US" sz="3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36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E5984D22-F8AD-4332-A2E8-E49C62D1C5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7966" y="5040217"/>
                <a:ext cx="2866426" cy="76963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06554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Welcome to IB Land!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6144" y="1531726"/>
            <a:ext cx="85609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Since this course is </a:t>
            </a:r>
            <a:r>
              <a:rPr lang="en-US" sz="2800" i="1" dirty="0">
                <a:latin typeface="+mj-lt"/>
              </a:rPr>
              <a:t>International</a:t>
            </a:r>
            <a:r>
              <a:rPr lang="en-US" sz="2800" dirty="0">
                <a:latin typeface="+mj-lt"/>
              </a:rPr>
              <a:t> all of the units must be in the “European” format rather than the “American” format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6144" y="2485833"/>
            <a:ext cx="85609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+mj-lt"/>
              </a:rPr>
              <a:t>This means that instead of writing units with a fraction slash, we must use negative exponents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297534"/>
              </p:ext>
            </p:extLst>
          </p:nvPr>
        </p:nvGraphicFramePr>
        <p:xfrm>
          <a:off x="291546" y="3676371"/>
          <a:ext cx="4253950" cy="2432880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2126975">
                  <a:extLst>
                    <a:ext uri="{9D8B030D-6E8A-4147-A177-3AD203B41FA5}">
                      <a16:colId xmlns:a16="http://schemas.microsoft.com/office/drawing/2014/main" val="2576338990"/>
                    </a:ext>
                  </a:extLst>
                </a:gridCol>
                <a:gridCol w="2126975">
                  <a:extLst>
                    <a:ext uri="{9D8B030D-6E8A-4147-A177-3AD203B41FA5}">
                      <a16:colId xmlns:a16="http://schemas.microsoft.com/office/drawing/2014/main" val="471259992"/>
                    </a:ext>
                  </a:extLst>
                </a:gridCol>
              </a:tblGrid>
              <a:tr h="81096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7 m/s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9913311"/>
                  </a:ext>
                </a:extLst>
              </a:tr>
              <a:tr h="81096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9.81 m/s</a:t>
                      </a:r>
                      <a:r>
                        <a:rPr lang="en-US" sz="3200" baseline="30000" dirty="0">
                          <a:latin typeface="+mj-lt"/>
                        </a:rPr>
                        <a:t>2</a:t>
                      </a:r>
                      <a:endParaRPr lang="en-US" sz="3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4382379"/>
                  </a:ext>
                </a:extLst>
              </a:tr>
              <a:tr h="81096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87</a:t>
                      </a:r>
                      <a:r>
                        <a:rPr lang="en-US" sz="3200" baseline="0" dirty="0">
                          <a:latin typeface="+mj-lt"/>
                        </a:rPr>
                        <a:t> g/cm</a:t>
                      </a:r>
                      <a:r>
                        <a:rPr lang="en-US" sz="3200" baseline="30000" dirty="0">
                          <a:latin typeface="+mj-lt"/>
                        </a:rPr>
                        <a:t>3</a:t>
                      </a:r>
                      <a:endParaRPr lang="en-US" sz="3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6104361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84239422"/>
                  </p:ext>
                </p:extLst>
              </p:nvPr>
            </p:nvGraphicFramePr>
            <p:xfrm>
              <a:off x="4613099" y="3676371"/>
              <a:ext cx="4253950" cy="2432880"/>
            </p:xfrm>
            <a:graphic>
              <a:graphicData uri="http://schemas.openxmlformats.org/drawingml/2006/table">
                <a:tbl>
                  <a:tblPr bandRow="1">
                    <a:tableStyleId>{8A107856-5554-42FB-B03E-39F5DBC370BA}</a:tableStyleId>
                  </a:tblPr>
                  <a:tblGrid>
                    <a:gridCol w="2126975">
                      <a:extLst>
                        <a:ext uri="{9D8B030D-6E8A-4147-A177-3AD203B41FA5}">
                          <a16:colId xmlns:a16="http://schemas.microsoft.com/office/drawing/2014/main" val="2576338990"/>
                        </a:ext>
                      </a:extLst>
                    </a:gridCol>
                    <a:gridCol w="2126975">
                      <a:extLst>
                        <a:ext uri="{9D8B030D-6E8A-4147-A177-3AD203B41FA5}">
                          <a16:colId xmlns:a16="http://schemas.microsoft.com/office/drawing/2014/main" val="471259992"/>
                        </a:ext>
                      </a:extLst>
                    </a:gridCol>
                  </a:tblGrid>
                  <a:tr h="810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latin typeface="+mj-lt"/>
                            </a:rPr>
                            <a:t>6.67</a:t>
                          </a:r>
                          <a:r>
                            <a:rPr lang="en-US" sz="3200" baseline="0" dirty="0">
                              <a:latin typeface="+mj-lt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box>
                                <m:boxPr>
                                  <m:ctrlPr>
                                    <a:rPr lang="en-US" sz="320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sz="3200" i="1" baseline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sty m:val="p"/>
                                        </m:rPr>
                                        <a:rPr lang="en-US" sz="3200" b="0" i="0" baseline="0" smtClean="0">
                                          <a:latin typeface="Cambria Math" panose="02040503050406030204" pitchFamily="18" charset="0"/>
                                        </a:rPr>
                                        <m:t>N</m:t>
                                      </m:r>
                                      <m:sSup>
                                        <m:sSupPr>
                                          <m:ctrlPr>
                                            <a:rPr lang="en-US" sz="3200" b="0" i="1" baseline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3200" b="0" i="0" baseline="0" smtClean="0">
                                              <a:latin typeface="Cambria Math" panose="02040503050406030204" pitchFamily="18" charset="0"/>
                                            </a:rPr>
                                            <m:t>m</m:t>
                                          </m:r>
                                        </m:e>
                                        <m:sup>
                                          <m:r>
                                            <a:rPr lang="en-US" sz="3200" b="0" i="0" baseline="0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n-US" sz="3200" i="1" baseline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3200" b="0" i="0" baseline="0" smtClean="0">
                                              <a:latin typeface="Cambria Math" panose="02040503050406030204" pitchFamily="18" charset="0"/>
                                            </a:rPr>
                                            <m:t>kg</m:t>
                                          </m:r>
                                        </m:e>
                                        <m:sup>
                                          <m:r>
                                            <a:rPr lang="en-US" sz="3200" b="0" i="0" baseline="0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box>
                            </m:oMath>
                          </a14:m>
                          <a:endParaRPr lang="en-US" sz="3200" dirty="0">
                            <a:latin typeface="+mj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200" dirty="0">
                            <a:solidFill>
                              <a:srgbClr val="C00000"/>
                            </a:solidFill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09913311"/>
                      </a:ext>
                    </a:extLst>
                  </a:tr>
                  <a:tr h="810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latin typeface="+mj-lt"/>
                            </a:rPr>
                            <a:t>2.2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80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sz="2800" b="0" i="0" baseline="0" smtClean="0">
                                      <a:latin typeface="Cambria Math" panose="02040503050406030204" pitchFamily="18" charset="0"/>
                                    </a:rPr>
                                    <m:t>J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US" sz="2800" b="0" i="0" baseline="0" smtClean="0">
                                      <a:latin typeface="Cambria Math" panose="02040503050406030204" pitchFamily="18" charset="0"/>
                                    </a:rPr>
                                    <m:t>K</m:t>
                                  </m:r>
                                </m:den>
                              </m:f>
                            </m:oMath>
                          </a14:m>
                          <a:endParaRPr lang="en-US" sz="3200" i="0" dirty="0">
                            <a:latin typeface="+mj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200" dirty="0">
                            <a:solidFill>
                              <a:srgbClr val="C00000"/>
                            </a:solidFill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794382379"/>
                      </a:ext>
                    </a:extLst>
                  </a:tr>
                  <a:tr h="810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kern="1200" dirty="0">
                              <a:solidFill>
                                <a:schemeClr val="dk1"/>
                              </a:solidFill>
                              <a:latin typeface="+mj-lt"/>
                              <a:ea typeface="+mn-ea"/>
                              <a:cs typeface="+mn-cs"/>
                            </a:rPr>
                            <a:t>8.31</a:t>
                          </a:r>
                          <a:r>
                            <a:rPr lang="en-US" sz="3600" kern="1200" dirty="0">
                              <a:solidFill>
                                <a:schemeClr val="dk1"/>
                              </a:solidFill>
                              <a:latin typeface="+mj-lt"/>
                              <a:ea typeface="+mn-ea"/>
                              <a:cs typeface="+mn-cs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80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sz="2800" b="0" i="0" baseline="0" smtClean="0">
                                      <a:latin typeface="Cambria Math" panose="02040503050406030204" pitchFamily="18" charset="0"/>
                                    </a:rPr>
                                    <m:t>J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US" sz="2800" b="0" i="0" baseline="0" smtClean="0">
                                      <a:latin typeface="Cambria Math" panose="02040503050406030204" pitchFamily="18" charset="0"/>
                                    </a:rPr>
                                    <m:t>K</m:t>
                                  </m:r>
                                  <m:r>
                                    <a:rPr lang="en-US" sz="2800" b="0" i="0" baseline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800" b="0" i="0" baseline="0" smtClean="0">
                                      <a:latin typeface="Cambria Math" panose="02040503050406030204" pitchFamily="18" charset="0"/>
                                    </a:rPr>
                                    <m:t>mol</m:t>
                                  </m:r>
                                </m:den>
                              </m:f>
                            </m:oMath>
                          </a14:m>
                          <a:endParaRPr lang="en-US" sz="3200" dirty="0">
                            <a:latin typeface="+mj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200" dirty="0">
                            <a:solidFill>
                              <a:srgbClr val="C00000"/>
                            </a:solidFill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86104361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84239422"/>
                  </p:ext>
                </p:extLst>
              </p:nvPr>
            </p:nvGraphicFramePr>
            <p:xfrm>
              <a:off x="4613099" y="3676371"/>
              <a:ext cx="4253950" cy="2432880"/>
            </p:xfrm>
            <a:graphic>
              <a:graphicData uri="http://schemas.openxmlformats.org/drawingml/2006/table">
                <a:tbl>
                  <a:tblPr bandRow="1">
                    <a:tableStyleId>{8A107856-5554-42FB-B03E-39F5DBC370BA}</a:tableStyleId>
                  </a:tblPr>
                  <a:tblGrid>
                    <a:gridCol w="2126975">
                      <a:extLst>
                        <a:ext uri="{9D8B030D-6E8A-4147-A177-3AD203B41FA5}">
                          <a16:colId xmlns:a16="http://schemas.microsoft.com/office/drawing/2014/main" val="2576338990"/>
                        </a:ext>
                      </a:extLst>
                    </a:gridCol>
                    <a:gridCol w="2126975">
                      <a:extLst>
                        <a:ext uri="{9D8B030D-6E8A-4147-A177-3AD203B41FA5}">
                          <a16:colId xmlns:a16="http://schemas.microsoft.com/office/drawing/2014/main" val="471259992"/>
                        </a:ext>
                      </a:extLst>
                    </a:gridCol>
                  </a:tblGrid>
                  <a:tr h="8109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86" t="-752" r="-100286" b="-2097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200" dirty="0">
                            <a:solidFill>
                              <a:srgbClr val="C00000"/>
                            </a:solidFill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09913311"/>
                      </a:ext>
                    </a:extLst>
                  </a:tr>
                  <a:tr h="8109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86" t="-100000" r="-100286" b="-1082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200" dirty="0">
                            <a:solidFill>
                              <a:srgbClr val="C00000"/>
                            </a:solidFill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794382379"/>
                      </a:ext>
                    </a:extLst>
                  </a:tr>
                  <a:tr h="8109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86" t="-201504" r="-100286" b="-90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200" dirty="0">
                            <a:solidFill>
                              <a:srgbClr val="C00000"/>
                            </a:solidFill>
                            <a:latin typeface="Ebrima" panose="02000000000000000000" pitchFamily="2" charset="0"/>
                            <a:ea typeface="Ebrima" panose="02000000000000000000" pitchFamily="2" charset="0"/>
                            <a:cs typeface="Ebrima" panose="02000000000000000000" pitchFamily="2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86104361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3AC73EB0-425B-44F0-B7DD-976778A8E75B}"/>
              </a:ext>
            </a:extLst>
          </p:cNvPr>
          <p:cNvSpPr/>
          <p:nvPr/>
        </p:nvSpPr>
        <p:spPr>
          <a:xfrm>
            <a:off x="2955774" y="3798376"/>
            <a:ext cx="10823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 s</a:t>
            </a:r>
            <a:r>
              <a:rPr lang="en-US" sz="3200" baseline="30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-1</a:t>
            </a:r>
            <a:endParaRPr lang="en-US" sz="3200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B7F19C-BA62-4314-B111-18841D3023DF}"/>
              </a:ext>
            </a:extLst>
          </p:cNvPr>
          <p:cNvSpPr/>
          <p:nvPr/>
        </p:nvSpPr>
        <p:spPr>
          <a:xfrm>
            <a:off x="2933959" y="4600423"/>
            <a:ext cx="10823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 s</a:t>
            </a:r>
            <a:r>
              <a:rPr lang="en-US" sz="3200" baseline="30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-2</a:t>
            </a:r>
            <a:endParaRPr lang="en-US" sz="3200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222C42-C103-4A97-A2B9-FF634A1FEF3F}"/>
              </a:ext>
            </a:extLst>
          </p:cNvPr>
          <p:cNvSpPr/>
          <p:nvPr/>
        </p:nvSpPr>
        <p:spPr>
          <a:xfrm>
            <a:off x="2811742" y="5415174"/>
            <a:ext cx="13388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 cm</a:t>
            </a:r>
            <a:r>
              <a:rPr lang="en-US" sz="3200" baseline="30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-3</a:t>
            </a:r>
            <a:endParaRPr lang="en-US" sz="3200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7E62270-D2D8-4D47-A50B-5A22AA32EE1F}"/>
              </a:ext>
            </a:extLst>
          </p:cNvPr>
          <p:cNvSpPr/>
          <p:nvPr/>
        </p:nvSpPr>
        <p:spPr>
          <a:xfrm>
            <a:off x="6840859" y="3778596"/>
            <a:ext cx="19207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 m</a:t>
            </a:r>
            <a:r>
              <a:rPr lang="en-US" sz="3200" baseline="30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r>
              <a:rPr lang="en-US" sz="3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kg</a:t>
            </a:r>
            <a:r>
              <a:rPr lang="en-US" sz="3200" baseline="30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-2</a:t>
            </a:r>
            <a:endParaRPr lang="en-US" sz="3200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1C0CEB-C7CA-47E6-861D-4CF9D4572C8D}"/>
              </a:ext>
            </a:extLst>
          </p:cNvPr>
          <p:cNvSpPr/>
          <p:nvPr/>
        </p:nvSpPr>
        <p:spPr>
          <a:xfrm>
            <a:off x="7332180" y="4593968"/>
            <a:ext cx="9380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J K</a:t>
            </a:r>
            <a:r>
              <a:rPr lang="en-US" sz="3200" baseline="30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-1</a:t>
            </a:r>
            <a:endParaRPr lang="en-US" sz="3200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B0C9BC6-9C21-4B7E-9A82-19D80D4C8CE6}"/>
              </a:ext>
            </a:extLst>
          </p:cNvPr>
          <p:cNvSpPr/>
          <p:nvPr/>
        </p:nvSpPr>
        <p:spPr>
          <a:xfrm>
            <a:off x="6800785" y="5415174"/>
            <a:ext cx="20008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J K</a:t>
            </a:r>
            <a:r>
              <a:rPr lang="en-US" sz="3200" baseline="30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-1</a:t>
            </a:r>
            <a:r>
              <a:rPr lang="en-US" sz="3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mol</a:t>
            </a:r>
            <a:r>
              <a:rPr lang="en-US" sz="3200" baseline="30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-1</a:t>
            </a:r>
            <a:endParaRPr lang="en-US" sz="3200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3704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9" grpId="0"/>
      <p:bldP spid="12" grpId="0"/>
      <p:bldP spid="14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8485</TotalTime>
  <Words>635</Words>
  <Application>Microsoft Office PowerPoint</Application>
  <PresentationFormat>On-screen Show (4:3)</PresentationFormat>
  <Paragraphs>235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Calibri</vt:lpstr>
      <vt:lpstr>Calibri Light</vt:lpstr>
      <vt:lpstr>Cambria Math</vt:lpstr>
      <vt:lpstr>Ebrima</vt:lpstr>
      <vt:lpstr>Wingdings</vt:lpstr>
      <vt:lpstr>Retrospect</vt:lpstr>
      <vt:lpstr>Units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- 1.2 - Units</dc:title>
  <dc:creator>Joe Cossette</dc:creator>
  <cp:lastModifiedBy>Joe Cossette</cp:lastModifiedBy>
  <cp:revision>105</cp:revision>
  <dcterms:created xsi:type="dcterms:W3CDTF">2014-08-31T00:23:19Z</dcterms:created>
  <dcterms:modified xsi:type="dcterms:W3CDTF">2020-09-10T03:19:22Z</dcterms:modified>
</cp:coreProperties>
</file>