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376" r:id="rId3"/>
    <p:sldId id="377" r:id="rId4"/>
    <p:sldId id="378" r:id="rId5"/>
    <p:sldId id="379" r:id="rId6"/>
    <p:sldId id="380" r:id="rId7"/>
    <p:sldId id="389" r:id="rId8"/>
    <p:sldId id="381" r:id="rId9"/>
    <p:sldId id="387" r:id="rId10"/>
    <p:sldId id="382" r:id="rId11"/>
    <p:sldId id="383" r:id="rId12"/>
    <p:sldId id="391" r:id="rId13"/>
    <p:sldId id="390" r:id="rId14"/>
    <p:sldId id="385" r:id="rId15"/>
    <p:sldId id="386" r:id="rId16"/>
    <p:sldId id="39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0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1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50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817457" cy="3566160"/>
          </a:xfrm>
        </p:spPr>
        <p:txBody>
          <a:bodyPr>
            <a:normAutofit/>
          </a:bodyPr>
          <a:lstStyle/>
          <a:p>
            <a:r>
              <a:rPr lang="en-US" sz="7000" dirty="0"/>
              <a:t>Dimensional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Motion</a:t>
            </a:r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444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+mj-lt"/>
              </a:rPr>
              <a:t>We can use equations with units that we know to find units that we don’t.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8556" y="2694407"/>
                <a:ext cx="24435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56" y="2694407"/>
                <a:ext cx="2443554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22595"/>
              </p:ext>
            </p:extLst>
          </p:nvPr>
        </p:nvGraphicFramePr>
        <p:xfrm>
          <a:off x="4426226" y="2266121"/>
          <a:ext cx="4320210" cy="368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5">
                  <a:extLst>
                    <a:ext uri="{9D8B030D-6E8A-4147-A177-3AD203B41FA5}">
                      <a16:colId xmlns:a16="http://schemas.microsoft.com/office/drawing/2014/main" val="2942296199"/>
                    </a:ext>
                  </a:extLst>
                </a:gridCol>
                <a:gridCol w="2160105">
                  <a:extLst>
                    <a:ext uri="{9D8B030D-6E8A-4147-A177-3AD203B41FA5}">
                      <a16:colId xmlns:a16="http://schemas.microsoft.com/office/drawing/2014/main" val="4122970025"/>
                    </a:ext>
                  </a:extLst>
                </a:gridCol>
              </a:tblGrid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888748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Momentum</a:t>
                      </a:r>
                    </a:p>
                    <a:p>
                      <a:pPr algn="ctr"/>
                      <a:r>
                        <a:rPr lang="en-US" b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799052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  <a:p>
                      <a:pPr algn="ctr"/>
                      <a:r>
                        <a:rPr lang="en-US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Kilogram</a:t>
                      </a:r>
                    </a:p>
                    <a:p>
                      <a:pPr algn="ctr"/>
                      <a:r>
                        <a:rPr lang="en-US" dirty="0"/>
                        <a:t>[kg]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50680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</a:t>
                      </a:r>
                    </a:p>
                    <a:p>
                      <a:pPr algn="ctr"/>
                      <a:r>
                        <a:rPr lang="en-US" b="1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Meters per</a:t>
                      </a:r>
                      <a:r>
                        <a:rPr lang="en-US" baseline="0" dirty="0"/>
                        <a:t> second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[ms</a:t>
                      </a:r>
                      <a:r>
                        <a:rPr lang="en-US" baseline="30000" dirty="0"/>
                        <a:t>-1</a:t>
                      </a:r>
                      <a:r>
                        <a:rPr lang="en-US" dirty="0"/>
                        <a:t>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0894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2621092-103E-47A6-AE27-B3F83EBCEBBE}"/>
                  </a:ext>
                </a:extLst>
              </p:cNvPr>
              <p:cNvSpPr/>
              <p:nvPr/>
            </p:nvSpPr>
            <p:spPr>
              <a:xfrm>
                <a:off x="943493" y="3675637"/>
                <a:ext cx="2594043" cy="1146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40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2621092-103E-47A6-AE27-B3F83EBCE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93" y="3675637"/>
                <a:ext cx="2594043" cy="11463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0DA685E-AE19-4331-AC24-03B4573AD39E}"/>
              </a:ext>
            </a:extLst>
          </p:cNvPr>
          <p:cNvSpPr/>
          <p:nvPr/>
        </p:nvSpPr>
        <p:spPr>
          <a:xfrm>
            <a:off x="6776519" y="3305068"/>
            <a:ext cx="1822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kg m s</a:t>
            </a:r>
            <a:r>
              <a:rPr lang="en-US" sz="36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6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1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Constants have units too! That’s what makes our equation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1565" y="2517913"/>
                <a:ext cx="2870722" cy="10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65" y="2517913"/>
                <a:ext cx="2870722" cy="1054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23839"/>
              </p:ext>
            </p:extLst>
          </p:nvPr>
        </p:nvGraphicFramePr>
        <p:xfrm>
          <a:off x="4426226" y="2255129"/>
          <a:ext cx="4320210" cy="3787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5">
                  <a:extLst>
                    <a:ext uri="{9D8B030D-6E8A-4147-A177-3AD203B41FA5}">
                      <a16:colId xmlns:a16="http://schemas.microsoft.com/office/drawing/2014/main" val="2942296199"/>
                    </a:ext>
                  </a:extLst>
                </a:gridCol>
                <a:gridCol w="2160105">
                  <a:extLst>
                    <a:ext uri="{9D8B030D-6E8A-4147-A177-3AD203B41FA5}">
                      <a16:colId xmlns:a16="http://schemas.microsoft.com/office/drawing/2014/main" val="4122970025"/>
                    </a:ext>
                  </a:extLst>
                </a:gridCol>
              </a:tblGrid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888748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Force</a:t>
                      </a:r>
                    </a:p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Newton</a:t>
                      </a:r>
                    </a:p>
                    <a:p>
                      <a:pPr algn="ctr"/>
                      <a:r>
                        <a:rPr lang="en-US" dirty="0"/>
                        <a:t>[N]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799052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  <a:p>
                      <a:pPr algn="ctr"/>
                      <a:r>
                        <a:rPr lang="en-US" b="1" dirty="0"/>
                        <a:t>m</a:t>
                      </a:r>
                      <a:r>
                        <a:rPr lang="en-US" b="1" baseline="-25000" dirty="0"/>
                        <a:t>1</a:t>
                      </a:r>
                      <a:r>
                        <a:rPr lang="en-US" baseline="0" dirty="0"/>
                        <a:t> and </a:t>
                      </a:r>
                      <a:r>
                        <a:rPr lang="en-US" b="1" baseline="0" dirty="0"/>
                        <a:t>m</a:t>
                      </a:r>
                      <a:r>
                        <a:rPr lang="en-US" b="1" baseline="-25000" dirty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Kilogram</a:t>
                      </a:r>
                    </a:p>
                    <a:p>
                      <a:pPr algn="ctr"/>
                      <a:r>
                        <a:rPr lang="en-US" dirty="0"/>
                        <a:t>[kg]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50680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</a:t>
                      </a:r>
                    </a:p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Meter</a:t>
                      </a:r>
                    </a:p>
                    <a:p>
                      <a:pPr algn="ctr"/>
                      <a:r>
                        <a:rPr lang="en-US" dirty="0"/>
                        <a:t>[m]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089418"/>
                  </a:ext>
                </a:extLst>
              </a:tr>
              <a:tr h="9878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Universal </a:t>
                      </a:r>
                    </a:p>
                    <a:p>
                      <a:pPr algn="ctr"/>
                      <a:r>
                        <a:rPr lang="en-US" dirty="0"/>
                        <a:t>Gravitation Constant</a:t>
                      </a:r>
                    </a:p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760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50276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Constants have units too! That’s what makes our equation valid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346886"/>
              </p:ext>
            </p:extLst>
          </p:nvPr>
        </p:nvGraphicFramePr>
        <p:xfrm>
          <a:off x="4426226" y="2255129"/>
          <a:ext cx="4320210" cy="3787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5">
                  <a:extLst>
                    <a:ext uri="{9D8B030D-6E8A-4147-A177-3AD203B41FA5}">
                      <a16:colId xmlns:a16="http://schemas.microsoft.com/office/drawing/2014/main" val="2942296199"/>
                    </a:ext>
                  </a:extLst>
                </a:gridCol>
                <a:gridCol w="2160105">
                  <a:extLst>
                    <a:ext uri="{9D8B030D-6E8A-4147-A177-3AD203B41FA5}">
                      <a16:colId xmlns:a16="http://schemas.microsoft.com/office/drawing/2014/main" val="4122970025"/>
                    </a:ext>
                  </a:extLst>
                </a:gridCol>
              </a:tblGrid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888748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Force</a:t>
                      </a:r>
                    </a:p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Newton</a:t>
                      </a:r>
                    </a:p>
                    <a:p>
                      <a:pPr algn="ctr"/>
                      <a:r>
                        <a:rPr lang="en-US" dirty="0"/>
                        <a:t>[N]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799052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  <a:p>
                      <a:pPr algn="ctr"/>
                      <a:r>
                        <a:rPr lang="en-US" b="1" dirty="0"/>
                        <a:t>m</a:t>
                      </a:r>
                      <a:r>
                        <a:rPr lang="en-US" b="1" baseline="-25000" dirty="0"/>
                        <a:t>1</a:t>
                      </a:r>
                      <a:r>
                        <a:rPr lang="en-US" baseline="0" dirty="0"/>
                        <a:t> and </a:t>
                      </a:r>
                      <a:r>
                        <a:rPr lang="en-US" b="1" baseline="0" dirty="0"/>
                        <a:t>m</a:t>
                      </a:r>
                      <a:r>
                        <a:rPr lang="en-US" b="1" baseline="-25000" dirty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Kilogram</a:t>
                      </a:r>
                    </a:p>
                    <a:p>
                      <a:pPr algn="ctr"/>
                      <a:r>
                        <a:rPr lang="en-US" dirty="0"/>
                        <a:t>[kg]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50680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</a:t>
                      </a:r>
                    </a:p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Meter</a:t>
                      </a:r>
                    </a:p>
                    <a:p>
                      <a:pPr algn="ctr"/>
                      <a:r>
                        <a:rPr lang="en-US" dirty="0"/>
                        <a:t>[m]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089418"/>
                  </a:ext>
                </a:extLst>
              </a:tr>
              <a:tr h="9878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Universal </a:t>
                      </a:r>
                    </a:p>
                    <a:p>
                      <a:pPr algn="ctr"/>
                      <a:r>
                        <a:rPr lang="en-US" dirty="0"/>
                        <a:t>Gravitation Constant</a:t>
                      </a:r>
                    </a:p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7600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0027BA-B138-4D11-A822-6F4087D30F7C}"/>
                  </a:ext>
                </a:extLst>
              </p:cNvPr>
              <p:cNvSpPr/>
              <p:nvPr/>
            </p:nvSpPr>
            <p:spPr>
              <a:xfrm>
                <a:off x="641565" y="2255129"/>
                <a:ext cx="2637260" cy="1428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𝐹</m:t>
                          </m:r>
                          <m:sSup>
                            <m:sSup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0027BA-B138-4D11-A822-6F4087D30F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65" y="2255129"/>
                <a:ext cx="2637260" cy="14282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D123531-BE07-4208-99CA-B79BF627A551}"/>
                  </a:ext>
                </a:extLst>
              </p:cNvPr>
              <p:cNvSpPr/>
              <p:nvPr/>
            </p:nvSpPr>
            <p:spPr>
              <a:xfrm>
                <a:off x="1121080" y="3947422"/>
                <a:ext cx="2109360" cy="11668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D123531-BE07-4208-99CA-B79BF627A5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080" y="3947422"/>
                <a:ext cx="2109360" cy="11668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E73DE9-89CA-403B-AD29-1272B7EAD92D}"/>
                  </a:ext>
                </a:extLst>
              </p:cNvPr>
              <p:cNvSpPr txBox="1"/>
              <p:nvPr/>
            </p:nvSpPr>
            <p:spPr>
              <a:xfrm>
                <a:off x="1245153" y="5326274"/>
                <a:ext cx="1661160" cy="940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 panose="02040503050406030204" pitchFamily="18" charset="0"/>
                                    </a:rPr>
                                    <m:t>kg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E73DE9-89CA-403B-AD29-1272B7EAD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153" y="5326274"/>
                <a:ext cx="1661160" cy="9401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E5E57B48-8726-4919-BC25-AF691FA8529A}"/>
              </a:ext>
            </a:extLst>
          </p:cNvPr>
          <p:cNvSpPr/>
          <p:nvPr/>
        </p:nvSpPr>
        <p:spPr>
          <a:xfrm>
            <a:off x="6716713" y="5270378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 m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kg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49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Constants have units too! That’s what makes our equation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1565" y="2517913"/>
                <a:ext cx="2870722" cy="10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65" y="2517913"/>
                <a:ext cx="2870722" cy="1054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26226" y="2255129"/>
          <a:ext cx="4320210" cy="3787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5">
                  <a:extLst>
                    <a:ext uri="{9D8B030D-6E8A-4147-A177-3AD203B41FA5}">
                      <a16:colId xmlns:a16="http://schemas.microsoft.com/office/drawing/2014/main" val="2942296199"/>
                    </a:ext>
                  </a:extLst>
                </a:gridCol>
                <a:gridCol w="2160105">
                  <a:extLst>
                    <a:ext uri="{9D8B030D-6E8A-4147-A177-3AD203B41FA5}">
                      <a16:colId xmlns:a16="http://schemas.microsoft.com/office/drawing/2014/main" val="4122970025"/>
                    </a:ext>
                  </a:extLst>
                </a:gridCol>
              </a:tblGrid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888748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Force</a:t>
                      </a:r>
                    </a:p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Newton</a:t>
                      </a:r>
                    </a:p>
                    <a:p>
                      <a:pPr algn="ctr"/>
                      <a:r>
                        <a:rPr lang="en-US" dirty="0"/>
                        <a:t>[N]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799052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  <a:p>
                      <a:pPr algn="ctr"/>
                      <a:r>
                        <a:rPr lang="en-US" b="1" dirty="0"/>
                        <a:t>m</a:t>
                      </a:r>
                      <a:r>
                        <a:rPr lang="en-US" b="1" baseline="-25000" dirty="0"/>
                        <a:t>1</a:t>
                      </a:r>
                      <a:r>
                        <a:rPr lang="en-US" baseline="0" dirty="0"/>
                        <a:t> and </a:t>
                      </a:r>
                      <a:r>
                        <a:rPr lang="en-US" b="1" baseline="0" dirty="0"/>
                        <a:t>m</a:t>
                      </a:r>
                      <a:r>
                        <a:rPr lang="en-US" b="1" baseline="-25000" dirty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Kilogram</a:t>
                      </a:r>
                    </a:p>
                    <a:p>
                      <a:pPr algn="ctr"/>
                      <a:r>
                        <a:rPr lang="en-US" dirty="0"/>
                        <a:t>[kg]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50680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</a:t>
                      </a:r>
                    </a:p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Meter</a:t>
                      </a:r>
                    </a:p>
                    <a:p>
                      <a:pPr algn="ctr"/>
                      <a:r>
                        <a:rPr lang="en-US" dirty="0"/>
                        <a:t>[m]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089418"/>
                  </a:ext>
                </a:extLst>
              </a:tr>
              <a:tr h="9878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Universal </a:t>
                      </a:r>
                    </a:p>
                    <a:p>
                      <a:pPr algn="ctr"/>
                      <a:r>
                        <a:rPr lang="en-US" dirty="0"/>
                        <a:t>Gravitation Constant</a:t>
                      </a:r>
                    </a:p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 m</a:t>
                      </a:r>
                      <a:r>
                        <a:rPr lang="en-US" sz="280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2800" baseline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kg</a:t>
                      </a:r>
                      <a:r>
                        <a:rPr lang="en-US" sz="280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28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7600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7A6AD1-0F3B-40A1-9C48-9CECCCE413A7}"/>
                  </a:ext>
                </a:extLst>
              </p:cNvPr>
              <p:cNvSpPr txBox="1"/>
              <p:nvPr/>
            </p:nvSpPr>
            <p:spPr>
              <a:xfrm>
                <a:off x="397564" y="4065920"/>
                <a:ext cx="3538854" cy="940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7A6AD1-0F3B-40A1-9C48-9CECCCE41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4" y="4065920"/>
                <a:ext cx="3538854" cy="9401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7BBD0F-8728-4C4B-A169-31177BD40921}"/>
                  </a:ext>
                </a:extLst>
              </p:cNvPr>
              <p:cNvSpPr txBox="1"/>
              <p:nvPr/>
            </p:nvSpPr>
            <p:spPr>
              <a:xfrm>
                <a:off x="2520162" y="5252132"/>
                <a:ext cx="1661160" cy="940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 panose="02040503050406030204" pitchFamily="18" charset="0"/>
                                    </a:rPr>
                                    <m:t>kg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7BBD0F-8728-4C4B-A169-31177BD40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162" y="5252132"/>
                <a:ext cx="1661160" cy="9401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16674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Normalized Scientific Notation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0879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Helpful for very </a:t>
            </a:r>
            <a:r>
              <a:rPr lang="en-US" sz="3600" b="1" dirty="0"/>
              <a:t>big</a:t>
            </a:r>
            <a:r>
              <a:rPr lang="en-US" sz="3600" dirty="0"/>
              <a:t> numbers</a:t>
            </a:r>
          </a:p>
          <a:p>
            <a:endParaRPr lang="en-US" sz="3600" dirty="0"/>
          </a:p>
          <a:p>
            <a:r>
              <a:rPr lang="en-US" sz="3600" dirty="0"/>
              <a:t>89,000,000 =</a:t>
            </a:r>
          </a:p>
          <a:p>
            <a:endParaRPr lang="en-US" sz="3600" dirty="0"/>
          </a:p>
          <a:p>
            <a:r>
              <a:rPr lang="en-US" sz="3600" dirty="0"/>
              <a:t>750,000,000,000 =</a:t>
            </a:r>
          </a:p>
          <a:p>
            <a:endParaRPr lang="en-US" sz="3600" dirty="0"/>
          </a:p>
          <a:p>
            <a:r>
              <a:rPr lang="en-US" sz="3600" dirty="0"/>
              <a:t>8,759,000,000 = </a:t>
            </a:r>
          </a:p>
          <a:p>
            <a:endParaRPr lang="en-US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596968-80D1-48A2-89A0-DD5B3D95D597}"/>
              </a:ext>
            </a:extLst>
          </p:cNvPr>
          <p:cNvSpPr txBox="1"/>
          <p:nvPr/>
        </p:nvSpPr>
        <p:spPr>
          <a:xfrm>
            <a:off x="3865897" y="2542424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8.9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BE6E17-1D56-4AEE-9743-6FB1F9172DEC}"/>
              </a:ext>
            </a:extLst>
          </p:cNvPr>
          <p:cNvSpPr txBox="1"/>
          <p:nvPr/>
        </p:nvSpPr>
        <p:spPr>
          <a:xfrm>
            <a:off x="7451768" y="2542424"/>
            <a:ext cx="114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8.9E7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649EEF-BC25-4948-892B-0E3980460303}"/>
              </a:ext>
            </a:extLst>
          </p:cNvPr>
          <p:cNvSpPr txBox="1"/>
          <p:nvPr/>
        </p:nvSpPr>
        <p:spPr>
          <a:xfrm>
            <a:off x="6397572" y="2650147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4B1375-3AFB-472F-97A1-9E2784C6B814}"/>
              </a:ext>
            </a:extLst>
          </p:cNvPr>
          <p:cNvSpPr txBox="1"/>
          <p:nvPr/>
        </p:nvSpPr>
        <p:spPr>
          <a:xfrm>
            <a:off x="3865897" y="4788303"/>
            <a:ext cx="225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8.759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DD086F-FE97-4767-94E4-62E248497377}"/>
              </a:ext>
            </a:extLst>
          </p:cNvPr>
          <p:cNvSpPr txBox="1"/>
          <p:nvPr/>
        </p:nvSpPr>
        <p:spPr>
          <a:xfrm>
            <a:off x="7074572" y="4820214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8.759E9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8A6BE8-41A5-4E59-A682-53C509A81C28}"/>
              </a:ext>
            </a:extLst>
          </p:cNvPr>
          <p:cNvSpPr txBox="1"/>
          <p:nvPr/>
        </p:nvSpPr>
        <p:spPr>
          <a:xfrm>
            <a:off x="6397572" y="489602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C18049-8A23-4586-A452-1A487A03A415}"/>
              </a:ext>
            </a:extLst>
          </p:cNvPr>
          <p:cNvSpPr txBox="1"/>
          <p:nvPr/>
        </p:nvSpPr>
        <p:spPr>
          <a:xfrm>
            <a:off x="4087112" y="3669291"/>
            <a:ext cx="1959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7.5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BF85B1-8757-40C7-B7D2-4485A4E6237A}"/>
              </a:ext>
            </a:extLst>
          </p:cNvPr>
          <p:cNvSpPr txBox="1"/>
          <p:nvPr/>
        </p:nvSpPr>
        <p:spPr>
          <a:xfrm>
            <a:off x="7306970" y="3669291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7.5E11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F60571-43F4-4F87-B45E-0C1FF93EB080}"/>
              </a:ext>
            </a:extLst>
          </p:cNvPr>
          <p:cNvSpPr txBox="1"/>
          <p:nvPr/>
        </p:nvSpPr>
        <p:spPr>
          <a:xfrm>
            <a:off x="6618787" y="3777012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57049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Normalized Scientific Notation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0879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Helpful for very </a:t>
            </a:r>
            <a:r>
              <a:rPr lang="en-US" sz="3600" b="1" dirty="0"/>
              <a:t>small </a:t>
            </a:r>
            <a:r>
              <a:rPr lang="en-US" sz="3600" dirty="0"/>
              <a:t>numbers</a:t>
            </a:r>
          </a:p>
          <a:p>
            <a:endParaRPr lang="en-US" sz="3600" dirty="0"/>
          </a:p>
          <a:p>
            <a:r>
              <a:rPr lang="en-US" sz="3600" dirty="0"/>
              <a:t>0.00125 =</a:t>
            </a:r>
          </a:p>
          <a:p>
            <a:endParaRPr lang="en-US" sz="3600" dirty="0"/>
          </a:p>
          <a:p>
            <a:r>
              <a:rPr lang="en-US" sz="3600" dirty="0"/>
              <a:t>0.0000008255 =</a:t>
            </a:r>
          </a:p>
          <a:p>
            <a:endParaRPr lang="en-US" sz="3600" dirty="0"/>
          </a:p>
          <a:p>
            <a:r>
              <a:rPr lang="en-US" sz="3600" dirty="0"/>
              <a:t>0.00000082550 = </a:t>
            </a:r>
          </a:p>
          <a:p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1F9417-C112-4374-A2C0-24BD00EDC04A}"/>
              </a:ext>
            </a:extLst>
          </p:cNvPr>
          <p:cNvSpPr txBox="1"/>
          <p:nvPr/>
        </p:nvSpPr>
        <p:spPr>
          <a:xfrm>
            <a:off x="3865897" y="2542424"/>
            <a:ext cx="2141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1.25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-3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5F1493-BBE1-47D8-B935-E5EA5CC89B6A}"/>
              </a:ext>
            </a:extLst>
          </p:cNvPr>
          <p:cNvSpPr txBox="1"/>
          <p:nvPr/>
        </p:nvSpPr>
        <p:spPr>
          <a:xfrm>
            <a:off x="6927586" y="2542425"/>
            <a:ext cx="1531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1.25E-3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438BA-9353-4295-8737-97BFC9E7DAD0}"/>
              </a:ext>
            </a:extLst>
          </p:cNvPr>
          <p:cNvSpPr txBox="1"/>
          <p:nvPr/>
        </p:nvSpPr>
        <p:spPr>
          <a:xfrm>
            <a:off x="6397572" y="2650147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37C2E9-26D5-4ADB-8210-E7EA6F0A0D8C}"/>
              </a:ext>
            </a:extLst>
          </p:cNvPr>
          <p:cNvSpPr txBox="1"/>
          <p:nvPr/>
        </p:nvSpPr>
        <p:spPr>
          <a:xfrm>
            <a:off x="3865897" y="4788303"/>
            <a:ext cx="2584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8.2550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-7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A6DAA9-1705-4A65-9F97-FF8C0E7B5973}"/>
              </a:ext>
            </a:extLst>
          </p:cNvPr>
          <p:cNvSpPr txBox="1"/>
          <p:nvPr/>
        </p:nvSpPr>
        <p:spPr>
          <a:xfrm>
            <a:off x="6927586" y="4788303"/>
            <a:ext cx="1973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8.2550E-7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5AB115-98CA-4E0B-AD64-CBEBC70BA905}"/>
              </a:ext>
            </a:extLst>
          </p:cNvPr>
          <p:cNvSpPr txBox="1"/>
          <p:nvPr/>
        </p:nvSpPr>
        <p:spPr>
          <a:xfrm>
            <a:off x="6397572" y="489602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9ED5FD-659B-41B3-8601-C2EDD194BE87}"/>
              </a:ext>
            </a:extLst>
          </p:cNvPr>
          <p:cNvSpPr txBox="1"/>
          <p:nvPr/>
        </p:nvSpPr>
        <p:spPr>
          <a:xfrm>
            <a:off x="3865897" y="3730800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8.255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-7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BBE549-69AB-41C3-BC30-8ACF15913FA3}"/>
              </a:ext>
            </a:extLst>
          </p:cNvPr>
          <p:cNvSpPr txBox="1"/>
          <p:nvPr/>
        </p:nvSpPr>
        <p:spPr>
          <a:xfrm>
            <a:off x="6927586" y="3730800"/>
            <a:ext cx="1752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8.255E-7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10771-B8D2-49BC-B3A1-1C9BEFD94866}"/>
              </a:ext>
            </a:extLst>
          </p:cNvPr>
          <p:cNvSpPr txBox="1"/>
          <p:nvPr/>
        </p:nvSpPr>
        <p:spPr>
          <a:xfrm>
            <a:off x="6397572" y="383852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789679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convert fraction units and exponential units using Dimensional Analysis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dimensional analysis to verify a formula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dimensional analysis to determine the units for a solution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represent large and small numbers using scientific notation</a:t>
            </a: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D76A09F-A31C-428C-9E86-B5100AAA6678}"/>
                  </a:ext>
                </a:extLst>
              </p:cNvPr>
              <p:cNvSpPr/>
              <p:nvPr/>
            </p:nvSpPr>
            <p:spPr>
              <a:xfrm>
                <a:off x="1950918" y="3600382"/>
                <a:ext cx="3036409" cy="1141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1.609 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km</m:t>
                          </m:r>
                        </m:num>
                        <m:den>
                          <m:r>
                            <a:rPr lang="en-US" sz="36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</m:t>
                          </m:r>
                        </m:den>
                      </m:f>
                      <m:r>
                        <a:rPr lang="en-US" sz="36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D76A09F-A31C-428C-9E86-B5100AAA66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918" y="3600382"/>
                <a:ext cx="3036409" cy="11410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26.2 miles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 kilometers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2109" y="2472744"/>
            <a:ext cx="4050601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Mile = 1.609 Kilometers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6B978A-7290-4F9C-AFD6-39457658F35C}"/>
                  </a:ext>
                </a:extLst>
              </p:cNvPr>
              <p:cNvSpPr txBox="1"/>
              <p:nvPr/>
            </p:nvSpPr>
            <p:spPr>
              <a:xfrm>
                <a:off x="341290" y="3956341"/>
                <a:ext cx="157735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26.2 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mi</m:t>
                      </m:r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6B978A-7290-4F9C-AFD6-39457658F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90" y="3956341"/>
                <a:ext cx="1577355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A10765-2AC6-4914-BFEC-CAE26BA2DBA2}"/>
                  </a:ext>
                </a:extLst>
              </p:cNvPr>
              <p:cNvSpPr txBox="1"/>
              <p:nvPr/>
            </p:nvSpPr>
            <p:spPr>
              <a:xfrm>
                <a:off x="5019600" y="3958726"/>
                <a:ext cx="2114874" cy="615553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𝐤𝐦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A10765-2AC6-4914-BFEC-CAE26BA2D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00" y="3958726"/>
                <a:ext cx="2114874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D0E9DE-835C-4F0E-989F-7FC958E7AA86}"/>
              </a:ext>
            </a:extLst>
          </p:cNvPr>
          <p:cNvCxnSpPr>
            <a:cxnSpLocks/>
          </p:cNvCxnSpPr>
          <p:nvPr/>
        </p:nvCxnSpPr>
        <p:spPr>
          <a:xfrm flipV="1">
            <a:off x="1354671" y="4100659"/>
            <a:ext cx="518475" cy="33424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0A2EED-1622-4364-A369-39F8B3B8E0F9}"/>
              </a:ext>
            </a:extLst>
          </p:cNvPr>
          <p:cNvCxnSpPr>
            <a:cxnSpLocks/>
          </p:cNvCxnSpPr>
          <p:nvPr/>
        </p:nvCxnSpPr>
        <p:spPr>
          <a:xfrm flipV="1">
            <a:off x="3343727" y="4407158"/>
            <a:ext cx="518475" cy="33424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545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F47899-0F91-4168-A6FF-F107BC779442}"/>
                  </a:ext>
                </a:extLst>
              </p:cNvPr>
              <p:cNvSpPr txBox="1"/>
              <p:nvPr/>
            </p:nvSpPr>
            <p:spPr>
              <a:xfrm>
                <a:off x="648639" y="3683075"/>
                <a:ext cx="955390" cy="8156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hr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F47899-0F91-4168-A6FF-F107BC779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39" y="3683075"/>
                <a:ext cx="955390" cy="8156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78A7AD-CED9-4A17-AB1C-6E6EB2E83BD9}"/>
                  </a:ext>
                </a:extLst>
              </p:cNvPr>
              <p:cNvSpPr/>
              <p:nvPr/>
            </p:nvSpPr>
            <p:spPr>
              <a:xfrm>
                <a:off x="1518329" y="3633697"/>
                <a:ext cx="1774460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1609 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78A7AD-CED9-4A17-AB1C-6E6EB2E83B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329" y="3633697"/>
                <a:ext cx="1774460" cy="8991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50DB46D-3C32-48BE-B938-550D9D405C0C}"/>
                  </a:ext>
                </a:extLst>
              </p:cNvPr>
              <p:cNvSpPr/>
              <p:nvPr/>
            </p:nvSpPr>
            <p:spPr>
              <a:xfrm>
                <a:off x="3091138" y="3607889"/>
                <a:ext cx="1676677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hr</m:t>
                          </m:r>
                        </m:num>
                        <m:den>
                          <m: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min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50DB46D-3C32-48BE-B938-550D9D405C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38" y="3607889"/>
                <a:ext cx="1676677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E349E13-0BBA-4E6A-8A93-917C8D155F94}"/>
                  </a:ext>
                </a:extLst>
              </p:cNvPr>
              <p:cNvSpPr/>
              <p:nvPr/>
            </p:nvSpPr>
            <p:spPr>
              <a:xfrm>
                <a:off x="4566163" y="3639986"/>
                <a:ext cx="184537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min</m:t>
                          </m:r>
                        </m:num>
                        <m:den>
                          <m: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sz="28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E349E13-0BBA-4E6A-8A93-917C8D155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163" y="3639986"/>
                <a:ext cx="1845377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fractions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35 mi hr</a:t>
            </a:r>
            <a:r>
              <a:rPr lang="en-US" sz="2800" baseline="30000" dirty="0">
                <a:latin typeface="+mj-lt"/>
              </a:rPr>
              <a:t>-1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 m s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-1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84362" y="2472744"/>
            <a:ext cx="3118347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Mile = 1609 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7B31A30-C1D5-4EAD-92C4-2B2036A16D5C}"/>
                  </a:ext>
                </a:extLst>
              </p:cNvPr>
              <p:cNvSpPr txBox="1"/>
              <p:nvPr/>
            </p:nvSpPr>
            <p:spPr>
              <a:xfrm>
                <a:off x="6449341" y="3876593"/>
                <a:ext cx="2154949" cy="503599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p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7B31A30-C1D5-4EAD-92C4-2B2036A16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341" y="3876593"/>
                <a:ext cx="2154949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5C7AAA-C473-420D-BE35-679AD9CE047E}"/>
              </a:ext>
            </a:extLst>
          </p:cNvPr>
          <p:cNvCxnSpPr>
            <a:cxnSpLocks/>
          </p:cNvCxnSpPr>
          <p:nvPr/>
        </p:nvCxnSpPr>
        <p:spPr>
          <a:xfrm flipV="1">
            <a:off x="1166136" y="3776955"/>
            <a:ext cx="426994" cy="23698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53A5B5-EED2-4A7E-B754-3CDB8A6E427D}"/>
              </a:ext>
            </a:extLst>
          </p:cNvPr>
          <p:cNvCxnSpPr>
            <a:cxnSpLocks/>
          </p:cNvCxnSpPr>
          <p:nvPr/>
        </p:nvCxnSpPr>
        <p:spPr>
          <a:xfrm flipV="1">
            <a:off x="2487459" y="4276095"/>
            <a:ext cx="426994" cy="23698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A06EFD-78BA-45EE-AEE5-3FDADF00A981}"/>
              </a:ext>
            </a:extLst>
          </p:cNvPr>
          <p:cNvCxnSpPr>
            <a:cxnSpLocks/>
          </p:cNvCxnSpPr>
          <p:nvPr/>
        </p:nvCxnSpPr>
        <p:spPr>
          <a:xfrm flipV="1">
            <a:off x="1091335" y="4261700"/>
            <a:ext cx="426994" cy="23698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64CCB-5F53-4913-B8FB-334926568859}"/>
              </a:ext>
            </a:extLst>
          </p:cNvPr>
          <p:cNvCxnSpPr>
            <a:cxnSpLocks/>
          </p:cNvCxnSpPr>
          <p:nvPr/>
        </p:nvCxnSpPr>
        <p:spPr>
          <a:xfrm flipV="1">
            <a:off x="4043495" y="3776955"/>
            <a:ext cx="426994" cy="23698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7ED392-F42F-4AF6-8661-646441B2AD62}"/>
              </a:ext>
            </a:extLst>
          </p:cNvPr>
          <p:cNvCxnSpPr>
            <a:cxnSpLocks/>
          </p:cNvCxnSpPr>
          <p:nvPr/>
        </p:nvCxnSpPr>
        <p:spPr>
          <a:xfrm flipV="1">
            <a:off x="3999681" y="4276095"/>
            <a:ext cx="657160" cy="23698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8869E1-23DB-43A3-AC26-143B20286A05}"/>
              </a:ext>
            </a:extLst>
          </p:cNvPr>
          <p:cNvCxnSpPr>
            <a:cxnSpLocks/>
          </p:cNvCxnSpPr>
          <p:nvPr/>
        </p:nvCxnSpPr>
        <p:spPr>
          <a:xfrm flipV="1">
            <a:off x="5273871" y="3767528"/>
            <a:ext cx="657160" cy="23698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490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  <p:bldP spid="10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How many cm</a:t>
            </a:r>
            <a:r>
              <a:rPr lang="en-US" sz="2800" baseline="30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 are there in 1 m</a:t>
            </a:r>
            <a:r>
              <a:rPr lang="en-US" sz="2800" baseline="30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290" y="3790122"/>
            <a:ext cx="8461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How many cm</a:t>
            </a:r>
            <a:r>
              <a:rPr lang="en-US" sz="2800" baseline="30000" dirty="0">
                <a:latin typeface="+mj-lt"/>
              </a:rPr>
              <a:t>3</a:t>
            </a:r>
            <a:r>
              <a:rPr lang="en-US" sz="2800" dirty="0">
                <a:latin typeface="+mj-lt"/>
              </a:rPr>
              <a:t> are there in 1 m</a:t>
            </a:r>
            <a:r>
              <a:rPr lang="en-US" sz="2800" baseline="30000" dirty="0">
                <a:latin typeface="+mj-lt"/>
              </a:rPr>
              <a:t>3</a:t>
            </a:r>
            <a:r>
              <a:rPr lang="en-US" sz="2800" dirty="0">
                <a:latin typeface="+mj-lt"/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EFF74A-B98A-4071-B4B4-7D3BA1B7AC71}"/>
              </a:ext>
            </a:extLst>
          </p:cNvPr>
          <p:cNvSpPr/>
          <p:nvPr/>
        </p:nvSpPr>
        <p:spPr>
          <a:xfrm>
            <a:off x="1046375" y="251380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7F1046-2CE1-4A51-BB2D-89EE0A8C606D}"/>
              </a:ext>
            </a:extLst>
          </p:cNvPr>
          <p:cNvSpPr/>
          <p:nvPr/>
        </p:nvSpPr>
        <p:spPr>
          <a:xfrm>
            <a:off x="1046375" y="5014200"/>
            <a:ext cx="914400" cy="914400"/>
          </a:xfrm>
          <a:prstGeom prst="rect">
            <a:avLst/>
          </a:prstGeom>
          <a:scene3d>
            <a:camera prst="isometricOffAxis2Left"/>
            <a:lightRig rig="threePt" dir="t"/>
          </a:scene3d>
          <a:sp3d extrusionH="10160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59F5878-416C-4E32-93DC-4DAD573F5799}"/>
                  </a:ext>
                </a:extLst>
              </p:cNvPr>
              <p:cNvSpPr/>
              <p:nvPr/>
            </p:nvSpPr>
            <p:spPr>
              <a:xfrm>
                <a:off x="2693473" y="5014200"/>
                <a:ext cx="28104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  <m:r>
                        <a:rPr lang="en-US" sz="24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59F5878-416C-4E32-93DC-4DAD573F57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473" y="5014200"/>
                <a:ext cx="2810449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533874F-83A8-49DD-8577-E18329E74DFA}"/>
                  </a:ext>
                </a:extLst>
              </p:cNvPr>
              <p:cNvSpPr/>
              <p:nvPr/>
            </p:nvSpPr>
            <p:spPr>
              <a:xfrm>
                <a:off x="4042176" y="2762124"/>
                <a:ext cx="19442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  <m:r>
                        <a:rPr lang="en-US" sz="24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533874F-83A8-49DD-8577-E18329E74D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176" y="2762124"/>
                <a:ext cx="194425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A234B9-5DBE-4180-9E1F-6DF8AACF623A}"/>
                  </a:ext>
                </a:extLst>
              </p:cNvPr>
              <p:cNvSpPr/>
              <p:nvPr/>
            </p:nvSpPr>
            <p:spPr>
              <a:xfrm>
                <a:off x="5812116" y="2757866"/>
                <a:ext cx="12206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A234B9-5DBE-4180-9E1F-6DF8AACF6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116" y="2757866"/>
                <a:ext cx="122065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8CB4DD-DCDF-4F85-8A0A-1C321FF221BD}"/>
                  </a:ext>
                </a:extLst>
              </p:cNvPr>
              <p:cNvSpPr/>
              <p:nvPr/>
            </p:nvSpPr>
            <p:spPr>
              <a:xfrm>
                <a:off x="6870834" y="2749531"/>
                <a:ext cx="193187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𝐜𝐦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8CB4DD-DCDF-4F85-8A0A-1C321FF221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834" y="2749531"/>
                <a:ext cx="1931876" cy="47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8FB3F02-D4B7-4788-99F9-F02EB4872CEA}"/>
                  </a:ext>
                </a:extLst>
              </p:cNvPr>
              <p:cNvSpPr/>
              <p:nvPr/>
            </p:nvSpPr>
            <p:spPr>
              <a:xfrm>
                <a:off x="5337462" y="5022535"/>
                <a:ext cx="12206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8FB3F02-D4B7-4788-99F9-F02EB4872C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462" y="5022535"/>
                <a:ext cx="122065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FBD563-7FD9-45C0-BE64-61FDCB9F6A15}"/>
                  </a:ext>
                </a:extLst>
              </p:cNvPr>
              <p:cNvSpPr/>
              <p:nvPr/>
            </p:nvSpPr>
            <p:spPr>
              <a:xfrm>
                <a:off x="6375452" y="5009656"/>
                <a:ext cx="24143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𝐜𝐦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FBD563-7FD9-45C0-BE64-61FDCB9F6A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452" y="5009656"/>
                <a:ext cx="2414379" cy="470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4B7C21E9-A5A7-4559-A308-99227F8549D0}"/>
              </a:ext>
            </a:extLst>
          </p:cNvPr>
          <p:cNvSpPr/>
          <p:nvPr/>
        </p:nvSpPr>
        <p:spPr>
          <a:xfrm>
            <a:off x="1046375" y="5014200"/>
            <a:ext cx="914400" cy="914400"/>
          </a:xfrm>
          <a:prstGeom prst="rect">
            <a:avLst/>
          </a:prstGeom>
          <a:scene3d>
            <a:camera prst="isometricOffAxis2Left"/>
            <a:lightRig rig="threePt" dir="t"/>
          </a:scene3d>
          <a:sp3d extrusionH="127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19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/>
      <p:bldP spid="11" grpId="0"/>
      <p:bldP spid="12" grpId="0"/>
      <p:bldP spid="14" grpId="0"/>
      <p:bldP spid="15" grpId="0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0.05 km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B0D9EA-A32D-483E-BB23-9F04990CE6C9}"/>
                  </a:ext>
                </a:extLst>
              </p:cNvPr>
              <p:cNvSpPr txBox="1"/>
              <p:nvPr/>
            </p:nvSpPr>
            <p:spPr>
              <a:xfrm>
                <a:off x="459297" y="3685631"/>
                <a:ext cx="16970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0.05 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km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B0D9EA-A32D-483E-BB23-9F04990CE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97" y="3685631"/>
                <a:ext cx="169700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FDE2FD-3999-4D2A-8C77-B9F40FA1FA1F}"/>
                  </a:ext>
                </a:extLst>
              </p:cNvPr>
              <p:cNvSpPr txBox="1"/>
              <p:nvPr/>
            </p:nvSpPr>
            <p:spPr>
              <a:xfrm>
                <a:off x="6362460" y="3685631"/>
                <a:ext cx="2394822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FDE2FD-3999-4D2A-8C77-B9F40FA1F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460" y="3685631"/>
                <a:ext cx="2394822" cy="566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E5AB69-010B-4802-AA32-B96838F50031}"/>
                  </a:ext>
                </a:extLst>
              </p:cNvPr>
              <p:cNvSpPr txBox="1"/>
              <p:nvPr/>
            </p:nvSpPr>
            <p:spPr>
              <a:xfrm>
                <a:off x="1625662" y="5275947"/>
                <a:ext cx="16970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0.05 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km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E5AB69-010B-4802-AA32-B96838F50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662" y="5275947"/>
                <a:ext cx="1697003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D6EEB0-8461-474A-8381-C3A20CE9BF92}"/>
                  </a:ext>
                </a:extLst>
              </p:cNvPr>
              <p:cNvSpPr txBox="1"/>
              <p:nvPr/>
            </p:nvSpPr>
            <p:spPr>
              <a:xfrm>
                <a:off x="6362460" y="5275947"/>
                <a:ext cx="2394822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D6EEB0-8461-474A-8381-C3A20CE9B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460" y="5275947"/>
                <a:ext cx="2394822" cy="566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D2D744-D944-4D6F-BE15-1ACC93B9ACE0}"/>
                  </a:ext>
                </a:extLst>
              </p:cNvPr>
              <p:cNvSpPr txBox="1"/>
              <p:nvPr/>
            </p:nvSpPr>
            <p:spPr>
              <a:xfrm>
                <a:off x="2210967" y="3446041"/>
                <a:ext cx="1819216" cy="922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km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9D2D744-D944-4D6F-BE15-1ACC93B9A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967" y="3446041"/>
                <a:ext cx="1819216" cy="922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90A907-2533-4CC4-ADC0-5987AA94836C}"/>
                  </a:ext>
                </a:extLst>
              </p:cNvPr>
              <p:cNvSpPr txBox="1"/>
              <p:nvPr/>
            </p:nvSpPr>
            <p:spPr>
              <a:xfrm>
                <a:off x="4017304" y="3446041"/>
                <a:ext cx="2239396" cy="922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km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90A907-2533-4CC4-ADC0-5987AA948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304" y="3446041"/>
                <a:ext cx="2239396" cy="9221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3860A92-F012-43BA-B56F-929BDC8BD8B8}"/>
                  </a:ext>
                </a:extLst>
              </p:cNvPr>
              <p:cNvSpPr txBox="1"/>
              <p:nvPr/>
            </p:nvSpPr>
            <p:spPr>
              <a:xfrm>
                <a:off x="3369106" y="4891983"/>
                <a:ext cx="2900473" cy="1203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km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3860A92-F012-43BA-B56F-929BDC8BD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106" y="4891983"/>
                <a:ext cx="2900473" cy="1203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092B44-6F49-4DCB-94FA-F6250CF3C527}"/>
                  </a:ext>
                </a:extLst>
              </p:cNvPr>
              <p:cNvSpPr txBox="1"/>
              <p:nvPr/>
            </p:nvSpPr>
            <p:spPr>
              <a:xfrm>
                <a:off x="459296" y="3686665"/>
                <a:ext cx="16970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0.05 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km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092B44-6F49-4DCB-94FA-F6250CF3C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96" y="3686665"/>
                <a:ext cx="169700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63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3 L 0.12743 0.2314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5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ft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8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800" baseline="30000" dirty="0">
              <a:latin typeface="+mj-lt"/>
              <a:sym typeface="Wingdings" panose="05000000000000000000" pitchFamily="2" charset="2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5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3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ft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3</a:t>
            </a:r>
          </a:p>
          <a:p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7180" y="1680906"/>
            <a:ext cx="3000778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meter = 3.28 feet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A1DD6B-89D7-4D82-BC0A-3B8911509D38}"/>
                  </a:ext>
                </a:extLst>
              </p:cNvPr>
              <p:cNvSpPr txBox="1"/>
              <p:nvPr/>
            </p:nvSpPr>
            <p:spPr>
              <a:xfrm>
                <a:off x="2498525" y="2802421"/>
                <a:ext cx="3520644" cy="110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3.28 </m:t>
                              </m:r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ft</m:t>
                              </m:r>
                            </m:num>
                            <m:den>
                              <m:r>
                                <a:rPr lang="en-US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A1DD6B-89D7-4D82-BC0A-3B8911509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525" y="2802421"/>
                <a:ext cx="3520644" cy="11065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D6B7935-7A38-423C-85F5-DE1F999C3C83}"/>
                  </a:ext>
                </a:extLst>
              </p:cNvPr>
              <p:cNvSpPr txBox="1"/>
              <p:nvPr/>
            </p:nvSpPr>
            <p:spPr>
              <a:xfrm>
                <a:off x="6374211" y="3145717"/>
                <a:ext cx="1810111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𝟓𝟑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𝐟𝐭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D6B7935-7A38-423C-85F5-DE1F999C3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211" y="3145717"/>
                <a:ext cx="1810111" cy="566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AA49FE-3F98-4388-BA24-C3B0B1419512}"/>
                  </a:ext>
                </a:extLst>
              </p:cNvPr>
              <p:cNvSpPr txBox="1"/>
              <p:nvPr/>
            </p:nvSpPr>
            <p:spPr>
              <a:xfrm>
                <a:off x="2498525" y="4839147"/>
                <a:ext cx="3520644" cy="110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3.28 </m:t>
                              </m:r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ft</m:t>
                              </m:r>
                            </m:num>
                            <m:den>
                              <m:r>
                                <a:rPr lang="en-US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</m:e>
                      </m:d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AA49FE-3F98-4388-BA24-C3B0B1419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525" y="4839147"/>
                <a:ext cx="3520644" cy="1106521"/>
              </a:xfrm>
              <a:prstGeom prst="rect">
                <a:avLst/>
              </a:prstGeom>
              <a:blipFill>
                <a:blip r:embed="rId4"/>
                <a:stretch>
                  <a:fillRect b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F5F6AA-6E4E-453B-B29E-A541AAD0FAD6}"/>
                  </a:ext>
                </a:extLst>
              </p:cNvPr>
              <p:cNvSpPr txBox="1"/>
              <p:nvPr/>
            </p:nvSpPr>
            <p:spPr>
              <a:xfrm>
                <a:off x="6374211" y="5182443"/>
                <a:ext cx="2085827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𝟏𝟕𝟔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𝐟𝐭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F5F6AA-6E4E-453B-B29E-A541AAD0F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211" y="5182443"/>
                <a:ext cx="2085827" cy="566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90E538-2B29-444E-8BC7-EAA85459FD67}"/>
                  </a:ext>
                </a:extLst>
              </p:cNvPr>
              <p:cNvSpPr txBox="1"/>
              <p:nvPr/>
            </p:nvSpPr>
            <p:spPr>
              <a:xfrm>
                <a:off x="5451932" y="4839147"/>
                <a:ext cx="3729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90E538-2B29-444E-8BC7-EAA85459FD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932" y="4839147"/>
                <a:ext cx="37292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DDD889-1576-49B6-A9C9-23EB90E98FFA}"/>
                  </a:ext>
                </a:extLst>
              </p:cNvPr>
              <p:cNvSpPr txBox="1"/>
              <p:nvPr/>
            </p:nvSpPr>
            <p:spPr>
              <a:xfrm>
                <a:off x="5409387" y="2817940"/>
                <a:ext cx="3729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DDD889-1576-49B6-A9C9-23EB90E98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387" y="2817940"/>
                <a:ext cx="37292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905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Start with the formula and substitute units in for variables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96540" y="3817089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Is this formula valid?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6D20ED-0491-4073-B7FF-B864A2182BB6}"/>
                  </a:ext>
                </a:extLst>
              </p:cNvPr>
              <p:cNvSpPr txBox="1"/>
              <p:nvPr/>
            </p:nvSpPr>
            <p:spPr>
              <a:xfrm>
                <a:off x="837470" y="4724458"/>
                <a:ext cx="14382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6D20ED-0491-4073-B7FF-B864A2182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70" y="4724458"/>
                <a:ext cx="143821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99C0E9-CA87-4499-B203-FFC8770DB000}"/>
                  </a:ext>
                </a:extLst>
              </p:cNvPr>
              <p:cNvSpPr txBox="1"/>
              <p:nvPr/>
            </p:nvSpPr>
            <p:spPr>
              <a:xfrm>
                <a:off x="1022777" y="2294132"/>
                <a:ext cx="1353896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99C0E9-CA87-4499-B203-FFC8770DB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777" y="2294132"/>
                <a:ext cx="1353896" cy="10518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3965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Start with the formula and substitute units in for variables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96540" y="3817089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Is this formula valid?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6D20ED-0491-4073-B7FF-B864A2182BB6}"/>
                  </a:ext>
                </a:extLst>
              </p:cNvPr>
              <p:cNvSpPr txBox="1"/>
              <p:nvPr/>
            </p:nvSpPr>
            <p:spPr>
              <a:xfrm>
                <a:off x="837470" y="4724458"/>
                <a:ext cx="24593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=  </m:t>
                      </m:r>
                      <m:r>
                        <a:rPr lang="en-US" sz="3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6D20ED-0491-4073-B7FF-B864A2182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70" y="4724458"/>
                <a:ext cx="245939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99C0E9-CA87-4499-B203-FFC8770DB000}"/>
                  </a:ext>
                </a:extLst>
              </p:cNvPr>
              <p:cNvSpPr txBox="1"/>
              <p:nvPr/>
            </p:nvSpPr>
            <p:spPr>
              <a:xfrm>
                <a:off x="1022777" y="2294132"/>
                <a:ext cx="1858842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99C0E9-CA87-4499-B203-FFC8770DB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777" y="2294132"/>
                <a:ext cx="1858842" cy="10518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92661B8-39B7-4C57-8761-11C4E0B0EDBF}"/>
                  </a:ext>
                </a:extLst>
              </p:cNvPr>
              <p:cNvSpPr txBox="1"/>
              <p:nvPr/>
            </p:nvSpPr>
            <p:spPr>
              <a:xfrm>
                <a:off x="753069" y="2273299"/>
                <a:ext cx="2154308" cy="1155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92661B8-39B7-4C57-8761-11C4E0B0E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69" y="2273299"/>
                <a:ext cx="2154308" cy="11557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B4B442-EACD-40A8-8065-E5A38B921A28}"/>
                  </a:ext>
                </a:extLst>
              </p:cNvPr>
              <p:cNvSpPr txBox="1"/>
              <p:nvPr/>
            </p:nvSpPr>
            <p:spPr>
              <a:xfrm>
                <a:off x="599235" y="4514057"/>
                <a:ext cx="2832827" cy="949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36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BB4B442-EACD-40A8-8065-E5A38B921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35" y="4514057"/>
                <a:ext cx="2832827" cy="9490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4047E80-5BE9-4ED1-B4D2-C31C7121F1D7}"/>
              </a:ext>
            </a:extLst>
          </p:cNvPr>
          <p:cNvCxnSpPr>
            <a:cxnSpLocks/>
          </p:cNvCxnSpPr>
          <p:nvPr/>
        </p:nvCxnSpPr>
        <p:spPr>
          <a:xfrm flipV="1">
            <a:off x="2357962" y="5126286"/>
            <a:ext cx="269693" cy="16299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CC4B2FC-41AC-4B97-A11B-21617BBDBC6D}"/>
              </a:ext>
            </a:extLst>
          </p:cNvPr>
          <p:cNvCxnSpPr>
            <a:cxnSpLocks/>
          </p:cNvCxnSpPr>
          <p:nvPr/>
        </p:nvCxnSpPr>
        <p:spPr>
          <a:xfrm flipV="1">
            <a:off x="2881619" y="4882965"/>
            <a:ext cx="426994" cy="23698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B987920-886E-4834-873C-F906A62524F4}"/>
                  </a:ext>
                </a:extLst>
              </p:cNvPr>
              <p:cNvSpPr txBox="1"/>
              <p:nvPr/>
            </p:nvSpPr>
            <p:spPr>
              <a:xfrm>
                <a:off x="4423239" y="4514303"/>
                <a:ext cx="2154308" cy="949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B987920-886E-4834-873C-F906A6252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239" y="4514303"/>
                <a:ext cx="2154308" cy="9490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B88B45-D96C-49B7-B7AF-DEF5EF85DAEE}"/>
              </a:ext>
            </a:extLst>
          </p:cNvPr>
          <p:cNvCxnSpPr>
            <a:cxnSpLocks/>
          </p:cNvCxnSpPr>
          <p:nvPr/>
        </p:nvCxnSpPr>
        <p:spPr>
          <a:xfrm flipV="1">
            <a:off x="4568391" y="4514303"/>
            <a:ext cx="2009156" cy="94904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A88B2F6-ECC5-442A-AF49-FBD624AB1A12}"/>
              </a:ext>
            </a:extLst>
          </p:cNvPr>
          <p:cNvCxnSpPr>
            <a:cxnSpLocks/>
          </p:cNvCxnSpPr>
          <p:nvPr/>
        </p:nvCxnSpPr>
        <p:spPr>
          <a:xfrm>
            <a:off x="4568391" y="4513631"/>
            <a:ext cx="2009156" cy="105035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9DEDA5C-0032-475E-9A51-D00625445C25}"/>
              </a:ext>
            </a:extLst>
          </p:cNvPr>
          <p:cNvSpPr txBox="1"/>
          <p:nvPr/>
        </p:nvSpPr>
        <p:spPr>
          <a:xfrm>
            <a:off x="4817353" y="4109604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 valid</a:t>
            </a:r>
          </a:p>
        </p:txBody>
      </p:sp>
    </p:spTree>
    <p:extLst>
      <p:ext uri="{BB962C8B-B14F-4D97-AF65-F5344CB8AC3E}">
        <p14:creationId xmlns:p14="http://schemas.microsoft.com/office/powerpoint/2010/main" val="269950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2" grpId="0"/>
      <p:bldP spid="23" grpId="0"/>
      <p:bldP spid="26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Start with the formula and substitute units in for variables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96540" y="3817089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Is this formula valid?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8D201A-C951-42CC-AEA1-A34A88FC64BC}"/>
                  </a:ext>
                </a:extLst>
              </p:cNvPr>
              <p:cNvSpPr txBox="1"/>
              <p:nvPr/>
            </p:nvSpPr>
            <p:spPr>
              <a:xfrm>
                <a:off x="4794421" y="2335878"/>
                <a:ext cx="2154308" cy="1155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8D201A-C951-42CC-AEA1-A34A88FC6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421" y="2335878"/>
                <a:ext cx="2154308" cy="11557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EEAD30-4ED5-4549-BAE1-DD0BFEF20FC0}"/>
                  </a:ext>
                </a:extLst>
              </p:cNvPr>
              <p:cNvSpPr txBox="1"/>
              <p:nvPr/>
            </p:nvSpPr>
            <p:spPr>
              <a:xfrm>
                <a:off x="2907361" y="4526936"/>
                <a:ext cx="2832827" cy="949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36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EEAD30-4ED5-4549-BAE1-DD0BFEF20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61" y="4526936"/>
                <a:ext cx="2832827" cy="9490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E98B47-B707-4421-A6AC-4BC25E629E6B}"/>
                  </a:ext>
                </a:extLst>
              </p:cNvPr>
              <p:cNvSpPr txBox="1"/>
              <p:nvPr/>
            </p:nvSpPr>
            <p:spPr>
              <a:xfrm>
                <a:off x="6119724" y="5070518"/>
                <a:ext cx="2154308" cy="949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E98B47-B707-4421-A6AC-4BC25E629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724" y="5070518"/>
                <a:ext cx="2154308" cy="9490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3BC4D2-ECED-425D-AED7-B92EF61AFB29}"/>
              </a:ext>
            </a:extLst>
          </p:cNvPr>
          <p:cNvCxnSpPr>
            <a:cxnSpLocks/>
          </p:cNvCxnSpPr>
          <p:nvPr/>
        </p:nvCxnSpPr>
        <p:spPr>
          <a:xfrm flipV="1">
            <a:off x="6264876" y="5070518"/>
            <a:ext cx="2009156" cy="94904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BD75329-B97A-4899-9A5A-1C83AE1B6B28}"/>
              </a:ext>
            </a:extLst>
          </p:cNvPr>
          <p:cNvCxnSpPr>
            <a:cxnSpLocks/>
          </p:cNvCxnSpPr>
          <p:nvPr/>
        </p:nvCxnSpPr>
        <p:spPr>
          <a:xfrm>
            <a:off x="6264876" y="5069846"/>
            <a:ext cx="2009156" cy="105035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CBF9089-824E-4410-B328-FA61706E241B}"/>
              </a:ext>
            </a:extLst>
          </p:cNvPr>
          <p:cNvSpPr txBox="1"/>
          <p:nvPr/>
        </p:nvSpPr>
        <p:spPr>
          <a:xfrm>
            <a:off x="6513838" y="4665819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6D20ED-0491-4073-B7FF-B864A2182BB6}"/>
                  </a:ext>
                </a:extLst>
              </p:cNvPr>
              <p:cNvSpPr txBox="1"/>
              <p:nvPr/>
            </p:nvSpPr>
            <p:spPr>
              <a:xfrm>
                <a:off x="837470" y="4724458"/>
                <a:ext cx="14382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6D20ED-0491-4073-B7FF-B864A2182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70" y="4724458"/>
                <a:ext cx="143821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99C0E9-CA87-4499-B203-FFC8770DB000}"/>
                  </a:ext>
                </a:extLst>
              </p:cNvPr>
              <p:cNvSpPr txBox="1"/>
              <p:nvPr/>
            </p:nvSpPr>
            <p:spPr>
              <a:xfrm>
                <a:off x="1022777" y="2294132"/>
                <a:ext cx="1353896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99C0E9-CA87-4499-B203-FFC8770DB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777" y="2294132"/>
                <a:ext cx="1353896" cy="10518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748914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11648</TotalTime>
  <Words>560</Words>
  <Application>Microsoft Office PowerPoint</Application>
  <PresentationFormat>On-screen Show (4:3)</PresentationFormat>
  <Paragraphs>203</Paragraphs>
  <Slides>16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Cambria Math</vt:lpstr>
      <vt:lpstr>Ebrima</vt:lpstr>
      <vt:lpstr>Wingdings</vt:lpstr>
      <vt:lpstr>Retrospect</vt:lpstr>
      <vt:lpstr>Dimensional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- 1.3 - Dimensional Analysis</dc:title>
  <dc:creator>Joe Cossette</dc:creator>
  <cp:lastModifiedBy>Joe Cossette</cp:lastModifiedBy>
  <cp:revision>107</cp:revision>
  <dcterms:created xsi:type="dcterms:W3CDTF">2014-08-31T00:23:19Z</dcterms:created>
  <dcterms:modified xsi:type="dcterms:W3CDTF">2020-09-10T12:57:00Z</dcterms:modified>
</cp:coreProperties>
</file>