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2" r:id="rId2"/>
    <p:sldId id="484" r:id="rId3"/>
    <p:sldId id="485" r:id="rId4"/>
    <p:sldId id="506" r:id="rId5"/>
    <p:sldId id="486" r:id="rId6"/>
    <p:sldId id="507" r:id="rId7"/>
    <p:sldId id="365" r:id="rId8"/>
    <p:sldId id="366" r:id="rId9"/>
    <p:sldId id="520" r:id="rId10"/>
    <p:sldId id="519" r:id="rId11"/>
    <p:sldId id="522" r:id="rId12"/>
    <p:sldId id="523" r:id="rId13"/>
    <p:sldId id="511" r:id="rId14"/>
    <p:sldId id="512" r:id="rId15"/>
    <p:sldId id="513" r:id="rId16"/>
    <p:sldId id="518" r:id="rId17"/>
    <p:sldId id="515" r:id="rId18"/>
    <p:sldId id="524" r:id="rId19"/>
    <p:sldId id="525" r:id="rId20"/>
    <p:sldId id="516" r:id="rId21"/>
    <p:sldId id="526" r:id="rId22"/>
    <p:sldId id="517" r:id="rId23"/>
    <p:sldId id="39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  <a:srgbClr val="00B050"/>
    <a:srgbClr val="0070C0"/>
    <a:srgbClr val="C00000"/>
    <a:srgbClr val="FFC000"/>
    <a:srgbClr val="FF00FF"/>
    <a:srgbClr val="FFFFFF"/>
    <a:srgbClr val="EEBCBC"/>
    <a:srgbClr val="FDE5E5"/>
    <a:srgbClr val="EAA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Pfor2c8kxf0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59" y="758952"/>
            <a:ext cx="7874231" cy="3566160"/>
          </a:xfrm>
        </p:spPr>
        <p:txBody>
          <a:bodyPr>
            <a:normAutofit/>
          </a:bodyPr>
          <a:lstStyle/>
          <a:p>
            <a:r>
              <a:rPr lang="en-US" sz="6000" dirty="0"/>
              <a:t>Displacement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</a:t>
            </a:r>
            <a:r>
              <a:rPr lang="en-US" dirty="0" err="1"/>
              <a:t>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678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 the Motion…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A1AD8D-ADD1-4966-AF55-102511546413}"/>
              </a:ext>
            </a:extLst>
          </p:cNvPr>
          <p:cNvSpPr txBox="1"/>
          <p:nvPr/>
        </p:nvSpPr>
        <p:spPr>
          <a:xfrm>
            <a:off x="238409" y="5792529"/>
            <a:ext cx="8667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What new information do you have about the carts now that you didn’t before?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19" name="Table 2">
            <a:extLst>
              <a:ext uri="{FF2B5EF4-FFF2-40B4-BE49-F238E27FC236}">
                <a16:creationId xmlns:a16="http://schemas.microsoft.com/office/drawing/2014/main" id="{705490BC-02BB-405E-A68E-D7828E377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673540"/>
              </p:ext>
            </p:extLst>
          </p:nvPr>
        </p:nvGraphicFramePr>
        <p:xfrm>
          <a:off x="266699" y="1945640"/>
          <a:ext cx="8620125" cy="1483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4025">
                  <a:extLst>
                    <a:ext uri="{9D8B030D-6E8A-4147-A177-3AD203B41FA5}">
                      <a16:colId xmlns:a16="http://schemas.microsoft.com/office/drawing/2014/main" val="4063007166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3588524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3798223692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302512580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732144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 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602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752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B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04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C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66088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EF8286F-C66B-402F-A481-56C8FB88DA18}"/>
              </a:ext>
            </a:extLst>
          </p:cNvPr>
          <p:cNvSpPr txBox="1"/>
          <p:nvPr/>
        </p:nvSpPr>
        <p:spPr>
          <a:xfrm>
            <a:off x="314135" y="1427128"/>
            <a:ext cx="851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Now</a:t>
            </a:r>
            <a:r>
              <a:rPr lang="en-US" dirty="0"/>
              <a:t> which cart do you think has the best chance of reaching the 10-meter location first?</a:t>
            </a:r>
          </a:p>
        </p:txBody>
      </p:sp>
    </p:spTree>
    <p:extLst>
      <p:ext uri="{BB962C8B-B14F-4D97-AF65-F5344CB8AC3E}">
        <p14:creationId xmlns:p14="http://schemas.microsoft.com/office/powerpoint/2010/main" val="28384275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 the Motion…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349D4B-DF63-481D-9E00-1A3669A5C75B}"/>
              </a:ext>
            </a:extLst>
          </p:cNvPr>
          <p:cNvSpPr txBox="1"/>
          <p:nvPr/>
        </p:nvSpPr>
        <p:spPr>
          <a:xfrm>
            <a:off x="314135" y="1427128"/>
            <a:ext cx="8515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Now</a:t>
            </a:r>
            <a:r>
              <a:rPr lang="en-US" dirty="0"/>
              <a:t> which cart do you think has the best chance of reaching the 10-meter location first?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32C15B-FDD4-45E8-83CE-5EBCF5EE7856}"/>
              </a:ext>
            </a:extLst>
          </p:cNvPr>
          <p:cNvSpPr txBox="1"/>
          <p:nvPr/>
        </p:nvSpPr>
        <p:spPr>
          <a:xfrm>
            <a:off x="534141" y="4542520"/>
            <a:ext cx="8104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What patterns do you see? Can you use these to predict the next position?</a:t>
            </a:r>
            <a:endParaRPr lang="en-US" sz="2000" dirty="0">
              <a:solidFill>
                <a:srgbClr val="C00000"/>
              </a:solidFill>
            </a:endParaRP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611B2F75-39B5-4FA1-8A6E-083FA7C09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261216"/>
              </p:ext>
            </p:extLst>
          </p:nvPr>
        </p:nvGraphicFramePr>
        <p:xfrm>
          <a:off x="266699" y="1945640"/>
          <a:ext cx="8620125" cy="1483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4025">
                  <a:extLst>
                    <a:ext uri="{9D8B030D-6E8A-4147-A177-3AD203B41FA5}">
                      <a16:colId xmlns:a16="http://schemas.microsoft.com/office/drawing/2014/main" val="4063007166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3588524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3798223692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302512580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732144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 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602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752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B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04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C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66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6995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 the Motion…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349D4B-DF63-481D-9E00-1A3669A5C75B}"/>
              </a:ext>
            </a:extLst>
          </p:cNvPr>
          <p:cNvSpPr txBox="1"/>
          <p:nvPr/>
        </p:nvSpPr>
        <p:spPr>
          <a:xfrm>
            <a:off x="1102238" y="1438537"/>
            <a:ext cx="6939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It’s more than just position, you need multiple frames to see motion</a:t>
            </a:r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667F40A-2177-4A88-B0E5-B41DA7233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578519"/>
              </p:ext>
            </p:extLst>
          </p:nvPr>
        </p:nvGraphicFramePr>
        <p:xfrm>
          <a:off x="266699" y="1945640"/>
          <a:ext cx="8620125" cy="1483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4025">
                  <a:extLst>
                    <a:ext uri="{9D8B030D-6E8A-4147-A177-3AD203B41FA5}">
                      <a16:colId xmlns:a16="http://schemas.microsoft.com/office/drawing/2014/main" val="4063007166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3588524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3798223692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302512580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732144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 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602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9.0 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752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B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8.0 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04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C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9.0 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660886"/>
                  </a:ext>
                </a:extLst>
              </a:tr>
            </a:tbl>
          </a:graphicData>
        </a:graphic>
      </p:graphicFrame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01A7060B-CA74-44BD-B26F-CE5A51889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124000"/>
              </p:ext>
            </p:extLst>
          </p:nvPr>
        </p:nvGraphicFramePr>
        <p:xfrm>
          <a:off x="2831978" y="3566771"/>
          <a:ext cx="5824728" cy="2576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216">
                  <a:extLst>
                    <a:ext uri="{9D8B030D-6E8A-4147-A177-3AD203B41FA5}">
                      <a16:colId xmlns:a16="http://schemas.microsoft.com/office/drawing/2014/main" val="2087278295"/>
                    </a:ext>
                  </a:extLst>
                </a:gridCol>
                <a:gridCol w="1728216">
                  <a:extLst>
                    <a:ext uri="{9D8B030D-6E8A-4147-A177-3AD203B41FA5}">
                      <a16:colId xmlns:a16="http://schemas.microsoft.com/office/drawing/2014/main" val="3915009213"/>
                    </a:ext>
                  </a:extLst>
                </a:gridCol>
                <a:gridCol w="1728216">
                  <a:extLst>
                    <a:ext uri="{9D8B030D-6E8A-4147-A177-3AD203B41FA5}">
                      <a16:colId xmlns:a16="http://schemas.microsoft.com/office/drawing/2014/main" val="344738358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425798978"/>
                    </a:ext>
                  </a:extLst>
                </a:gridCol>
              </a:tblGrid>
              <a:tr h="257685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0717725"/>
                  </a:ext>
                </a:extLst>
              </a:tr>
              <a:tr h="257685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33883068"/>
                  </a:ext>
                </a:extLst>
              </a:tr>
              <a:tr h="257685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27244039"/>
                  </a:ext>
                </a:extLst>
              </a:tr>
              <a:tr h="25768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9682364"/>
                  </a:ext>
                </a:extLst>
              </a:tr>
              <a:tr h="25768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781535"/>
                  </a:ext>
                </a:extLst>
              </a:tr>
              <a:tr h="25768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2227598"/>
                  </a:ext>
                </a:extLst>
              </a:tr>
              <a:tr h="25768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6437104"/>
                  </a:ext>
                </a:extLst>
              </a:tr>
              <a:tr h="25768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52405"/>
                  </a:ext>
                </a:extLst>
              </a:tr>
              <a:tr h="25768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59463"/>
                  </a:ext>
                </a:extLst>
              </a:tr>
              <a:tr h="257685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046772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72DD72-2B10-4BF1-BDB5-481749E1077C}"/>
              </a:ext>
            </a:extLst>
          </p:cNvPr>
          <p:cNvCxnSpPr>
            <a:cxnSpLocks/>
          </p:cNvCxnSpPr>
          <p:nvPr/>
        </p:nvCxnSpPr>
        <p:spPr>
          <a:xfrm>
            <a:off x="2831978" y="6142840"/>
            <a:ext cx="6174862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CA214AF-6FF0-434E-98C2-1223E4BE6131}"/>
              </a:ext>
            </a:extLst>
          </p:cNvPr>
          <p:cNvCxnSpPr>
            <a:cxnSpLocks/>
          </p:cNvCxnSpPr>
          <p:nvPr/>
        </p:nvCxnSpPr>
        <p:spPr>
          <a:xfrm flipV="1">
            <a:off x="2831978" y="3486150"/>
            <a:ext cx="0" cy="2686784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221824B-89B5-4517-B0AD-654E1C507479}"/>
              </a:ext>
            </a:extLst>
          </p:cNvPr>
          <p:cNvCxnSpPr>
            <a:cxnSpLocks/>
          </p:cNvCxnSpPr>
          <p:nvPr/>
        </p:nvCxnSpPr>
        <p:spPr>
          <a:xfrm flipV="1">
            <a:off x="2831977" y="3824765"/>
            <a:ext cx="6054847" cy="179938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9BABD18-B0A3-4293-AF98-3965566E964F}"/>
              </a:ext>
            </a:extLst>
          </p:cNvPr>
          <p:cNvSpPr/>
          <p:nvPr/>
        </p:nvSpPr>
        <p:spPr>
          <a:xfrm>
            <a:off x="2838450" y="3346450"/>
            <a:ext cx="6013450" cy="2025650"/>
          </a:xfrm>
          <a:custGeom>
            <a:avLst/>
            <a:gdLst>
              <a:gd name="connsiteX0" fmla="*/ 0 w 6013450"/>
              <a:gd name="connsiteY0" fmla="*/ 2025650 h 2025650"/>
              <a:gd name="connsiteX1" fmla="*/ 1720850 w 6013450"/>
              <a:gd name="connsiteY1" fmla="*/ 1765300 h 2025650"/>
              <a:gd name="connsiteX2" fmla="*/ 3454400 w 6013450"/>
              <a:gd name="connsiteY2" fmla="*/ 1250950 h 2025650"/>
              <a:gd name="connsiteX3" fmla="*/ 5181600 w 6013450"/>
              <a:gd name="connsiteY3" fmla="*/ 476250 h 2025650"/>
              <a:gd name="connsiteX4" fmla="*/ 6013450 w 6013450"/>
              <a:gd name="connsiteY4" fmla="*/ 0 h 202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3450" h="2025650">
                <a:moveTo>
                  <a:pt x="0" y="2025650"/>
                </a:moveTo>
                <a:cubicBezTo>
                  <a:pt x="572558" y="1960033"/>
                  <a:pt x="1145117" y="1894417"/>
                  <a:pt x="1720850" y="1765300"/>
                </a:cubicBezTo>
                <a:cubicBezTo>
                  <a:pt x="2296583" y="1636183"/>
                  <a:pt x="2877608" y="1465792"/>
                  <a:pt x="3454400" y="1250950"/>
                </a:cubicBezTo>
                <a:cubicBezTo>
                  <a:pt x="4031192" y="1036108"/>
                  <a:pt x="4755092" y="684742"/>
                  <a:pt x="5181600" y="476250"/>
                </a:cubicBezTo>
                <a:cubicBezTo>
                  <a:pt x="5608108" y="267758"/>
                  <a:pt x="5810779" y="133879"/>
                  <a:pt x="6013450" y="0"/>
                </a:cubicBezTo>
              </a:path>
            </a:pathLst>
          </a:custGeom>
          <a:noFill/>
          <a:ln w="2857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A9376BF-E71B-41FA-A392-5FF4A1ABC93F}"/>
              </a:ext>
            </a:extLst>
          </p:cNvPr>
          <p:cNvSpPr/>
          <p:nvPr/>
        </p:nvSpPr>
        <p:spPr>
          <a:xfrm>
            <a:off x="2825750" y="3632200"/>
            <a:ext cx="6076950" cy="2495550"/>
          </a:xfrm>
          <a:custGeom>
            <a:avLst/>
            <a:gdLst>
              <a:gd name="connsiteX0" fmla="*/ 0 w 6076950"/>
              <a:gd name="connsiteY0" fmla="*/ 2495550 h 2495550"/>
              <a:gd name="connsiteX1" fmla="*/ 1733550 w 6076950"/>
              <a:gd name="connsiteY1" fmla="*/ 1466850 h 2495550"/>
              <a:gd name="connsiteX2" fmla="*/ 3467100 w 6076950"/>
              <a:gd name="connsiteY2" fmla="*/ 704850 h 2495550"/>
              <a:gd name="connsiteX3" fmla="*/ 5194300 w 6076950"/>
              <a:gd name="connsiteY3" fmla="*/ 177800 h 2495550"/>
              <a:gd name="connsiteX4" fmla="*/ 6076950 w 6076950"/>
              <a:gd name="connsiteY4" fmla="*/ 0 h 249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6950" h="2495550">
                <a:moveTo>
                  <a:pt x="0" y="2495550"/>
                </a:moveTo>
                <a:cubicBezTo>
                  <a:pt x="577850" y="2130425"/>
                  <a:pt x="1155700" y="1765300"/>
                  <a:pt x="1733550" y="1466850"/>
                </a:cubicBezTo>
                <a:cubicBezTo>
                  <a:pt x="2311400" y="1168400"/>
                  <a:pt x="2890308" y="919692"/>
                  <a:pt x="3467100" y="704850"/>
                </a:cubicBezTo>
                <a:cubicBezTo>
                  <a:pt x="4043892" y="490008"/>
                  <a:pt x="4759325" y="295275"/>
                  <a:pt x="5194300" y="177800"/>
                </a:cubicBezTo>
                <a:cubicBezTo>
                  <a:pt x="5629275" y="60325"/>
                  <a:pt x="5853112" y="30162"/>
                  <a:pt x="6076950" y="0"/>
                </a:cubicBezTo>
              </a:path>
            </a:pathLst>
          </a:custGeom>
          <a:noFill/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998414-CBC6-4275-9F9F-272552935750}"/>
              </a:ext>
            </a:extLst>
          </p:cNvPr>
          <p:cNvSpPr/>
          <p:nvPr/>
        </p:nvSpPr>
        <p:spPr>
          <a:xfrm>
            <a:off x="2742392" y="528230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6B8390-008A-4D41-9575-30B337F86C4C}"/>
              </a:ext>
            </a:extLst>
          </p:cNvPr>
          <p:cNvSpPr/>
          <p:nvPr/>
        </p:nvSpPr>
        <p:spPr>
          <a:xfrm>
            <a:off x="4468487" y="5021953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334A302-DB1C-4576-9D23-8B5E107A939E}"/>
              </a:ext>
            </a:extLst>
          </p:cNvPr>
          <p:cNvSpPr/>
          <p:nvPr/>
        </p:nvSpPr>
        <p:spPr>
          <a:xfrm>
            <a:off x="6196792" y="4504564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C4A1E9F-9A77-4943-99A9-E07742CCCCA2}"/>
              </a:ext>
            </a:extLst>
          </p:cNvPr>
          <p:cNvSpPr/>
          <p:nvPr/>
        </p:nvSpPr>
        <p:spPr>
          <a:xfrm>
            <a:off x="7923652" y="3733325"/>
            <a:ext cx="182880" cy="18288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AF701E0-2095-4FF0-99E2-91AE63745312}"/>
              </a:ext>
            </a:extLst>
          </p:cNvPr>
          <p:cNvSpPr/>
          <p:nvPr/>
        </p:nvSpPr>
        <p:spPr>
          <a:xfrm>
            <a:off x="2740536" y="5520748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F03010-347A-4C46-A34A-10B6A03FA817}"/>
              </a:ext>
            </a:extLst>
          </p:cNvPr>
          <p:cNvSpPr/>
          <p:nvPr/>
        </p:nvSpPr>
        <p:spPr>
          <a:xfrm>
            <a:off x="4495157" y="5021173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1C08447-AB49-4A24-BC7C-3E92783BA455}"/>
              </a:ext>
            </a:extLst>
          </p:cNvPr>
          <p:cNvSpPr/>
          <p:nvPr/>
        </p:nvSpPr>
        <p:spPr>
          <a:xfrm>
            <a:off x="6220583" y="4503784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0D9557-087C-4D2C-BEEE-DE0445D1BDEB}"/>
              </a:ext>
            </a:extLst>
          </p:cNvPr>
          <p:cNvSpPr/>
          <p:nvPr/>
        </p:nvSpPr>
        <p:spPr>
          <a:xfrm>
            <a:off x="7923652" y="3991319"/>
            <a:ext cx="182880" cy="18288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C9B1886-C325-4664-86B5-953F5694A75B}"/>
              </a:ext>
            </a:extLst>
          </p:cNvPr>
          <p:cNvSpPr/>
          <p:nvPr/>
        </p:nvSpPr>
        <p:spPr>
          <a:xfrm>
            <a:off x="2740537" y="6032917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4948701-BA56-438B-99D6-09E886F0C418}"/>
              </a:ext>
            </a:extLst>
          </p:cNvPr>
          <p:cNvSpPr/>
          <p:nvPr/>
        </p:nvSpPr>
        <p:spPr>
          <a:xfrm>
            <a:off x="4521827" y="5023685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B23833F-CCFB-42AF-86EE-338A311DB0C3}"/>
              </a:ext>
            </a:extLst>
          </p:cNvPr>
          <p:cNvSpPr/>
          <p:nvPr/>
        </p:nvSpPr>
        <p:spPr>
          <a:xfrm>
            <a:off x="6196792" y="4252019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3C6A9E8-7615-40DC-AB79-C68C96852725}"/>
              </a:ext>
            </a:extLst>
          </p:cNvPr>
          <p:cNvSpPr/>
          <p:nvPr/>
        </p:nvSpPr>
        <p:spPr>
          <a:xfrm>
            <a:off x="7950326" y="3733325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364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14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01220CB-AB5B-475C-8923-B100EA70EC77}"/>
              </a:ext>
            </a:extLst>
          </p:cNvPr>
          <p:cNvCxnSpPr/>
          <p:nvPr/>
        </p:nvCxnSpPr>
        <p:spPr>
          <a:xfrm>
            <a:off x="944451" y="188031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object not moving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793091"/>
              </p:ext>
            </p:extLst>
          </p:nvPr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C58BB80-6FE1-4521-9DC1-436E96758CCA}"/>
              </a:ext>
            </a:extLst>
          </p:cNvPr>
          <p:cNvSpPr txBox="1"/>
          <p:nvPr/>
        </p:nvSpPr>
        <p:spPr>
          <a:xfrm rot="16200000">
            <a:off x="-410507" y="366411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79227"/>
              </p:ext>
            </p:extLst>
          </p:nvPr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931369"/>
              </p:ext>
            </p:extLst>
          </p:nvPr>
        </p:nvGraphicFramePr>
        <p:xfrm>
          <a:off x="8442862" y="209826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6D7C3E9-9A14-4236-8AB2-1A5BFD6E622F}"/>
              </a:ext>
            </a:extLst>
          </p:cNvPr>
          <p:cNvSpPr/>
          <p:nvPr/>
        </p:nvSpPr>
        <p:spPr>
          <a:xfrm>
            <a:off x="7739564" y="3711623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383454-452F-4AAE-951D-E9DB169F5371}"/>
              </a:ext>
            </a:extLst>
          </p:cNvPr>
          <p:cNvSpPr/>
          <p:nvPr/>
        </p:nvSpPr>
        <p:spPr>
          <a:xfrm>
            <a:off x="1483893" y="371162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80180AE-F335-42B8-A514-BBD9C223D225}"/>
              </a:ext>
            </a:extLst>
          </p:cNvPr>
          <p:cNvSpPr/>
          <p:nvPr/>
        </p:nvSpPr>
        <p:spPr>
          <a:xfrm>
            <a:off x="2165256" y="3720067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38AC16-458B-44CD-B0BD-2B1BCF80D109}"/>
              </a:ext>
            </a:extLst>
          </p:cNvPr>
          <p:cNvSpPr/>
          <p:nvPr/>
        </p:nvSpPr>
        <p:spPr>
          <a:xfrm>
            <a:off x="2847511" y="371841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07951-4D3D-4483-8937-943F9DF61710}"/>
              </a:ext>
            </a:extLst>
          </p:cNvPr>
          <p:cNvSpPr/>
          <p:nvPr/>
        </p:nvSpPr>
        <p:spPr>
          <a:xfrm>
            <a:off x="3528874" y="372686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EC59DDB-B13B-4C91-9CE3-97C94F0E15B7}"/>
              </a:ext>
            </a:extLst>
          </p:cNvPr>
          <p:cNvSpPr/>
          <p:nvPr/>
        </p:nvSpPr>
        <p:spPr>
          <a:xfrm>
            <a:off x="4210237" y="371162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70B5F4-A469-4FA6-96D1-F4B95D332C99}"/>
              </a:ext>
            </a:extLst>
          </p:cNvPr>
          <p:cNvSpPr/>
          <p:nvPr/>
        </p:nvSpPr>
        <p:spPr>
          <a:xfrm>
            <a:off x="4891600" y="3720067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E4F208-6AE9-4F01-9D86-0C4B4F168F30}"/>
              </a:ext>
            </a:extLst>
          </p:cNvPr>
          <p:cNvSpPr/>
          <p:nvPr/>
        </p:nvSpPr>
        <p:spPr>
          <a:xfrm>
            <a:off x="5573855" y="371841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56C51C-50BC-41A9-A4A9-21E39D0A59F7}"/>
              </a:ext>
            </a:extLst>
          </p:cNvPr>
          <p:cNvCxnSpPr>
            <a:cxnSpLocks/>
            <a:endCxn id="4" idx="3"/>
          </p:cNvCxnSpPr>
          <p:nvPr/>
        </p:nvCxnSpPr>
        <p:spPr>
          <a:xfrm>
            <a:off x="944451" y="3857625"/>
            <a:ext cx="5443464" cy="0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6">
            <a:extLst>
              <a:ext uri="{FF2B5EF4-FFF2-40B4-BE49-F238E27FC236}">
                <a16:creationId xmlns:a16="http://schemas.microsoft.com/office/drawing/2014/main" id="{62B66BCE-1328-40D3-B364-BC5663C3B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26631"/>
              </p:ext>
            </p:extLst>
          </p:nvPr>
        </p:nvGraphicFramePr>
        <p:xfrm>
          <a:off x="481118" y="2115538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EDC66530-879C-4AE1-8E57-A76B2284E4E4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10904676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7448 1.4814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10"/>
                            </p:stCondLst>
                            <p:childTnLst>
                              <p:par>
                                <p:cTn id="17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4.07407E-6 L 0.14896 1.48148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1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20"/>
                            </p:stCondLst>
                            <p:childTnLst>
                              <p:par>
                                <p:cTn id="29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4.07407E-6 L 0.22344 1.48148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20"/>
                            </p:stCondLst>
                            <p:childTnLst>
                              <p:par>
                                <p:cTn id="32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30"/>
                            </p:stCondLst>
                            <p:childTnLst>
                              <p:par>
                                <p:cTn id="41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-4.07407E-6 L 0.29809 1.48148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30"/>
                            </p:stCondLst>
                            <p:childTnLst>
                              <p:par>
                                <p:cTn id="44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5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40"/>
                            </p:stCondLst>
                            <p:childTnLst>
                              <p:par>
                                <p:cTn id="53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-4.07407E-6 L 0.37257 -0.00162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40"/>
                            </p:stCondLst>
                            <p:childTnLst>
                              <p:par>
                                <p:cTn id="56" presetID="26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5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50"/>
                            </p:stCondLst>
                            <p:childTnLst>
                              <p:par>
                                <p:cTn id="65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257 -0.00162 L 0.44722 1.48148E-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50"/>
                            </p:stCondLst>
                            <p:childTnLst>
                              <p:par>
                                <p:cTn id="68" presetID="26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5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60"/>
                            </p:stCondLst>
                            <p:childTnLst>
                              <p:par>
                                <p:cTn id="77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2 -4.07407E-6 L 0.51962 1.48148E-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60"/>
                            </p:stCondLst>
                            <p:childTnLst>
                              <p:par>
                                <p:cTn id="80" presetID="26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7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9ACA440-647D-4EA3-A499-8DBB7B8EB7AB}"/>
              </a:ext>
            </a:extLst>
          </p:cNvPr>
          <p:cNvCxnSpPr/>
          <p:nvPr/>
        </p:nvCxnSpPr>
        <p:spPr>
          <a:xfrm>
            <a:off x="944451" y="188031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object moving forward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/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/>
        </p:nvGraphicFramePr>
        <p:xfrm>
          <a:off x="8442862" y="209826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180180AE-F335-42B8-A514-BBD9C223D225}"/>
              </a:ext>
            </a:extLst>
          </p:cNvPr>
          <p:cNvSpPr/>
          <p:nvPr/>
        </p:nvSpPr>
        <p:spPr>
          <a:xfrm>
            <a:off x="1485378" y="520972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38AC16-458B-44CD-B0BD-2B1BCF80D109}"/>
              </a:ext>
            </a:extLst>
          </p:cNvPr>
          <p:cNvSpPr/>
          <p:nvPr/>
        </p:nvSpPr>
        <p:spPr>
          <a:xfrm>
            <a:off x="2168409" y="471629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07951-4D3D-4483-8937-943F9DF61710}"/>
              </a:ext>
            </a:extLst>
          </p:cNvPr>
          <p:cNvSpPr/>
          <p:nvPr/>
        </p:nvSpPr>
        <p:spPr>
          <a:xfrm>
            <a:off x="2849540" y="4220322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EC59DDB-B13B-4C91-9CE3-97C94F0E15B7}"/>
              </a:ext>
            </a:extLst>
          </p:cNvPr>
          <p:cNvSpPr/>
          <p:nvPr/>
        </p:nvSpPr>
        <p:spPr>
          <a:xfrm>
            <a:off x="3529024" y="372641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70B5F4-A469-4FA6-96D1-F4B95D332C99}"/>
              </a:ext>
            </a:extLst>
          </p:cNvPr>
          <p:cNvSpPr/>
          <p:nvPr/>
        </p:nvSpPr>
        <p:spPr>
          <a:xfrm>
            <a:off x="4208975" y="322834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E4F208-6AE9-4F01-9D86-0C4B4F168F30}"/>
              </a:ext>
            </a:extLst>
          </p:cNvPr>
          <p:cNvSpPr/>
          <p:nvPr/>
        </p:nvSpPr>
        <p:spPr>
          <a:xfrm>
            <a:off x="4891162" y="273579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56C51C-50BC-41A9-A4A9-21E39D0A59F7}"/>
              </a:ext>
            </a:extLst>
          </p:cNvPr>
          <p:cNvCxnSpPr>
            <a:cxnSpLocks/>
          </p:cNvCxnSpPr>
          <p:nvPr/>
        </p:nvCxnSpPr>
        <p:spPr>
          <a:xfrm flipV="1">
            <a:off x="936636" y="1995112"/>
            <a:ext cx="5287952" cy="3842844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711FC8-7082-4322-BACF-729648EFE269}"/>
              </a:ext>
            </a:extLst>
          </p:cNvPr>
          <p:cNvSpPr/>
          <p:nvPr/>
        </p:nvSpPr>
        <p:spPr>
          <a:xfrm>
            <a:off x="5573785" y="223581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383454-452F-4AAE-951D-E9DB169F5371}"/>
              </a:ext>
            </a:extLst>
          </p:cNvPr>
          <p:cNvSpPr/>
          <p:nvPr/>
        </p:nvSpPr>
        <p:spPr>
          <a:xfrm>
            <a:off x="804115" y="570234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C49B06-BE80-4AAC-B9A9-F4973B578849}"/>
              </a:ext>
            </a:extLst>
          </p:cNvPr>
          <p:cNvSpPr/>
          <p:nvPr/>
        </p:nvSpPr>
        <p:spPr>
          <a:xfrm>
            <a:off x="7744922" y="570234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FC6CD93-2CBA-4016-A6D5-E0E39953BA0C}"/>
              </a:ext>
            </a:extLst>
          </p:cNvPr>
          <p:cNvSpPr/>
          <p:nvPr/>
        </p:nvSpPr>
        <p:spPr>
          <a:xfrm>
            <a:off x="7744922" y="520972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71E54AB-FBA1-4614-A8D9-2265C45F9EDD}"/>
              </a:ext>
            </a:extLst>
          </p:cNvPr>
          <p:cNvSpPr/>
          <p:nvPr/>
        </p:nvSpPr>
        <p:spPr>
          <a:xfrm>
            <a:off x="7744922" y="471629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B318858-8B7A-4DBC-937B-7932FFC68571}"/>
              </a:ext>
            </a:extLst>
          </p:cNvPr>
          <p:cNvSpPr/>
          <p:nvPr/>
        </p:nvSpPr>
        <p:spPr>
          <a:xfrm>
            <a:off x="7744922" y="420911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FCF2DBA-6373-4F76-A821-B1B501E435B3}"/>
              </a:ext>
            </a:extLst>
          </p:cNvPr>
          <p:cNvSpPr/>
          <p:nvPr/>
        </p:nvSpPr>
        <p:spPr>
          <a:xfrm>
            <a:off x="7744922" y="371371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1DD1DC-39DD-4152-9F50-78C836680C80}"/>
              </a:ext>
            </a:extLst>
          </p:cNvPr>
          <p:cNvSpPr/>
          <p:nvPr/>
        </p:nvSpPr>
        <p:spPr>
          <a:xfrm>
            <a:off x="7744922" y="322646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D8C9C8E-AFFD-4CFF-AB12-5BAC074064AE}"/>
              </a:ext>
            </a:extLst>
          </p:cNvPr>
          <p:cNvSpPr/>
          <p:nvPr/>
        </p:nvSpPr>
        <p:spPr>
          <a:xfrm>
            <a:off x="7744922" y="273921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A691D45-5987-47C7-BC94-6FD353280E45}"/>
              </a:ext>
            </a:extLst>
          </p:cNvPr>
          <p:cNvSpPr/>
          <p:nvPr/>
        </p:nvSpPr>
        <p:spPr>
          <a:xfrm>
            <a:off x="7744922" y="222585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C80B003-3F26-4CC9-A7E8-BBEE843460D3}"/>
              </a:ext>
            </a:extLst>
          </p:cNvPr>
          <p:cNvSpPr txBox="1"/>
          <p:nvPr/>
        </p:nvSpPr>
        <p:spPr>
          <a:xfrm rot="16200000">
            <a:off x="-410507" y="366411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  <p:graphicFrame>
        <p:nvGraphicFramePr>
          <p:cNvPr id="38" name="Table 6">
            <a:extLst>
              <a:ext uri="{FF2B5EF4-FFF2-40B4-BE49-F238E27FC236}">
                <a16:creationId xmlns:a16="http://schemas.microsoft.com/office/drawing/2014/main" id="{FECAD6A5-B8A3-467C-A73A-CFADA4DE2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3627"/>
              </p:ext>
            </p:extLst>
          </p:nvPr>
        </p:nvGraphicFramePr>
        <p:xfrm>
          <a:off x="481118" y="2115538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6D7C3E9-9A14-4236-8AB2-1A5BFD6E622F}"/>
              </a:ext>
            </a:extLst>
          </p:cNvPr>
          <p:cNvSpPr/>
          <p:nvPr/>
        </p:nvSpPr>
        <p:spPr>
          <a:xfrm>
            <a:off x="7744922" y="5697410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A66FD13-4A27-4DF1-B6D1-CA400157AFE9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37175970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"/>
                            </p:stCondLst>
                            <p:childTnLst>
                              <p:par>
                                <p:cTn id="13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8.33333E-7 -0.0708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4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7448 1.48148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1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20"/>
                            </p:stCondLst>
                            <p:childTnLst>
                              <p:par>
                                <p:cTn id="26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7083 L -0.00052 -0.14305 " pathEditMode="fixed" rAng="0" ptsTypes="AA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8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4.07407E-6 L 0.14896 1.48148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2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30"/>
                            </p:stCondLst>
                            <p:childTnLst>
                              <p:par>
                                <p:cTn id="39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4306 L -0.00052 -0.2173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8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4.07407E-6 L 0.22344 1.48148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3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40"/>
                            </p:stCondLst>
                            <p:childTnLst>
                              <p:par>
                                <p:cTn id="52" presetID="35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21736 L -0.00052 -0.28958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-4.07407E-6 L 0.29809 1.48148E-6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4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50"/>
                            </p:stCondLst>
                            <p:childTnLst>
                              <p:par>
                                <p:cTn id="65" presetID="64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28958 L -0.00104 -0.36041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3542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-4.07407E-6 L 0.37257 -0.00162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5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60"/>
                            </p:stCondLst>
                            <p:childTnLst>
                              <p:par>
                                <p:cTn id="78" presetID="64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36042 L 8.33333E-7 -0.43194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1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257 -0.00162 L 0.44722 1.48148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6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70"/>
                            </p:stCondLst>
                            <p:childTnLst>
                              <p:par>
                                <p:cTn id="91" presetID="64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43194 L -0.00156 -0.50671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370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2 -4.07407E-6 L 0.51962 1.48148E-6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7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7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1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60F43AD-0E3A-4AFB-BE7B-F4E6069F9304}"/>
              </a:ext>
            </a:extLst>
          </p:cNvPr>
          <p:cNvCxnSpPr/>
          <p:nvPr/>
        </p:nvCxnSpPr>
        <p:spPr>
          <a:xfrm>
            <a:off x="944451" y="188031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object moving backward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/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/>
        </p:nvGraphicFramePr>
        <p:xfrm>
          <a:off x="8442862" y="209826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180180AE-F335-42B8-A514-BBD9C223D225}"/>
              </a:ext>
            </a:extLst>
          </p:cNvPr>
          <p:cNvSpPr/>
          <p:nvPr/>
        </p:nvSpPr>
        <p:spPr>
          <a:xfrm>
            <a:off x="1485516" y="273579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38AC16-458B-44CD-B0BD-2B1BCF80D109}"/>
              </a:ext>
            </a:extLst>
          </p:cNvPr>
          <p:cNvSpPr/>
          <p:nvPr/>
        </p:nvSpPr>
        <p:spPr>
          <a:xfrm>
            <a:off x="2165234" y="322646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07951-4D3D-4483-8937-943F9DF61710}"/>
              </a:ext>
            </a:extLst>
          </p:cNvPr>
          <p:cNvSpPr/>
          <p:nvPr/>
        </p:nvSpPr>
        <p:spPr>
          <a:xfrm>
            <a:off x="2847639" y="372641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EC59DDB-B13B-4C91-9CE3-97C94F0E15B7}"/>
              </a:ext>
            </a:extLst>
          </p:cNvPr>
          <p:cNvSpPr/>
          <p:nvPr/>
        </p:nvSpPr>
        <p:spPr>
          <a:xfrm>
            <a:off x="3529024" y="420911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70B5F4-A469-4FA6-96D1-F4B95D332C99}"/>
              </a:ext>
            </a:extLst>
          </p:cNvPr>
          <p:cNvSpPr/>
          <p:nvPr/>
        </p:nvSpPr>
        <p:spPr>
          <a:xfrm>
            <a:off x="4207999" y="471629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E4F208-6AE9-4F01-9D86-0C4B4F168F30}"/>
              </a:ext>
            </a:extLst>
          </p:cNvPr>
          <p:cNvSpPr/>
          <p:nvPr/>
        </p:nvSpPr>
        <p:spPr>
          <a:xfrm>
            <a:off x="4890072" y="520972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56C51C-50BC-41A9-A4A9-21E39D0A59F7}"/>
              </a:ext>
            </a:extLst>
          </p:cNvPr>
          <p:cNvCxnSpPr>
            <a:cxnSpLocks/>
          </p:cNvCxnSpPr>
          <p:nvPr/>
        </p:nvCxnSpPr>
        <p:spPr>
          <a:xfrm>
            <a:off x="944450" y="2363445"/>
            <a:ext cx="4800667" cy="3464351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711FC8-7082-4322-BACF-729648EFE269}"/>
              </a:ext>
            </a:extLst>
          </p:cNvPr>
          <p:cNvSpPr/>
          <p:nvPr/>
        </p:nvSpPr>
        <p:spPr>
          <a:xfrm>
            <a:off x="5570901" y="569063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383454-452F-4AAE-951D-E9DB169F5371}"/>
              </a:ext>
            </a:extLst>
          </p:cNvPr>
          <p:cNvSpPr/>
          <p:nvPr/>
        </p:nvSpPr>
        <p:spPr>
          <a:xfrm>
            <a:off x="807289" y="2233307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C49B06-BE80-4AAC-B9A9-F4973B578849}"/>
              </a:ext>
            </a:extLst>
          </p:cNvPr>
          <p:cNvSpPr/>
          <p:nvPr/>
        </p:nvSpPr>
        <p:spPr>
          <a:xfrm>
            <a:off x="7744922" y="569697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FC6CD93-2CBA-4016-A6D5-E0E39953BA0C}"/>
              </a:ext>
            </a:extLst>
          </p:cNvPr>
          <p:cNvSpPr/>
          <p:nvPr/>
        </p:nvSpPr>
        <p:spPr>
          <a:xfrm>
            <a:off x="7744922" y="520972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71E54AB-FBA1-4614-A8D9-2265C45F9EDD}"/>
              </a:ext>
            </a:extLst>
          </p:cNvPr>
          <p:cNvSpPr/>
          <p:nvPr/>
        </p:nvSpPr>
        <p:spPr>
          <a:xfrm>
            <a:off x="7744922" y="471629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B318858-8B7A-4DBC-937B-7932FFC68571}"/>
              </a:ext>
            </a:extLst>
          </p:cNvPr>
          <p:cNvSpPr/>
          <p:nvPr/>
        </p:nvSpPr>
        <p:spPr>
          <a:xfrm>
            <a:off x="7744922" y="420911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FCF2DBA-6373-4F76-A821-B1B501E435B3}"/>
              </a:ext>
            </a:extLst>
          </p:cNvPr>
          <p:cNvSpPr/>
          <p:nvPr/>
        </p:nvSpPr>
        <p:spPr>
          <a:xfrm>
            <a:off x="7744922" y="371371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1DD1DC-39DD-4152-9F50-78C836680C80}"/>
              </a:ext>
            </a:extLst>
          </p:cNvPr>
          <p:cNvSpPr/>
          <p:nvPr/>
        </p:nvSpPr>
        <p:spPr>
          <a:xfrm>
            <a:off x="7744922" y="322646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D8C9C8E-AFFD-4CFF-AB12-5BAC074064AE}"/>
              </a:ext>
            </a:extLst>
          </p:cNvPr>
          <p:cNvSpPr/>
          <p:nvPr/>
        </p:nvSpPr>
        <p:spPr>
          <a:xfrm>
            <a:off x="7744922" y="273921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A691D45-5987-47C7-BC94-6FD353280E45}"/>
              </a:ext>
            </a:extLst>
          </p:cNvPr>
          <p:cNvSpPr/>
          <p:nvPr/>
        </p:nvSpPr>
        <p:spPr>
          <a:xfrm>
            <a:off x="7739564" y="221818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C340682-B414-48FD-A177-E1CBDFFCAF76}"/>
              </a:ext>
            </a:extLst>
          </p:cNvPr>
          <p:cNvSpPr txBox="1"/>
          <p:nvPr/>
        </p:nvSpPr>
        <p:spPr>
          <a:xfrm rot="16200000">
            <a:off x="-410507" y="366411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  <p:graphicFrame>
        <p:nvGraphicFramePr>
          <p:cNvPr id="38" name="Table 6">
            <a:extLst>
              <a:ext uri="{FF2B5EF4-FFF2-40B4-BE49-F238E27FC236}">
                <a16:creationId xmlns:a16="http://schemas.microsoft.com/office/drawing/2014/main" id="{E3F22C99-93C7-4DD0-9F7E-B9B7BF330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3627"/>
              </p:ext>
            </p:extLst>
          </p:nvPr>
        </p:nvGraphicFramePr>
        <p:xfrm>
          <a:off x="481118" y="2115538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6D7C3E9-9A14-4236-8AB2-1A5BFD6E622F}"/>
              </a:ext>
            </a:extLst>
          </p:cNvPr>
          <p:cNvSpPr/>
          <p:nvPr/>
        </p:nvSpPr>
        <p:spPr>
          <a:xfrm>
            <a:off x="7744922" y="2229658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2414C8A-C81E-4F0A-9B1D-13D019D14E3D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4695924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00035 0.0738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70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7448 1.48148E-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10"/>
                            </p:stCondLst>
                            <p:childTnLst>
                              <p:par>
                                <p:cTn id="25" presetID="42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7384 L -0.00017 0.1437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4.07407E-6 L 0.14896 1.48148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1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20"/>
                            </p:stCondLst>
                            <p:childTnLst>
                              <p:par>
                                <p:cTn id="38" presetID="42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14375 L 0.00017 0.21551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49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4.07407E-6 L 0.22344 1.48148E-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2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30"/>
                            </p:stCondLst>
                            <p:childTnLst>
                              <p:par>
                                <p:cTn id="51" presetID="42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21551 L -0.00017 0.28981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68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-4.07407E-6 L 0.29809 1.48148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3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40"/>
                            </p:stCondLst>
                            <p:childTnLst>
                              <p:par>
                                <p:cTn id="64" presetID="42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28981 L -0.00052 0.36227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704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-4.07407E-6 L 0.37257 -0.00162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4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50"/>
                            </p:stCondLst>
                            <p:childTnLst>
                              <p:par>
                                <p:cTn id="77" presetID="42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36227 L -0.00017 0.43449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65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257 -0.00162 L 0.44722 1.48148E-6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5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60"/>
                            </p:stCondLst>
                            <p:childTnLst>
                              <p:par>
                                <p:cTn id="90" presetID="42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43449 L -0.00087 0.50463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495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2 -4.07407E-6 L 0.51962 1.48148E-6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6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6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1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FC8E00F-BD0D-45F1-A75C-B86294D3DDAD}"/>
              </a:ext>
            </a:extLst>
          </p:cNvPr>
          <p:cNvCxnSpPr/>
          <p:nvPr/>
        </p:nvCxnSpPr>
        <p:spPr>
          <a:xfrm>
            <a:off x="949102" y="188031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8726AC6-87F0-4DEB-8974-E0B0DCF8DD48}"/>
              </a:ext>
            </a:extLst>
          </p:cNvPr>
          <p:cNvCxnSpPr/>
          <p:nvPr/>
        </p:nvCxnSpPr>
        <p:spPr>
          <a:xfrm>
            <a:off x="944451" y="188031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Showing Velocity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/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/>
        </p:nvGraphicFramePr>
        <p:xfrm>
          <a:off x="8442862" y="209826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19" name="Oval 18">
            <a:extLst>
              <a:ext uri="{FF2B5EF4-FFF2-40B4-BE49-F238E27FC236}">
                <a16:creationId xmlns:a16="http://schemas.microsoft.com/office/drawing/2014/main" id="{180180AE-F335-42B8-A514-BBD9C223D225}"/>
              </a:ext>
            </a:extLst>
          </p:cNvPr>
          <p:cNvSpPr/>
          <p:nvPr/>
        </p:nvSpPr>
        <p:spPr>
          <a:xfrm>
            <a:off x="1485378" y="520972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38AC16-458B-44CD-B0BD-2B1BCF80D109}"/>
              </a:ext>
            </a:extLst>
          </p:cNvPr>
          <p:cNvSpPr/>
          <p:nvPr/>
        </p:nvSpPr>
        <p:spPr>
          <a:xfrm>
            <a:off x="2168409" y="471629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7607951-4D3D-4483-8937-943F9DF61710}"/>
              </a:ext>
            </a:extLst>
          </p:cNvPr>
          <p:cNvSpPr/>
          <p:nvPr/>
        </p:nvSpPr>
        <p:spPr>
          <a:xfrm>
            <a:off x="2849540" y="4220322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EC59DDB-B13B-4C91-9CE3-97C94F0E15B7}"/>
              </a:ext>
            </a:extLst>
          </p:cNvPr>
          <p:cNvSpPr/>
          <p:nvPr/>
        </p:nvSpPr>
        <p:spPr>
          <a:xfrm>
            <a:off x="3529024" y="372641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70B5F4-A469-4FA6-96D1-F4B95D332C99}"/>
              </a:ext>
            </a:extLst>
          </p:cNvPr>
          <p:cNvSpPr/>
          <p:nvPr/>
        </p:nvSpPr>
        <p:spPr>
          <a:xfrm>
            <a:off x="4208975" y="322834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E4F208-6AE9-4F01-9D86-0C4B4F168F30}"/>
              </a:ext>
            </a:extLst>
          </p:cNvPr>
          <p:cNvSpPr/>
          <p:nvPr/>
        </p:nvSpPr>
        <p:spPr>
          <a:xfrm>
            <a:off x="4891162" y="273579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56C51C-50BC-41A9-A4A9-21E39D0A59F7}"/>
              </a:ext>
            </a:extLst>
          </p:cNvPr>
          <p:cNvCxnSpPr>
            <a:cxnSpLocks/>
          </p:cNvCxnSpPr>
          <p:nvPr/>
        </p:nvCxnSpPr>
        <p:spPr>
          <a:xfrm flipV="1">
            <a:off x="936636" y="1995112"/>
            <a:ext cx="5287952" cy="3842844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711FC8-7082-4322-BACF-729648EFE269}"/>
              </a:ext>
            </a:extLst>
          </p:cNvPr>
          <p:cNvSpPr/>
          <p:nvPr/>
        </p:nvSpPr>
        <p:spPr>
          <a:xfrm>
            <a:off x="5573785" y="223581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C49B06-BE80-4AAC-B9A9-F4973B578849}"/>
              </a:ext>
            </a:extLst>
          </p:cNvPr>
          <p:cNvSpPr/>
          <p:nvPr/>
        </p:nvSpPr>
        <p:spPr>
          <a:xfrm>
            <a:off x="7528785" y="570234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FC6CD93-2CBA-4016-A6D5-E0E39953BA0C}"/>
              </a:ext>
            </a:extLst>
          </p:cNvPr>
          <p:cNvSpPr/>
          <p:nvPr/>
        </p:nvSpPr>
        <p:spPr>
          <a:xfrm>
            <a:off x="7528785" y="520972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71E54AB-FBA1-4614-A8D9-2265C45F9EDD}"/>
              </a:ext>
            </a:extLst>
          </p:cNvPr>
          <p:cNvSpPr/>
          <p:nvPr/>
        </p:nvSpPr>
        <p:spPr>
          <a:xfrm>
            <a:off x="7528785" y="471629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B318858-8B7A-4DBC-937B-7932FFC68571}"/>
              </a:ext>
            </a:extLst>
          </p:cNvPr>
          <p:cNvSpPr/>
          <p:nvPr/>
        </p:nvSpPr>
        <p:spPr>
          <a:xfrm>
            <a:off x="7528785" y="420911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FCF2DBA-6373-4F76-A821-B1B501E435B3}"/>
              </a:ext>
            </a:extLst>
          </p:cNvPr>
          <p:cNvSpPr/>
          <p:nvPr/>
        </p:nvSpPr>
        <p:spPr>
          <a:xfrm>
            <a:off x="7528785" y="371371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71DD1DC-39DD-4152-9F50-78C836680C80}"/>
              </a:ext>
            </a:extLst>
          </p:cNvPr>
          <p:cNvSpPr/>
          <p:nvPr/>
        </p:nvSpPr>
        <p:spPr>
          <a:xfrm>
            <a:off x="7528785" y="322646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D8C9C8E-AFFD-4CFF-AB12-5BAC074064AE}"/>
              </a:ext>
            </a:extLst>
          </p:cNvPr>
          <p:cNvSpPr/>
          <p:nvPr/>
        </p:nvSpPr>
        <p:spPr>
          <a:xfrm>
            <a:off x="7528785" y="273921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A691D45-5987-47C7-BC94-6FD353280E45}"/>
              </a:ext>
            </a:extLst>
          </p:cNvPr>
          <p:cNvSpPr/>
          <p:nvPr/>
        </p:nvSpPr>
        <p:spPr>
          <a:xfrm>
            <a:off x="7528785" y="222585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C80B003-3F26-4CC9-A7E8-BBEE843460D3}"/>
              </a:ext>
            </a:extLst>
          </p:cNvPr>
          <p:cNvSpPr txBox="1"/>
          <p:nvPr/>
        </p:nvSpPr>
        <p:spPr>
          <a:xfrm rot="16200000">
            <a:off x="-410507" y="366411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  <p:graphicFrame>
        <p:nvGraphicFramePr>
          <p:cNvPr id="38" name="Table 6">
            <a:extLst>
              <a:ext uri="{FF2B5EF4-FFF2-40B4-BE49-F238E27FC236}">
                <a16:creationId xmlns:a16="http://schemas.microsoft.com/office/drawing/2014/main" id="{FECAD6A5-B8A3-467C-A73A-CFADA4DE2BD1}"/>
              </a:ext>
            </a:extLst>
          </p:cNvPr>
          <p:cNvGraphicFramePr>
            <a:graphicFrameLocks noGrp="1"/>
          </p:cNvGraphicFramePr>
          <p:nvPr/>
        </p:nvGraphicFramePr>
        <p:xfrm>
          <a:off x="481118" y="2115538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6D7C3E9-9A14-4236-8AB2-1A5BFD6E622F}"/>
              </a:ext>
            </a:extLst>
          </p:cNvPr>
          <p:cNvSpPr/>
          <p:nvPr/>
        </p:nvSpPr>
        <p:spPr>
          <a:xfrm>
            <a:off x="7528785" y="5697410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9E62DEF-4978-4309-9278-0D92BECC026D}"/>
              </a:ext>
            </a:extLst>
          </p:cNvPr>
          <p:cNvSpPr/>
          <p:nvPr/>
        </p:nvSpPr>
        <p:spPr>
          <a:xfrm>
            <a:off x="7921554" y="5696976"/>
            <a:ext cx="274320" cy="27432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EB6A984-AFA6-48CF-B604-987E27204A3B}"/>
              </a:ext>
            </a:extLst>
          </p:cNvPr>
          <p:cNvSpPr/>
          <p:nvPr/>
        </p:nvSpPr>
        <p:spPr>
          <a:xfrm>
            <a:off x="7925228" y="5697410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6300545-B05D-435C-9AF0-E9017982A44D}"/>
              </a:ext>
            </a:extLst>
          </p:cNvPr>
          <p:cNvSpPr/>
          <p:nvPr/>
        </p:nvSpPr>
        <p:spPr>
          <a:xfrm>
            <a:off x="7928877" y="4716290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70F4499-1719-4308-961A-B1EE3AC852F2}"/>
              </a:ext>
            </a:extLst>
          </p:cNvPr>
          <p:cNvSpPr/>
          <p:nvPr/>
        </p:nvSpPr>
        <p:spPr>
          <a:xfrm>
            <a:off x="7928877" y="3713713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1E97B0C-C8AA-4D13-85A5-CF40FA2FB7CF}"/>
              </a:ext>
            </a:extLst>
          </p:cNvPr>
          <p:cNvSpPr/>
          <p:nvPr/>
        </p:nvSpPr>
        <p:spPr>
          <a:xfrm>
            <a:off x="7928877" y="2739219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628DBBD-F3A6-4048-865D-5BE9C6C49B06}"/>
              </a:ext>
            </a:extLst>
          </p:cNvPr>
          <p:cNvSpPr/>
          <p:nvPr/>
        </p:nvSpPr>
        <p:spPr>
          <a:xfrm>
            <a:off x="1485378" y="4716290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F131465-8829-4385-AD9F-E34C66E42A5A}"/>
              </a:ext>
            </a:extLst>
          </p:cNvPr>
          <p:cNvSpPr/>
          <p:nvPr/>
        </p:nvSpPr>
        <p:spPr>
          <a:xfrm>
            <a:off x="2168409" y="3713713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1143516-4A75-49A8-AF7F-2423E6993C6F}"/>
              </a:ext>
            </a:extLst>
          </p:cNvPr>
          <p:cNvSpPr/>
          <p:nvPr/>
        </p:nvSpPr>
        <p:spPr>
          <a:xfrm>
            <a:off x="2847639" y="2735795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66EA847-E91D-4EFA-90B3-DBFEE7A9B66D}"/>
              </a:ext>
            </a:extLst>
          </p:cNvPr>
          <p:cNvCxnSpPr>
            <a:cxnSpLocks/>
          </p:cNvCxnSpPr>
          <p:nvPr/>
        </p:nvCxnSpPr>
        <p:spPr>
          <a:xfrm flipV="1">
            <a:off x="936636" y="2059096"/>
            <a:ext cx="2613108" cy="3778860"/>
          </a:xfrm>
          <a:prstGeom prst="line">
            <a:avLst/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6383454-452F-4AAE-951D-E9DB169F5371}"/>
              </a:ext>
            </a:extLst>
          </p:cNvPr>
          <p:cNvSpPr/>
          <p:nvPr/>
        </p:nvSpPr>
        <p:spPr>
          <a:xfrm>
            <a:off x="804115" y="570234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02AE26D-1368-4C44-BB26-C907ECE51D83}"/>
              </a:ext>
            </a:extLst>
          </p:cNvPr>
          <p:cNvSpPr/>
          <p:nvPr/>
        </p:nvSpPr>
        <p:spPr>
          <a:xfrm>
            <a:off x="800621" y="5712294"/>
            <a:ext cx="274320" cy="274320"/>
          </a:xfrm>
          <a:prstGeom prst="ellipse">
            <a:avLst/>
          </a:prstGeom>
          <a:solidFill>
            <a:srgbClr val="00B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103AF5F-FE21-4E5A-97C7-276CF856D541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41700227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0052 -0.28958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45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0104 -0.57986 " pathEditMode="relative" rAng="0" ptsTypes="AA">
                                      <p:cBhvr>
                                        <p:cTn id="8" dur="4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10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4" presetClass="path" presetSubtype="0" accel="50000" decel="5000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28958 L 3.05556E-6 -4.44444E-6 " pathEditMode="relative" rAng="0" ptsTypes="AA">
                                      <p:cBhvr>
                                        <p:cTn id="18" dur="1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0"/>
                            </p:stCondLst>
                            <p:childTnLst>
                              <p:par>
                                <p:cTn id="20" presetID="64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57986 L -1.66667E-6 -4.44444E-6 " pathEditMode="relative" rAng="0" ptsTypes="AA">
                                      <p:cBhvr>
                                        <p:cTn id="21" dur="1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20"/>
                            </p:stCondLst>
                            <p:childTnLst>
                              <p:par>
                                <p:cTn id="23" presetID="10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"/>
                            </p:stCondLst>
                            <p:childTnLst>
                              <p:par>
                                <p:cTn id="36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1.94444E-6 -0.07083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4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7448 1.48148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1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20"/>
                            </p:stCondLst>
                            <p:childTnLst>
                              <p:par>
                                <p:cTn id="49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7083 L -0.00052 -0.14305 " pathEditMode="fixed" rAng="0" ptsTypes="AA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354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4.07407E-6 L 0.14896 1.48148E-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2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30"/>
                            </p:stCondLst>
                            <p:childTnLst>
                              <p:par>
                                <p:cTn id="62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4305 L -0.00052 -0.2173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27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4.07407E-6 L 0.22344 1.48148E-6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3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40"/>
                            </p:stCondLst>
                            <p:childTnLst>
                              <p:par>
                                <p:cTn id="75" presetID="35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21736 L -0.00052 -0.28958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-4.07407E-6 L 0.29809 1.48148E-6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4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50"/>
                            </p:stCondLst>
                            <p:childTnLst>
                              <p:par>
                                <p:cTn id="88" presetID="64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28958 L -0.00104 -0.36041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3542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-4.07407E-6 L 0.37257 -0.00162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5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60"/>
                            </p:stCondLst>
                            <p:childTnLst>
                              <p:par>
                                <p:cTn id="101" presetID="64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36041 L 1.94444E-6 -0.43194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588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257 -0.00162 L 0.44722 1.48148E-6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6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070"/>
                            </p:stCondLst>
                            <p:childTnLst>
                              <p:par>
                                <p:cTn id="114" presetID="64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43194 L -0.00156 -0.50671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375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2 -4.07407E-6 L 0.51962 1.48148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7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080"/>
                            </p:stCondLst>
                            <p:childTnLst>
                              <p:par>
                                <p:cTn id="1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"/>
                            </p:stCondLst>
                            <p:childTnLst>
                              <p:par>
                                <p:cTn id="148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00174 -0.14375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7199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07448 1.48148E-6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1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20"/>
                            </p:stCondLst>
                            <p:childTnLst>
                              <p:par>
                                <p:cTn id="161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14375 L 0.00139 -0.29143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384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1.48148E-6 L 0.14896 1.48148E-6 " pathEditMode="relative" rAng="0" ptsTypes="AA">
                                      <p:cBhvr>
                                        <p:cTn id="1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2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30"/>
                            </p:stCondLst>
                            <p:childTnLst>
                              <p:par>
                                <p:cTn id="174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29143 L 0.00104 -0.43356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106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1.48148E-6 L 0.22344 1.48148E-6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03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040"/>
                            </p:stCondLst>
                            <p:childTnLst>
                              <p:par>
                                <p:cTn id="1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3" grpId="9" animBg="1"/>
      <p:bldP spid="3" grpId="10" animBg="1"/>
      <p:bldP spid="39" grpId="0" animBg="1"/>
      <p:bldP spid="39" grpId="1" animBg="1"/>
      <p:bldP spid="39" grpId="2" animBg="1"/>
      <p:bldP spid="39" grpId="3" animBg="1"/>
      <p:bldP spid="39" grpId="4" animBg="1"/>
      <p:bldP spid="39" grpId="5" animBg="1"/>
      <p:bldP spid="39" grpId="6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18" grpId="0" animBg="1"/>
      <p:bldP spid="4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9A2791A-281D-422B-875E-EAC2AA56E521}"/>
              </a:ext>
            </a:extLst>
          </p:cNvPr>
          <p:cNvCxnSpPr/>
          <p:nvPr/>
        </p:nvCxnSpPr>
        <p:spPr>
          <a:xfrm>
            <a:off x="944451" y="188031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Speeding Up (moving positive)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/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/>
        </p:nvGraphicFramePr>
        <p:xfrm>
          <a:off x="8442862" y="209826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053BF7-24EC-4596-900E-2196C6BEEEC7}"/>
              </a:ext>
            </a:extLst>
          </p:cNvPr>
          <p:cNvSpPr/>
          <p:nvPr/>
        </p:nvSpPr>
        <p:spPr>
          <a:xfrm>
            <a:off x="942975" y="2176463"/>
            <a:ext cx="4767263" cy="3657600"/>
          </a:xfrm>
          <a:custGeom>
            <a:avLst/>
            <a:gdLst>
              <a:gd name="connsiteX0" fmla="*/ 0 w 4767263"/>
              <a:gd name="connsiteY0" fmla="*/ 3657600 h 3657600"/>
              <a:gd name="connsiteX1" fmla="*/ 681038 w 4767263"/>
              <a:gd name="connsiteY1" fmla="*/ 3600450 h 3657600"/>
              <a:gd name="connsiteX2" fmla="*/ 1362075 w 4767263"/>
              <a:gd name="connsiteY2" fmla="*/ 3405187 h 3657600"/>
              <a:gd name="connsiteX3" fmla="*/ 2047875 w 4767263"/>
              <a:gd name="connsiteY3" fmla="*/ 3052762 h 3657600"/>
              <a:gd name="connsiteX4" fmla="*/ 2724150 w 4767263"/>
              <a:gd name="connsiteY4" fmla="*/ 2495550 h 3657600"/>
              <a:gd name="connsiteX5" fmla="*/ 3405188 w 4767263"/>
              <a:gd name="connsiteY5" fmla="*/ 1790700 h 3657600"/>
              <a:gd name="connsiteX6" fmla="*/ 4086225 w 4767263"/>
              <a:gd name="connsiteY6" fmla="*/ 990600 h 3657600"/>
              <a:gd name="connsiteX7" fmla="*/ 4767263 w 4767263"/>
              <a:gd name="connsiteY7" fmla="*/ 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67263" h="3657600">
                <a:moveTo>
                  <a:pt x="0" y="3657600"/>
                </a:moveTo>
                <a:cubicBezTo>
                  <a:pt x="227013" y="3650059"/>
                  <a:pt x="454026" y="3642519"/>
                  <a:pt x="681038" y="3600450"/>
                </a:cubicBezTo>
                <a:cubicBezTo>
                  <a:pt x="908050" y="3558381"/>
                  <a:pt x="1134269" y="3496468"/>
                  <a:pt x="1362075" y="3405187"/>
                </a:cubicBezTo>
                <a:cubicBezTo>
                  <a:pt x="1589881" y="3313906"/>
                  <a:pt x="1820863" y="3204368"/>
                  <a:pt x="2047875" y="3052762"/>
                </a:cubicBezTo>
                <a:cubicBezTo>
                  <a:pt x="2274887" y="2901156"/>
                  <a:pt x="2497931" y="2705894"/>
                  <a:pt x="2724150" y="2495550"/>
                </a:cubicBezTo>
                <a:cubicBezTo>
                  <a:pt x="2950369" y="2285206"/>
                  <a:pt x="3178175" y="2041525"/>
                  <a:pt x="3405188" y="1790700"/>
                </a:cubicBezTo>
                <a:cubicBezTo>
                  <a:pt x="3632201" y="1539875"/>
                  <a:pt x="3859213" y="1289050"/>
                  <a:pt x="4086225" y="990600"/>
                </a:cubicBezTo>
                <a:cubicBezTo>
                  <a:pt x="4313237" y="692150"/>
                  <a:pt x="4540250" y="346075"/>
                  <a:pt x="4767263" y="0"/>
                </a:cubicBezTo>
              </a:path>
            </a:pathLst>
          </a:custGeom>
          <a:noFill/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3F54B94-81A1-44DB-8C69-FB722242C6AD}"/>
              </a:ext>
            </a:extLst>
          </p:cNvPr>
          <p:cNvSpPr txBox="1"/>
          <p:nvPr/>
        </p:nvSpPr>
        <p:spPr>
          <a:xfrm rot="16200000">
            <a:off x="-410507" y="366411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  <p:graphicFrame>
        <p:nvGraphicFramePr>
          <p:cNvPr id="49" name="Table 6">
            <a:extLst>
              <a:ext uri="{FF2B5EF4-FFF2-40B4-BE49-F238E27FC236}">
                <a16:creationId xmlns:a16="http://schemas.microsoft.com/office/drawing/2014/main" id="{2300CDB5-62D6-4DCC-9144-FCA81EC7B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3627"/>
              </p:ext>
            </p:extLst>
          </p:nvPr>
        </p:nvGraphicFramePr>
        <p:xfrm>
          <a:off x="481118" y="2115538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E512E12-D087-43E2-8417-B71EF417439D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3B356CD-C1E6-4FF9-A7F2-C174C8A426F5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5CC8BC1-A04B-4D7E-BD02-39D45DDC1967}"/>
              </a:ext>
            </a:extLst>
          </p:cNvPr>
          <p:cNvSpPr/>
          <p:nvPr/>
        </p:nvSpPr>
        <p:spPr>
          <a:xfrm>
            <a:off x="1483455" y="563742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6FC1556-5463-42CD-8B85-0FA658675B94}"/>
              </a:ext>
            </a:extLst>
          </p:cNvPr>
          <p:cNvSpPr/>
          <p:nvPr/>
        </p:nvSpPr>
        <p:spPr>
          <a:xfrm>
            <a:off x="2162796" y="542788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44FFB08-3AFA-4592-A2A6-ECC1999F44F6}"/>
              </a:ext>
            </a:extLst>
          </p:cNvPr>
          <p:cNvSpPr/>
          <p:nvPr/>
        </p:nvSpPr>
        <p:spPr>
          <a:xfrm>
            <a:off x="2844942" y="5072569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FF2249E-0AD7-40EE-8CC1-52D692956253}"/>
              </a:ext>
            </a:extLst>
          </p:cNvPr>
          <p:cNvSpPr/>
          <p:nvPr/>
        </p:nvSpPr>
        <p:spPr>
          <a:xfrm>
            <a:off x="3529024" y="453123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5490DBA-A312-4190-8F7E-9920EAC67546}"/>
              </a:ext>
            </a:extLst>
          </p:cNvPr>
          <p:cNvSpPr/>
          <p:nvPr/>
        </p:nvSpPr>
        <p:spPr>
          <a:xfrm>
            <a:off x="4200967" y="382447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FFEB7F4-AEA1-4257-B28F-2001C47A3507}"/>
              </a:ext>
            </a:extLst>
          </p:cNvPr>
          <p:cNvSpPr/>
          <p:nvPr/>
        </p:nvSpPr>
        <p:spPr>
          <a:xfrm>
            <a:off x="4887478" y="302641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E0924EE-877D-4C8F-AA50-F9497A6D759A}"/>
              </a:ext>
            </a:extLst>
          </p:cNvPr>
          <p:cNvSpPr/>
          <p:nvPr/>
        </p:nvSpPr>
        <p:spPr>
          <a:xfrm>
            <a:off x="5581375" y="204265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EBAD3AC-6715-42CE-85BA-3AEF1808D7A2}"/>
              </a:ext>
            </a:extLst>
          </p:cNvPr>
          <p:cNvSpPr/>
          <p:nvPr/>
        </p:nvSpPr>
        <p:spPr>
          <a:xfrm>
            <a:off x="7744922" y="570234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FC30AB1-D11D-48B5-A30F-08D25743E556}"/>
              </a:ext>
            </a:extLst>
          </p:cNvPr>
          <p:cNvSpPr/>
          <p:nvPr/>
        </p:nvSpPr>
        <p:spPr>
          <a:xfrm>
            <a:off x="7744922" y="563742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AB7F99B-DCCB-43B4-8D58-90A8466370AC}"/>
              </a:ext>
            </a:extLst>
          </p:cNvPr>
          <p:cNvSpPr/>
          <p:nvPr/>
        </p:nvSpPr>
        <p:spPr>
          <a:xfrm>
            <a:off x="7737643" y="542512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75FF007-CAB0-434E-87D8-195C42399A59}"/>
              </a:ext>
            </a:extLst>
          </p:cNvPr>
          <p:cNvSpPr/>
          <p:nvPr/>
        </p:nvSpPr>
        <p:spPr>
          <a:xfrm>
            <a:off x="7737992" y="508605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EC976FD-AC43-4586-8DB9-076FB477D8BD}"/>
              </a:ext>
            </a:extLst>
          </p:cNvPr>
          <p:cNvSpPr/>
          <p:nvPr/>
        </p:nvSpPr>
        <p:spPr>
          <a:xfrm>
            <a:off x="7737643" y="453065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34551A91-7A2E-4159-9250-705907E3AA38}"/>
              </a:ext>
            </a:extLst>
          </p:cNvPr>
          <p:cNvSpPr/>
          <p:nvPr/>
        </p:nvSpPr>
        <p:spPr>
          <a:xfrm>
            <a:off x="7744922" y="382447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203A6D0-0E31-47EB-91D4-81F1FC83E2D4}"/>
              </a:ext>
            </a:extLst>
          </p:cNvPr>
          <p:cNvSpPr/>
          <p:nvPr/>
        </p:nvSpPr>
        <p:spPr>
          <a:xfrm>
            <a:off x="7737643" y="302641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0F52FF3-9EF6-413A-8809-F197C60C907E}"/>
              </a:ext>
            </a:extLst>
          </p:cNvPr>
          <p:cNvSpPr/>
          <p:nvPr/>
        </p:nvSpPr>
        <p:spPr>
          <a:xfrm>
            <a:off x="7737945" y="204265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EAAB1E4-4C9E-4F67-9EE6-B3B4A5E0960A}"/>
              </a:ext>
            </a:extLst>
          </p:cNvPr>
          <p:cNvSpPr/>
          <p:nvPr/>
        </p:nvSpPr>
        <p:spPr>
          <a:xfrm>
            <a:off x="7744922" y="5697410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6383454-452F-4AAE-951D-E9DB169F5371}"/>
              </a:ext>
            </a:extLst>
          </p:cNvPr>
          <p:cNvSpPr/>
          <p:nvPr/>
        </p:nvSpPr>
        <p:spPr>
          <a:xfrm>
            <a:off x="804115" y="570234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B602C40-289A-423F-96E3-29F4AD3031D8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26267505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1.66667E-6 4.07407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30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7448 1.48148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10"/>
                            </p:stCondLst>
                            <p:childTnLst>
                              <p:par>
                                <p:cTn id="21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00087 -0.04074 " pathEditMode="fixed" rAng="0" ptsTypes="AA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201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4.07407E-6 L 0.14896 1.48148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1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20"/>
                            </p:stCondLst>
                            <p:childTnLst>
                              <p:par>
                                <p:cTn id="34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4074 L -0.00087 -0.0881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8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4.07407E-6 L 0.22344 1.48148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2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30"/>
                            </p:stCondLst>
                            <p:childTnLst>
                              <p:par>
                                <p:cTn id="47" presetID="35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8819 L -0.00086 -0.17153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12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-4.07407E-6 L 0.29809 1.48148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3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40"/>
                            </p:stCondLst>
                            <p:childTnLst>
                              <p:par>
                                <p:cTn id="60" presetID="64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17152 L 0.00018 -0.27292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5046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-4.07407E-6 L 0.37257 -0.0016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4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50"/>
                            </p:stCondLst>
                            <p:childTnLst>
                              <p:par>
                                <p:cTn id="73" presetID="64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27291 L -0.00087 -0.3881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576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257 -0.00162 L 0.44722 1.48148E-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60"/>
                            </p:stCondLst>
                            <p:childTnLst>
                              <p:par>
                                <p:cTn id="86" presetID="64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38819 L -0.00017 -0.53333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7269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2 -4.07407E-6 L 0.51962 1.48148E-6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6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7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8" grpId="1" animBg="1"/>
      <p:bldP spid="68" grpId="2" animBg="1"/>
      <p:bldP spid="68" grpId="3" animBg="1"/>
      <p:bldP spid="68" grpId="4" animBg="1"/>
      <p:bldP spid="68" grpId="5" animBg="1"/>
      <p:bldP spid="68" grpId="6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9A2791A-281D-422B-875E-EAC2AA56E521}"/>
              </a:ext>
            </a:extLst>
          </p:cNvPr>
          <p:cNvCxnSpPr/>
          <p:nvPr/>
        </p:nvCxnSpPr>
        <p:spPr>
          <a:xfrm>
            <a:off x="944451" y="188031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Speeding Up (moving negative)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/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/>
        </p:nvGraphicFramePr>
        <p:xfrm>
          <a:off x="8442862" y="209826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53F54B94-81A1-44DB-8C69-FB722242C6AD}"/>
              </a:ext>
            </a:extLst>
          </p:cNvPr>
          <p:cNvSpPr txBox="1"/>
          <p:nvPr/>
        </p:nvSpPr>
        <p:spPr>
          <a:xfrm rot="16200000">
            <a:off x="-410507" y="366411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  <p:graphicFrame>
        <p:nvGraphicFramePr>
          <p:cNvPr id="49" name="Table 6">
            <a:extLst>
              <a:ext uri="{FF2B5EF4-FFF2-40B4-BE49-F238E27FC236}">
                <a16:creationId xmlns:a16="http://schemas.microsoft.com/office/drawing/2014/main" id="{2300CDB5-62D6-4DCC-9144-FCA81EC7BB5A}"/>
              </a:ext>
            </a:extLst>
          </p:cNvPr>
          <p:cNvGraphicFramePr>
            <a:graphicFrameLocks noGrp="1"/>
          </p:cNvGraphicFramePr>
          <p:nvPr/>
        </p:nvGraphicFramePr>
        <p:xfrm>
          <a:off x="481118" y="2115538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E512E12-D087-43E2-8417-B71EF417439D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3B356CD-C1E6-4FF9-A7F2-C174C8A426F5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5CC8BC1-A04B-4D7E-BD02-39D45DDC1967}"/>
              </a:ext>
            </a:extLst>
          </p:cNvPr>
          <p:cNvSpPr/>
          <p:nvPr/>
        </p:nvSpPr>
        <p:spPr>
          <a:xfrm>
            <a:off x="1486793" y="205917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6FC1556-5463-42CD-8B85-0FA658675B94}"/>
              </a:ext>
            </a:extLst>
          </p:cNvPr>
          <p:cNvSpPr/>
          <p:nvPr/>
        </p:nvSpPr>
        <p:spPr>
          <a:xfrm>
            <a:off x="2175348" y="228407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44FFB08-3AFA-4592-A2A6-ECC1999F44F6}"/>
              </a:ext>
            </a:extLst>
          </p:cNvPr>
          <p:cNvSpPr/>
          <p:nvPr/>
        </p:nvSpPr>
        <p:spPr>
          <a:xfrm>
            <a:off x="2846034" y="269265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FF2249E-0AD7-40EE-8CC1-52D692956253}"/>
              </a:ext>
            </a:extLst>
          </p:cNvPr>
          <p:cNvSpPr/>
          <p:nvPr/>
        </p:nvSpPr>
        <p:spPr>
          <a:xfrm>
            <a:off x="3529023" y="324977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5490DBA-A312-4190-8F7E-9920EAC67546}"/>
              </a:ext>
            </a:extLst>
          </p:cNvPr>
          <p:cNvSpPr/>
          <p:nvPr/>
        </p:nvSpPr>
        <p:spPr>
          <a:xfrm>
            <a:off x="4210492" y="3926337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FFEB7F4-AEA1-4257-B28F-2001C47A3507}"/>
              </a:ext>
            </a:extLst>
          </p:cNvPr>
          <p:cNvSpPr/>
          <p:nvPr/>
        </p:nvSpPr>
        <p:spPr>
          <a:xfrm>
            <a:off x="4887478" y="475610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E0924EE-877D-4C8F-AA50-F9497A6D759A}"/>
              </a:ext>
            </a:extLst>
          </p:cNvPr>
          <p:cNvSpPr/>
          <p:nvPr/>
        </p:nvSpPr>
        <p:spPr>
          <a:xfrm>
            <a:off x="5570578" y="570329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6383454-452F-4AAE-951D-E9DB169F5371}"/>
              </a:ext>
            </a:extLst>
          </p:cNvPr>
          <p:cNvSpPr/>
          <p:nvPr/>
        </p:nvSpPr>
        <p:spPr>
          <a:xfrm>
            <a:off x="805815" y="187396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B602C40-289A-423F-96E3-29F4AD3031D8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129648-4659-4F53-9C3D-099AA727A899}"/>
              </a:ext>
            </a:extLst>
          </p:cNvPr>
          <p:cNvSpPr/>
          <p:nvPr/>
        </p:nvSpPr>
        <p:spPr>
          <a:xfrm>
            <a:off x="7745219" y="188463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1D1E2CB-CD2C-419A-AFF9-784AF996818A}"/>
              </a:ext>
            </a:extLst>
          </p:cNvPr>
          <p:cNvSpPr/>
          <p:nvPr/>
        </p:nvSpPr>
        <p:spPr>
          <a:xfrm>
            <a:off x="7745219" y="200975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A4752A3-77ED-4FA6-8F6F-47E0ACDB84B3}"/>
              </a:ext>
            </a:extLst>
          </p:cNvPr>
          <p:cNvSpPr/>
          <p:nvPr/>
        </p:nvSpPr>
        <p:spPr>
          <a:xfrm>
            <a:off x="7745219" y="2275942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843517A-D34F-40E9-95FA-A92B05DF1652}"/>
              </a:ext>
            </a:extLst>
          </p:cNvPr>
          <p:cNvSpPr/>
          <p:nvPr/>
        </p:nvSpPr>
        <p:spPr>
          <a:xfrm>
            <a:off x="7745219" y="269265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C4D9B2B-E484-463B-8FE7-7A9A5F0CCC4B}"/>
              </a:ext>
            </a:extLst>
          </p:cNvPr>
          <p:cNvSpPr/>
          <p:nvPr/>
        </p:nvSpPr>
        <p:spPr>
          <a:xfrm>
            <a:off x="7745219" y="324977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5379777-E1AE-46BD-AA02-681F17CBB383}"/>
              </a:ext>
            </a:extLst>
          </p:cNvPr>
          <p:cNvSpPr/>
          <p:nvPr/>
        </p:nvSpPr>
        <p:spPr>
          <a:xfrm>
            <a:off x="7745219" y="3926337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04874E6-D9ED-4BF8-8A3C-F9477CE8C952}"/>
              </a:ext>
            </a:extLst>
          </p:cNvPr>
          <p:cNvSpPr/>
          <p:nvPr/>
        </p:nvSpPr>
        <p:spPr>
          <a:xfrm>
            <a:off x="7745219" y="475610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2AE4C39-8699-40B8-A5C8-FBE4D99BED1B}"/>
              </a:ext>
            </a:extLst>
          </p:cNvPr>
          <p:cNvSpPr/>
          <p:nvPr/>
        </p:nvSpPr>
        <p:spPr>
          <a:xfrm>
            <a:off x="7745219" y="570560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C134850-7666-414D-81A0-CB1EF06199BE}"/>
              </a:ext>
            </a:extLst>
          </p:cNvPr>
          <p:cNvSpPr/>
          <p:nvPr/>
        </p:nvSpPr>
        <p:spPr>
          <a:xfrm>
            <a:off x="7745219" y="1881016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13E378B-39A6-4012-A12F-08A1AEB78F1E}"/>
              </a:ext>
            </a:extLst>
          </p:cNvPr>
          <p:cNvSpPr/>
          <p:nvPr/>
        </p:nvSpPr>
        <p:spPr>
          <a:xfrm>
            <a:off x="939800" y="2006600"/>
            <a:ext cx="4768850" cy="3835400"/>
          </a:xfrm>
          <a:custGeom>
            <a:avLst/>
            <a:gdLst>
              <a:gd name="connsiteX0" fmla="*/ 0 w 4768850"/>
              <a:gd name="connsiteY0" fmla="*/ 0 h 3835400"/>
              <a:gd name="connsiteX1" fmla="*/ 685800 w 4768850"/>
              <a:gd name="connsiteY1" fmla="*/ 203200 h 3835400"/>
              <a:gd name="connsiteX2" fmla="*/ 1377950 w 4768850"/>
              <a:gd name="connsiteY2" fmla="*/ 419100 h 3835400"/>
              <a:gd name="connsiteX3" fmla="*/ 2044700 w 4768850"/>
              <a:gd name="connsiteY3" fmla="*/ 825500 h 3835400"/>
              <a:gd name="connsiteX4" fmla="*/ 2730500 w 4768850"/>
              <a:gd name="connsiteY4" fmla="*/ 1384300 h 3835400"/>
              <a:gd name="connsiteX5" fmla="*/ 3416300 w 4768850"/>
              <a:gd name="connsiteY5" fmla="*/ 2063750 h 3835400"/>
              <a:gd name="connsiteX6" fmla="*/ 4083050 w 4768850"/>
              <a:gd name="connsiteY6" fmla="*/ 2889250 h 3835400"/>
              <a:gd name="connsiteX7" fmla="*/ 4768850 w 4768850"/>
              <a:gd name="connsiteY7" fmla="*/ 3835400 h 3835400"/>
              <a:gd name="connsiteX0" fmla="*/ 0 w 4768850"/>
              <a:gd name="connsiteY0" fmla="*/ 0 h 3835400"/>
              <a:gd name="connsiteX1" fmla="*/ 685800 w 4768850"/>
              <a:gd name="connsiteY1" fmla="*/ 190500 h 3835400"/>
              <a:gd name="connsiteX2" fmla="*/ 1377950 w 4768850"/>
              <a:gd name="connsiteY2" fmla="*/ 419100 h 3835400"/>
              <a:gd name="connsiteX3" fmla="*/ 2044700 w 4768850"/>
              <a:gd name="connsiteY3" fmla="*/ 825500 h 3835400"/>
              <a:gd name="connsiteX4" fmla="*/ 2730500 w 4768850"/>
              <a:gd name="connsiteY4" fmla="*/ 1384300 h 3835400"/>
              <a:gd name="connsiteX5" fmla="*/ 3416300 w 4768850"/>
              <a:gd name="connsiteY5" fmla="*/ 2063750 h 3835400"/>
              <a:gd name="connsiteX6" fmla="*/ 4083050 w 4768850"/>
              <a:gd name="connsiteY6" fmla="*/ 2889250 h 3835400"/>
              <a:gd name="connsiteX7" fmla="*/ 4768850 w 4768850"/>
              <a:gd name="connsiteY7" fmla="*/ 3835400 h 3835400"/>
              <a:gd name="connsiteX0" fmla="*/ 0 w 4768850"/>
              <a:gd name="connsiteY0" fmla="*/ 0 h 3835400"/>
              <a:gd name="connsiteX1" fmla="*/ 685800 w 4768850"/>
              <a:gd name="connsiteY1" fmla="*/ 177800 h 3835400"/>
              <a:gd name="connsiteX2" fmla="*/ 1377950 w 4768850"/>
              <a:gd name="connsiteY2" fmla="*/ 419100 h 3835400"/>
              <a:gd name="connsiteX3" fmla="*/ 2044700 w 4768850"/>
              <a:gd name="connsiteY3" fmla="*/ 825500 h 3835400"/>
              <a:gd name="connsiteX4" fmla="*/ 2730500 w 4768850"/>
              <a:gd name="connsiteY4" fmla="*/ 1384300 h 3835400"/>
              <a:gd name="connsiteX5" fmla="*/ 3416300 w 4768850"/>
              <a:gd name="connsiteY5" fmla="*/ 2063750 h 3835400"/>
              <a:gd name="connsiteX6" fmla="*/ 4083050 w 4768850"/>
              <a:gd name="connsiteY6" fmla="*/ 2889250 h 3835400"/>
              <a:gd name="connsiteX7" fmla="*/ 4768850 w 4768850"/>
              <a:gd name="connsiteY7" fmla="*/ 3835400 h 3835400"/>
              <a:gd name="connsiteX0" fmla="*/ 0 w 4768850"/>
              <a:gd name="connsiteY0" fmla="*/ 0 h 3835400"/>
              <a:gd name="connsiteX1" fmla="*/ 685800 w 4768850"/>
              <a:gd name="connsiteY1" fmla="*/ 177800 h 3835400"/>
              <a:gd name="connsiteX2" fmla="*/ 1377950 w 4768850"/>
              <a:gd name="connsiteY2" fmla="*/ 419100 h 3835400"/>
              <a:gd name="connsiteX3" fmla="*/ 2044700 w 4768850"/>
              <a:gd name="connsiteY3" fmla="*/ 825500 h 3835400"/>
              <a:gd name="connsiteX4" fmla="*/ 2730500 w 4768850"/>
              <a:gd name="connsiteY4" fmla="*/ 1384300 h 3835400"/>
              <a:gd name="connsiteX5" fmla="*/ 3416300 w 4768850"/>
              <a:gd name="connsiteY5" fmla="*/ 2063750 h 3835400"/>
              <a:gd name="connsiteX6" fmla="*/ 4083050 w 4768850"/>
              <a:gd name="connsiteY6" fmla="*/ 2889250 h 3835400"/>
              <a:gd name="connsiteX7" fmla="*/ 4768850 w 4768850"/>
              <a:gd name="connsiteY7" fmla="*/ 3835400 h 38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68850" h="3835400">
                <a:moveTo>
                  <a:pt x="0" y="0"/>
                </a:moveTo>
                <a:cubicBezTo>
                  <a:pt x="241300" y="40217"/>
                  <a:pt x="457200" y="118533"/>
                  <a:pt x="685800" y="177800"/>
                </a:cubicBezTo>
                <a:cubicBezTo>
                  <a:pt x="915458" y="247650"/>
                  <a:pt x="1151467" y="311150"/>
                  <a:pt x="1377950" y="419100"/>
                </a:cubicBezTo>
                <a:cubicBezTo>
                  <a:pt x="1604433" y="527050"/>
                  <a:pt x="1819275" y="664633"/>
                  <a:pt x="2044700" y="825500"/>
                </a:cubicBezTo>
                <a:cubicBezTo>
                  <a:pt x="2270125" y="986367"/>
                  <a:pt x="2501900" y="1177925"/>
                  <a:pt x="2730500" y="1384300"/>
                </a:cubicBezTo>
                <a:cubicBezTo>
                  <a:pt x="2959100" y="1590675"/>
                  <a:pt x="3190875" y="1812925"/>
                  <a:pt x="3416300" y="2063750"/>
                </a:cubicBezTo>
                <a:cubicBezTo>
                  <a:pt x="3641725" y="2314575"/>
                  <a:pt x="3857625" y="2593975"/>
                  <a:pt x="4083050" y="2889250"/>
                </a:cubicBezTo>
                <a:cubicBezTo>
                  <a:pt x="4308475" y="3184525"/>
                  <a:pt x="4538662" y="3509962"/>
                  <a:pt x="4768850" y="3835400"/>
                </a:cubicBezTo>
              </a:path>
            </a:pathLst>
          </a:custGeom>
          <a:noFill/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536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00035 0.0171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85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7448 1.48148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1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10"/>
                            </p:stCondLst>
                            <p:childTnLst>
                              <p:par>
                                <p:cTn id="25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169 L -0.00034 0.05602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92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4.07407E-6 L 0.14896 1.48148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1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2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20"/>
                            </p:stCondLst>
                            <p:childTnLst>
                              <p:par>
                                <p:cTn id="39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5625 L -0.00052 0.11875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2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4.07407E-6 L 0.22344 1.48148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2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3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30"/>
                            </p:stCondLst>
                            <p:childTnLst>
                              <p:par>
                                <p:cTn id="53" presetID="35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1875 L -0.00052 0.1997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5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-4.07407E-6 L 0.29809 1.48148E-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3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4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40"/>
                            </p:stCondLst>
                            <p:childTnLst>
                              <p:par>
                                <p:cTn id="67" presetID="64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9977 L -0.00052 0.29838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3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-4.07407E-6 L 0.37257 -0.00162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4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50"/>
                            </p:stCondLst>
                            <p:childTnLst>
                              <p:par>
                                <p:cTn id="81" presetID="64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29838 L -0.00052 0.41945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42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257 -0.00162 L 0.44722 1.48148E-6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5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6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60"/>
                            </p:stCondLst>
                            <p:childTnLst>
                              <p:par>
                                <p:cTn id="95" presetID="64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41945 L -0.00052 0.55672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52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2 -4.07407E-6 L 0.51962 1.48148E-6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6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7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18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2" grpId="1" animBg="1"/>
      <p:bldP spid="42" grpId="2" animBg="1"/>
      <p:bldP spid="42" grpId="3" animBg="1"/>
      <p:bldP spid="42" grpId="4" animBg="1"/>
      <p:bldP spid="42" grpId="5" animBg="1"/>
      <p:bldP spid="42" grpId="6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these Similar?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B60DB84-4496-4EDC-B4AD-3BFFA3A49AB3}"/>
              </a:ext>
            </a:extLst>
          </p:cNvPr>
          <p:cNvCxnSpPr/>
          <p:nvPr/>
        </p:nvCxnSpPr>
        <p:spPr>
          <a:xfrm>
            <a:off x="5248814" y="1501196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A154576-BA55-4BC1-84AA-ECDB07D8A9DF}"/>
              </a:ext>
            </a:extLst>
          </p:cNvPr>
          <p:cNvCxnSpPr>
            <a:cxnSpLocks/>
          </p:cNvCxnSpPr>
          <p:nvPr/>
        </p:nvCxnSpPr>
        <p:spPr>
          <a:xfrm flipH="1">
            <a:off x="5255381" y="4244396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6EED2964-02DC-43C3-9041-E8731458F74A}"/>
              </a:ext>
            </a:extLst>
          </p:cNvPr>
          <p:cNvSpPr txBox="1"/>
          <p:nvPr/>
        </p:nvSpPr>
        <p:spPr>
          <a:xfrm>
            <a:off x="4687268" y="1680906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7E716E7-8F44-4D6F-AC79-63E4CD5E49A7}"/>
              </a:ext>
            </a:extLst>
          </p:cNvPr>
          <p:cNvSpPr txBox="1"/>
          <p:nvPr/>
        </p:nvSpPr>
        <p:spPr>
          <a:xfrm>
            <a:off x="8629046" y="3827632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5FBE346-2038-4E33-86A7-751BCA39330C}"/>
              </a:ext>
            </a:extLst>
          </p:cNvPr>
          <p:cNvSpPr/>
          <p:nvPr/>
        </p:nvSpPr>
        <p:spPr>
          <a:xfrm flipV="1">
            <a:off x="5269046" y="1952118"/>
            <a:ext cx="3014132" cy="2289734"/>
          </a:xfrm>
          <a:custGeom>
            <a:avLst/>
            <a:gdLst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511"/>
              <a:gd name="connsiteX1" fmla="*/ 3057525 w 3057525"/>
              <a:gd name="connsiteY1" fmla="*/ 0 h 2257511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52"/>
              <a:gd name="connsiteY0" fmla="*/ 2257425 h 2257425"/>
              <a:gd name="connsiteX1" fmla="*/ 3057525 w 3057552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88"/>
              <a:gd name="connsiteX1" fmla="*/ 3057525 w 3057525"/>
              <a:gd name="connsiteY1" fmla="*/ 0 h 2257488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7525" h="2257425">
                <a:moveTo>
                  <a:pt x="0" y="2257425"/>
                </a:moveTo>
                <a:cubicBezTo>
                  <a:pt x="1609223" y="2252637"/>
                  <a:pt x="2795565" y="938268"/>
                  <a:pt x="3057525" y="0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D09EE71-E10E-497A-BDE6-3E34134744A2}"/>
              </a:ext>
            </a:extLst>
          </p:cNvPr>
          <p:cNvCxnSpPr/>
          <p:nvPr/>
        </p:nvCxnSpPr>
        <p:spPr>
          <a:xfrm>
            <a:off x="676814" y="1501196"/>
            <a:ext cx="0" cy="27432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F72F129-BD28-4822-A241-1286A3318BD1}"/>
              </a:ext>
            </a:extLst>
          </p:cNvPr>
          <p:cNvCxnSpPr>
            <a:cxnSpLocks/>
          </p:cNvCxnSpPr>
          <p:nvPr/>
        </p:nvCxnSpPr>
        <p:spPr>
          <a:xfrm flipH="1">
            <a:off x="676814" y="4244396"/>
            <a:ext cx="3383280" cy="0"/>
          </a:xfrm>
          <a:prstGeom prst="straightConnector1">
            <a:avLst/>
          </a:prstGeom>
          <a:ln w="57150" cap="sq">
            <a:solidFill>
              <a:schemeClr val="tx1">
                <a:lumMod val="95000"/>
                <a:lumOff val="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7566D277-2778-4AE0-B0AF-AADBFB632A79}"/>
              </a:ext>
            </a:extLst>
          </p:cNvPr>
          <p:cNvSpPr txBox="1"/>
          <p:nvPr/>
        </p:nvSpPr>
        <p:spPr>
          <a:xfrm>
            <a:off x="122687" y="1682171"/>
            <a:ext cx="56618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86C6090-FAD7-48A3-A403-827D805B6A8B}"/>
              </a:ext>
            </a:extLst>
          </p:cNvPr>
          <p:cNvSpPr txBox="1"/>
          <p:nvPr/>
        </p:nvSpPr>
        <p:spPr>
          <a:xfrm>
            <a:off x="4057046" y="3827632"/>
            <a:ext cx="423514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FA80F2A3-83EC-4A18-A233-0AB3A0DC0A16}"/>
              </a:ext>
            </a:extLst>
          </p:cNvPr>
          <p:cNvSpPr/>
          <p:nvPr/>
        </p:nvSpPr>
        <p:spPr>
          <a:xfrm>
            <a:off x="708571" y="1954659"/>
            <a:ext cx="3056306" cy="2288463"/>
          </a:xfrm>
          <a:custGeom>
            <a:avLst/>
            <a:gdLst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511"/>
              <a:gd name="connsiteX1" fmla="*/ 3057525 w 3057525"/>
              <a:gd name="connsiteY1" fmla="*/ 0 h 2257511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45"/>
              <a:gd name="connsiteY0" fmla="*/ 2257425 h 2257426"/>
              <a:gd name="connsiteX1" fmla="*/ 3057525 w 3057545"/>
              <a:gd name="connsiteY1" fmla="*/ 0 h 2257426"/>
              <a:gd name="connsiteX0" fmla="*/ 0 w 3057552"/>
              <a:gd name="connsiteY0" fmla="*/ 2257425 h 2257425"/>
              <a:gd name="connsiteX1" fmla="*/ 3057525 w 3057552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88"/>
              <a:gd name="connsiteX1" fmla="*/ 3057525 w 3057525"/>
              <a:gd name="connsiteY1" fmla="*/ 0 h 2257488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  <a:gd name="connsiteX0" fmla="*/ 0 w 3057525"/>
              <a:gd name="connsiteY0" fmla="*/ 2257425 h 2257425"/>
              <a:gd name="connsiteX1" fmla="*/ 3057525 w 3057525"/>
              <a:gd name="connsiteY1" fmla="*/ 0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57525" h="2257425">
                <a:moveTo>
                  <a:pt x="0" y="2257425"/>
                </a:moveTo>
                <a:cubicBezTo>
                  <a:pt x="1609223" y="2252637"/>
                  <a:pt x="2795565" y="938268"/>
                  <a:pt x="3057525" y="0"/>
                </a:cubicBezTo>
              </a:path>
            </a:pathLst>
          </a:custGeom>
          <a:noFill/>
          <a:ln w="127000" cap="rnd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206C85-B20D-442F-86F8-74685F9C71CA}"/>
              </a:ext>
            </a:extLst>
          </p:cNvPr>
          <p:cNvSpPr txBox="1"/>
          <p:nvPr/>
        </p:nvSpPr>
        <p:spPr>
          <a:xfrm>
            <a:off x="486114" y="4763455"/>
            <a:ext cx="8171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1CADE4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Getting faster because the graph is getting steeper (farther spacing)</a:t>
            </a:r>
          </a:p>
        </p:txBody>
      </p:sp>
    </p:spTree>
    <p:extLst>
      <p:ext uri="{BB962C8B-B14F-4D97-AF65-F5344CB8AC3E}">
        <p14:creationId xmlns:p14="http://schemas.microsoft.com/office/powerpoint/2010/main" val="3531108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3" grpId="0" animBg="1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Motion?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U.S. Space Shuttle astronaut Bruce McCandless II using a manned maneuvering unit. Picture courtesy NAS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23" y="3568072"/>
            <a:ext cx="2573547" cy="2573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111029" y="3587074"/>
            <a:ext cx="49208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Relative to the earth: </a:t>
            </a:r>
          </a:p>
          <a:p>
            <a:r>
              <a:rPr lang="en-US" sz="3200" dirty="0">
                <a:latin typeface="+mj-lt"/>
              </a:rPr>
              <a:t>Moving 17,500 mph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Relative to the shuttle:</a:t>
            </a:r>
          </a:p>
          <a:p>
            <a:r>
              <a:rPr lang="en-US" sz="3200" dirty="0">
                <a:latin typeface="+mj-lt"/>
              </a:rPr>
              <a:t>Not moving</a:t>
            </a:r>
          </a:p>
        </p:txBody>
      </p:sp>
      <p:sp>
        <p:nvSpPr>
          <p:cNvPr id="9" name="Rectangle 8"/>
          <p:cNvSpPr/>
          <p:nvPr/>
        </p:nvSpPr>
        <p:spPr>
          <a:xfrm>
            <a:off x="528732" y="1757874"/>
            <a:ext cx="81157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An object's change in _____________ relative to a reference point.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C719B9-8CB2-4A66-8F1E-4D0408617089}"/>
              </a:ext>
            </a:extLst>
          </p:cNvPr>
          <p:cNvSpPr txBox="1"/>
          <p:nvPr/>
        </p:nvSpPr>
        <p:spPr>
          <a:xfrm>
            <a:off x="5477031" y="1496263"/>
            <a:ext cx="26581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36737804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58D648D9-41E1-4E41-9D63-D9AEE89DB2B6}"/>
              </a:ext>
            </a:extLst>
          </p:cNvPr>
          <p:cNvCxnSpPr/>
          <p:nvPr/>
        </p:nvCxnSpPr>
        <p:spPr>
          <a:xfrm>
            <a:off x="944451" y="188031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Slowing Down (moving positive)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/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/>
        </p:nvGraphicFramePr>
        <p:xfrm>
          <a:off x="8442862" y="209826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1985862-6ECB-4AA2-9FBC-3B9C43628BA1}"/>
              </a:ext>
            </a:extLst>
          </p:cNvPr>
          <p:cNvSpPr/>
          <p:nvPr/>
        </p:nvSpPr>
        <p:spPr>
          <a:xfrm>
            <a:off x="942975" y="2169368"/>
            <a:ext cx="4767263" cy="3664695"/>
          </a:xfrm>
          <a:custGeom>
            <a:avLst/>
            <a:gdLst>
              <a:gd name="connsiteX0" fmla="*/ 0 w 4767263"/>
              <a:gd name="connsiteY0" fmla="*/ 3664695 h 3664695"/>
              <a:gd name="connsiteX1" fmla="*/ 676275 w 4767263"/>
              <a:gd name="connsiteY1" fmla="*/ 2697907 h 3664695"/>
              <a:gd name="connsiteX2" fmla="*/ 1362075 w 4767263"/>
              <a:gd name="connsiteY2" fmla="*/ 1921620 h 3664695"/>
              <a:gd name="connsiteX3" fmla="*/ 2043113 w 4767263"/>
              <a:gd name="connsiteY3" fmla="*/ 1240582 h 3664695"/>
              <a:gd name="connsiteX4" fmla="*/ 2719388 w 4767263"/>
              <a:gd name="connsiteY4" fmla="*/ 702420 h 3664695"/>
              <a:gd name="connsiteX5" fmla="*/ 3405188 w 4767263"/>
              <a:gd name="connsiteY5" fmla="*/ 307132 h 3664695"/>
              <a:gd name="connsiteX6" fmla="*/ 4090988 w 4767263"/>
              <a:gd name="connsiteY6" fmla="*/ 92820 h 3664695"/>
              <a:gd name="connsiteX7" fmla="*/ 4767263 w 4767263"/>
              <a:gd name="connsiteY7" fmla="*/ 2332 h 366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67263" h="3664695">
                <a:moveTo>
                  <a:pt x="0" y="3664695"/>
                </a:moveTo>
                <a:cubicBezTo>
                  <a:pt x="224631" y="3326557"/>
                  <a:pt x="449262" y="2988420"/>
                  <a:pt x="676275" y="2697907"/>
                </a:cubicBezTo>
                <a:cubicBezTo>
                  <a:pt x="903288" y="2407394"/>
                  <a:pt x="1134269" y="2164507"/>
                  <a:pt x="1362075" y="1921620"/>
                </a:cubicBezTo>
                <a:cubicBezTo>
                  <a:pt x="1589881" y="1678732"/>
                  <a:pt x="1816894" y="1443782"/>
                  <a:pt x="2043113" y="1240582"/>
                </a:cubicBezTo>
                <a:cubicBezTo>
                  <a:pt x="2269332" y="1037382"/>
                  <a:pt x="2492376" y="857995"/>
                  <a:pt x="2719388" y="702420"/>
                </a:cubicBezTo>
                <a:cubicBezTo>
                  <a:pt x="2946400" y="546845"/>
                  <a:pt x="3176588" y="408732"/>
                  <a:pt x="3405188" y="307132"/>
                </a:cubicBezTo>
                <a:cubicBezTo>
                  <a:pt x="3633788" y="205532"/>
                  <a:pt x="3863976" y="143620"/>
                  <a:pt x="4090988" y="92820"/>
                </a:cubicBezTo>
                <a:cubicBezTo>
                  <a:pt x="4318000" y="42020"/>
                  <a:pt x="4624388" y="-11955"/>
                  <a:pt x="4767263" y="2332"/>
                </a:cubicBezTo>
              </a:path>
            </a:pathLst>
          </a:custGeom>
          <a:noFill/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90EF1D-96DC-4015-BD7B-DF255CA8F50E}"/>
              </a:ext>
            </a:extLst>
          </p:cNvPr>
          <p:cNvSpPr txBox="1"/>
          <p:nvPr/>
        </p:nvSpPr>
        <p:spPr>
          <a:xfrm rot="16200000">
            <a:off x="-410507" y="366411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  <p:graphicFrame>
        <p:nvGraphicFramePr>
          <p:cNvPr id="38" name="Table 6">
            <a:extLst>
              <a:ext uri="{FF2B5EF4-FFF2-40B4-BE49-F238E27FC236}">
                <a16:creationId xmlns:a16="http://schemas.microsoft.com/office/drawing/2014/main" id="{626AEF28-B031-420F-A754-44E9A9AFE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3627"/>
              </p:ext>
            </p:extLst>
          </p:nvPr>
        </p:nvGraphicFramePr>
        <p:xfrm>
          <a:off x="481118" y="2115538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9767746-6563-465E-9149-B0B034A75E7F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B43877C-10C1-4DDE-9706-9FF186E76F9C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EAE4F86-9701-4A84-BF26-D44D2F90EC6A}"/>
              </a:ext>
            </a:extLst>
          </p:cNvPr>
          <p:cNvSpPr/>
          <p:nvPr/>
        </p:nvSpPr>
        <p:spPr>
          <a:xfrm>
            <a:off x="1484389" y="471629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A30ADD4-9F42-4D40-8FAF-9541C23060DC}"/>
              </a:ext>
            </a:extLst>
          </p:cNvPr>
          <p:cNvSpPr/>
          <p:nvPr/>
        </p:nvSpPr>
        <p:spPr>
          <a:xfrm>
            <a:off x="2163838" y="395128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85A8030F-AD23-43F9-BFAC-68A16B224B78}"/>
              </a:ext>
            </a:extLst>
          </p:cNvPr>
          <p:cNvSpPr/>
          <p:nvPr/>
        </p:nvSpPr>
        <p:spPr>
          <a:xfrm>
            <a:off x="2847286" y="326460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DF05294-2CA3-49F4-9D10-B86A13A9FD9F}"/>
              </a:ext>
            </a:extLst>
          </p:cNvPr>
          <p:cNvSpPr/>
          <p:nvPr/>
        </p:nvSpPr>
        <p:spPr>
          <a:xfrm>
            <a:off x="3532844" y="273113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D25062B-7F9C-4B52-AAC9-E5E5C6A71083}"/>
              </a:ext>
            </a:extLst>
          </p:cNvPr>
          <p:cNvSpPr/>
          <p:nvPr/>
        </p:nvSpPr>
        <p:spPr>
          <a:xfrm>
            <a:off x="4206184" y="233842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93B055D-3330-43F4-B256-057950F345BA}"/>
              </a:ext>
            </a:extLst>
          </p:cNvPr>
          <p:cNvSpPr/>
          <p:nvPr/>
        </p:nvSpPr>
        <p:spPr>
          <a:xfrm>
            <a:off x="4899508" y="211871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6DA4185-EA4E-4E51-BAB0-BA088FEBC0D4}"/>
              </a:ext>
            </a:extLst>
          </p:cNvPr>
          <p:cNvSpPr/>
          <p:nvPr/>
        </p:nvSpPr>
        <p:spPr>
          <a:xfrm>
            <a:off x="5573079" y="204640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49F855A-5AE8-44C4-9717-974E3773F73A}"/>
              </a:ext>
            </a:extLst>
          </p:cNvPr>
          <p:cNvSpPr/>
          <p:nvPr/>
        </p:nvSpPr>
        <p:spPr>
          <a:xfrm>
            <a:off x="7744922" y="570234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EAA5E7CB-2B95-4CC5-AA84-64C318CD55DF}"/>
              </a:ext>
            </a:extLst>
          </p:cNvPr>
          <p:cNvSpPr/>
          <p:nvPr/>
        </p:nvSpPr>
        <p:spPr>
          <a:xfrm>
            <a:off x="7739564" y="471629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54975FA-41A7-402E-84EB-04532239E2EB}"/>
              </a:ext>
            </a:extLst>
          </p:cNvPr>
          <p:cNvSpPr/>
          <p:nvPr/>
        </p:nvSpPr>
        <p:spPr>
          <a:xfrm>
            <a:off x="7739564" y="395128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933770E-4A0D-4430-A637-FB0F92E9376B}"/>
              </a:ext>
            </a:extLst>
          </p:cNvPr>
          <p:cNvSpPr/>
          <p:nvPr/>
        </p:nvSpPr>
        <p:spPr>
          <a:xfrm>
            <a:off x="7739564" y="326460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74510-D262-4EAE-A0CD-241AFA0D918A}"/>
              </a:ext>
            </a:extLst>
          </p:cNvPr>
          <p:cNvSpPr/>
          <p:nvPr/>
        </p:nvSpPr>
        <p:spPr>
          <a:xfrm>
            <a:off x="7744922" y="273113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2DF1285-4564-480B-AAB6-169744CB5FD9}"/>
              </a:ext>
            </a:extLst>
          </p:cNvPr>
          <p:cNvSpPr/>
          <p:nvPr/>
        </p:nvSpPr>
        <p:spPr>
          <a:xfrm>
            <a:off x="7750231" y="2339797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607329F-E340-405C-9823-97EE5FD3F0E2}"/>
              </a:ext>
            </a:extLst>
          </p:cNvPr>
          <p:cNvSpPr/>
          <p:nvPr/>
        </p:nvSpPr>
        <p:spPr>
          <a:xfrm>
            <a:off x="7750231" y="211871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A7A6B50-ACF3-4180-9E0C-664E5633954A}"/>
              </a:ext>
            </a:extLst>
          </p:cNvPr>
          <p:cNvSpPr/>
          <p:nvPr/>
        </p:nvSpPr>
        <p:spPr>
          <a:xfrm>
            <a:off x="7750231" y="203839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674DDA3E-F77C-48B9-A418-7E4A6F750C46}"/>
              </a:ext>
            </a:extLst>
          </p:cNvPr>
          <p:cNvSpPr/>
          <p:nvPr/>
        </p:nvSpPr>
        <p:spPr>
          <a:xfrm>
            <a:off x="7744922" y="5697410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6383454-452F-4AAE-951D-E9DB169F5371}"/>
              </a:ext>
            </a:extLst>
          </p:cNvPr>
          <p:cNvSpPr/>
          <p:nvPr/>
        </p:nvSpPr>
        <p:spPr>
          <a:xfrm>
            <a:off x="804115" y="570234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D9D1DEE-22F2-490E-AD41-DE60A2455E43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</p:spTree>
    <p:extLst>
      <p:ext uri="{BB962C8B-B14F-4D97-AF65-F5344CB8AC3E}">
        <p14:creationId xmlns:p14="http://schemas.microsoft.com/office/powerpoint/2010/main" val="31275806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00052 -0.1430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9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7448 1.48148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10"/>
                            </p:stCondLst>
                            <p:childTnLst>
                              <p:par>
                                <p:cTn id="21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14306 L -0.00104 -0.25486 " pathEditMode="fixed" rAng="0" ptsTypes="AA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555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4.07407E-6 L 0.14896 1.48148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1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20"/>
                            </p:stCondLst>
                            <p:childTnLst>
                              <p:par>
                                <p:cTn id="34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25486 L -0.00104 -0.36042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02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4.07407E-6 L 0.22344 1.48148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2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30"/>
                            </p:stCondLst>
                            <p:childTnLst>
                              <p:par>
                                <p:cTn id="47" presetID="35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36042 L 8.33333E-7 -0.43194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398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-4.07407E-6 L 0.29809 1.48148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3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40"/>
                            </p:stCondLst>
                            <p:childTnLst>
                              <p:par>
                                <p:cTn id="60" presetID="64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43194 L 0.00052 -0.49027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2917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-4.07407E-6 L 0.37257 -0.00162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4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50"/>
                            </p:stCondLst>
                            <p:childTnLst>
                              <p:par>
                                <p:cTn id="73" presetID="64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49027 L 0.00052 -0.52152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257 -0.00162 L 0.44722 1.48148E-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60"/>
                            </p:stCondLst>
                            <p:childTnLst>
                              <p:par>
                                <p:cTn id="86" presetID="64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52153 L 0.00017 -0.53425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09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2 -4.07407E-6 L 0.51962 1.48148E-6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6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7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7" grpId="1" animBg="1"/>
      <p:bldP spid="57" grpId="2" animBg="1"/>
      <p:bldP spid="57" grpId="3" animBg="1"/>
      <p:bldP spid="57" grpId="4" animBg="1"/>
      <p:bldP spid="57" grpId="5" animBg="1"/>
      <p:bldP spid="57" grpId="6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9A2791A-281D-422B-875E-EAC2AA56E521}"/>
              </a:ext>
            </a:extLst>
          </p:cNvPr>
          <p:cNvCxnSpPr/>
          <p:nvPr/>
        </p:nvCxnSpPr>
        <p:spPr>
          <a:xfrm>
            <a:off x="944451" y="1880318"/>
            <a:ext cx="0" cy="395381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Slowing Down (moving negative)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/>
        </p:nvGraphicFramePr>
        <p:xfrm>
          <a:off x="944451" y="1880318"/>
          <a:ext cx="5443464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04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04396403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52791448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19094536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78950173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941150507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2206360746"/>
                    </a:ext>
                  </a:extLst>
                </a:gridCol>
                <a:gridCol w="680433">
                  <a:extLst>
                    <a:ext uri="{9D8B030D-6E8A-4147-A177-3AD203B41FA5}">
                      <a16:colId xmlns:a16="http://schemas.microsoft.com/office/drawing/2014/main" val="3350355569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CBE3D232-AEC6-49CF-9661-835278D391F5}"/>
              </a:ext>
            </a:extLst>
          </p:cNvPr>
          <p:cNvGraphicFramePr>
            <a:graphicFrameLocks noGrp="1"/>
          </p:cNvGraphicFramePr>
          <p:nvPr/>
        </p:nvGraphicFramePr>
        <p:xfrm>
          <a:off x="7369084" y="2363445"/>
          <a:ext cx="1015281" cy="3470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28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graphicFrame>
        <p:nvGraphicFramePr>
          <p:cNvPr id="15" name="Table 6">
            <a:extLst>
              <a:ext uri="{FF2B5EF4-FFF2-40B4-BE49-F238E27FC236}">
                <a16:creationId xmlns:a16="http://schemas.microsoft.com/office/drawing/2014/main" id="{35310553-8409-429D-9F9A-85299F64FC14}"/>
              </a:ext>
            </a:extLst>
          </p:cNvPr>
          <p:cNvGraphicFramePr>
            <a:graphicFrameLocks noGrp="1"/>
          </p:cNvGraphicFramePr>
          <p:nvPr/>
        </p:nvGraphicFramePr>
        <p:xfrm>
          <a:off x="8442862" y="2098262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53F54B94-81A1-44DB-8C69-FB722242C6AD}"/>
              </a:ext>
            </a:extLst>
          </p:cNvPr>
          <p:cNvSpPr txBox="1"/>
          <p:nvPr/>
        </p:nvSpPr>
        <p:spPr>
          <a:xfrm rot="16200000">
            <a:off x="-410507" y="3664117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</a:p>
        </p:txBody>
      </p:sp>
      <p:graphicFrame>
        <p:nvGraphicFramePr>
          <p:cNvPr id="49" name="Table 6">
            <a:extLst>
              <a:ext uri="{FF2B5EF4-FFF2-40B4-BE49-F238E27FC236}">
                <a16:creationId xmlns:a16="http://schemas.microsoft.com/office/drawing/2014/main" id="{2300CDB5-62D6-4DCC-9144-FCA81EC7BB5A}"/>
              </a:ext>
            </a:extLst>
          </p:cNvPr>
          <p:cNvGraphicFramePr>
            <a:graphicFrameLocks noGrp="1"/>
          </p:cNvGraphicFramePr>
          <p:nvPr/>
        </p:nvGraphicFramePr>
        <p:xfrm>
          <a:off x="481118" y="2115538"/>
          <a:ext cx="444571" cy="3966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71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1951209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4958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E512E12-D087-43E2-8417-B71EF417439D}"/>
              </a:ext>
            </a:extLst>
          </p:cNvPr>
          <p:cNvCxnSpPr>
            <a:cxnSpLocks/>
          </p:cNvCxnSpPr>
          <p:nvPr/>
        </p:nvCxnSpPr>
        <p:spPr>
          <a:xfrm flipV="1">
            <a:off x="944452" y="5834136"/>
            <a:ext cx="5842714" cy="634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3B356CD-C1E6-4FF9-A7F2-C174C8A426F5}"/>
              </a:ext>
            </a:extLst>
          </p:cNvPr>
          <p:cNvSpPr txBox="1"/>
          <p:nvPr/>
        </p:nvSpPr>
        <p:spPr>
          <a:xfrm>
            <a:off x="3264584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5CC8BC1-A04B-4D7E-BD02-39D45DDC1967}"/>
              </a:ext>
            </a:extLst>
          </p:cNvPr>
          <p:cNvSpPr/>
          <p:nvPr/>
        </p:nvSpPr>
        <p:spPr>
          <a:xfrm>
            <a:off x="1492779" y="281252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6FC1556-5463-42CD-8B85-0FA658675B94}"/>
              </a:ext>
            </a:extLst>
          </p:cNvPr>
          <p:cNvSpPr/>
          <p:nvPr/>
        </p:nvSpPr>
        <p:spPr>
          <a:xfrm>
            <a:off x="2165991" y="3652602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44FFB08-3AFA-4592-A2A6-ECC1999F44F6}"/>
              </a:ext>
            </a:extLst>
          </p:cNvPr>
          <p:cNvSpPr/>
          <p:nvPr/>
        </p:nvSpPr>
        <p:spPr>
          <a:xfrm>
            <a:off x="2846034" y="432916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FF2249E-0AD7-40EE-8CC1-52D692956253}"/>
              </a:ext>
            </a:extLst>
          </p:cNvPr>
          <p:cNvSpPr/>
          <p:nvPr/>
        </p:nvSpPr>
        <p:spPr>
          <a:xfrm>
            <a:off x="3531744" y="4893265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5490DBA-A312-4190-8F7E-9920EAC67546}"/>
              </a:ext>
            </a:extLst>
          </p:cNvPr>
          <p:cNvSpPr/>
          <p:nvPr/>
        </p:nvSpPr>
        <p:spPr>
          <a:xfrm>
            <a:off x="4210492" y="530062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FFEB7F4-AEA1-4257-B28F-2001C47A3507}"/>
              </a:ext>
            </a:extLst>
          </p:cNvPr>
          <p:cNvSpPr/>
          <p:nvPr/>
        </p:nvSpPr>
        <p:spPr>
          <a:xfrm>
            <a:off x="4897007" y="554779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E0924EE-877D-4C8F-AA50-F9497A6D759A}"/>
              </a:ext>
            </a:extLst>
          </p:cNvPr>
          <p:cNvSpPr/>
          <p:nvPr/>
        </p:nvSpPr>
        <p:spPr>
          <a:xfrm>
            <a:off x="5570578" y="570329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1571223"/>
            <a:ext cx="0" cy="4308877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96383454-452F-4AAE-951D-E9DB169F5371}"/>
              </a:ext>
            </a:extLst>
          </p:cNvPr>
          <p:cNvSpPr/>
          <p:nvPr/>
        </p:nvSpPr>
        <p:spPr>
          <a:xfrm>
            <a:off x="805815" y="1873968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B602C40-289A-423F-96E3-29F4AD3031D8}"/>
              </a:ext>
            </a:extLst>
          </p:cNvPr>
          <p:cNvSpPr txBox="1"/>
          <p:nvPr/>
        </p:nvSpPr>
        <p:spPr>
          <a:xfrm>
            <a:off x="7380596" y="59216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F22D37F-E702-4CEB-B27A-EDC00F266437}"/>
              </a:ext>
            </a:extLst>
          </p:cNvPr>
          <p:cNvSpPr/>
          <p:nvPr/>
        </p:nvSpPr>
        <p:spPr>
          <a:xfrm>
            <a:off x="7743649" y="188463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F956C57-D106-47E3-94AA-8AB0B2BD353F}"/>
              </a:ext>
            </a:extLst>
          </p:cNvPr>
          <p:cNvSpPr/>
          <p:nvPr/>
        </p:nvSpPr>
        <p:spPr>
          <a:xfrm>
            <a:off x="7743649" y="281738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BEFF75F-7F40-4DDE-A1EC-825AB3A689DB}"/>
              </a:ext>
            </a:extLst>
          </p:cNvPr>
          <p:cNvSpPr/>
          <p:nvPr/>
        </p:nvSpPr>
        <p:spPr>
          <a:xfrm>
            <a:off x="7743649" y="3652602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F808B52-FDE8-438B-A7F1-6F02FEE0A1D0}"/>
              </a:ext>
            </a:extLst>
          </p:cNvPr>
          <p:cNvSpPr/>
          <p:nvPr/>
        </p:nvSpPr>
        <p:spPr>
          <a:xfrm>
            <a:off x="7743649" y="4329166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98E9F8C-B49C-4F42-93C6-880F76AAA281}"/>
              </a:ext>
            </a:extLst>
          </p:cNvPr>
          <p:cNvSpPr/>
          <p:nvPr/>
        </p:nvSpPr>
        <p:spPr>
          <a:xfrm>
            <a:off x="7743649" y="4880223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C09379F-D0D1-45AA-A8DC-375698EF122D}"/>
              </a:ext>
            </a:extLst>
          </p:cNvPr>
          <p:cNvSpPr/>
          <p:nvPr/>
        </p:nvSpPr>
        <p:spPr>
          <a:xfrm>
            <a:off x="7743649" y="5300620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9E641819-B0CB-4EE9-BB4D-4B1A3FA92E3D}"/>
              </a:ext>
            </a:extLst>
          </p:cNvPr>
          <p:cNvSpPr/>
          <p:nvPr/>
        </p:nvSpPr>
        <p:spPr>
          <a:xfrm>
            <a:off x="7743649" y="5552254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E3BD3888-7864-40C6-9AA0-4D4B6AEBF1CB}"/>
              </a:ext>
            </a:extLst>
          </p:cNvPr>
          <p:cNvSpPr/>
          <p:nvPr/>
        </p:nvSpPr>
        <p:spPr>
          <a:xfrm>
            <a:off x="7743649" y="5705601"/>
            <a:ext cx="274320" cy="274320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5CC2903-C274-49E2-90C6-7680640CCD40}"/>
              </a:ext>
            </a:extLst>
          </p:cNvPr>
          <p:cNvSpPr/>
          <p:nvPr/>
        </p:nvSpPr>
        <p:spPr>
          <a:xfrm>
            <a:off x="7743649" y="1881016"/>
            <a:ext cx="274320" cy="2743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93B6E3C-6444-49D8-8165-34580CE4523D}"/>
              </a:ext>
            </a:extLst>
          </p:cNvPr>
          <p:cNvSpPr/>
          <p:nvPr/>
        </p:nvSpPr>
        <p:spPr>
          <a:xfrm>
            <a:off x="937260" y="2004060"/>
            <a:ext cx="4770120" cy="3825240"/>
          </a:xfrm>
          <a:custGeom>
            <a:avLst/>
            <a:gdLst>
              <a:gd name="connsiteX0" fmla="*/ 0 w 4770120"/>
              <a:gd name="connsiteY0" fmla="*/ 0 h 3825240"/>
              <a:gd name="connsiteX1" fmla="*/ 693420 w 4770120"/>
              <a:gd name="connsiteY1" fmla="*/ 952500 h 3825240"/>
              <a:gd name="connsiteX2" fmla="*/ 1363980 w 4770120"/>
              <a:gd name="connsiteY2" fmla="*/ 1790700 h 3825240"/>
              <a:gd name="connsiteX3" fmla="*/ 2049780 w 4770120"/>
              <a:gd name="connsiteY3" fmla="*/ 2461260 h 3825240"/>
              <a:gd name="connsiteX4" fmla="*/ 2727960 w 4770120"/>
              <a:gd name="connsiteY4" fmla="*/ 3025140 h 3825240"/>
              <a:gd name="connsiteX5" fmla="*/ 3413760 w 4770120"/>
              <a:gd name="connsiteY5" fmla="*/ 3436620 h 3825240"/>
              <a:gd name="connsiteX6" fmla="*/ 4099560 w 4770120"/>
              <a:gd name="connsiteY6" fmla="*/ 3688080 h 3825240"/>
              <a:gd name="connsiteX7" fmla="*/ 4770120 w 4770120"/>
              <a:gd name="connsiteY7" fmla="*/ 3825240 h 382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0120" h="3825240">
                <a:moveTo>
                  <a:pt x="0" y="0"/>
                </a:moveTo>
                <a:cubicBezTo>
                  <a:pt x="233045" y="327025"/>
                  <a:pt x="466090" y="654050"/>
                  <a:pt x="693420" y="952500"/>
                </a:cubicBezTo>
                <a:cubicBezTo>
                  <a:pt x="920750" y="1250950"/>
                  <a:pt x="1137920" y="1539240"/>
                  <a:pt x="1363980" y="1790700"/>
                </a:cubicBezTo>
                <a:cubicBezTo>
                  <a:pt x="1590040" y="2042160"/>
                  <a:pt x="1822450" y="2255520"/>
                  <a:pt x="2049780" y="2461260"/>
                </a:cubicBezTo>
                <a:cubicBezTo>
                  <a:pt x="2277110" y="2667000"/>
                  <a:pt x="2500630" y="2862580"/>
                  <a:pt x="2727960" y="3025140"/>
                </a:cubicBezTo>
                <a:cubicBezTo>
                  <a:pt x="2955290" y="3187700"/>
                  <a:pt x="3185160" y="3326130"/>
                  <a:pt x="3413760" y="3436620"/>
                </a:cubicBezTo>
                <a:cubicBezTo>
                  <a:pt x="3642360" y="3547110"/>
                  <a:pt x="3873500" y="3623310"/>
                  <a:pt x="4099560" y="3688080"/>
                </a:cubicBezTo>
                <a:cubicBezTo>
                  <a:pt x="4325620" y="3752850"/>
                  <a:pt x="4547870" y="3789045"/>
                  <a:pt x="4770120" y="3825240"/>
                </a:cubicBezTo>
              </a:path>
            </a:pathLst>
          </a:custGeom>
          <a:noFill/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935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-0.00017 0.1372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69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0.07448 1.48148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1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10"/>
                            </p:stCondLst>
                            <p:childTnLst>
                              <p:par>
                                <p:cTn id="25" presetID="64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13727 L -0.00018 0.25834 " pathEditMode="fixed" rAng="0" ptsTypes="AA">
                                      <p:cBhvr>
                                        <p:cTn id="2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04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48 -4.07407E-6 L 0.14896 1.48148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1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2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20"/>
                            </p:stCondLst>
                            <p:childTnLst>
                              <p:par>
                                <p:cTn id="39" presetID="64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25834 L -0.00018 0.35695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3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896 -4.07407E-6 L 0.22344 1.48148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2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3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30"/>
                            </p:stCondLst>
                            <p:childTnLst>
                              <p:par>
                                <p:cTn id="53" presetID="35" presetClass="pat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35695 L -0.00018 0.4379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05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344 -4.07407E-6 L 0.29809 1.48148E-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53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4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40"/>
                            </p:stCondLst>
                            <p:childTnLst>
                              <p:par>
                                <p:cTn id="67" presetID="64" presetClass="pat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43797 L -0.00018 0.49861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32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-4.07407E-6 L 0.37257 -0.00162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5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4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550"/>
                            </p:stCondLst>
                            <p:childTnLst>
                              <p:par>
                                <p:cTn id="81" presetID="64" presetClass="pat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49861 L -0.00018 0.53635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75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257 -0.00162 L 0.44722 1.48148E-6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5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6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560"/>
                            </p:stCondLst>
                            <p:childTnLst>
                              <p:par>
                                <p:cTn id="95" presetID="64" presetClass="pat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0.53635 L -0.00053 0.55672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01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22 -4.07407E-6 L 0.51962 1.48148E-6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6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7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18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0" grpId="0" animBg="1"/>
      <p:bldP spid="60" grpId="0" animBg="1"/>
      <p:bldP spid="61" grpId="0" animBg="1"/>
      <p:bldP spid="62" grpId="0" animBg="1"/>
      <p:bldP spid="62" grpId="1" animBg="1"/>
      <p:bldP spid="62" grpId="2" animBg="1"/>
      <p:bldP spid="62" grpId="3" animBg="1"/>
      <p:bldP spid="62" grpId="4" animBg="1"/>
      <p:bldP spid="62" grpId="5" animBg="1"/>
      <p:bldP spid="62" grpId="6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Displacement vs Time Graphs</a:t>
            </a:r>
          </a:p>
        </p:txBody>
      </p:sp>
      <p:pic>
        <p:nvPicPr>
          <p:cNvPr id="202" name="table">
            <a:extLst>
              <a:ext uri="{FF2B5EF4-FFF2-40B4-BE49-F238E27FC236}">
                <a16:creationId xmlns:a16="http://schemas.microsoft.com/office/drawing/2014/main" id="{FBED78E6-B14A-4B23-9EED-93F5D2F3F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29" y="4449886"/>
            <a:ext cx="1371600" cy="1371600"/>
          </a:xfrm>
          <a:prstGeom prst="rect">
            <a:avLst/>
          </a:prstGeom>
        </p:spPr>
      </p:pic>
      <p:grpSp>
        <p:nvGrpSpPr>
          <p:cNvPr id="203" name="Group 202">
            <a:extLst>
              <a:ext uri="{FF2B5EF4-FFF2-40B4-BE49-F238E27FC236}">
                <a16:creationId xmlns:a16="http://schemas.microsoft.com/office/drawing/2014/main" id="{78C26DFE-4EE2-4CA8-945F-B264855075EF}"/>
              </a:ext>
            </a:extLst>
          </p:cNvPr>
          <p:cNvGrpSpPr/>
          <p:nvPr/>
        </p:nvGrpSpPr>
        <p:grpSpPr>
          <a:xfrm>
            <a:off x="490830" y="4287965"/>
            <a:ext cx="1729432" cy="1762977"/>
            <a:chOff x="400435" y="276703"/>
            <a:chExt cx="1729432" cy="1762977"/>
          </a:xfrm>
        </p:grpSpPr>
        <p:sp>
          <p:nvSpPr>
            <p:cNvPr id="272" name="TextBox 214">
              <a:extLst>
                <a:ext uri="{FF2B5EF4-FFF2-40B4-BE49-F238E27FC236}">
                  <a16:creationId xmlns:a16="http://schemas.microsoft.com/office/drawing/2014/main" id="{C930A925-8DE9-4E93-B8A5-5C9B48DC46AD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73" name="TextBox 215">
              <a:extLst>
                <a:ext uri="{FF2B5EF4-FFF2-40B4-BE49-F238E27FC236}">
                  <a16:creationId xmlns:a16="http://schemas.microsoft.com/office/drawing/2014/main" id="{6079996A-3897-4A56-B3C0-25068BA3F852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74" name="TextBox 216">
              <a:extLst>
                <a:ext uri="{FF2B5EF4-FFF2-40B4-BE49-F238E27FC236}">
                  <a16:creationId xmlns:a16="http://schemas.microsoft.com/office/drawing/2014/main" id="{70142E87-E3A3-4BDB-98B8-2474D79464D8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75" name="TextBox 217">
              <a:extLst>
                <a:ext uri="{FF2B5EF4-FFF2-40B4-BE49-F238E27FC236}">
                  <a16:creationId xmlns:a16="http://schemas.microsoft.com/office/drawing/2014/main" id="{8AE5A802-3B09-4B0C-A7E0-55E10DC9D746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76" name="TextBox 218">
              <a:extLst>
                <a:ext uri="{FF2B5EF4-FFF2-40B4-BE49-F238E27FC236}">
                  <a16:creationId xmlns:a16="http://schemas.microsoft.com/office/drawing/2014/main" id="{8BB9E552-9758-4DD0-B171-06AFF8706FF7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77" name="TextBox 219">
              <a:extLst>
                <a:ext uri="{FF2B5EF4-FFF2-40B4-BE49-F238E27FC236}">
                  <a16:creationId xmlns:a16="http://schemas.microsoft.com/office/drawing/2014/main" id="{71F012A5-6BDB-4009-953F-01522EEF5A70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78" name="TextBox 221">
              <a:extLst>
                <a:ext uri="{FF2B5EF4-FFF2-40B4-BE49-F238E27FC236}">
                  <a16:creationId xmlns:a16="http://schemas.microsoft.com/office/drawing/2014/main" id="{DB85BBBE-155E-4498-9D6E-738CF1BD2EFE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79" name="TextBox 222">
              <a:extLst>
                <a:ext uri="{FF2B5EF4-FFF2-40B4-BE49-F238E27FC236}">
                  <a16:creationId xmlns:a16="http://schemas.microsoft.com/office/drawing/2014/main" id="{01C881A2-3B98-4365-B01F-6B9C753D7CF5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80" name="TextBox 223">
              <a:extLst>
                <a:ext uri="{FF2B5EF4-FFF2-40B4-BE49-F238E27FC236}">
                  <a16:creationId xmlns:a16="http://schemas.microsoft.com/office/drawing/2014/main" id="{211B328F-3230-48B1-9465-CBB4D21B98DD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81" name="TextBox 224">
              <a:extLst>
                <a:ext uri="{FF2B5EF4-FFF2-40B4-BE49-F238E27FC236}">
                  <a16:creationId xmlns:a16="http://schemas.microsoft.com/office/drawing/2014/main" id="{330D12A8-78FC-4063-95F8-5D528B6FBC6F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82" name="TextBox 225">
              <a:extLst>
                <a:ext uri="{FF2B5EF4-FFF2-40B4-BE49-F238E27FC236}">
                  <a16:creationId xmlns:a16="http://schemas.microsoft.com/office/drawing/2014/main" id="{5F6877D1-FEF3-4835-8937-2F96B02D6E3D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83" name="TextBox 226">
              <a:extLst>
                <a:ext uri="{FF2B5EF4-FFF2-40B4-BE49-F238E27FC236}">
                  <a16:creationId xmlns:a16="http://schemas.microsoft.com/office/drawing/2014/main" id="{9E11FDAF-6A41-4CAA-8604-E228BF632E81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84" name="TextBox 228">
              <a:extLst>
                <a:ext uri="{FF2B5EF4-FFF2-40B4-BE49-F238E27FC236}">
                  <a16:creationId xmlns:a16="http://schemas.microsoft.com/office/drawing/2014/main" id="{878F3756-A53B-4A7C-A13A-CF35DBF77AD5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85" name="TextBox 229">
              <a:extLst>
                <a:ext uri="{FF2B5EF4-FFF2-40B4-BE49-F238E27FC236}">
                  <a16:creationId xmlns:a16="http://schemas.microsoft.com/office/drawing/2014/main" id="{AA0AB866-827F-4A51-88A3-DC01EEF8A584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204" name="Arc 203">
            <a:extLst>
              <a:ext uri="{FF2B5EF4-FFF2-40B4-BE49-F238E27FC236}">
                <a16:creationId xmlns:a16="http://schemas.microsoft.com/office/drawing/2014/main" id="{6BE04D1D-21A4-4167-AC68-8285A52D9300}"/>
              </a:ext>
            </a:extLst>
          </p:cNvPr>
          <p:cNvSpPr/>
          <p:nvPr/>
        </p:nvSpPr>
        <p:spPr>
          <a:xfrm>
            <a:off x="718329" y="4453354"/>
            <a:ext cx="2714513" cy="2786062"/>
          </a:xfrm>
          <a:prstGeom prst="arc">
            <a:avLst>
              <a:gd name="adj1" fmla="val 10853876"/>
              <a:gd name="adj2" fmla="val 16227099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BC8B6F16-1053-4676-9AD0-46BB7EA9D2F2}"/>
              </a:ext>
            </a:extLst>
          </p:cNvPr>
          <p:cNvSpPr/>
          <p:nvPr/>
        </p:nvSpPr>
        <p:spPr>
          <a:xfrm>
            <a:off x="2054363" y="4402432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AA68B2D5-C0A8-4F77-ABA1-2491AB3D215F}"/>
              </a:ext>
            </a:extLst>
          </p:cNvPr>
          <p:cNvSpPr/>
          <p:nvPr/>
        </p:nvSpPr>
        <p:spPr>
          <a:xfrm>
            <a:off x="669078" y="5757162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7" name="TextBox 240">
            <a:extLst>
              <a:ext uri="{FF2B5EF4-FFF2-40B4-BE49-F238E27FC236}">
                <a16:creationId xmlns:a16="http://schemas.microsoft.com/office/drawing/2014/main" id="{59691E2D-0CCA-41F7-8496-ED8F01E9B3C2}"/>
              </a:ext>
            </a:extLst>
          </p:cNvPr>
          <p:cNvSpPr txBox="1"/>
          <p:nvPr/>
        </p:nvSpPr>
        <p:spPr>
          <a:xfrm rot="16200000">
            <a:off x="-236092" y="4994340"/>
            <a:ext cx="1274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Displacement (m)</a:t>
            </a:r>
            <a:endParaRPr lang="en-US" sz="900" dirty="0">
              <a:latin typeface="+mj-lt"/>
            </a:endParaRPr>
          </a:p>
        </p:txBody>
      </p:sp>
      <p:sp>
        <p:nvSpPr>
          <p:cNvPr id="208" name="TextBox 241">
            <a:extLst>
              <a:ext uri="{FF2B5EF4-FFF2-40B4-BE49-F238E27FC236}">
                <a16:creationId xmlns:a16="http://schemas.microsoft.com/office/drawing/2014/main" id="{9CE92851-0E4D-432E-9CE3-A839AB90A91E}"/>
              </a:ext>
            </a:extLst>
          </p:cNvPr>
          <p:cNvSpPr txBox="1"/>
          <p:nvPr/>
        </p:nvSpPr>
        <p:spPr>
          <a:xfrm>
            <a:off x="1239467" y="5972077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Time (s)</a:t>
            </a:r>
            <a:endParaRPr lang="en-US" sz="900" dirty="0">
              <a:latin typeface="+mj-lt"/>
            </a:endParaRPr>
          </a:p>
        </p:txBody>
      </p:sp>
      <p:pic>
        <p:nvPicPr>
          <p:cNvPr id="209" name="table">
            <a:extLst>
              <a:ext uri="{FF2B5EF4-FFF2-40B4-BE49-F238E27FC236}">
                <a16:creationId xmlns:a16="http://schemas.microsoft.com/office/drawing/2014/main" id="{871EFE75-FF11-4CA9-94B5-B1D5770A4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916" y="4458351"/>
            <a:ext cx="1371600" cy="1371600"/>
          </a:xfrm>
          <a:prstGeom prst="rect">
            <a:avLst/>
          </a:prstGeom>
        </p:spPr>
      </p:pic>
      <p:grpSp>
        <p:nvGrpSpPr>
          <p:cNvPr id="210" name="Group 209">
            <a:extLst>
              <a:ext uri="{FF2B5EF4-FFF2-40B4-BE49-F238E27FC236}">
                <a16:creationId xmlns:a16="http://schemas.microsoft.com/office/drawing/2014/main" id="{5E736F33-13C6-408B-9A4B-0B7AD20B4B72}"/>
              </a:ext>
            </a:extLst>
          </p:cNvPr>
          <p:cNvGrpSpPr/>
          <p:nvPr/>
        </p:nvGrpSpPr>
        <p:grpSpPr>
          <a:xfrm>
            <a:off x="2659417" y="4296430"/>
            <a:ext cx="1729432" cy="1762977"/>
            <a:chOff x="400435" y="276703"/>
            <a:chExt cx="1729432" cy="1762977"/>
          </a:xfrm>
        </p:grpSpPr>
        <p:sp>
          <p:nvSpPr>
            <p:cNvPr id="258" name="TextBox 244">
              <a:extLst>
                <a:ext uri="{FF2B5EF4-FFF2-40B4-BE49-F238E27FC236}">
                  <a16:creationId xmlns:a16="http://schemas.microsoft.com/office/drawing/2014/main" id="{5C677C43-5DA2-4D00-9A1E-0F3BFF5F01D6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59" name="TextBox 245">
              <a:extLst>
                <a:ext uri="{FF2B5EF4-FFF2-40B4-BE49-F238E27FC236}">
                  <a16:creationId xmlns:a16="http://schemas.microsoft.com/office/drawing/2014/main" id="{DA16D76D-F37B-47EF-912C-35AEEC61F0D7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60" name="TextBox 246">
              <a:extLst>
                <a:ext uri="{FF2B5EF4-FFF2-40B4-BE49-F238E27FC236}">
                  <a16:creationId xmlns:a16="http://schemas.microsoft.com/office/drawing/2014/main" id="{0C2438B3-BF90-415A-BC8A-0027AB96DCE4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61" name="TextBox 247">
              <a:extLst>
                <a:ext uri="{FF2B5EF4-FFF2-40B4-BE49-F238E27FC236}">
                  <a16:creationId xmlns:a16="http://schemas.microsoft.com/office/drawing/2014/main" id="{4BB7D5F2-2BDE-4E37-AE70-4F70BE6D258E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62" name="TextBox 248">
              <a:extLst>
                <a:ext uri="{FF2B5EF4-FFF2-40B4-BE49-F238E27FC236}">
                  <a16:creationId xmlns:a16="http://schemas.microsoft.com/office/drawing/2014/main" id="{D449DAFB-4620-4A25-88C1-CD826EE6ED5F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63" name="TextBox 249">
              <a:extLst>
                <a:ext uri="{FF2B5EF4-FFF2-40B4-BE49-F238E27FC236}">
                  <a16:creationId xmlns:a16="http://schemas.microsoft.com/office/drawing/2014/main" id="{B0B0EF71-A56B-4BF3-A61D-026CB3BA1DE0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64" name="TextBox 250">
              <a:extLst>
                <a:ext uri="{FF2B5EF4-FFF2-40B4-BE49-F238E27FC236}">
                  <a16:creationId xmlns:a16="http://schemas.microsoft.com/office/drawing/2014/main" id="{949AC8FE-53E1-40CF-935F-9AC1C8E13233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65" name="TextBox 251">
              <a:extLst>
                <a:ext uri="{FF2B5EF4-FFF2-40B4-BE49-F238E27FC236}">
                  <a16:creationId xmlns:a16="http://schemas.microsoft.com/office/drawing/2014/main" id="{C851FE1D-657F-4132-904A-FF88FAE1926C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66" name="TextBox 252">
              <a:extLst>
                <a:ext uri="{FF2B5EF4-FFF2-40B4-BE49-F238E27FC236}">
                  <a16:creationId xmlns:a16="http://schemas.microsoft.com/office/drawing/2014/main" id="{A675B6C8-5D84-4170-9DF9-6211C538B892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67" name="TextBox 253">
              <a:extLst>
                <a:ext uri="{FF2B5EF4-FFF2-40B4-BE49-F238E27FC236}">
                  <a16:creationId xmlns:a16="http://schemas.microsoft.com/office/drawing/2014/main" id="{3410F062-6674-459E-B59B-03C185D12CF0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68" name="TextBox 254">
              <a:extLst>
                <a:ext uri="{FF2B5EF4-FFF2-40B4-BE49-F238E27FC236}">
                  <a16:creationId xmlns:a16="http://schemas.microsoft.com/office/drawing/2014/main" id="{0523E51E-0132-4B80-AF47-08BC37ADC20D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69" name="TextBox 255">
              <a:extLst>
                <a:ext uri="{FF2B5EF4-FFF2-40B4-BE49-F238E27FC236}">
                  <a16:creationId xmlns:a16="http://schemas.microsoft.com/office/drawing/2014/main" id="{B88582B9-BFB8-41CD-9E5D-CF1D78C82338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70" name="TextBox 256">
              <a:extLst>
                <a:ext uri="{FF2B5EF4-FFF2-40B4-BE49-F238E27FC236}">
                  <a16:creationId xmlns:a16="http://schemas.microsoft.com/office/drawing/2014/main" id="{55A19BA2-93A1-4C37-B99B-C5FD2B2AE112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71" name="TextBox 257">
              <a:extLst>
                <a:ext uri="{FF2B5EF4-FFF2-40B4-BE49-F238E27FC236}">
                  <a16:creationId xmlns:a16="http://schemas.microsoft.com/office/drawing/2014/main" id="{4AFB3C80-3117-42BD-8B59-FBC78273F442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211" name="Arc 210">
            <a:extLst>
              <a:ext uri="{FF2B5EF4-FFF2-40B4-BE49-F238E27FC236}">
                <a16:creationId xmlns:a16="http://schemas.microsoft.com/office/drawing/2014/main" id="{B20A1C96-5FAC-4C9C-B208-AA8876644E2A}"/>
              </a:ext>
            </a:extLst>
          </p:cNvPr>
          <p:cNvSpPr/>
          <p:nvPr/>
        </p:nvSpPr>
        <p:spPr>
          <a:xfrm>
            <a:off x="1520456" y="4461819"/>
            <a:ext cx="2734041" cy="2786062"/>
          </a:xfrm>
          <a:prstGeom prst="arc">
            <a:avLst>
              <a:gd name="adj1" fmla="val 16200965"/>
              <a:gd name="adj2" fmla="val 2150953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AC6D227F-B25A-45DD-8887-B1CC7A5E68E3}"/>
              </a:ext>
            </a:extLst>
          </p:cNvPr>
          <p:cNvSpPr/>
          <p:nvPr/>
        </p:nvSpPr>
        <p:spPr>
          <a:xfrm>
            <a:off x="4201610" y="5763513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B128BC72-8BFE-4E96-8E5C-9508DA21B564}"/>
              </a:ext>
            </a:extLst>
          </p:cNvPr>
          <p:cNvSpPr/>
          <p:nvPr/>
        </p:nvSpPr>
        <p:spPr>
          <a:xfrm>
            <a:off x="2836854" y="4418831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4" name="TextBox 261">
            <a:extLst>
              <a:ext uri="{FF2B5EF4-FFF2-40B4-BE49-F238E27FC236}">
                <a16:creationId xmlns:a16="http://schemas.microsoft.com/office/drawing/2014/main" id="{3EB4C5FE-C1F5-4389-80DE-B11990112384}"/>
              </a:ext>
            </a:extLst>
          </p:cNvPr>
          <p:cNvSpPr txBox="1"/>
          <p:nvPr/>
        </p:nvSpPr>
        <p:spPr>
          <a:xfrm rot="16200000">
            <a:off x="1932495" y="5002805"/>
            <a:ext cx="1274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Displacement (m)</a:t>
            </a:r>
            <a:endParaRPr lang="en-US" sz="900" dirty="0">
              <a:latin typeface="+mj-lt"/>
            </a:endParaRPr>
          </a:p>
        </p:txBody>
      </p:sp>
      <p:sp>
        <p:nvSpPr>
          <p:cNvPr id="215" name="TextBox 262">
            <a:extLst>
              <a:ext uri="{FF2B5EF4-FFF2-40B4-BE49-F238E27FC236}">
                <a16:creationId xmlns:a16="http://schemas.microsoft.com/office/drawing/2014/main" id="{C5ABC2D7-8CA0-49FC-AD41-7CC733A6D888}"/>
              </a:ext>
            </a:extLst>
          </p:cNvPr>
          <p:cNvSpPr txBox="1"/>
          <p:nvPr/>
        </p:nvSpPr>
        <p:spPr>
          <a:xfrm>
            <a:off x="3408054" y="5980542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Time (s)</a:t>
            </a:r>
            <a:endParaRPr lang="en-US" sz="900" dirty="0">
              <a:latin typeface="+mj-lt"/>
            </a:endParaRPr>
          </a:p>
        </p:txBody>
      </p:sp>
      <p:pic>
        <p:nvPicPr>
          <p:cNvPr id="216" name="table">
            <a:extLst>
              <a:ext uri="{FF2B5EF4-FFF2-40B4-BE49-F238E27FC236}">
                <a16:creationId xmlns:a16="http://schemas.microsoft.com/office/drawing/2014/main" id="{27EFB238-C5D1-464B-8811-245F01174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4540" y="4457294"/>
            <a:ext cx="1371600" cy="1371600"/>
          </a:xfrm>
          <a:prstGeom prst="rect">
            <a:avLst/>
          </a:prstGeom>
        </p:spPr>
      </p:pic>
      <p:grpSp>
        <p:nvGrpSpPr>
          <p:cNvPr id="217" name="Group 216">
            <a:extLst>
              <a:ext uri="{FF2B5EF4-FFF2-40B4-BE49-F238E27FC236}">
                <a16:creationId xmlns:a16="http://schemas.microsoft.com/office/drawing/2014/main" id="{620F4034-E1DC-46DA-B03D-BB45A7C79866}"/>
              </a:ext>
            </a:extLst>
          </p:cNvPr>
          <p:cNvGrpSpPr/>
          <p:nvPr/>
        </p:nvGrpSpPr>
        <p:grpSpPr>
          <a:xfrm>
            <a:off x="4947041" y="4295373"/>
            <a:ext cx="1729432" cy="1762977"/>
            <a:chOff x="400435" y="276703"/>
            <a:chExt cx="1729432" cy="1762977"/>
          </a:xfrm>
        </p:grpSpPr>
        <p:sp>
          <p:nvSpPr>
            <p:cNvPr id="244" name="TextBox 265">
              <a:extLst>
                <a:ext uri="{FF2B5EF4-FFF2-40B4-BE49-F238E27FC236}">
                  <a16:creationId xmlns:a16="http://schemas.microsoft.com/office/drawing/2014/main" id="{8A59109E-0D06-4442-BFD5-8858D286F25F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45" name="TextBox 266">
              <a:extLst>
                <a:ext uri="{FF2B5EF4-FFF2-40B4-BE49-F238E27FC236}">
                  <a16:creationId xmlns:a16="http://schemas.microsoft.com/office/drawing/2014/main" id="{648104A5-FBD7-440D-82D0-DEC9FE39DEBA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46" name="TextBox 267">
              <a:extLst>
                <a:ext uri="{FF2B5EF4-FFF2-40B4-BE49-F238E27FC236}">
                  <a16:creationId xmlns:a16="http://schemas.microsoft.com/office/drawing/2014/main" id="{027B3A73-06E8-4AAD-94DB-EC8F7366D6C3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47" name="TextBox 268">
              <a:extLst>
                <a:ext uri="{FF2B5EF4-FFF2-40B4-BE49-F238E27FC236}">
                  <a16:creationId xmlns:a16="http://schemas.microsoft.com/office/drawing/2014/main" id="{B9883846-FEE4-4345-A402-AE65570B8823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48" name="TextBox 269">
              <a:extLst>
                <a:ext uri="{FF2B5EF4-FFF2-40B4-BE49-F238E27FC236}">
                  <a16:creationId xmlns:a16="http://schemas.microsoft.com/office/drawing/2014/main" id="{629BB188-3D58-45AB-BF92-6287C76897C8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49" name="TextBox 270">
              <a:extLst>
                <a:ext uri="{FF2B5EF4-FFF2-40B4-BE49-F238E27FC236}">
                  <a16:creationId xmlns:a16="http://schemas.microsoft.com/office/drawing/2014/main" id="{3048CB82-80CE-4474-85BC-5679E5892F4C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50" name="TextBox 271">
              <a:extLst>
                <a:ext uri="{FF2B5EF4-FFF2-40B4-BE49-F238E27FC236}">
                  <a16:creationId xmlns:a16="http://schemas.microsoft.com/office/drawing/2014/main" id="{FBE0264C-77F6-4405-8FEC-B606F560F98F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51" name="TextBox 272">
              <a:extLst>
                <a:ext uri="{FF2B5EF4-FFF2-40B4-BE49-F238E27FC236}">
                  <a16:creationId xmlns:a16="http://schemas.microsoft.com/office/drawing/2014/main" id="{EB766A2A-377F-46D0-8B20-444F519DF48B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52" name="TextBox 273">
              <a:extLst>
                <a:ext uri="{FF2B5EF4-FFF2-40B4-BE49-F238E27FC236}">
                  <a16:creationId xmlns:a16="http://schemas.microsoft.com/office/drawing/2014/main" id="{C3D51C44-11AB-4A24-9EC1-59E31BA7655A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53" name="TextBox 274">
              <a:extLst>
                <a:ext uri="{FF2B5EF4-FFF2-40B4-BE49-F238E27FC236}">
                  <a16:creationId xmlns:a16="http://schemas.microsoft.com/office/drawing/2014/main" id="{26350514-BDF5-452E-BF17-A9C2EB888E73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54" name="TextBox 275">
              <a:extLst>
                <a:ext uri="{FF2B5EF4-FFF2-40B4-BE49-F238E27FC236}">
                  <a16:creationId xmlns:a16="http://schemas.microsoft.com/office/drawing/2014/main" id="{EB9D7608-4FFD-4E75-9077-B55F721E0D73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55" name="TextBox 276">
              <a:extLst>
                <a:ext uri="{FF2B5EF4-FFF2-40B4-BE49-F238E27FC236}">
                  <a16:creationId xmlns:a16="http://schemas.microsoft.com/office/drawing/2014/main" id="{D59EDCEE-31B2-4B4B-9D3A-3D8640A052E4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56" name="TextBox 277">
              <a:extLst>
                <a:ext uri="{FF2B5EF4-FFF2-40B4-BE49-F238E27FC236}">
                  <a16:creationId xmlns:a16="http://schemas.microsoft.com/office/drawing/2014/main" id="{0B917CEB-548F-4279-B96B-8F366275108B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57" name="TextBox 278">
              <a:extLst>
                <a:ext uri="{FF2B5EF4-FFF2-40B4-BE49-F238E27FC236}">
                  <a16:creationId xmlns:a16="http://schemas.microsoft.com/office/drawing/2014/main" id="{7CE0B826-133D-415F-A2F8-AC9D44DBFB9B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218" name="Arc 217">
            <a:extLst>
              <a:ext uri="{FF2B5EF4-FFF2-40B4-BE49-F238E27FC236}">
                <a16:creationId xmlns:a16="http://schemas.microsoft.com/office/drawing/2014/main" id="{25CA53CD-0201-4FD0-A584-348D1E76FD14}"/>
              </a:ext>
            </a:extLst>
          </p:cNvPr>
          <p:cNvSpPr/>
          <p:nvPr/>
        </p:nvSpPr>
        <p:spPr>
          <a:xfrm>
            <a:off x="5181135" y="3094043"/>
            <a:ext cx="2714513" cy="2727443"/>
          </a:xfrm>
          <a:prstGeom prst="arc">
            <a:avLst>
              <a:gd name="adj1" fmla="val 5382769"/>
              <a:gd name="adj2" fmla="val 1087727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72B55D27-A50B-49BE-B2B9-AB589E976535}"/>
              </a:ext>
            </a:extLst>
          </p:cNvPr>
          <p:cNvSpPr/>
          <p:nvPr/>
        </p:nvSpPr>
        <p:spPr>
          <a:xfrm>
            <a:off x="6500983" y="5767029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0" name="Oval 219">
            <a:extLst>
              <a:ext uri="{FF2B5EF4-FFF2-40B4-BE49-F238E27FC236}">
                <a16:creationId xmlns:a16="http://schemas.microsoft.com/office/drawing/2014/main" id="{7965BB69-4A06-4D11-84A2-414F64054501}"/>
              </a:ext>
            </a:extLst>
          </p:cNvPr>
          <p:cNvSpPr/>
          <p:nvPr/>
        </p:nvSpPr>
        <p:spPr>
          <a:xfrm>
            <a:off x="5137808" y="4404997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1" name="TextBox 282">
            <a:extLst>
              <a:ext uri="{FF2B5EF4-FFF2-40B4-BE49-F238E27FC236}">
                <a16:creationId xmlns:a16="http://schemas.microsoft.com/office/drawing/2014/main" id="{A0F5FF39-8034-40F3-8766-43E9B5544A7D}"/>
              </a:ext>
            </a:extLst>
          </p:cNvPr>
          <p:cNvSpPr txBox="1"/>
          <p:nvPr/>
        </p:nvSpPr>
        <p:spPr>
          <a:xfrm rot="16200000">
            <a:off x="4220119" y="5001748"/>
            <a:ext cx="1274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Displacement (m)</a:t>
            </a:r>
            <a:endParaRPr lang="en-US" sz="900" dirty="0">
              <a:latin typeface="+mj-lt"/>
            </a:endParaRPr>
          </a:p>
        </p:txBody>
      </p:sp>
      <p:sp>
        <p:nvSpPr>
          <p:cNvPr id="222" name="TextBox 283">
            <a:extLst>
              <a:ext uri="{FF2B5EF4-FFF2-40B4-BE49-F238E27FC236}">
                <a16:creationId xmlns:a16="http://schemas.microsoft.com/office/drawing/2014/main" id="{D7BD54BA-38C8-4743-B7A3-429A50DA81D5}"/>
              </a:ext>
            </a:extLst>
          </p:cNvPr>
          <p:cNvSpPr txBox="1"/>
          <p:nvPr/>
        </p:nvSpPr>
        <p:spPr>
          <a:xfrm>
            <a:off x="5695678" y="5979485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Time (s)</a:t>
            </a:r>
            <a:endParaRPr lang="en-US" sz="900" dirty="0">
              <a:latin typeface="+mj-lt"/>
            </a:endParaRPr>
          </a:p>
        </p:txBody>
      </p:sp>
      <p:pic>
        <p:nvPicPr>
          <p:cNvPr id="223" name="table">
            <a:extLst>
              <a:ext uri="{FF2B5EF4-FFF2-40B4-BE49-F238E27FC236}">
                <a16:creationId xmlns:a16="http://schemas.microsoft.com/office/drawing/2014/main" id="{0490BECE-AB60-4A60-8A51-8049398380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9240" y="4456237"/>
            <a:ext cx="1371600" cy="1371600"/>
          </a:xfrm>
          <a:prstGeom prst="rect">
            <a:avLst/>
          </a:prstGeom>
        </p:spPr>
      </p:pic>
      <p:grpSp>
        <p:nvGrpSpPr>
          <p:cNvPr id="224" name="Group 223">
            <a:extLst>
              <a:ext uri="{FF2B5EF4-FFF2-40B4-BE49-F238E27FC236}">
                <a16:creationId xmlns:a16="http://schemas.microsoft.com/office/drawing/2014/main" id="{4625ECE6-B59F-454A-8A2B-63D840B96420}"/>
              </a:ext>
            </a:extLst>
          </p:cNvPr>
          <p:cNvGrpSpPr/>
          <p:nvPr/>
        </p:nvGrpSpPr>
        <p:grpSpPr>
          <a:xfrm>
            <a:off x="7151741" y="4294316"/>
            <a:ext cx="1729432" cy="1762977"/>
            <a:chOff x="400435" y="276703"/>
            <a:chExt cx="1729432" cy="1762977"/>
          </a:xfrm>
        </p:grpSpPr>
        <p:sp>
          <p:nvSpPr>
            <p:cNvPr id="230" name="TextBox 286">
              <a:extLst>
                <a:ext uri="{FF2B5EF4-FFF2-40B4-BE49-F238E27FC236}">
                  <a16:creationId xmlns:a16="http://schemas.microsoft.com/office/drawing/2014/main" id="{1942FF24-BB80-4297-8553-979192A1E46E}"/>
                </a:ext>
              </a:extLst>
            </p:cNvPr>
            <p:cNvSpPr txBox="1"/>
            <p:nvPr/>
          </p:nvSpPr>
          <p:spPr>
            <a:xfrm>
              <a:off x="400435" y="142692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31" name="TextBox 287">
              <a:extLst>
                <a:ext uri="{FF2B5EF4-FFF2-40B4-BE49-F238E27FC236}">
                  <a16:creationId xmlns:a16="http://schemas.microsoft.com/office/drawing/2014/main" id="{75C50B75-9D58-4D4D-9602-1AC52A44173C}"/>
                </a:ext>
              </a:extLst>
            </p:cNvPr>
            <p:cNvSpPr txBox="1"/>
            <p:nvPr/>
          </p:nvSpPr>
          <p:spPr>
            <a:xfrm>
              <a:off x="400435" y="12001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32" name="TextBox 288">
              <a:extLst>
                <a:ext uri="{FF2B5EF4-FFF2-40B4-BE49-F238E27FC236}">
                  <a16:creationId xmlns:a16="http://schemas.microsoft.com/office/drawing/2014/main" id="{028DCD13-77E3-421A-AF26-DC24CB8359A3}"/>
                </a:ext>
              </a:extLst>
            </p:cNvPr>
            <p:cNvSpPr txBox="1"/>
            <p:nvPr/>
          </p:nvSpPr>
          <p:spPr>
            <a:xfrm>
              <a:off x="400435" y="97327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33" name="TextBox 289">
              <a:extLst>
                <a:ext uri="{FF2B5EF4-FFF2-40B4-BE49-F238E27FC236}">
                  <a16:creationId xmlns:a16="http://schemas.microsoft.com/office/drawing/2014/main" id="{6084CEFA-3038-4851-A0F9-D0E5D12AF6AE}"/>
                </a:ext>
              </a:extLst>
            </p:cNvPr>
            <p:cNvSpPr txBox="1"/>
            <p:nvPr/>
          </p:nvSpPr>
          <p:spPr>
            <a:xfrm>
              <a:off x="400435" y="74645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34" name="TextBox 290">
              <a:extLst>
                <a:ext uri="{FF2B5EF4-FFF2-40B4-BE49-F238E27FC236}">
                  <a16:creationId xmlns:a16="http://schemas.microsoft.com/office/drawing/2014/main" id="{3F4EF2DC-5D14-444D-82E1-FFB482E8C317}"/>
                </a:ext>
              </a:extLst>
            </p:cNvPr>
            <p:cNvSpPr txBox="1"/>
            <p:nvPr/>
          </p:nvSpPr>
          <p:spPr>
            <a:xfrm>
              <a:off x="400436" y="506850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35" name="TextBox 291">
              <a:extLst>
                <a:ext uri="{FF2B5EF4-FFF2-40B4-BE49-F238E27FC236}">
                  <a16:creationId xmlns:a16="http://schemas.microsoft.com/office/drawing/2014/main" id="{CF597148-121F-47C7-B1B7-DC7B595CB7A2}"/>
                </a:ext>
              </a:extLst>
            </p:cNvPr>
            <p:cNvSpPr txBox="1"/>
            <p:nvPr/>
          </p:nvSpPr>
          <p:spPr>
            <a:xfrm>
              <a:off x="400436" y="276703"/>
              <a:ext cx="263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36" name="TextBox 292">
              <a:extLst>
                <a:ext uri="{FF2B5EF4-FFF2-40B4-BE49-F238E27FC236}">
                  <a16:creationId xmlns:a16="http://schemas.microsoft.com/office/drawing/2014/main" id="{6683C428-FA48-4CCB-A6AC-DD0F157EB50F}"/>
                </a:ext>
              </a:extLst>
            </p:cNvPr>
            <p:cNvSpPr txBox="1"/>
            <p:nvPr/>
          </p:nvSpPr>
          <p:spPr>
            <a:xfrm>
              <a:off x="712383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37" name="TextBox 293">
              <a:extLst>
                <a:ext uri="{FF2B5EF4-FFF2-40B4-BE49-F238E27FC236}">
                  <a16:creationId xmlns:a16="http://schemas.microsoft.com/office/drawing/2014/main" id="{8D2D2940-F4C0-4B32-A423-55B7422F72EC}"/>
                </a:ext>
              </a:extLst>
            </p:cNvPr>
            <p:cNvSpPr txBox="1"/>
            <p:nvPr/>
          </p:nvSpPr>
          <p:spPr>
            <a:xfrm>
              <a:off x="948127" y="17626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2</a:t>
              </a:r>
              <a:endParaRPr lang="en-US" dirty="0">
                <a:latin typeface="+mj-lt"/>
              </a:endParaRPr>
            </a:p>
          </p:txBody>
        </p:sp>
        <p:sp>
          <p:nvSpPr>
            <p:cNvPr id="238" name="TextBox 294">
              <a:extLst>
                <a:ext uri="{FF2B5EF4-FFF2-40B4-BE49-F238E27FC236}">
                  <a16:creationId xmlns:a16="http://schemas.microsoft.com/office/drawing/2014/main" id="{458037FC-55D2-44D8-B7BD-96B128AD9C6F}"/>
                </a:ext>
              </a:extLst>
            </p:cNvPr>
            <p:cNvSpPr txBox="1"/>
            <p:nvPr/>
          </p:nvSpPr>
          <p:spPr>
            <a:xfrm>
              <a:off x="1179109" y="176268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3</a:t>
              </a:r>
              <a:endParaRPr lang="en-US" dirty="0">
                <a:latin typeface="+mj-lt"/>
              </a:endParaRPr>
            </a:p>
          </p:txBody>
        </p:sp>
        <p:sp>
          <p:nvSpPr>
            <p:cNvPr id="239" name="TextBox 295">
              <a:extLst>
                <a:ext uri="{FF2B5EF4-FFF2-40B4-BE49-F238E27FC236}">
                  <a16:creationId xmlns:a16="http://schemas.microsoft.com/office/drawing/2014/main" id="{768CC4EC-BF4E-4FD0-BE90-42E11ED83E4C}"/>
                </a:ext>
              </a:extLst>
            </p:cNvPr>
            <p:cNvSpPr txBox="1"/>
            <p:nvPr/>
          </p:nvSpPr>
          <p:spPr>
            <a:xfrm>
              <a:off x="1404689" y="176267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4</a:t>
              </a:r>
              <a:endParaRPr lang="en-US" dirty="0">
                <a:latin typeface="+mj-lt"/>
              </a:endParaRPr>
            </a:p>
          </p:txBody>
        </p:sp>
        <p:sp>
          <p:nvSpPr>
            <p:cNvPr id="240" name="TextBox 296">
              <a:extLst>
                <a:ext uri="{FF2B5EF4-FFF2-40B4-BE49-F238E27FC236}">
                  <a16:creationId xmlns:a16="http://schemas.microsoft.com/office/drawing/2014/main" id="{9193256B-FC4A-4AF1-9786-DB0665DD432C}"/>
                </a:ext>
              </a:extLst>
            </p:cNvPr>
            <p:cNvSpPr txBox="1"/>
            <p:nvPr/>
          </p:nvSpPr>
          <p:spPr>
            <a:xfrm>
              <a:off x="1638052" y="176267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5</a:t>
              </a:r>
              <a:endParaRPr lang="en-US" dirty="0">
                <a:latin typeface="+mj-lt"/>
              </a:endParaRPr>
            </a:p>
          </p:txBody>
        </p:sp>
        <p:sp>
          <p:nvSpPr>
            <p:cNvPr id="241" name="TextBox 297">
              <a:extLst>
                <a:ext uri="{FF2B5EF4-FFF2-40B4-BE49-F238E27FC236}">
                  <a16:creationId xmlns:a16="http://schemas.microsoft.com/office/drawing/2014/main" id="{E3D3385E-8A91-41B3-99C0-4479B85F56E2}"/>
                </a:ext>
              </a:extLst>
            </p:cNvPr>
            <p:cNvSpPr txBox="1"/>
            <p:nvPr/>
          </p:nvSpPr>
          <p:spPr>
            <a:xfrm>
              <a:off x="1866653" y="176162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6</a:t>
              </a:r>
              <a:endParaRPr lang="en-US" dirty="0">
                <a:latin typeface="+mj-lt"/>
              </a:endParaRPr>
            </a:p>
          </p:txBody>
        </p:sp>
        <p:sp>
          <p:nvSpPr>
            <p:cNvPr id="242" name="TextBox 298">
              <a:extLst>
                <a:ext uri="{FF2B5EF4-FFF2-40B4-BE49-F238E27FC236}">
                  <a16:creationId xmlns:a16="http://schemas.microsoft.com/office/drawing/2014/main" id="{998772F9-B21A-45DF-BDC3-77B5E379EF02}"/>
                </a:ext>
              </a:extLst>
            </p:cNvPr>
            <p:cNvSpPr txBox="1"/>
            <p:nvPr/>
          </p:nvSpPr>
          <p:spPr>
            <a:xfrm>
              <a:off x="494802" y="175815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  <p:sp>
          <p:nvSpPr>
            <p:cNvPr id="243" name="TextBox 299">
              <a:extLst>
                <a:ext uri="{FF2B5EF4-FFF2-40B4-BE49-F238E27FC236}">
                  <a16:creationId xmlns:a16="http://schemas.microsoft.com/office/drawing/2014/main" id="{A6B7AEBB-C40A-401A-9A30-B8E3989CE3D1}"/>
                </a:ext>
              </a:extLst>
            </p:cNvPr>
            <p:cNvSpPr txBox="1"/>
            <p:nvPr/>
          </p:nvSpPr>
          <p:spPr>
            <a:xfrm>
              <a:off x="403672" y="165374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200" dirty="0">
                  <a:latin typeface="+mj-lt"/>
                </a:rPr>
                <a:t>0</a:t>
              </a:r>
              <a:endParaRPr lang="en-US" dirty="0">
                <a:latin typeface="+mj-lt"/>
              </a:endParaRPr>
            </a:p>
          </p:txBody>
        </p:sp>
      </p:grpSp>
      <p:sp>
        <p:nvSpPr>
          <p:cNvPr id="225" name="Arc 224">
            <a:extLst>
              <a:ext uri="{FF2B5EF4-FFF2-40B4-BE49-F238E27FC236}">
                <a16:creationId xmlns:a16="http://schemas.microsoft.com/office/drawing/2014/main" id="{C5A8222E-F61A-4280-A8B7-E1FE08DF32E1}"/>
              </a:ext>
            </a:extLst>
          </p:cNvPr>
          <p:cNvSpPr/>
          <p:nvPr/>
        </p:nvSpPr>
        <p:spPr>
          <a:xfrm>
            <a:off x="5950991" y="2572255"/>
            <a:ext cx="2813662" cy="3255582"/>
          </a:xfrm>
          <a:prstGeom prst="arc">
            <a:avLst>
              <a:gd name="adj1" fmla="val 703046"/>
              <a:gd name="adj2" fmla="val 536586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E063A7D6-15F0-4F3E-A38E-1BA0221BC0B0}"/>
              </a:ext>
            </a:extLst>
          </p:cNvPr>
          <p:cNvSpPr/>
          <p:nvPr/>
        </p:nvSpPr>
        <p:spPr>
          <a:xfrm>
            <a:off x="8705000" y="4408783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0BB5CE9A-79AE-46B5-A64C-15DD05463303}"/>
              </a:ext>
            </a:extLst>
          </p:cNvPr>
          <p:cNvSpPr/>
          <p:nvPr/>
        </p:nvSpPr>
        <p:spPr>
          <a:xfrm>
            <a:off x="7329989" y="5763513"/>
            <a:ext cx="91440" cy="914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8" name="TextBox 303">
            <a:extLst>
              <a:ext uri="{FF2B5EF4-FFF2-40B4-BE49-F238E27FC236}">
                <a16:creationId xmlns:a16="http://schemas.microsoft.com/office/drawing/2014/main" id="{A8D2195B-D871-47B2-9AD7-3D8AE8E483F4}"/>
              </a:ext>
            </a:extLst>
          </p:cNvPr>
          <p:cNvSpPr txBox="1"/>
          <p:nvPr/>
        </p:nvSpPr>
        <p:spPr>
          <a:xfrm rot="16200000">
            <a:off x="6424819" y="5000691"/>
            <a:ext cx="1274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Displacement (m)</a:t>
            </a:r>
            <a:endParaRPr lang="en-US" sz="900" dirty="0">
              <a:latin typeface="+mj-lt"/>
            </a:endParaRPr>
          </a:p>
        </p:txBody>
      </p:sp>
      <p:sp>
        <p:nvSpPr>
          <p:cNvPr id="229" name="TextBox 304">
            <a:extLst>
              <a:ext uri="{FF2B5EF4-FFF2-40B4-BE49-F238E27FC236}">
                <a16:creationId xmlns:a16="http://schemas.microsoft.com/office/drawing/2014/main" id="{10B1E040-3568-437E-9EB3-0FD1863C05C3}"/>
              </a:ext>
            </a:extLst>
          </p:cNvPr>
          <p:cNvSpPr txBox="1"/>
          <p:nvPr/>
        </p:nvSpPr>
        <p:spPr>
          <a:xfrm>
            <a:off x="7900378" y="5978428"/>
            <a:ext cx="676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+mj-lt"/>
              </a:rPr>
              <a:t>Time (s)</a:t>
            </a:r>
            <a:endParaRPr lang="en-US" sz="9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D83D9E-AD0D-45AC-9DA1-1CE6C12456E2}"/>
              </a:ext>
            </a:extLst>
          </p:cNvPr>
          <p:cNvSpPr txBox="1"/>
          <p:nvPr/>
        </p:nvSpPr>
        <p:spPr>
          <a:xfrm>
            <a:off x="1093624" y="3643323"/>
            <a:ext cx="6174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F1AA8CB1-1A97-4951-931A-C83B4E107701}"/>
              </a:ext>
            </a:extLst>
          </p:cNvPr>
          <p:cNvSpPr txBox="1"/>
          <p:nvPr/>
        </p:nvSpPr>
        <p:spPr>
          <a:xfrm>
            <a:off x="3280758" y="3642391"/>
            <a:ext cx="579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850363B1-09E2-4421-B9E2-A5E682398D3E}"/>
              </a:ext>
            </a:extLst>
          </p:cNvPr>
          <p:cNvSpPr txBox="1"/>
          <p:nvPr/>
        </p:nvSpPr>
        <p:spPr>
          <a:xfrm>
            <a:off x="5534651" y="3639079"/>
            <a:ext cx="579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65069B70-8951-4CA1-8844-34624380BD46}"/>
              </a:ext>
            </a:extLst>
          </p:cNvPr>
          <p:cNvSpPr txBox="1"/>
          <p:nvPr/>
        </p:nvSpPr>
        <p:spPr>
          <a:xfrm>
            <a:off x="7749506" y="3635530"/>
            <a:ext cx="638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B0436E-AB22-401A-B936-6C94162A17EC}"/>
              </a:ext>
            </a:extLst>
          </p:cNvPr>
          <p:cNvSpPr txBox="1"/>
          <p:nvPr/>
        </p:nvSpPr>
        <p:spPr>
          <a:xfrm>
            <a:off x="918844" y="1502561"/>
            <a:ext cx="6940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  <a:latin typeface="+mj-lt"/>
              </a:rPr>
              <a:t>Which graph(s) represent an object moving in the negative direction?</a:t>
            </a: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A61D2C8D-9681-4ED3-89D8-1B54C7B69E6A}"/>
              </a:ext>
            </a:extLst>
          </p:cNvPr>
          <p:cNvSpPr txBox="1"/>
          <p:nvPr/>
        </p:nvSpPr>
        <p:spPr>
          <a:xfrm>
            <a:off x="310843" y="2771023"/>
            <a:ext cx="8551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+mj-lt"/>
              </a:rPr>
              <a:t>Which graph(s) represent an object slowing down?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BEC0F76-D9C1-4076-9FF4-91E5C6F0525A}"/>
              </a:ext>
            </a:extLst>
          </p:cNvPr>
          <p:cNvSpPr/>
          <p:nvPr/>
        </p:nvSpPr>
        <p:spPr>
          <a:xfrm>
            <a:off x="2345730" y="3707758"/>
            <a:ext cx="2201292" cy="2547668"/>
          </a:xfrm>
          <a:prstGeom prst="roundRect">
            <a:avLst/>
          </a:prstGeom>
          <a:solidFill>
            <a:srgbClr val="00B050">
              <a:alpha val="30196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: Rounded Corners 291">
            <a:extLst>
              <a:ext uri="{FF2B5EF4-FFF2-40B4-BE49-F238E27FC236}">
                <a16:creationId xmlns:a16="http://schemas.microsoft.com/office/drawing/2014/main" id="{96B93CDC-8290-43E6-9806-205E9F2D2356}"/>
              </a:ext>
            </a:extLst>
          </p:cNvPr>
          <p:cNvSpPr/>
          <p:nvPr/>
        </p:nvSpPr>
        <p:spPr>
          <a:xfrm>
            <a:off x="4635876" y="3707758"/>
            <a:ext cx="2201292" cy="2547668"/>
          </a:xfrm>
          <a:prstGeom prst="roundRect">
            <a:avLst/>
          </a:prstGeom>
          <a:solidFill>
            <a:srgbClr val="00B050">
              <a:alpha val="30196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: Rounded Corners 292">
            <a:extLst>
              <a:ext uri="{FF2B5EF4-FFF2-40B4-BE49-F238E27FC236}">
                <a16:creationId xmlns:a16="http://schemas.microsoft.com/office/drawing/2014/main" id="{EFBC5345-F69E-4F64-9C48-A95345494890}"/>
              </a:ext>
            </a:extLst>
          </p:cNvPr>
          <p:cNvSpPr/>
          <p:nvPr/>
        </p:nvSpPr>
        <p:spPr>
          <a:xfrm>
            <a:off x="88718" y="3693955"/>
            <a:ext cx="2201292" cy="2547668"/>
          </a:xfrm>
          <a:prstGeom prst="roundRect">
            <a:avLst/>
          </a:prstGeom>
          <a:solidFill>
            <a:srgbClr val="0070C0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Rectangle: Rounded Corners 293">
            <a:extLst>
              <a:ext uri="{FF2B5EF4-FFF2-40B4-BE49-F238E27FC236}">
                <a16:creationId xmlns:a16="http://schemas.microsoft.com/office/drawing/2014/main" id="{213BDF59-5A27-433F-B66D-CC8F4C9B6C99}"/>
              </a:ext>
            </a:extLst>
          </p:cNvPr>
          <p:cNvSpPr/>
          <p:nvPr/>
        </p:nvSpPr>
        <p:spPr>
          <a:xfrm>
            <a:off x="4694121" y="3762375"/>
            <a:ext cx="2094494" cy="2440658"/>
          </a:xfrm>
          <a:prstGeom prst="roundRect">
            <a:avLst/>
          </a:prstGeom>
          <a:solidFill>
            <a:srgbClr val="0070C0">
              <a:alpha val="3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105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92" grpId="0" animBg="1"/>
      <p:bldP spid="293" grpId="0" animBg="1"/>
      <p:bldP spid="29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difference between distance and displacement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distance and displacement for 1D motion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plot constant velocity on a displacement vs time graph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plot changing velocity on a displacement vs time graph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a displacement vs time graph to identify if an object is moving in the positive or negative direction as well as if it is speeding up or slowing down</a:t>
            </a:r>
          </a:p>
        </p:txBody>
      </p:sp>
    </p:spTree>
    <p:extLst>
      <p:ext uri="{BB962C8B-B14F-4D97-AF65-F5344CB8AC3E}">
        <p14:creationId xmlns:p14="http://schemas.microsoft.com/office/powerpoint/2010/main" val="1530174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75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vs. Displacement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0027" y="1712822"/>
          <a:ext cx="8413630" cy="428276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8413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41384">
                <a:tc>
                  <a:txBody>
                    <a:bodyPr/>
                    <a:lstStyle/>
                    <a:p>
                      <a:r>
                        <a:rPr lang="en-US" sz="2800" b="0" dirty="0">
                          <a:latin typeface="+mj-lt"/>
                        </a:rPr>
                        <a:t>Distance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1384">
                <a:tc>
                  <a:txBody>
                    <a:bodyPr/>
                    <a:lstStyle/>
                    <a:p>
                      <a:r>
                        <a:rPr lang="en-US" sz="2800" b="0" dirty="0">
                          <a:latin typeface="+mj-lt"/>
                        </a:rPr>
                        <a:t>Displacement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2AA0F6-6793-44BB-8848-6D1B541B9563}"/>
              </a:ext>
            </a:extLst>
          </p:cNvPr>
          <p:cNvSpPr txBox="1"/>
          <p:nvPr/>
        </p:nvSpPr>
        <p:spPr>
          <a:xfrm>
            <a:off x="1918026" y="2389238"/>
            <a:ext cx="5397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far travelled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E85DBC-8628-41EA-8D11-BA8B73ED61D5}"/>
              </a:ext>
            </a:extLst>
          </p:cNvPr>
          <p:cNvSpPr txBox="1"/>
          <p:nvPr/>
        </p:nvSpPr>
        <p:spPr>
          <a:xfrm>
            <a:off x="1725700" y="4683513"/>
            <a:ext cx="6199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far from origin</a:t>
            </a:r>
          </a:p>
        </p:txBody>
      </p:sp>
    </p:spTree>
    <p:extLst>
      <p:ext uri="{BB962C8B-B14F-4D97-AF65-F5344CB8AC3E}">
        <p14:creationId xmlns:p14="http://schemas.microsoft.com/office/powerpoint/2010/main" val="7688253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and Displacement in 2D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6B8C2F-AA0E-4908-8FE7-E406ACB4E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520" y="1418043"/>
            <a:ext cx="5764959" cy="472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720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73A0A9-A5A4-4991-AD78-EABD958EC61D}"/>
              </a:ext>
            </a:extLst>
          </p:cNvPr>
          <p:cNvCxnSpPr>
            <a:cxnSpLocks/>
          </p:cNvCxnSpPr>
          <p:nvPr/>
        </p:nvCxnSpPr>
        <p:spPr>
          <a:xfrm>
            <a:off x="914400" y="3533366"/>
            <a:ext cx="6400800" cy="0"/>
          </a:xfrm>
          <a:prstGeom prst="straightConnector1">
            <a:avLst/>
          </a:prstGeom>
          <a:ln w="381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82998A06-7975-4DEA-AD8D-3E9E5023A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01444"/>
              </p:ext>
            </p:extLst>
          </p:nvPr>
        </p:nvGraphicFramePr>
        <p:xfrm>
          <a:off x="914400" y="2944195"/>
          <a:ext cx="7315200" cy="1118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3989228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273944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417514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259018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180130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121463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058105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18445320"/>
                    </a:ext>
                  </a:extLst>
                </a:gridCol>
              </a:tblGrid>
              <a:tr h="11181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6336374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 | Distance and Displacement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380" y="1449831"/>
            <a:ext cx="88305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You walked 5 km East, turned around and walked 2 km West, turned around again and walked another 4 km East. What is your distance? What is your displacement?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230398"/>
              </p:ext>
            </p:extLst>
          </p:nvPr>
        </p:nvGraphicFramePr>
        <p:xfrm>
          <a:off x="3556401" y="4876800"/>
          <a:ext cx="5428573" cy="1311964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256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982">
                <a:tc>
                  <a:txBody>
                    <a:bodyPr/>
                    <a:lstStyle/>
                    <a:p>
                      <a:r>
                        <a:rPr lang="en-US" sz="2800" b="0" dirty="0">
                          <a:latin typeface="+mj-lt"/>
                        </a:rPr>
                        <a:t>Distance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982">
                <a:tc>
                  <a:txBody>
                    <a:bodyPr/>
                    <a:lstStyle/>
                    <a:p>
                      <a:r>
                        <a:rPr lang="en-US" sz="2800" b="0" dirty="0">
                          <a:latin typeface="+mj-lt"/>
                        </a:rPr>
                        <a:t>Displacement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CA56006-E8D2-4D94-B349-E2083BE5B180}"/>
              </a:ext>
            </a:extLst>
          </p:cNvPr>
          <p:cNvCxnSpPr/>
          <p:nvPr/>
        </p:nvCxnSpPr>
        <p:spPr>
          <a:xfrm>
            <a:off x="914400" y="3187783"/>
            <a:ext cx="4572000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A6A5D9-324E-4895-AE6C-D00FD23E580C}"/>
              </a:ext>
            </a:extLst>
          </p:cNvPr>
          <p:cNvCxnSpPr>
            <a:cxnSpLocks/>
          </p:cNvCxnSpPr>
          <p:nvPr/>
        </p:nvCxnSpPr>
        <p:spPr>
          <a:xfrm>
            <a:off x="3657600" y="3843604"/>
            <a:ext cx="3657600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24D3E8-5F00-47C6-A27F-2A67AF40D3E5}"/>
              </a:ext>
            </a:extLst>
          </p:cNvPr>
          <p:cNvCxnSpPr>
            <a:cxnSpLocks/>
          </p:cNvCxnSpPr>
          <p:nvPr/>
        </p:nvCxnSpPr>
        <p:spPr>
          <a:xfrm flipH="1" flipV="1">
            <a:off x="3657600" y="3533366"/>
            <a:ext cx="1828800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1">
            <a:extLst>
              <a:ext uri="{FF2B5EF4-FFF2-40B4-BE49-F238E27FC236}">
                <a16:creationId xmlns:a16="http://schemas.microsoft.com/office/drawing/2014/main" id="{D56597B3-34C6-4D23-B10D-9072A6509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265664"/>
              </p:ext>
            </p:extLst>
          </p:nvPr>
        </p:nvGraphicFramePr>
        <p:xfrm>
          <a:off x="458918" y="4062127"/>
          <a:ext cx="82296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3989228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273944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417514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259018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41801309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121463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80581059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1844532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5563739"/>
                    </a:ext>
                  </a:extLst>
                </a:gridCol>
              </a:tblGrid>
              <a:tr h="52897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6336374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E345BCD7-1535-4896-A804-A4AF17725CE3}"/>
              </a:ext>
            </a:extLst>
          </p:cNvPr>
          <p:cNvSpPr/>
          <p:nvPr/>
        </p:nvSpPr>
        <p:spPr>
          <a:xfrm>
            <a:off x="6850697" y="4936902"/>
            <a:ext cx="1297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 km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408F64-A485-4A9E-B4D3-4AABC8F83D57}"/>
              </a:ext>
            </a:extLst>
          </p:cNvPr>
          <p:cNvSpPr/>
          <p:nvPr/>
        </p:nvSpPr>
        <p:spPr>
          <a:xfrm>
            <a:off x="1277773" y="4876800"/>
            <a:ext cx="4331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E58ECD-753F-460F-853B-6BC51B6BBB5C}"/>
              </a:ext>
            </a:extLst>
          </p:cNvPr>
          <p:cNvSpPr/>
          <p:nvPr/>
        </p:nvSpPr>
        <p:spPr>
          <a:xfrm>
            <a:off x="1650812" y="4876800"/>
            <a:ext cx="8755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+ 2</a:t>
            </a:r>
            <a:endParaRPr lang="en-US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61F43A2-212D-4DCC-BD17-7723C0058A5A}"/>
              </a:ext>
            </a:extLst>
          </p:cNvPr>
          <p:cNvSpPr/>
          <p:nvPr/>
        </p:nvSpPr>
        <p:spPr>
          <a:xfrm>
            <a:off x="2461631" y="4876800"/>
            <a:ext cx="8755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+ 4</a:t>
            </a:r>
            <a:endParaRPr lang="en-US" sz="3200" dirty="0">
              <a:solidFill>
                <a:srgbClr val="00206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9D307A-6A2D-4B72-B8A3-3055951FE343}"/>
              </a:ext>
            </a:extLst>
          </p:cNvPr>
          <p:cNvSpPr/>
          <p:nvPr/>
        </p:nvSpPr>
        <p:spPr>
          <a:xfrm>
            <a:off x="6961304" y="5584765"/>
            <a:ext cx="10759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km</a:t>
            </a:r>
          </a:p>
        </p:txBody>
      </p:sp>
    </p:spTree>
    <p:extLst>
      <p:ext uri="{BB962C8B-B14F-4D97-AF65-F5344CB8AC3E}">
        <p14:creationId xmlns:p14="http://schemas.microsoft.com/office/powerpoint/2010/main" val="33227783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Displacement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380" y="1449831"/>
            <a:ext cx="88305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You walked 5 km East, turned around and walked 2 km West, turned around again and walked another 4 </a:t>
            </a:r>
            <a:r>
              <a:rPr lang="en-US" sz="2800">
                <a:latin typeface="+mj-lt"/>
              </a:rPr>
              <a:t>miles km. </a:t>
            </a:r>
            <a:r>
              <a:rPr lang="en-US" sz="2800" dirty="0">
                <a:latin typeface="+mj-lt"/>
              </a:rPr>
              <a:t>What is your distance? What is your displacement?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70112E-FDEF-4587-AF51-297A0471CE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084024"/>
              </p:ext>
            </p:extLst>
          </p:nvPr>
        </p:nvGraphicFramePr>
        <p:xfrm>
          <a:off x="944452" y="3149602"/>
          <a:ext cx="7516966" cy="2697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6966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3371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76D2CC-F06E-4E47-A0FA-2354BB5B742B}"/>
              </a:ext>
            </a:extLst>
          </p:cNvPr>
          <p:cNvCxnSpPr/>
          <p:nvPr/>
        </p:nvCxnSpPr>
        <p:spPr>
          <a:xfrm>
            <a:off x="944452" y="5840482"/>
            <a:ext cx="7748790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B312B64-4C77-4A17-9257-6EC135F74863}"/>
              </a:ext>
            </a:extLst>
          </p:cNvPr>
          <p:cNvCxnSpPr>
            <a:cxnSpLocks/>
          </p:cNvCxnSpPr>
          <p:nvPr/>
        </p:nvCxnSpPr>
        <p:spPr>
          <a:xfrm flipV="1">
            <a:off x="944452" y="3049172"/>
            <a:ext cx="0" cy="2830928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BD0EC02-9D51-4D13-AB28-EE3617DF1450}"/>
              </a:ext>
            </a:extLst>
          </p:cNvPr>
          <p:cNvSpPr txBox="1"/>
          <p:nvPr/>
        </p:nvSpPr>
        <p:spPr>
          <a:xfrm rot="16200000">
            <a:off x="-357194" y="4113918"/>
            <a:ext cx="1516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Position (km)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597FB7-676D-4FA2-BCFB-AB8324EBF131}"/>
              </a:ext>
            </a:extLst>
          </p:cNvPr>
          <p:cNvSpPr txBox="1"/>
          <p:nvPr/>
        </p:nvSpPr>
        <p:spPr>
          <a:xfrm>
            <a:off x="4138853" y="5880100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FFDCA9-3957-470E-A1B7-7C9196B90B3C}"/>
              </a:ext>
            </a:extLst>
          </p:cNvPr>
          <p:cNvCxnSpPr>
            <a:cxnSpLocks/>
          </p:cNvCxnSpPr>
          <p:nvPr/>
        </p:nvCxnSpPr>
        <p:spPr>
          <a:xfrm flipV="1">
            <a:off x="944451" y="4157242"/>
            <a:ext cx="3194402" cy="1676894"/>
          </a:xfrm>
          <a:prstGeom prst="line">
            <a:avLst/>
          </a:prstGeom>
          <a:ln w="6032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575BE7-9DBF-4A4F-A304-9BDB50D0136A}"/>
              </a:ext>
            </a:extLst>
          </p:cNvPr>
          <p:cNvCxnSpPr>
            <a:cxnSpLocks/>
          </p:cNvCxnSpPr>
          <p:nvPr/>
        </p:nvCxnSpPr>
        <p:spPr>
          <a:xfrm flipH="1" flipV="1">
            <a:off x="4138854" y="4156739"/>
            <a:ext cx="1487246" cy="689488"/>
          </a:xfrm>
          <a:prstGeom prst="line">
            <a:avLst/>
          </a:prstGeom>
          <a:ln w="6032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9530B81-16E5-4B5C-9098-E1653DD25EAC}"/>
              </a:ext>
            </a:extLst>
          </p:cNvPr>
          <p:cNvCxnSpPr>
            <a:cxnSpLocks/>
          </p:cNvCxnSpPr>
          <p:nvPr/>
        </p:nvCxnSpPr>
        <p:spPr>
          <a:xfrm flipV="1">
            <a:off x="5626100" y="3486150"/>
            <a:ext cx="2346325" cy="1360077"/>
          </a:xfrm>
          <a:prstGeom prst="line">
            <a:avLst/>
          </a:prstGeom>
          <a:ln w="60325">
            <a:solidFill>
              <a:srgbClr val="C0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Table 6">
            <a:extLst>
              <a:ext uri="{FF2B5EF4-FFF2-40B4-BE49-F238E27FC236}">
                <a16:creationId xmlns:a16="http://schemas.microsoft.com/office/drawing/2014/main" id="{199D640A-FE6E-437F-9FE8-64B19504B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94191"/>
              </p:ext>
            </p:extLst>
          </p:nvPr>
        </p:nvGraphicFramePr>
        <p:xfrm>
          <a:off x="553360" y="3292872"/>
          <a:ext cx="369333" cy="2697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333">
                  <a:extLst>
                    <a:ext uri="{9D8B030D-6E8A-4147-A177-3AD203B41FA5}">
                      <a16:colId xmlns:a16="http://schemas.microsoft.com/office/drawing/2014/main" val="1384245045"/>
                    </a:ext>
                  </a:extLst>
                </a:gridCol>
              </a:tblGrid>
              <a:tr h="3371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7052615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340317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6655735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1791703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5911694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7008010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96967"/>
                  </a:ext>
                </a:extLst>
              </a:tr>
              <a:tr h="3371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206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1038674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0C58BB80-6FE1-4521-9DC1-436E96758CCA}"/>
              </a:ext>
            </a:extLst>
          </p:cNvPr>
          <p:cNvSpPr txBox="1"/>
          <p:nvPr/>
        </p:nvSpPr>
        <p:spPr>
          <a:xfrm rot="16200000">
            <a:off x="-631108" y="4389313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(km)</a:t>
            </a:r>
          </a:p>
        </p:txBody>
      </p:sp>
    </p:spTree>
    <p:extLst>
      <p:ext uri="{BB962C8B-B14F-4D97-AF65-F5344CB8AC3E}">
        <p14:creationId xmlns:p14="http://schemas.microsoft.com/office/powerpoint/2010/main" val="36181495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Stroboscopic Photographs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mage result for strobosco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531725"/>
            <a:ext cx="3035300" cy="454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48856" y="1570376"/>
            <a:ext cx="541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+mj-lt"/>
              </a:rPr>
              <a:t>In a stroboscopic photograph, a new snapshot is captured every ___ seconds and combined to show the motion over a period of time.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61950" y="4718355"/>
            <a:ext cx="1566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New Capture every 0.04 sec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05200" y="3922695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Circle the part of the motion where this soccer ball is moving the FASTEST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05200" y="5250125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Circle the part of the motion where this soccer ball is moving the SLOWEST</a:t>
            </a:r>
          </a:p>
        </p:txBody>
      </p:sp>
      <p:sp>
        <p:nvSpPr>
          <p:cNvPr id="7" name="Oval 6"/>
          <p:cNvSpPr/>
          <p:nvPr/>
        </p:nvSpPr>
        <p:spPr>
          <a:xfrm>
            <a:off x="3548856" y="5264320"/>
            <a:ext cx="860425" cy="4535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790156" y="3932625"/>
            <a:ext cx="860425" cy="45359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6E5CDF-1F13-4AC0-8AF6-B3C07370400E}"/>
              </a:ext>
            </a:extLst>
          </p:cNvPr>
          <p:cNvSpPr/>
          <p:nvPr/>
        </p:nvSpPr>
        <p:spPr>
          <a:xfrm>
            <a:off x="1816101" y="3932625"/>
            <a:ext cx="1188720" cy="1828800"/>
          </a:xfrm>
          <a:prstGeom prst="ellipse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132EB05-EC57-4754-B3FC-964AE3BFCDEE}"/>
              </a:ext>
            </a:extLst>
          </p:cNvPr>
          <p:cNvSpPr/>
          <p:nvPr/>
        </p:nvSpPr>
        <p:spPr>
          <a:xfrm>
            <a:off x="361950" y="1936320"/>
            <a:ext cx="1828800" cy="118872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07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Stroboscopic Photographs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53" y="1434741"/>
            <a:ext cx="7033347" cy="8335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8159" y="2731347"/>
            <a:ext cx="6660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6600"/>
                </a:solidFill>
                <a:latin typeface="+mj-lt"/>
              </a:rPr>
              <a:t>Constant Velocity   </a:t>
            </a:r>
            <a:r>
              <a:rPr lang="en-US" sz="2000" dirty="0">
                <a:latin typeface="+mj-lt"/>
              </a:rPr>
              <a:t>or    </a:t>
            </a:r>
            <a:r>
              <a:rPr lang="en-US" sz="3600" dirty="0">
                <a:solidFill>
                  <a:srgbClr val="FF00FF"/>
                </a:solidFill>
                <a:latin typeface="+mj-lt"/>
              </a:rPr>
              <a:t>Accelerating</a:t>
            </a:r>
            <a:r>
              <a:rPr lang="en-US" sz="3600" dirty="0">
                <a:latin typeface="+mj-lt"/>
              </a:rPr>
              <a:t>?</a:t>
            </a:r>
            <a:endParaRPr lang="en-US" sz="20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28316" y="3689561"/>
            <a:ext cx="2940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How do you know?</a:t>
            </a:r>
            <a:endParaRPr lang="en-US" sz="1600" dirty="0">
              <a:latin typeface="+mj-lt"/>
            </a:endParaRPr>
          </a:p>
        </p:txBody>
      </p:sp>
      <p:pic>
        <p:nvPicPr>
          <p:cNvPr id="10" name="Picture 4" descr="Image result for stroboscopic fall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7" r="10299"/>
          <a:stretch/>
        </p:blipFill>
        <p:spPr bwMode="auto">
          <a:xfrm>
            <a:off x="7533183" y="1434741"/>
            <a:ext cx="1319034" cy="476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4C58B8A-939D-4E4A-AE3A-54A9B9683F5C}"/>
              </a:ext>
            </a:extLst>
          </p:cNvPr>
          <p:cNvCxnSpPr>
            <a:cxnSpLocks/>
          </p:cNvCxnSpPr>
          <p:nvPr/>
        </p:nvCxnSpPr>
        <p:spPr>
          <a:xfrm flipV="1">
            <a:off x="1619250" y="2056045"/>
            <a:ext cx="104775" cy="772880"/>
          </a:xfrm>
          <a:prstGeom prst="straightConnector1">
            <a:avLst/>
          </a:prstGeom>
          <a:ln w="762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2D764D-18C5-41B4-889F-C1518B3124CE}"/>
              </a:ext>
            </a:extLst>
          </p:cNvPr>
          <p:cNvCxnSpPr>
            <a:cxnSpLocks/>
          </p:cNvCxnSpPr>
          <p:nvPr/>
        </p:nvCxnSpPr>
        <p:spPr>
          <a:xfrm>
            <a:off x="6995543" y="3205218"/>
            <a:ext cx="681607" cy="484343"/>
          </a:xfrm>
          <a:prstGeom prst="straightConnector1">
            <a:avLst/>
          </a:prstGeom>
          <a:ln w="76200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5676E34-5E3A-4E30-964C-2F5A763C0AEF}"/>
              </a:ext>
            </a:extLst>
          </p:cNvPr>
          <p:cNvSpPr txBox="1"/>
          <p:nvPr/>
        </p:nvSpPr>
        <p:spPr>
          <a:xfrm>
            <a:off x="468159" y="4998373"/>
            <a:ext cx="6689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More spacing between pictures = moving faster</a:t>
            </a:r>
          </a:p>
        </p:txBody>
      </p:sp>
    </p:spTree>
    <p:extLst>
      <p:ext uri="{BB962C8B-B14F-4D97-AF65-F5344CB8AC3E}">
        <p14:creationId xmlns:p14="http://schemas.microsoft.com/office/powerpoint/2010/main" val="17711856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 the Motion…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770028E2-AF56-4BAD-B9C6-D9129FABB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17025"/>
              </p:ext>
            </p:extLst>
          </p:nvPr>
        </p:nvGraphicFramePr>
        <p:xfrm>
          <a:off x="266699" y="1945640"/>
          <a:ext cx="8620125" cy="14833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24025">
                  <a:extLst>
                    <a:ext uri="{9D8B030D-6E8A-4147-A177-3AD203B41FA5}">
                      <a16:colId xmlns:a16="http://schemas.microsoft.com/office/drawing/2014/main" val="4063007166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35885241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3798223692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2302512580"/>
                    </a:ext>
                  </a:extLst>
                </a:gridCol>
                <a:gridCol w="1724025">
                  <a:extLst>
                    <a:ext uri="{9D8B030D-6E8A-4147-A177-3AD203B41FA5}">
                      <a16:colId xmlns:a16="http://schemas.microsoft.com/office/drawing/2014/main" val="1732144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 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6021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752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B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04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Cart C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66088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4F9879F-8241-44D6-993A-FB0D59ED54FB}"/>
              </a:ext>
            </a:extLst>
          </p:cNvPr>
          <p:cNvSpPr txBox="1"/>
          <p:nvPr/>
        </p:nvSpPr>
        <p:spPr>
          <a:xfrm>
            <a:off x="559747" y="1438537"/>
            <a:ext cx="8024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cart do you think has the best chance of reaching the 10-meter location first?</a:t>
            </a:r>
          </a:p>
        </p:txBody>
      </p:sp>
    </p:spTree>
    <p:extLst>
      <p:ext uri="{BB962C8B-B14F-4D97-AF65-F5344CB8AC3E}">
        <p14:creationId xmlns:p14="http://schemas.microsoft.com/office/powerpoint/2010/main" val="19235977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46804</TotalTime>
  <Words>890</Words>
  <Application>Microsoft Office PowerPoint</Application>
  <PresentationFormat>On-screen Show (4:3)</PresentationFormat>
  <Paragraphs>378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Calibri Light</vt:lpstr>
      <vt:lpstr>Ebrima</vt:lpstr>
      <vt:lpstr>Wingdings</vt:lpstr>
      <vt:lpstr>Retrospect</vt:lpstr>
      <vt:lpstr>Displacement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- 2 - Motion</dc:title>
  <dc:creator>Joe Cossette</dc:creator>
  <cp:lastModifiedBy>Joe Cossette</cp:lastModifiedBy>
  <cp:revision>400</cp:revision>
  <dcterms:created xsi:type="dcterms:W3CDTF">2014-08-31T00:23:19Z</dcterms:created>
  <dcterms:modified xsi:type="dcterms:W3CDTF">2020-09-13T17:07:24Z</dcterms:modified>
</cp:coreProperties>
</file>