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92" r:id="rId2"/>
    <p:sldId id="349" r:id="rId3"/>
    <p:sldId id="518" r:id="rId4"/>
    <p:sldId id="500" r:id="rId5"/>
    <p:sldId id="488" r:id="rId6"/>
    <p:sldId id="489" r:id="rId7"/>
    <p:sldId id="509" r:id="rId8"/>
    <p:sldId id="522" r:id="rId9"/>
    <p:sldId id="523" r:id="rId10"/>
    <p:sldId id="520" r:id="rId11"/>
    <p:sldId id="351" r:id="rId12"/>
    <p:sldId id="352" r:id="rId13"/>
    <p:sldId id="353" r:id="rId14"/>
    <p:sldId id="354" r:id="rId15"/>
    <p:sldId id="355" r:id="rId16"/>
    <p:sldId id="39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5828"/>
    <a:srgbClr val="FFFF00"/>
    <a:srgbClr val="8A0000"/>
    <a:srgbClr val="1CADE4"/>
    <a:srgbClr val="FF00FF"/>
    <a:srgbClr val="FFFFFF"/>
    <a:srgbClr val="EEBCBC"/>
    <a:srgbClr val="FDE5E5"/>
    <a:srgbClr val="EA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0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59" y="758952"/>
            <a:ext cx="7874231" cy="3566160"/>
          </a:xfrm>
        </p:spPr>
        <p:txBody>
          <a:bodyPr>
            <a:normAutofit/>
          </a:bodyPr>
          <a:lstStyle/>
          <a:p>
            <a:r>
              <a:rPr lang="en-US" sz="6000" dirty="0"/>
              <a:t>Calculating from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Motion</a:t>
            </a:r>
          </a:p>
        </p:txBody>
      </p:sp>
    </p:spTree>
    <p:extLst>
      <p:ext uri="{BB962C8B-B14F-4D97-AF65-F5344CB8AC3E}">
        <p14:creationId xmlns:p14="http://schemas.microsoft.com/office/powerpoint/2010/main" val="26213678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B3C2AAD-F91E-4064-BC1E-7BCDB9FE9C35}"/>
              </a:ext>
            </a:extLst>
          </p:cNvPr>
          <p:cNvSpPr/>
          <p:nvPr/>
        </p:nvSpPr>
        <p:spPr>
          <a:xfrm>
            <a:off x="8467748" y="2607177"/>
            <a:ext cx="582189" cy="43493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CFFE20-1DA8-4182-BE1E-E40AAD7B2EEC}"/>
              </a:ext>
            </a:extLst>
          </p:cNvPr>
          <p:cNvSpPr/>
          <p:nvPr/>
        </p:nvSpPr>
        <p:spPr>
          <a:xfrm>
            <a:off x="940803" y="2873038"/>
            <a:ext cx="2045282" cy="974557"/>
          </a:xfrm>
          <a:prstGeom prst="rect">
            <a:avLst/>
          </a:prstGeom>
          <a:solidFill>
            <a:srgbClr val="0058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Displacement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/>
        </p:nvGraphicFramePr>
        <p:xfrm>
          <a:off x="944451" y="1880318"/>
          <a:ext cx="5443464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9094536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78950173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94115050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1" y="3855579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BE3D232-AEC6-49CF-9661-835278D391F5}"/>
              </a:ext>
            </a:extLst>
          </p:cNvPr>
          <p:cNvGraphicFramePr>
            <a:graphicFrameLocks noGrp="1"/>
          </p:cNvGraphicFramePr>
          <p:nvPr/>
        </p:nvGraphicFramePr>
        <p:xfrm>
          <a:off x="7369084" y="2363445"/>
          <a:ext cx="1015281" cy="347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8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5310553-8409-429D-9F9A-85299F64F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893782"/>
              </p:ext>
            </p:extLst>
          </p:nvPr>
        </p:nvGraphicFramePr>
        <p:xfrm>
          <a:off x="8442862" y="2098262"/>
          <a:ext cx="616600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6600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 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 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 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 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 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 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 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 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27" name="Table 6">
            <a:extLst>
              <a:ext uri="{FF2B5EF4-FFF2-40B4-BE49-F238E27FC236}">
                <a16:creationId xmlns:a16="http://schemas.microsoft.com/office/drawing/2014/main" id="{135ED3EA-CF5A-488C-BA97-14583DF01F04}"/>
              </a:ext>
            </a:extLst>
          </p:cNvPr>
          <p:cNvGraphicFramePr>
            <a:graphicFrameLocks noGrp="1"/>
          </p:cNvGraphicFramePr>
          <p:nvPr/>
        </p:nvGraphicFramePr>
        <p:xfrm>
          <a:off x="362532" y="2098262"/>
          <a:ext cx="522548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548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72B84D84-8888-42F2-8E5C-C7800B26B4A8}"/>
              </a:ext>
            </a:extLst>
          </p:cNvPr>
          <p:cNvSpPr txBox="1"/>
          <p:nvPr/>
        </p:nvSpPr>
        <p:spPr>
          <a:xfrm>
            <a:off x="7380596" y="59216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D776DBC-67D2-40E9-864E-31C90623E1CA}"/>
              </a:ext>
            </a:extLst>
          </p:cNvPr>
          <p:cNvSpPr/>
          <p:nvPr/>
        </p:nvSpPr>
        <p:spPr>
          <a:xfrm>
            <a:off x="7921554" y="5696976"/>
            <a:ext cx="274320" cy="27432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358A618-B772-4869-999C-4AFA2B12E219}"/>
              </a:ext>
            </a:extLst>
          </p:cNvPr>
          <p:cNvSpPr/>
          <p:nvPr/>
        </p:nvSpPr>
        <p:spPr>
          <a:xfrm>
            <a:off x="7925228" y="5697410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D95AEAA-3564-4A07-AA29-C648ED1C629B}"/>
              </a:ext>
            </a:extLst>
          </p:cNvPr>
          <p:cNvSpPr/>
          <p:nvPr/>
        </p:nvSpPr>
        <p:spPr>
          <a:xfrm>
            <a:off x="7928877" y="4716290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D6426E5-5B86-433D-814D-05EBB9C7D707}"/>
              </a:ext>
            </a:extLst>
          </p:cNvPr>
          <p:cNvSpPr/>
          <p:nvPr/>
        </p:nvSpPr>
        <p:spPr>
          <a:xfrm>
            <a:off x="7928877" y="3713713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DDD63EE-A445-488C-98CF-32A535F095E3}"/>
              </a:ext>
            </a:extLst>
          </p:cNvPr>
          <p:cNvSpPr/>
          <p:nvPr/>
        </p:nvSpPr>
        <p:spPr>
          <a:xfrm>
            <a:off x="7928877" y="2739219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135928D-E713-4558-97E0-D625F4DDC2E9}"/>
              </a:ext>
            </a:extLst>
          </p:cNvPr>
          <p:cNvSpPr/>
          <p:nvPr/>
        </p:nvSpPr>
        <p:spPr>
          <a:xfrm>
            <a:off x="1534554" y="2780291"/>
            <a:ext cx="182880" cy="182880"/>
          </a:xfrm>
          <a:prstGeom prst="ellipse">
            <a:avLst/>
          </a:prstGeom>
          <a:solidFill>
            <a:srgbClr val="00361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9DB79DF-0C8F-49D4-81D9-BCEB950887B1}"/>
              </a:ext>
            </a:extLst>
          </p:cNvPr>
          <p:cNvSpPr/>
          <p:nvPr/>
        </p:nvSpPr>
        <p:spPr>
          <a:xfrm>
            <a:off x="2213666" y="2780291"/>
            <a:ext cx="182880" cy="182880"/>
          </a:xfrm>
          <a:prstGeom prst="ellipse">
            <a:avLst/>
          </a:prstGeom>
          <a:solidFill>
            <a:srgbClr val="00361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92545AD-82A7-48E2-B83B-2FA6B42F3DCB}"/>
              </a:ext>
            </a:extLst>
          </p:cNvPr>
          <p:cNvSpPr/>
          <p:nvPr/>
        </p:nvSpPr>
        <p:spPr>
          <a:xfrm>
            <a:off x="2895259" y="2778653"/>
            <a:ext cx="182880" cy="182880"/>
          </a:xfrm>
          <a:prstGeom prst="ellipse">
            <a:avLst/>
          </a:prstGeom>
          <a:solidFill>
            <a:srgbClr val="00361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831C9B9-AF74-4F56-95B1-61A3717A4A30}"/>
              </a:ext>
            </a:extLst>
          </p:cNvPr>
          <p:cNvCxnSpPr>
            <a:cxnSpLocks/>
          </p:cNvCxnSpPr>
          <p:nvPr/>
        </p:nvCxnSpPr>
        <p:spPr>
          <a:xfrm>
            <a:off x="940803" y="2873038"/>
            <a:ext cx="2045285" cy="0"/>
          </a:xfrm>
          <a:prstGeom prst="line">
            <a:avLst/>
          </a:prstGeom>
          <a:ln w="76200">
            <a:solidFill>
              <a:srgbClr val="005828"/>
            </a:solidFill>
            <a:headEnd type="none" w="med" len="med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417833F-0F8B-427A-B75E-4D9EE9968FC6}"/>
              </a:ext>
            </a:extLst>
          </p:cNvPr>
          <p:cNvCxnSpPr>
            <a:cxnSpLocks/>
          </p:cNvCxnSpPr>
          <p:nvPr/>
        </p:nvCxnSpPr>
        <p:spPr>
          <a:xfrm flipV="1">
            <a:off x="8290561" y="4838227"/>
            <a:ext cx="0" cy="992462"/>
          </a:xfrm>
          <a:prstGeom prst="straightConnector1">
            <a:avLst/>
          </a:prstGeom>
          <a:ln w="76200">
            <a:solidFill>
              <a:srgbClr val="0058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0D7F621-ECB0-4FAC-A764-FEA8093C7383}"/>
              </a:ext>
            </a:extLst>
          </p:cNvPr>
          <p:cNvCxnSpPr>
            <a:cxnSpLocks/>
          </p:cNvCxnSpPr>
          <p:nvPr/>
        </p:nvCxnSpPr>
        <p:spPr>
          <a:xfrm flipV="1">
            <a:off x="8290561" y="3861926"/>
            <a:ext cx="0" cy="976301"/>
          </a:xfrm>
          <a:prstGeom prst="straightConnector1">
            <a:avLst/>
          </a:prstGeom>
          <a:ln w="76200">
            <a:solidFill>
              <a:srgbClr val="0058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36D4239-4FA1-4CDB-AF97-D3FE4BC83F92}"/>
              </a:ext>
            </a:extLst>
          </p:cNvPr>
          <p:cNvCxnSpPr>
            <a:cxnSpLocks/>
          </p:cNvCxnSpPr>
          <p:nvPr/>
        </p:nvCxnSpPr>
        <p:spPr>
          <a:xfrm flipV="1">
            <a:off x="8296105" y="2854965"/>
            <a:ext cx="0" cy="1006960"/>
          </a:xfrm>
          <a:prstGeom prst="straightConnector1">
            <a:avLst/>
          </a:prstGeom>
          <a:ln w="76200">
            <a:solidFill>
              <a:srgbClr val="0058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571224"/>
            <a:ext cx="0" cy="4563569"/>
          </a:xfrm>
          <a:prstGeom prst="straightConnector1">
            <a:avLst/>
          </a:prstGeom>
          <a:ln w="7620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9FA4BE6-5822-4AB8-9245-878A5DBA716F}"/>
              </a:ext>
            </a:extLst>
          </p:cNvPr>
          <p:cNvSpPr txBox="1"/>
          <p:nvPr/>
        </p:nvSpPr>
        <p:spPr>
          <a:xfrm>
            <a:off x="5658163" y="3486247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2F7E963-0FF4-4723-94D1-1CA045EE927D}"/>
              </a:ext>
            </a:extLst>
          </p:cNvPr>
          <p:cNvSpPr txBox="1"/>
          <p:nvPr/>
        </p:nvSpPr>
        <p:spPr>
          <a:xfrm rot="16200000">
            <a:off x="-520437" y="3670912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</a:p>
        </p:txBody>
      </p:sp>
      <p:graphicFrame>
        <p:nvGraphicFramePr>
          <p:cNvPr id="71" name="Table 6">
            <a:extLst>
              <a:ext uri="{FF2B5EF4-FFF2-40B4-BE49-F238E27FC236}">
                <a16:creationId xmlns:a16="http://schemas.microsoft.com/office/drawing/2014/main" id="{3DFF74FC-5FFE-4F7E-A730-1EB835424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042044"/>
              </p:ext>
            </p:extLst>
          </p:nvPr>
        </p:nvGraphicFramePr>
        <p:xfrm>
          <a:off x="597450" y="3874490"/>
          <a:ext cx="541866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40494539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55332821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14766924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89889428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74486552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13039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403815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603260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25547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5837D22-B1E3-4EBE-BCDC-81903824FC79}"/>
                  </a:ext>
                </a:extLst>
              </p:cNvPr>
              <p:cNvSpPr/>
              <p:nvPr/>
            </p:nvSpPr>
            <p:spPr>
              <a:xfrm>
                <a:off x="3287992" y="1725727"/>
                <a:ext cx="1017202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5837D22-B1E3-4EBE-BCDC-81903824FC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992" y="1725727"/>
                <a:ext cx="1017202" cy="7935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79BBE8A3-F2F8-475A-BFF9-0446449D6F26}"/>
                  </a:ext>
                </a:extLst>
              </p:cNvPr>
              <p:cNvSpPr/>
              <p:nvPr/>
            </p:nvSpPr>
            <p:spPr>
              <a:xfrm>
                <a:off x="5047094" y="1900372"/>
                <a:ext cx="11374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𝑣𝑡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79BBE8A3-F2F8-475A-BFF9-0446449D6F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94" y="1900372"/>
                <a:ext cx="113749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1C1DD5-7624-4001-816B-6A3A13BE0360}"/>
              </a:ext>
            </a:extLst>
          </p:cNvPr>
          <p:cNvCxnSpPr>
            <a:cxnSpLocks/>
          </p:cNvCxnSpPr>
          <p:nvPr/>
        </p:nvCxnSpPr>
        <p:spPr>
          <a:xfrm>
            <a:off x="4318712" y="2131204"/>
            <a:ext cx="728382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EB3A1F4-91C7-4205-9F87-FDC7D84BA8A1}"/>
                  </a:ext>
                </a:extLst>
              </p:cNvPr>
              <p:cNvSpPr/>
              <p:nvPr/>
            </p:nvSpPr>
            <p:spPr>
              <a:xfrm>
                <a:off x="5047094" y="2368777"/>
                <a:ext cx="2211696" cy="5260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box>
                            <m:box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(3 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EB3A1F4-91C7-4205-9F87-FDC7D84BA8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94" y="2368777"/>
                <a:ext cx="2211696" cy="526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0BD56491-0D99-4951-9278-3D5BF99480A3}"/>
                  </a:ext>
                </a:extLst>
              </p:cNvPr>
              <p:cNvSpPr/>
              <p:nvPr/>
            </p:nvSpPr>
            <p:spPr>
              <a:xfrm>
                <a:off x="5047094" y="2870035"/>
                <a:ext cx="13784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0BD56491-0D99-4951-9278-3D5BF99480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094" y="2870035"/>
                <a:ext cx="137845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5C0423-7E75-4BEF-A8CA-208CEEF48688}"/>
              </a:ext>
            </a:extLst>
          </p:cNvPr>
          <p:cNvCxnSpPr>
            <a:cxnSpLocks/>
          </p:cNvCxnSpPr>
          <p:nvPr/>
        </p:nvCxnSpPr>
        <p:spPr>
          <a:xfrm flipV="1">
            <a:off x="6152942" y="2717671"/>
            <a:ext cx="170486" cy="16444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65693AE-9E13-45FA-91D8-E592DB857533}"/>
              </a:ext>
            </a:extLst>
          </p:cNvPr>
          <p:cNvCxnSpPr>
            <a:cxnSpLocks/>
          </p:cNvCxnSpPr>
          <p:nvPr/>
        </p:nvCxnSpPr>
        <p:spPr>
          <a:xfrm flipV="1">
            <a:off x="6822396" y="2578602"/>
            <a:ext cx="170486" cy="16444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79D785E-C597-4806-A391-397671262D0C}"/>
                  </a:ext>
                </a:extLst>
              </p:cNvPr>
              <p:cNvSpPr/>
              <p:nvPr/>
            </p:nvSpPr>
            <p:spPr>
              <a:xfrm>
                <a:off x="1397404" y="4292461"/>
                <a:ext cx="3084242" cy="598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5828"/>
                        </a:solidFill>
                        <a:latin typeface="Cambria Math" panose="02040503050406030204" pitchFamily="18" charset="0"/>
                      </a:rPr>
                      <m:t>𝐴𝑟𝑒𝑎</m:t>
                    </m:r>
                    <m:r>
                      <a:rPr lang="en-US" sz="2800" b="0" i="1" smtClean="0">
                        <a:solidFill>
                          <a:srgbClr val="005828"/>
                        </a:solidFill>
                        <a:latin typeface="Cambria Math" panose="02040503050406030204" pitchFamily="18" charset="0"/>
                      </a:rPr>
                      <m:t>=(3 </m:t>
                    </m:r>
                    <m:r>
                      <a:rPr lang="en-US" sz="2800" b="0" i="1" smtClean="0">
                        <a:solidFill>
                          <a:srgbClr val="005828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b="0" i="1" smtClean="0">
                        <a:solidFill>
                          <a:srgbClr val="005828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5828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rgbClr val="005828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5828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box>
                          <m:boxPr>
                            <m:ctrlPr>
                              <a:rPr lang="en-US" sz="2800" i="1">
                                <a:solidFill>
                                  <a:srgbClr val="00582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rgbClr val="005828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rgbClr val="005828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rgbClr val="005828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US" sz="2800" dirty="0">
                  <a:solidFill>
                    <a:srgbClr val="005828"/>
                  </a:solidFill>
                </a:endParaRPr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79D785E-C597-4806-A391-397671262D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404" y="4292461"/>
                <a:ext cx="3084242" cy="5981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15B37DC-508E-41EC-861B-2B1F17476343}"/>
                  </a:ext>
                </a:extLst>
              </p:cNvPr>
              <p:cNvSpPr/>
              <p:nvPr/>
            </p:nvSpPr>
            <p:spPr>
              <a:xfrm>
                <a:off x="4267019" y="4329907"/>
                <a:ext cx="12526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smtClean="0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800" b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</m:oMath>
                  </m:oMathPara>
                </a14:m>
                <a:endParaRPr lang="en-US" sz="2800" b="1" dirty="0">
                  <a:solidFill>
                    <a:srgbClr val="005828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15B37DC-508E-41EC-861B-2B1F174763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019" y="4329907"/>
                <a:ext cx="125265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6254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57986 L -1.66667E-6 -4.44444E-6 " pathEditMode="relative" rAng="0" ptsTypes="AA">
                                      <p:cBhvr>
                                        <p:cTn id="6" dur="1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0174 -0.1437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10"/>
                            </p:stCondLst>
                            <p:childTnLst>
                              <p:par>
                                <p:cTn id="21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14375 L 0.00139 -0.2914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738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1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20"/>
                            </p:stCondLst>
                            <p:childTnLst>
                              <p:par>
                                <p:cTn id="30" presetID="64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29143 L 0.00104 -0.4335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710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2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-0.72917 -0.2870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67" y="-1437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-0.65486 -0.1439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78" y="-708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58055 0.0018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8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animBg="1"/>
      <p:bldP spid="49" grpId="0" animBg="1"/>
      <p:bldP spid="49" grpId="1" animBg="1"/>
      <p:bldP spid="49" grpId="2" animBg="1"/>
      <p:bldP spid="49" grpId="5" animBg="1"/>
      <p:bldP spid="49" grpId="6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9" grpId="0"/>
      <p:bldP spid="75" grpId="0"/>
      <p:bldP spid="76" grpId="0"/>
      <p:bldP spid="77" grpId="0"/>
      <p:bldP spid="7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ight Triangle 54">
            <a:extLst>
              <a:ext uri="{FF2B5EF4-FFF2-40B4-BE49-F238E27FC236}">
                <a16:creationId xmlns:a16="http://schemas.microsoft.com/office/drawing/2014/main" id="{BD92B1AA-69B2-45AD-A4D5-E92A98108FCA}"/>
              </a:ext>
            </a:extLst>
          </p:cNvPr>
          <p:cNvSpPr/>
          <p:nvPr/>
        </p:nvSpPr>
        <p:spPr>
          <a:xfrm flipH="1">
            <a:off x="1184788" y="1911078"/>
            <a:ext cx="1776153" cy="1091202"/>
          </a:xfrm>
          <a:prstGeom prst="rtTriangle">
            <a:avLst/>
          </a:prstGeom>
          <a:solidFill>
            <a:schemeClr val="accent5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from a V vs T graph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TextBox 84"/>
          <p:cNvSpPr txBox="1"/>
          <p:nvPr/>
        </p:nvSpPr>
        <p:spPr>
          <a:xfrm rot="16200000">
            <a:off x="-746019" y="2344985"/>
            <a:ext cx="245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Velocity (m s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1063762" y="4125907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1063765" y="3846674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1063768" y="3567441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1063771" y="3288208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1063797" y="3008975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1063774" y="2729742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1063777" y="2450509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063780" y="2171276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1063783" y="1892043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94524" y="365955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-3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82951" y="311265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53484" y="2551172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64508" y="1985011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3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640059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081691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523323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964955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949322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827910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508457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383188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cxnSp>
        <p:nvCxnSpPr>
          <p:cNvPr id="153" name="Straight Connector 152"/>
          <p:cNvCxnSpPr/>
          <p:nvPr/>
        </p:nvCxnSpPr>
        <p:spPr>
          <a:xfrm>
            <a:off x="1180804" y="2171276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1180804" y="2729742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1180804" y="3288208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1180804" y="3846674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1180804" y="1892043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180804" y="2450509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180804" y="3567441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1180804" y="4125907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1639152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080017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2523323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2958605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694524" y="393343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682951" y="338653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-2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753484" y="2825049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0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64508" y="2258888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2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760177" y="1703687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4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1173988" y="1489466"/>
            <a:ext cx="0" cy="303941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1166880" y="3004616"/>
            <a:ext cx="2300220" cy="108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165233" y="1892043"/>
            <a:ext cx="1779370" cy="111128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22700" y="1574608"/>
            <a:ext cx="435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velocity at 4 seconds?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3822700" y="3105776"/>
            <a:ext cx="5026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acceleration from 1 s – 4 s?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3822700" y="4528880"/>
            <a:ext cx="456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displacement after 4 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A148CD-2D3C-411E-B51A-9257E870BF55}"/>
              </a:ext>
            </a:extLst>
          </p:cNvPr>
          <p:cNvSpPr txBox="1"/>
          <p:nvPr/>
        </p:nvSpPr>
        <p:spPr>
          <a:xfrm>
            <a:off x="5395599" y="2237263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m s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859DE59-CD8A-4BE9-AD8E-AB5C77AEA7CD}"/>
              </a:ext>
            </a:extLst>
          </p:cNvPr>
          <p:cNvSpPr txBox="1"/>
          <p:nvPr/>
        </p:nvSpPr>
        <p:spPr>
          <a:xfrm>
            <a:off x="4717686" y="3755773"/>
            <a:ext cx="2935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Slope = 1 m s</a:t>
            </a:r>
            <a:r>
              <a:rPr lang="en-US" sz="3200" baseline="300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E6FB18-53AC-4AA6-95B9-DF9D1ED36886}"/>
              </a:ext>
            </a:extLst>
          </p:cNvPr>
          <p:cNvSpPr txBox="1"/>
          <p:nvPr/>
        </p:nvSpPr>
        <p:spPr>
          <a:xfrm>
            <a:off x="4897898" y="5367209"/>
            <a:ext cx="2207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5828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Area = 8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085036A-9A2D-4FB2-8731-10C8F21174EC}"/>
                  </a:ext>
                </a:extLst>
              </p:cNvPr>
              <p:cNvSpPr txBox="1"/>
              <p:nvPr/>
            </p:nvSpPr>
            <p:spPr>
              <a:xfrm>
                <a:off x="1700424" y="3530006"/>
                <a:ext cx="1075294" cy="451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00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i="1" dirty="0" smtClean="0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dirty="0" smtClean="0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dirty="0" smtClean="0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005828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085036A-9A2D-4FB2-8731-10C8F21174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424" y="3530006"/>
                <a:ext cx="1075294" cy="451534"/>
              </a:xfrm>
              <a:prstGeom prst="rect">
                <a:avLst/>
              </a:prstGeom>
              <a:blipFill>
                <a:blip r:embed="rId2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09BB246-C6DC-4736-9481-23C089EA9EF1}"/>
              </a:ext>
            </a:extLst>
          </p:cNvPr>
          <p:cNvCxnSpPr/>
          <p:nvPr/>
        </p:nvCxnSpPr>
        <p:spPr>
          <a:xfrm flipV="1">
            <a:off x="2225360" y="2756445"/>
            <a:ext cx="201252" cy="775334"/>
          </a:xfrm>
          <a:prstGeom prst="straightConnector1">
            <a:avLst/>
          </a:prstGeom>
          <a:ln w="57150">
            <a:solidFill>
              <a:srgbClr val="0058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C8E4662-C873-4AB2-A1F5-C62E61F41A6E}"/>
                  </a:ext>
                </a:extLst>
              </p:cNvPr>
              <p:cNvSpPr txBox="1"/>
              <p:nvPr/>
            </p:nvSpPr>
            <p:spPr>
              <a:xfrm>
                <a:off x="1551867" y="1630249"/>
                <a:ext cx="354584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C8E4662-C873-4AB2-A1F5-C62E61F41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867" y="1630249"/>
                <a:ext cx="354584" cy="5524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A80319-C52B-4F8D-8D4A-A53FC6E1B37F}"/>
              </a:ext>
            </a:extLst>
          </p:cNvPr>
          <p:cNvCxnSpPr>
            <a:cxnSpLocks/>
          </p:cNvCxnSpPr>
          <p:nvPr/>
        </p:nvCxnSpPr>
        <p:spPr>
          <a:xfrm>
            <a:off x="1913266" y="2073019"/>
            <a:ext cx="239646" cy="28038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2891376" y="1821417"/>
            <a:ext cx="137160" cy="13716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597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2" grpId="0"/>
      <p:bldP spid="52" grpId="0"/>
      <p:bldP spid="53" grpId="0"/>
      <p:bldP spid="56" grpId="0"/>
      <p:bldP spid="59" grpId="0"/>
      <p:bldP spid="2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ight Triangle 50">
            <a:extLst>
              <a:ext uri="{FF2B5EF4-FFF2-40B4-BE49-F238E27FC236}">
                <a16:creationId xmlns:a16="http://schemas.microsoft.com/office/drawing/2014/main" id="{2CC4896C-9340-43DE-8424-BAE3925E96F7}"/>
              </a:ext>
            </a:extLst>
          </p:cNvPr>
          <p:cNvSpPr/>
          <p:nvPr/>
        </p:nvSpPr>
        <p:spPr>
          <a:xfrm flipH="1" flipV="1">
            <a:off x="1184787" y="3002280"/>
            <a:ext cx="1776153" cy="1111778"/>
          </a:xfrm>
          <a:prstGeom prst="rtTriangle">
            <a:avLst/>
          </a:prstGeom>
          <a:solidFill>
            <a:schemeClr val="accent5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from a V vs T graph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TextBox 84"/>
          <p:cNvSpPr txBox="1"/>
          <p:nvPr/>
        </p:nvSpPr>
        <p:spPr>
          <a:xfrm rot="16200000">
            <a:off x="-746019" y="2344985"/>
            <a:ext cx="245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Velocity (m s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1063762" y="4125907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1063765" y="3846674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1063768" y="3567441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1063771" y="3288208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1063797" y="3008975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1063774" y="2729742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1063777" y="2450509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063780" y="2171276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1063783" y="1892043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94524" y="365955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-3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82951" y="311265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53484" y="2551172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64508" y="1985011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3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640059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081691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523323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964955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949322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827910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508457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383188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cxnSp>
        <p:nvCxnSpPr>
          <p:cNvPr id="153" name="Straight Connector 152"/>
          <p:cNvCxnSpPr/>
          <p:nvPr/>
        </p:nvCxnSpPr>
        <p:spPr>
          <a:xfrm>
            <a:off x="1180804" y="2171276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1180804" y="2729742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1180804" y="3288208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1180804" y="3846674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1180804" y="1892043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180804" y="2450509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180804" y="3567441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1180804" y="4125907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1639152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080017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2523323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2958605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694524" y="393343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682951" y="338653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-2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753484" y="2825049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0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64508" y="2258888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2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760177" y="1703687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4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1173988" y="1489466"/>
            <a:ext cx="0" cy="303941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1166880" y="3004616"/>
            <a:ext cx="2300220" cy="108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1108010" y="2934015"/>
            <a:ext cx="137160" cy="1371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65233" y="3003323"/>
            <a:ext cx="1799722" cy="112258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22700" y="1574608"/>
            <a:ext cx="435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velocity at 4 seconds?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3822700" y="3105776"/>
            <a:ext cx="5026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acceleration from 0 s – 4 s?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3822700" y="4528880"/>
            <a:ext cx="456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displacement after 4 s?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30E0DD5-9441-4BAF-8DBF-84F13BF0AEA9}"/>
              </a:ext>
            </a:extLst>
          </p:cNvPr>
          <p:cNvSpPr txBox="1"/>
          <p:nvPr/>
        </p:nvSpPr>
        <p:spPr>
          <a:xfrm>
            <a:off x="5395599" y="2237263"/>
            <a:ext cx="1579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-4 m s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0810FE1-0BB5-4651-8F9C-BBA3C4C9C270}"/>
              </a:ext>
            </a:extLst>
          </p:cNvPr>
          <p:cNvSpPr txBox="1"/>
          <p:nvPr/>
        </p:nvSpPr>
        <p:spPr>
          <a:xfrm>
            <a:off x="4717686" y="3755773"/>
            <a:ext cx="3098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Slope = -1 m s</a:t>
            </a:r>
            <a:r>
              <a:rPr lang="en-US" sz="3200" baseline="300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568DB92-F0B1-4AD9-98DF-1C41A8E4E4B2}"/>
              </a:ext>
            </a:extLst>
          </p:cNvPr>
          <p:cNvSpPr txBox="1"/>
          <p:nvPr/>
        </p:nvSpPr>
        <p:spPr>
          <a:xfrm>
            <a:off x="4897898" y="5367209"/>
            <a:ext cx="2371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5828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Area = -8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41B93E1-A442-46EC-ACD8-8DDD263F4C0F}"/>
                  </a:ext>
                </a:extLst>
              </p:cNvPr>
              <p:cNvSpPr txBox="1"/>
              <p:nvPr/>
            </p:nvSpPr>
            <p:spPr>
              <a:xfrm>
                <a:off x="1617660" y="2052196"/>
                <a:ext cx="1267655" cy="451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00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i="1" dirty="0" smtClean="0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dirty="0" smtClean="0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dirty="0" smtClean="0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005828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41B93E1-A442-46EC-ACD8-8DDD263F4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660" y="2052196"/>
                <a:ext cx="1267655" cy="451534"/>
              </a:xfrm>
              <a:prstGeom prst="rect">
                <a:avLst/>
              </a:prstGeom>
              <a:blipFill>
                <a:blip r:embed="rId2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8B05945-14F8-43E1-B4E0-9EDD3FCDAF99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2251488" y="2503730"/>
            <a:ext cx="73945" cy="875852"/>
          </a:xfrm>
          <a:prstGeom prst="straightConnector1">
            <a:avLst/>
          </a:prstGeom>
          <a:ln w="57150">
            <a:solidFill>
              <a:srgbClr val="0058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1D007A3-5D84-4665-B586-5E70AE9B37C4}"/>
                  </a:ext>
                </a:extLst>
              </p:cNvPr>
              <p:cNvSpPr txBox="1"/>
              <p:nvPr/>
            </p:nvSpPr>
            <p:spPr>
              <a:xfrm>
                <a:off x="1409333" y="3791763"/>
                <a:ext cx="508473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−4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1D007A3-5D84-4665-B586-5E70AE9B3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333" y="3791763"/>
                <a:ext cx="508473" cy="5524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80E8E98-72AD-491E-A168-461CB52E86D8}"/>
              </a:ext>
            </a:extLst>
          </p:cNvPr>
          <p:cNvCxnSpPr>
            <a:cxnSpLocks/>
          </p:cNvCxnSpPr>
          <p:nvPr/>
        </p:nvCxnSpPr>
        <p:spPr>
          <a:xfrm flipV="1">
            <a:off x="1911518" y="3619453"/>
            <a:ext cx="232352" cy="29548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2890025" y="4047940"/>
            <a:ext cx="137160" cy="13716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639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  <p:bldP spid="55" grpId="0"/>
      <p:bldP spid="57" grpId="0"/>
      <p:bldP spid="2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ight Triangle 50">
            <a:extLst>
              <a:ext uri="{FF2B5EF4-FFF2-40B4-BE49-F238E27FC236}">
                <a16:creationId xmlns:a16="http://schemas.microsoft.com/office/drawing/2014/main" id="{BBC77F12-34B2-4E88-AB62-3D71D742D90C}"/>
              </a:ext>
            </a:extLst>
          </p:cNvPr>
          <p:cNvSpPr/>
          <p:nvPr/>
        </p:nvSpPr>
        <p:spPr>
          <a:xfrm flipH="1">
            <a:off x="1184787" y="1911078"/>
            <a:ext cx="1776153" cy="535072"/>
          </a:xfrm>
          <a:prstGeom prst="rtTriangle">
            <a:avLst/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5B123BE-3B81-4C42-811B-BC39CEE8A687}"/>
              </a:ext>
            </a:extLst>
          </p:cNvPr>
          <p:cNvSpPr/>
          <p:nvPr/>
        </p:nvSpPr>
        <p:spPr>
          <a:xfrm flipH="1">
            <a:off x="1184787" y="2445163"/>
            <a:ext cx="1776153" cy="535072"/>
          </a:xfrm>
          <a:prstGeom prst="rect">
            <a:avLst/>
          </a:prstGeom>
          <a:solidFill>
            <a:schemeClr val="accent5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from a V vs T graph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TextBox 84"/>
          <p:cNvSpPr txBox="1"/>
          <p:nvPr/>
        </p:nvSpPr>
        <p:spPr>
          <a:xfrm rot="16200000">
            <a:off x="-746019" y="2344985"/>
            <a:ext cx="245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Velocity (m s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1063762" y="4125907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1063765" y="3846674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1063768" y="3567441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1063771" y="3288208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1063797" y="3008975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1063774" y="2729742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1063777" y="2450509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063780" y="2171276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1063783" y="1892043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94524" y="365955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-3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82951" y="311265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53484" y="2551172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64508" y="1985011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3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640059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081691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523323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964955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949322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827910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508457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383188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cxnSp>
        <p:nvCxnSpPr>
          <p:cNvPr id="153" name="Straight Connector 152"/>
          <p:cNvCxnSpPr/>
          <p:nvPr/>
        </p:nvCxnSpPr>
        <p:spPr>
          <a:xfrm>
            <a:off x="1180804" y="2171276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1180804" y="2729742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1180804" y="3288208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1180804" y="3846674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1180804" y="1892043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180804" y="2450509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180804" y="3567441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1180804" y="4125907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1639152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080017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2523323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2958605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694524" y="393343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682951" y="338653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-2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753484" y="2825049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0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64508" y="2258888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2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760177" y="1703687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4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1173988" y="1489466"/>
            <a:ext cx="0" cy="303941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1166880" y="3004616"/>
            <a:ext cx="2300220" cy="108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1105408" y="2386839"/>
            <a:ext cx="137160" cy="1371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180804" y="1869351"/>
            <a:ext cx="1836403" cy="5876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22700" y="1574608"/>
            <a:ext cx="435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velocity at 4 seconds?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3822700" y="3105776"/>
            <a:ext cx="5026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acceleration from 0 s – 4 s?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3822700" y="4528880"/>
            <a:ext cx="456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displacement after 4 s?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3CD51D6-AAD3-4C96-ADD7-215C7F1761FD}"/>
              </a:ext>
            </a:extLst>
          </p:cNvPr>
          <p:cNvSpPr txBox="1"/>
          <p:nvPr/>
        </p:nvSpPr>
        <p:spPr>
          <a:xfrm>
            <a:off x="5395599" y="2237263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m s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A6E46A9-C23D-47D8-B8FA-20B40E996004}"/>
              </a:ext>
            </a:extLst>
          </p:cNvPr>
          <p:cNvSpPr txBox="1"/>
          <p:nvPr/>
        </p:nvSpPr>
        <p:spPr>
          <a:xfrm>
            <a:off x="4717686" y="3755773"/>
            <a:ext cx="3246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Slope = 0.5 m s</a:t>
            </a:r>
            <a:r>
              <a:rPr lang="en-US" sz="3200" baseline="300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FB03C90-A02E-4063-992D-CE8AF2EED7B7}"/>
              </a:ext>
            </a:extLst>
          </p:cNvPr>
          <p:cNvSpPr txBox="1"/>
          <p:nvPr/>
        </p:nvSpPr>
        <p:spPr>
          <a:xfrm>
            <a:off x="4897898" y="5367209"/>
            <a:ext cx="2428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Area = 12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9514BEB-3FA3-4F4B-834F-F6376F3856EC}"/>
                  </a:ext>
                </a:extLst>
              </p:cNvPr>
              <p:cNvSpPr txBox="1"/>
              <p:nvPr/>
            </p:nvSpPr>
            <p:spPr>
              <a:xfrm>
                <a:off x="1844047" y="3655151"/>
                <a:ext cx="1552797" cy="451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20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=4</m:t>
                      </m:r>
                    </m:oMath>
                  </m:oMathPara>
                </a14:m>
                <a:endParaRPr lang="en-US" sz="2000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9514BEB-3FA3-4F4B-834F-F6376F3856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047" y="3655151"/>
                <a:ext cx="1552797" cy="451534"/>
              </a:xfrm>
              <a:prstGeom prst="rect">
                <a:avLst/>
              </a:prstGeom>
              <a:blipFill>
                <a:blip r:embed="rId2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A320508-CA39-4645-96AF-6036FECEF9CD}"/>
              </a:ext>
            </a:extLst>
          </p:cNvPr>
          <p:cNvCxnSpPr>
            <a:cxnSpLocks/>
          </p:cNvCxnSpPr>
          <p:nvPr/>
        </p:nvCxnSpPr>
        <p:spPr>
          <a:xfrm flipH="1" flipV="1">
            <a:off x="2656424" y="2311084"/>
            <a:ext cx="126904" cy="134406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AEA5F2A-59CF-4CBE-8E61-89F199727141}"/>
                  </a:ext>
                </a:extLst>
              </p:cNvPr>
              <p:cNvSpPr txBox="1"/>
              <p:nvPr/>
            </p:nvSpPr>
            <p:spPr>
              <a:xfrm>
                <a:off x="1390883" y="1449023"/>
                <a:ext cx="891783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4</m:t>
                          </m:r>
                        </m:den>
                      </m:f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=0.5</m:t>
                      </m:r>
                    </m:oMath>
                  </m:oMathPara>
                </a14:m>
                <a:endParaRPr lang="en-US" sz="16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AEA5F2A-59CF-4CBE-8E61-89F199727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883" y="1449023"/>
                <a:ext cx="891783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3461627-C5F3-4706-BAE4-745D67E1A3EF}"/>
              </a:ext>
            </a:extLst>
          </p:cNvPr>
          <p:cNvCxnSpPr>
            <a:cxnSpLocks/>
          </p:cNvCxnSpPr>
          <p:nvPr/>
        </p:nvCxnSpPr>
        <p:spPr>
          <a:xfrm>
            <a:off x="1769848" y="1877245"/>
            <a:ext cx="191057" cy="34313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A81DC40-94E5-4D76-86CB-6CC56C74B13E}"/>
                  </a:ext>
                </a:extLst>
              </p:cNvPr>
              <p:cNvSpPr txBox="1"/>
              <p:nvPr/>
            </p:nvSpPr>
            <p:spPr>
              <a:xfrm>
                <a:off x="1206115" y="3311853"/>
                <a:ext cx="14437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e>
                      </m:d>
                      <m:r>
                        <a:rPr lang="en-US" sz="2000" b="0" i="1" dirty="0" smtClean="0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=8</m:t>
                      </m:r>
                    </m:oMath>
                  </m:oMathPara>
                </a14:m>
                <a:endParaRPr lang="en-US" sz="2000" dirty="0">
                  <a:solidFill>
                    <a:srgbClr val="005828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A81DC40-94E5-4D76-86CB-6CC56C74B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115" y="3311853"/>
                <a:ext cx="144379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1AC4AF1-AFA5-4843-AC60-5C68DE59C0EE}"/>
              </a:ext>
            </a:extLst>
          </p:cNvPr>
          <p:cNvCxnSpPr>
            <a:cxnSpLocks/>
          </p:cNvCxnSpPr>
          <p:nvPr/>
        </p:nvCxnSpPr>
        <p:spPr>
          <a:xfrm flipH="1" flipV="1">
            <a:off x="1845249" y="2707131"/>
            <a:ext cx="53908" cy="625112"/>
          </a:xfrm>
          <a:prstGeom prst="straightConnector1">
            <a:avLst/>
          </a:prstGeom>
          <a:ln w="57150">
            <a:solidFill>
              <a:srgbClr val="0058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2916671" y="1799504"/>
            <a:ext cx="137160" cy="13716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961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0" grpId="0" animBg="1"/>
      <p:bldP spid="52" grpId="0"/>
      <p:bldP spid="54" grpId="0"/>
      <p:bldP spid="55" grpId="0"/>
      <p:bldP spid="57" grpId="0"/>
      <p:bldP spid="64" grpId="0"/>
      <p:bldP spid="2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ight Triangle 77">
            <a:extLst>
              <a:ext uri="{FF2B5EF4-FFF2-40B4-BE49-F238E27FC236}">
                <a16:creationId xmlns:a16="http://schemas.microsoft.com/office/drawing/2014/main" id="{D8CD9329-394A-4E66-BA77-E4DECC8A4C5D}"/>
              </a:ext>
            </a:extLst>
          </p:cNvPr>
          <p:cNvSpPr/>
          <p:nvPr/>
        </p:nvSpPr>
        <p:spPr>
          <a:xfrm>
            <a:off x="1637167" y="2462603"/>
            <a:ext cx="436299" cy="535072"/>
          </a:xfrm>
          <a:prstGeom prst="rtTriangle">
            <a:avLst/>
          </a:prstGeom>
          <a:solidFill>
            <a:srgbClr val="FF99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EB14737-1677-4256-B1CD-8200E14F9450}"/>
              </a:ext>
            </a:extLst>
          </p:cNvPr>
          <p:cNvSpPr/>
          <p:nvPr/>
        </p:nvSpPr>
        <p:spPr>
          <a:xfrm flipH="1">
            <a:off x="1184786" y="2459452"/>
            <a:ext cx="453561" cy="535072"/>
          </a:xfrm>
          <a:prstGeom prst="rect">
            <a:avLst/>
          </a:prstGeom>
          <a:solidFill>
            <a:schemeClr val="accent5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ight Triangle 79">
            <a:extLst>
              <a:ext uri="{FF2B5EF4-FFF2-40B4-BE49-F238E27FC236}">
                <a16:creationId xmlns:a16="http://schemas.microsoft.com/office/drawing/2014/main" id="{660C13FB-529F-4A3B-B2B1-3648318159BE}"/>
              </a:ext>
            </a:extLst>
          </p:cNvPr>
          <p:cNvSpPr/>
          <p:nvPr/>
        </p:nvSpPr>
        <p:spPr>
          <a:xfrm flipH="1" flipV="1">
            <a:off x="2086534" y="2998177"/>
            <a:ext cx="441290" cy="578873"/>
          </a:xfrm>
          <a:prstGeom prst="rtTriangle">
            <a:avLst/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from a V vs T graph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TextBox 84"/>
          <p:cNvSpPr txBox="1"/>
          <p:nvPr/>
        </p:nvSpPr>
        <p:spPr>
          <a:xfrm rot="16200000">
            <a:off x="-746019" y="2344985"/>
            <a:ext cx="245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Velocity (m s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H="1">
            <a:off x="1063762" y="4125907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1063765" y="3846674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1063768" y="3567441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1063771" y="3288208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1063797" y="3008975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1063774" y="2729742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1063777" y="2450509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063780" y="2171276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1063783" y="1892043"/>
            <a:ext cx="125947" cy="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94524" y="365955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-3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82951" y="311265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-1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53484" y="2551172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64508" y="1985011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3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640059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081691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523323" y="3011580"/>
            <a:ext cx="1" cy="1128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949322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508457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383188" y="30602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cxnSp>
        <p:nvCxnSpPr>
          <p:cNvPr id="153" name="Straight Connector 152"/>
          <p:cNvCxnSpPr/>
          <p:nvPr/>
        </p:nvCxnSpPr>
        <p:spPr>
          <a:xfrm>
            <a:off x="1180804" y="2171276"/>
            <a:ext cx="15544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1180804" y="2729742"/>
            <a:ext cx="15544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1180804" y="3288208"/>
            <a:ext cx="15544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1180804" y="3846674"/>
            <a:ext cx="15544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1180804" y="1892043"/>
            <a:ext cx="15544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180804" y="2450509"/>
            <a:ext cx="15544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180804" y="3567441"/>
            <a:ext cx="15544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1180804" y="4125907"/>
            <a:ext cx="15544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1639152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080017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2523323" y="1731891"/>
            <a:ext cx="0" cy="256032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694524" y="393343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682951" y="338653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-2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753484" y="2825049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0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64508" y="2258888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2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760177" y="1703687"/>
            <a:ext cx="30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4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1173988" y="1489466"/>
            <a:ext cx="0" cy="303941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1166880" y="3004616"/>
            <a:ext cx="171919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1089668" y="2380423"/>
            <a:ext cx="137160" cy="1371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Oval 205"/>
          <p:cNvSpPr/>
          <p:nvPr/>
        </p:nvSpPr>
        <p:spPr>
          <a:xfrm>
            <a:off x="2005049" y="2935914"/>
            <a:ext cx="137160" cy="1371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39152" y="2450509"/>
            <a:ext cx="884171" cy="111772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22700" y="1574608"/>
            <a:ext cx="435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velocity at 3 seconds?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3822700" y="3105776"/>
            <a:ext cx="5026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acceleration from 1 s – 3 s?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3822700" y="4528880"/>
            <a:ext cx="4534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displacement after 3 s?</a:t>
            </a:r>
          </a:p>
        </p:txBody>
      </p:sp>
      <p:sp>
        <p:nvSpPr>
          <p:cNvPr id="57" name="Oval 56"/>
          <p:cNvSpPr/>
          <p:nvPr/>
        </p:nvSpPr>
        <p:spPr>
          <a:xfrm>
            <a:off x="2446719" y="3493952"/>
            <a:ext cx="137160" cy="13716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1141211" y="2443554"/>
            <a:ext cx="497941" cy="695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1569943" y="2384017"/>
            <a:ext cx="137160" cy="13716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758BF1D-8FBC-48DC-BA8A-0706B0404DCB}"/>
              </a:ext>
            </a:extLst>
          </p:cNvPr>
          <p:cNvCxnSpPr/>
          <p:nvPr/>
        </p:nvCxnSpPr>
        <p:spPr>
          <a:xfrm>
            <a:off x="1180804" y="2729742"/>
            <a:ext cx="2011680" cy="0"/>
          </a:xfrm>
          <a:prstGeom prst="line">
            <a:avLst/>
          </a:prstGeom>
          <a:ln>
            <a:solidFill>
              <a:srgbClr val="1CADE4">
                <a:alpha val="2705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ACE01C7D-FCE7-4E14-BDD7-B3B55C180397}"/>
              </a:ext>
            </a:extLst>
          </p:cNvPr>
          <p:cNvSpPr txBox="1"/>
          <p:nvPr/>
        </p:nvSpPr>
        <p:spPr>
          <a:xfrm>
            <a:off x="5395599" y="2237263"/>
            <a:ext cx="1579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 m s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ADD4E35-C1C9-46BC-A6D6-639D79B71DE4}"/>
              </a:ext>
            </a:extLst>
          </p:cNvPr>
          <p:cNvSpPr txBox="1"/>
          <p:nvPr/>
        </p:nvSpPr>
        <p:spPr>
          <a:xfrm>
            <a:off x="4717686" y="3755773"/>
            <a:ext cx="3098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Slope = -2 m s</a:t>
            </a:r>
            <a:r>
              <a:rPr lang="en-US" sz="3200" baseline="300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C394028-899F-4B50-AABC-838DE149C19C}"/>
              </a:ext>
            </a:extLst>
          </p:cNvPr>
          <p:cNvSpPr txBox="1"/>
          <p:nvPr/>
        </p:nvSpPr>
        <p:spPr>
          <a:xfrm>
            <a:off x="4897898" y="5367209"/>
            <a:ext cx="2207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Area = 2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5CB0CD3-B77F-492C-A634-DB482F6A6D7D}"/>
                  </a:ext>
                </a:extLst>
              </p:cNvPr>
              <p:cNvSpPr txBox="1"/>
              <p:nvPr/>
            </p:nvSpPr>
            <p:spPr>
              <a:xfrm>
                <a:off x="2117972" y="2314525"/>
                <a:ext cx="1140312" cy="34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1400" i="1" dirty="0" smtClean="0">
                              <a:solidFill>
                                <a:srgbClr val="FF99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1400" i="1" dirty="0" smtClean="0">
                                  <a:solidFill>
                                    <a:srgbClr val="FF990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dirty="0" smtClean="0">
                                  <a:solidFill>
                                    <a:srgbClr val="FF990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dirty="0" smtClean="0">
                                  <a:solidFill>
                                    <a:srgbClr val="FF990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1400" b="0" i="1" dirty="0" smtClean="0">
                              <a:solidFill>
                                <a:srgbClr val="FF99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rgbClr val="FF99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1400" b="0" i="1" dirty="0" smtClean="0">
                              <a:solidFill>
                                <a:srgbClr val="FF99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rgbClr val="FF99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=1</m:t>
                      </m:r>
                    </m:oMath>
                  </m:oMathPara>
                </a14:m>
                <a:endParaRPr lang="en-US" sz="1400" dirty="0">
                  <a:solidFill>
                    <a:srgbClr val="FF99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5CB0CD3-B77F-492C-A634-DB482F6A6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972" y="2314525"/>
                <a:ext cx="1140312" cy="3434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B6B8FC1-6859-45E8-BC93-73994B5CCC52}"/>
              </a:ext>
            </a:extLst>
          </p:cNvPr>
          <p:cNvCxnSpPr>
            <a:cxnSpLocks/>
          </p:cNvCxnSpPr>
          <p:nvPr/>
        </p:nvCxnSpPr>
        <p:spPr>
          <a:xfrm flipH="1">
            <a:off x="1766458" y="2551172"/>
            <a:ext cx="389809" cy="270867"/>
          </a:xfrm>
          <a:prstGeom prst="straightConnector1">
            <a:avLst/>
          </a:prstGeom>
          <a:ln w="571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E236A1A-0DD1-42E5-A294-135551970ECE}"/>
                  </a:ext>
                </a:extLst>
              </p:cNvPr>
              <p:cNvSpPr txBox="1"/>
              <p:nvPr/>
            </p:nvSpPr>
            <p:spPr>
              <a:xfrm>
                <a:off x="1508457" y="1553501"/>
                <a:ext cx="1044068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−4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=−2</m:t>
                      </m:r>
                    </m:oMath>
                  </m:oMathPara>
                </a14:m>
                <a:endParaRPr lang="en-US" sz="1600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E236A1A-0DD1-42E5-A294-135551970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457" y="1553501"/>
                <a:ext cx="1044068" cy="5524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4F807F3-FB7D-4C71-AEB4-62D89F841DF6}"/>
              </a:ext>
            </a:extLst>
          </p:cNvPr>
          <p:cNvCxnSpPr>
            <a:cxnSpLocks/>
          </p:cNvCxnSpPr>
          <p:nvPr/>
        </p:nvCxnSpPr>
        <p:spPr>
          <a:xfrm flipH="1">
            <a:off x="1784495" y="2036273"/>
            <a:ext cx="220554" cy="53614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40ECFD0-CAE1-4E73-98E5-BDAE5E44CF09}"/>
                  </a:ext>
                </a:extLst>
              </p:cNvPr>
              <p:cNvSpPr txBox="1"/>
              <p:nvPr/>
            </p:nvSpPr>
            <p:spPr>
              <a:xfrm>
                <a:off x="1131418" y="3311508"/>
                <a:ext cx="9621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400" b="0" i="1" dirty="0" smtClean="0">
                            <a:solidFill>
                              <a:srgbClr val="005828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solidFill>
                              <a:srgbClr val="005828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1400" b="0" i="1" dirty="0" smtClean="0">
                            <a:solidFill>
                              <a:srgbClr val="005828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solidFill>
                              <a:srgbClr val="005828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2</m:t>
                        </m:r>
                      </m:e>
                    </m:d>
                    <m:r>
                      <a:rPr lang="en-US" sz="1400" b="0" i="1" dirty="0" smtClean="0">
                        <a:solidFill>
                          <a:srgbClr val="005828"/>
                        </a:solidFill>
                        <a:latin typeface="Cambria Math" panose="02040503050406030204" pitchFamily="18" charset="0"/>
                        <a:ea typeface="Ebrima" panose="02000000000000000000" pitchFamily="2" charset="0"/>
                        <a:cs typeface="Ebrima" panose="02000000000000000000" pitchFamily="2" charset="0"/>
                      </a:rPr>
                      <m:t>=</m:t>
                    </m:r>
                  </m:oMath>
                </a14:m>
                <a:r>
                  <a:rPr lang="en-US" sz="1400" dirty="0">
                    <a:solidFill>
                      <a:srgbClr val="005828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2</a:t>
                </a: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40ECFD0-CAE1-4E73-98E5-BDAE5E44C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418" y="3311508"/>
                <a:ext cx="962186" cy="307777"/>
              </a:xfrm>
              <a:prstGeom prst="rect">
                <a:avLst/>
              </a:prstGeom>
              <a:blipFill>
                <a:blip r:embed="rId4"/>
                <a:stretch>
                  <a:fillRect t="-5882" r="-191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979797-1CBE-412B-BD57-077DB7730E11}"/>
              </a:ext>
            </a:extLst>
          </p:cNvPr>
          <p:cNvCxnSpPr>
            <a:cxnSpLocks/>
          </p:cNvCxnSpPr>
          <p:nvPr/>
        </p:nvCxnSpPr>
        <p:spPr>
          <a:xfrm flipH="1" flipV="1">
            <a:off x="1406975" y="2706097"/>
            <a:ext cx="53908" cy="625112"/>
          </a:xfrm>
          <a:prstGeom prst="straightConnector1">
            <a:avLst/>
          </a:prstGeom>
          <a:ln w="57150">
            <a:solidFill>
              <a:srgbClr val="0058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1ED9DE9-BF8C-4FCD-A903-24EEB2E5AFC2}"/>
                  </a:ext>
                </a:extLst>
              </p:cNvPr>
              <p:cNvSpPr txBox="1"/>
              <p:nvPr/>
            </p:nvSpPr>
            <p:spPr>
              <a:xfrm>
                <a:off x="1456321" y="3755246"/>
                <a:ext cx="1409617" cy="34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14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140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dirty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1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1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−2</m:t>
                          </m:r>
                        </m:e>
                      </m:d>
                      <m:r>
                        <a:rPr lang="en-US" sz="14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=−1</m:t>
                      </m:r>
                    </m:oMath>
                  </m:oMathPara>
                </a14:m>
                <a:endParaRPr lang="en-US" sz="1400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1ED9DE9-BF8C-4FCD-A903-24EEB2E5A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321" y="3755246"/>
                <a:ext cx="1409617" cy="3434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CA8EACC-833E-45EE-9DD9-EB7149CC413B}"/>
              </a:ext>
            </a:extLst>
          </p:cNvPr>
          <p:cNvCxnSpPr>
            <a:cxnSpLocks/>
          </p:cNvCxnSpPr>
          <p:nvPr/>
        </p:nvCxnSpPr>
        <p:spPr>
          <a:xfrm flipV="1">
            <a:off x="2147051" y="3203440"/>
            <a:ext cx="205383" cy="573358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84A135C4-2756-4955-B20D-FE6CE5B8A330}"/>
              </a:ext>
            </a:extLst>
          </p:cNvPr>
          <p:cNvSpPr txBox="1"/>
          <p:nvPr/>
        </p:nvSpPr>
        <p:spPr>
          <a:xfrm>
            <a:off x="1707103" y="5353836"/>
            <a:ext cx="3267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5828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(2)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</a:t>
            </a:r>
            <a:r>
              <a:rPr lang="en-US" sz="3200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(1)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+ </a:t>
            </a:r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(-1)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4901466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57" grpId="0" animBg="1"/>
      <p:bldP spid="68" grpId="0"/>
      <p:bldP spid="69" grpId="0"/>
      <p:bldP spid="70" grpId="0"/>
      <p:bldP spid="71" grpId="0"/>
      <p:bldP spid="73" grpId="0"/>
      <p:bldP spid="75" grpId="0"/>
      <p:bldP spid="81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graphs to tell you MORE!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rc 2"/>
          <p:cNvSpPr/>
          <p:nvPr/>
        </p:nvSpPr>
        <p:spPr>
          <a:xfrm flipH="1">
            <a:off x="754983" y="2045082"/>
            <a:ext cx="990599" cy="1117600"/>
          </a:xfrm>
          <a:prstGeom prst="arc">
            <a:avLst>
              <a:gd name="adj1" fmla="val 16132153"/>
              <a:gd name="adj2" fmla="val 5553607"/>
            </a:avLst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>
            <a:off x="677202" y="4702088"/>
            <a:ext cx="990599" cy="1117600"/>
          </a:xfrm>
          <a:prstGeom prst="arc">
            <a:avLst>
              <a:gd name="adj1" fmla="val 16132153"/>
              <a:gd name="adj2" fmla="val 5553607"/>
            </a:avLst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10800000" flipH="1">
            <a:off x="7296553" y="3398234"/>
            <a:ext cx="990599" cy="1117600"/>
          </a:xfrm>
          <a:prstGeom prst="arc">
            <a:avLst>
              <a:gd name="adj1" fmla="val 16481582"/>
              <a:gd name="adj2" fmla="val 5553607"/>
            </a:avLst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7335" y="2228645"/>
            <a:ext cx="1093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Slope</a:t>
            </a:r>
          </a:p>
        </p:txBody>
      </p:sp>
      <p:sp>
        <p:nvSpPr>
          <p:cNvPr id="23" name="TextBox 22"/>
          <p:cNvSpPr txBox="1"/>
          <p:nvPr/>
        </p:nvSpPr>
        <p:spPr>
          <a:xfrm rot="5400000">
            <a:off x="6846342" y="3734141"/>
            <a:ext cx="37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  <a:latin typeface="+mj-lt"/>
              </a:rPr>
              <a:t>Area Under Curve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53465" y="1555148"/>
          <a:ext cx="3344324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44324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>
                          <a:latin typeface="+mj-lt"/>
                        </a:rPr>
                        <a:t>Displacement vs Time</a:t>
                      </a:r>
                      <a:endParaRPr lang="en-US" sz="2800" b="0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190282" y="4112252"/>
          <a:ext cx="2494633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94633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>
                          <a:latin typeface="+mj-lt"/>
                        </a:rPr>
                        <a:t>Velocity vs Time</a:t>
                      </a:r>
                      <a:endParaRPr lang="en-US" sz="2800" b="0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 rot="16200000">
            <a:off x="-161970" y="4874458"/>
            <a:ext cx="1093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Slope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178400"/>
              </p:ext>
            </p:extLst>
          </p:nvPr>
        </p:nvGraphicFramePr>
        <p:xfrm>
          <a:off x="5308816" y="4112252"/>
          <a:ext cx="2569139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69139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>
                          <a:latin typeface="+mj-lt"/>
                        </a:rPr>
                        <a:t>Velocity vs Time</a:t>
                      </a:r>
                      <a:endParaRPr lang="en-US" sz="2800" b="0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7C013DE-E3CC-473F-A702-B4A392A51BAA}"/>
              </a:ext>
            </a:extLst>
          </p:cNvPr>
          <p:cNvSpPr txBox="1"/>
          <p:nvPr/>
        </p:nvSpPr>
        <p:spPr>
          <a:xfrm>
            <a:off x="1415003" y="2814981"/>
            <a:ext cx="2569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320D3F-FE5B-4965-A3D0-50778050E27C}"/>
              </a:ext>
            </a:extLst>
          </p:cNvPr>
          <p:cNvSpPr txBox="1"/>
          <p:nvPr/>
        </p:nvSpPr>
        <p:spPr>
          <a:xfrm>
            <a:off x="1250282" y="5465745"/>
            <a:ext cx="306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Acceleration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32D3B3-BFC7-4A63-831C-28BE7CEAF050}"/>
              </a:ext>
            </a:extLst>
          </p:cNvPr>
          <p:cNvSpPr txBox="1"/>
          <p:nvPr/>
        </p:nvSpPr>
        <p:spPr>
          <a:xfrm>
            <a:off x="4344935" y="2977901"/>
            <a:ext cx="3348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</p:spTree>
    <p:extLst>
      <p:ext uri="{BB962C8B-B14F-4D97-AF65-F5344CB8AC3E}">
        <p14:creationId xmlns:p14="http://schemas.microsoft.com/office/powerpoint/2010/main" val="9092631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use an equation to calculate average speed/velocity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instantaneous velocity using the slope of a displacement vs time graph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instantaneous acceleration using the slope of a velocity vs time graph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overall displacement using the area of a velocity vs time graph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74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Motion Graphs Guide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578490" y="323230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50499" y="4137369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78490" y="4280439"/>
            <a:ext cx="0" cy="109728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550499" y="4829079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-1902" y="3407352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8135" y="4472283"/>
            <a:ext cx="4106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v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1803909" y="3241631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1775918" y="4146700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1803909" y="4289770"/>
            <a:ext cx="0" cy="109728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1775918" y="4838410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3061985" y="3238778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3033994" y="4143847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3061985" y="4286917"/>
            <a:ext cx="0" cy="109728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033994" y="4835557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4352717" y="3238778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324726" y="4143847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4352717" y="4286917"/>
            <a:ext cx="0" cy="109728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4324726" y="4835557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5637228" y="3238778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609237" y="4143847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5637228" y="4286917"/>
            <a:ext cx="0" cy="109728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5609237" y="4835557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6920183" y="3250018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6892192" y="4155087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6920183" y="4298157"/>
            <a:ext cx="0" cy="109728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6892192" y="4846797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8178259" y="3229447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8150268" y="4134516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8178259" y="4277586"/>
            <a:ext cx="0" cy="109728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8150268" y="4826226"/>
            <a:ext cx="914400" cy="28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 rot="16200000">
            <a:off x="267186" y="2179848"/>
            <a:ext cx="1481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Constant Displacement</a:t>
            </a:r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1477677" y="2179848"/>
            <a:ext cx="1481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Constant </a:t>
            </a:r>
          </a:p>
          <a:p>
            <a:r>
              <a:rPr lang="en-US" dirty="0">
                <a:latin typeface="+mj-lt"/>
              </a:rPr>
              <a:t>+ Velocity</a:t>
            </a:r>
          </a:p>
        </p:txBody>
      </p:sp>
      <p:sp>
        <p:nvSpPr>
          <p:cNvPr id="118" name="TextBox 117"/>
          <p:cNvSpPr txBox="1"/>
          <p:nvPr/>
        </p:nvSpPr>
        <p:spPr>
          <a:xfrm rot="16200000">
            <a:off x="2760631" y="2179848"/>
            <a:ext cx="1481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Constant </a:t>
            </a:r>
          </a:p>
          <a:p>
            <a:r>
              <a:rPr lang="en-US" dirty="0">
                <a:latin typeface="+mj-lt"/>
              </a:rPr>
              <a:t>- Velocity</a:t>
            </a:r>
          </a:p>
        </p:txBody>
      </p:sp>
      <p:sp>
        <p:nvSpPr>
          <p:cNvPr id="119" name="TextBox 118"/>
          <p:cNvSpPr txBox="1"/>
          <p:nvPr/>
        </p:nvSpPr>
        <p:spPr>
          <a:xfrm rot="16200000">
            <a:off x="4027032" y="2160193"/>
            <a:ext cx="1520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+ Acceleration </a:t>
            </a:r>
          </a:p>
          <a:p>
            <a:r>
              <a:rPr lang="en-US" dirty="0">
                <a:latin typeface="+mj-lt"/>
              </a:rPr>
              <a:t>Speeding up</a:t>
            </a:r>
          </a:p>
        </p:txBody>
      </p:sp>
      <p:sp>
        <p:nvSpPr>
          <p:cNvPr id="120" name="TextBox 119"/>
          <p:cNvSpPr txBox="1"/>
          <p:nvPr/>
        </p:nvSpPr>
        <p:spPr>
          <a:xfrm rot="16200000">
            <a:off x="5266440" y="2160193"/>
            <a:ext cx="1520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+ Acceleration </a:t>
            </a:r>
          </a:p>
          <a:p>
            <a:r>
              <a:rPr lang="en-US" dirty="0">
                <a:latin typeface="+mj-lt"/>
              </a:rPr>
              <a:t>Slowing Down</a:t>
            </a:r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6574086" y="2160193"/>
            <a:ext cx="1520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- Acceleration </a:t>
            </a:r>
          </a:p>
          <a:p>
            <a:r>
              <a:rPr lang="en-US" dirty="0">
                <a:latin typeface="+mj-lt"/>
              </a:rPr>
              <a:t>Speeding up</a:t>
            </a: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7847724" y="2160193"/>
            <a:ext cx="1520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- Acceleration </a:t>
            </a:r>
          </a:p>
          <a:p>
            <a:r>
              <a:rPr lang="en-US" dirty="0">
                <a:latin typeface="+mj-lt"/>
              </a:rPr>
              <a:t>Slowing Down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578490" y="3707218"/>
            <a:ext cx="685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578490" y="4829226"/>
            <a:ext cx="685800" cy="230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878121" y="3501653"/>
            <a:ext cx="548640" cy="5486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1805925" y="4604129"/>
            <a:ext cx="685800" cy="230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145956" y="3525046"/>
            <a:ext cx="548640" cy="5486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3059335" y="5049467"/>
            <a:ext cx="685800" cy="230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4411660" y="4388417"/>
            <a:ext cx="548640" cy="36576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8282921" y="4388417"/>
            <a:ext cx="502920" cy="36576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5752287" y="4902241"/>
            <a:ext cx="548640" cy="36576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6992941" y="4902241"/>
            <a:ext cx="502920" cy="36576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/>
        </p:nvSpPr>
        <p:spPr>
          <a:xfrm rot="5400000">
            <a:off x="3731244" y="2700207"/>
            <a:ext cx="1416215" cy="1240667"/>
          </a:xfrm>
          <a:prstGeom prst="arc">
            <a:avLst>
              <a:gd name="adj1" fmla="val 17086467"/>
              <a:gd name="adj2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Arc 148"/>
          <p:cNvSpPr/>
          <p:nvPr/>
        </p:nvSpPr>
        <p:spPr>
          <a:xfrm rot="10800000">
            <a:off x="5746988" y="2825046"/>
            <a:ext cx="1416215" cy="1240667"/>
          </a:xfrm>
          <a:prstGeom prst="arc">
            <a:avLst>
              <a:gd name="adj1" fmla="val 17136706"/>
              <a:gd name="adj2" fmla="val 21268093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Arc 149"/>
          <p:cNvSpPr/>
          <p:nvPr/>
        </p:nvSpPr>
        <p:spPr>
          <a:xfrm rot="16200000">
            <a:off x="8152550" y="3589427"/>
            <a:ext cx="1416215" cy="1240667"/>
          </a:xfrm>
          <a:prstGeom prst="arc">
            <a:avLst>
              <a:gd name="adj1" fmla="val 17136706"/>
              <a:gd name="adj2" fmla="val 21268093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Arc 150"/>
          <p:cNvSpPr/>
          <p:nvPr/>
        </p:nvSpPr>
        <p:spPr>
          <a:xfrm>
            <a:off x="6200733" y="3453352"/>
            <a:ext cx="1416215" cy="1240667"/>
          </a:xfrm>
          <a:prstGeom prst="arc">
            <a:avLst>
              <a:gd name="adj1" fmla="val 17136706"/>
              <a:gd name="adj2" fmla="val 21268093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752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FC8E00F-BD0D-45F1-A75C-B86294D3DDAD}"/>
              </a:ext>
            </a:extLst>
          </p:cNvPr>
          <p:cNvCxnSpPr/>
          <p:nvPr/>
        </p:nvCxnSpPr>
        <p:spPr>
          <a:xfrm>
            <a:off x="949102" y="1697438"/>
            <a:ext cx="0" cy="39538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8726AC6-87F0-4DEB-8974-E0B0DCF8DD48}"/>
              </a:ext>
            </a:extLst>
          </p:cNvPr>
          <p:cNvCxnSpPr/>
          <p:nvPr/>
        </p:nvCxnSpPr>
        <p:spPr>
          <a:xfrm>
            <a:off x="944451" y="1697438"/>
            <a:ext cx="0" cy="39538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Instantaneous Velocity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35277"/>
              </p:ext>
            </p:extLst>
          </p:nvPr>
        </p:nvGraphicFramePr>
        <p:xfrm>
          <a:off x="944451" y="1697438"/>
          <a:ext cx="5443464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9094536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78950173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94115050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3326186" y="5964660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BE3D232-AEC6-49CF-9661-835278D39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050892"/>
              </p:ext>
            </p:extLst>
          </p:nvPr>
        </p:nvGraphicFramePr>
        <p:xfrm>
          <a:off x="7369084" y="2180565"/>
          <a:ext cx="1015281" cy="347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8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5310553-8409-429D-9F9A-85299F64F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21472"/>
              </p:ext>
            </p:extLst>
          </p:nvPr>
        </p:nvGraphicFramePr>
        <p:xfrm>
          <a:off x="8442862" y="1915382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180180AE-F335-42B8-A514-BBD9C223D225}"/>
              </a:ext>
            </a:extLst>
          </p:cNvPr>
          <p:cNvSpPr/>
          <p:nvPr/>
        </p:nvSpPr>
        <p:spPr>
          <a:xfrm>
            <a:off x="1485378" y="502684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A38AC16-458B-44CD-B0BD-2B1BCF80D109}"/>
              </a:ext>
            </a:extLst>
          </p:cNvPr>
          <p:cNvSpPr/>
          <p:nvPr/>
        </p:nvSpPr>
        <p:spPr>
          <a:xfrm>
            <a:off x="2168409" y="453341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07951-4D3D-4483-8937-943F9DF61710}"/>
              </a:ext>
            </a:extLst>
          </p:cNvPr>
          <p:cNvSpPr/>
          <p:nvPr/>
        </p:nvSpPr>
        <p:spPr>
          <a:xfrm>
            <a:off x="2849540" y="4037442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EC59DDB-B13B-4C91-9CE3-97C94F0E15B7}"/>
              </a:ext>
            </a:extLst>
          </p:cNvPr>
          <p:cNvSpPr/>
          <p:nvPr/>
        </p:nvSpPr>
        <p:spPr>
          <a:xfrm>
            <a:off x="3529024" y="354353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C70B5F4-A469-4FA6-96D1-F4B95D332C99}"/>
              </a:ext>
            </a:extLst>
          </p:cNvPr>
          <p:cNvSpPr/>
          <p:nvPr/>
        </p:nvSpPr>
        <p:spPr>
          <a:xfrm>
            <a:off x="4208975" y="304546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2E4F208-6AE9-4F01-9D86-0C4B4F168F30}"/>
              </a:ext>
            </a:extLst>
          </p:cNvPr>
          <p:cNvSpPr/>
          <p:nvPr/>
        </p:nvSpPr>
        <p:spPr>
          <a:xfrm>
            <a:off x="4891162" y="255291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56C51C-50BC-41A9-A4A9-21E39D0A59F7}"/>
              </a:ext>
            </a:extLst>
          </p:cNvPr>
          <p:cNvCxnSpPr>
            <a:cxnSpLocks/>
          </p:cNvCxnSpPr>
          <p:nvPr/>
        </p:nvCxnSpPr>
        <p:spPr>
          <a:xfrm flipV="1">
            <a:off x="936636" y="1812232"/>
            <a:ext cx="5287952" cy="3842844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9711FC8-7082-4322-BACF-729648EFE269}"/>
              </a:ext>
            </a:extLst>
          </p:cNvPr>
          <p:cNvSpPr/>
          <p:nvPr/>
        </p:nvSpPr>
        <p:spPr>
          <a:xfrm>
            <a:off x="5573785" y="205293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C49B06-BE80-4AAC-B9A9-F4973B578849}"/>
              </a:ext>
            </a:extLst>
          </p:cNvPr>
          <p:cNvSpPr/>
          <p:nvPr/>
        </p:nvSpPr>
        <p:spPr>
          <a:xfrm>
            <a:off x="7528785" y="551946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FC6CD93-2CBA-4016-A6D5-E0E39953BA0C}"/>
              </a:ext>
            </a:extLst>
          </p:cNvPr>
          <p:cNvSpPr/>
          <p:nvPr/>
        </p:nvSpPr>
        <p:spPr>
          <a:xfrm>
            <a:off x="7528785" y="502684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71E54AB-FBA1-4614-A8D9-2265C45F9EDD}"/>
              </a:ext>
            </a:extLst>
          </p:cNvPr>
          <p:cNvSpPr/>
          <p:nvPr/>
        </p:nvSpPr>
        <p:spPr>
          <a:xfrm>
            <a:off x="7528785" y="453341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B318858-8B7A-4DBC-937B-7932FFC68571}"/>
              </a:ext>
            </a:extLst>
          </p:cNvPr>
          <p:cNvSpPr/>
          <p:nvPr/>
        </p:nvSpPr>
        <p:spPr>
          <a:xfrm>
            <a:off x="7528785" y="4026234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FCF2DBA-6373-4F76-A821-B1B501E435B3}"/>
              </a:ext>
            </a:extLst>
          </p:cNvPr>
          <p:cNvSpPr/>
          <p:nvPr/>
        </p:nvSpPr>
        <p:spPr>
          <a:xfrm>
            <a:off x="7528785" y="353083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1DD1DC-39DD-4152-9F50-78C836680C80}"/>
              </a:ext>
            </a:extLst>
          </p:cNvPr>
          <p:cNvSpPr/>
          <p:nvPr/>
        </p:nvSpPr>
        <p:spPr>
          <a:xfrm>
            <a:off x="7528785" y="304358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D8C9C8E-AFFD-4CFF-AB12-5BAC074064AE}"/>
              </a:ext>
            </a:extLst>
          </p:cNvPr>
          <p:cNvSpPr/>
          <p:nvPr/>
        </p:nvSpPr>
        <p:spPr>
          <a:xfrm>
            <a:off x="7528785" y="255633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A691D45-5987-47C7-BC94-6FD353280E45}"/>
              </a:ext>
            </a:extLst>
          </p:cNvPr>
          <p:cNvSpPr/>
          <p:nvPr/>
        </p:nvSpPr>
        <p:spPr>
          <a:xfrm>
            <a:off x="7528785" y="2042971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C80B003-3F26-4CC9-A7E8-BBEE843460D3}"/>
              </a:ext>
            </a:extLst>
          </p:cNvPr>
          <p:cNvSpPr txBox="1"/>
          <p:nvPr/>
        </p:nvSpPr>
        <p:spPr>
          <a:xfrm rot="16200000">
            <a:off x="-610079" y="3481237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(m)</a:t>
            </a:r>
          </a:p>
        </p:txBody>
      </p:sp>
      <p:graphicFrame>
        <p:nvGraphicFramePr>
          <p:cNvPr id="38" name="Table 6">
            <a:extLst>
              <a:ext uri="{FF2B5EF4-FFF2-40B4-BE49-F238E27FC236}">
                <a16:creationId xmlns:a16="http://schemas.microsoft.com/office/drawing/2014/main" id="{FECAD6A5-B8A3-467C-A73A-CFADA4DE2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423442"/>
              </p:ext>
            </p:extLst>
          </p:nvPr>
        </p:nvGraphicFramePr>
        <p:xfrm>
          <a:off x="481118" y="1932658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6D7C3E9-9A14-4236-8AB2-1A5BFD6E622F}"/>
              </a:ext>
            </a:extLst>
          </p:cNvPr>
          <p:cNvSpPr/>
          <p:nvPr/>
        </p:nvSpPr>
        <p:spPr>
          <a:xfrm>
            <a:off x="7528785" y="5514530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9E62DEF-4978-4309-9278-0D92BECC026D}"/>
              </a:ext>
            </a:extLst>
          </p:cNvPr>
          <p:cNvSpPr/>
          <p:nvPr/>
        </p:nvSpPr>
        <p:spPr>
          <a:xfrm>
            <a:off x="7921554" y="5514096"/>
            <a:ext cx="274320" cy="27432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EB6A984-AFA6-48CF-B604-987E27204A3B}"/>
              </a:ext>
            </a:extLst>
          </p:cNvPr>
          <p:cNvSpPr/>
          <p:nvPr/>
        </p:nvSpPr>
        <p:spPr>
          <a:xfrm>
            <a:off x="7925228" y="5514530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6300545-B05D-435C-9AF0-E9017982A44D}"/>
              </a:ext>
            </a:extLst>
          </p:cNvPr>
          <p:cNvSpPr/>
          <p:nvPr/>
        </p:nvSpPr>
        <p:spPr>
          <a:xfrm>
            <a:off x="7928877" y="4533410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0F4499-1719-4308-961A-B1EE3AC852F2}"/>
              </a:ext>
            </a:extLst>
          </p:cNvPr>
          <p:cNvSpPr/>
          <p:nvPr/>
        </p:nvSpPr>
        <p:spPr>
          <a:xfrm>
            <a:off x="7928877" y="3530833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1E97B0C-C8AA-4D13-85A5-CF40FA2FB7CF}"/>
              </a:ext>
            </a:extLst>
          </p:cNvPr>
          <p:cNvSpPr/>
          <p:nvPr/>
        </p:nvSpPr>
        <p:spPr>
          <a:xfrm>
            <a:off x="7928877" y="2556339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628DBBD-F3A6-4048-865D-5BE9C6C49B06}"/>
              </a:ext>
            </a:extLst>
          </p:cNvPr>
          <p:cNvSpPr/>
          <p:nvPr/>
        </p:nvSpPr>
        <p:spPr>
          <a:xfrm>
            <a:off x="1485378" y="4533410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F131465-8829-4385-AD9F-E34C66E42A5A}"/>
              </a:ext>
            </a:extLst>
          </p:cNvPr>
          <p:cNvSpPr/>
          <p:nvPr/>
        </p:nvSpPr>
        <p:spPr>
          <a:xfrm>
            <a:off x="2168409" y="3530833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1143516-4A75-49A8-AF7F-2423E6993C6F}"/>
              </a:ext>
            </a:extLst>
          </p:cNvPr>
          <p:cNvSpPr/>
          <p:nvPr/>
        </p:nvSpPr>
        <p:spPr>
          <a:xfrm>
            <a:off x="2847639" y="2552915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66EA847-E91D-4EFA-90B3-DBFEE7A9B66D}"/>
              </a:ext>
            </a:extLst>
          </p:cNvPr>
          <p:cNvCxnSpPr>
            <a:cxnSpLocks/>
          </p:cNvCxnSpPr>
          <p:nvPr/>
        </p:nvCxnSpPr>
        <p:spPr>
          <a:xfrm flipV="1">
            <a:off x="936636" y="1876216"/>
            <a:ext cx="2613108" cy="3778860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2" y="565125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388343"/>
            <a:ext cx="0" cy="43088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6383454-452F-4AAE-951D-E9DB169F5371}"/>
              </a:ext>
            </a:extLst>
          </p:cNvPr>
          <p:cNvSpPr/>
          <p:nvPr/>
        </p:nvSpPr>
        <p:spPr>
          <a:xfrm>
            <a:off x="804115" y="551946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02AE26D-1368-4C44-BB26-C907ECE51D83}"/>
              </a:ext>
            </a:extLst>
          </p:cNvPr>
          <p:cNvSpPr/>
          <p:nvPr/>
        </p:nvSpPr>
        <p:spPr>
          <a:xfrm>
            <a:off x="800621" y="5529414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FF58447-4FC8-44C6-B4DA-C1E42EC4E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050025"/>
              </p:ext>
            </p:extLst>
          </p:nvPr>
        </p:nvGraphicFramePr>
        <p:xfrm>
          <a:off x="618184" y="5644360"/>
          <a:ext cx="541866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40494539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55332821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14766924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89889428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74486552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13039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403815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603260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255472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FC1AE737-ECDE-49B1-8CF6-CD3B5EC77AE4}"/>
              </a:ext>
            </a:extLst>
          </p:cNvPr>
          <p:cNvSpPr txBox="1"/>
          <p:nvPr/>
        </p:nvSpPr>
        <p:spPr>
          <a:xfrm>
            <a:off x="7411416" y="5779994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A1C384-1F7F-4487-99EE-FEE868C4CDA6}"/>
              </a:ext>
            </a:extLst>
          </p:cNvPr>
          <p:cNvCxnSpPr/>
          <p:nvPr/>
        </p:nvCxnSpPr>
        <p:spPr>
          <a:xfrm>
            <a:off x="3682538" y="3682538"/>
            <a:ext cx="1346662" cy="0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06C35DB-7F54-4663-B4B6-99C2D3526CAF}"/>
              </a:ext>
            </a:extLst>
          </p:cNvPr>
          <p:cNvCxnSpPr>
            <a:cxnSpLocks/>
          </p:cNvCxnSpPr>
          <p:nvPr/>
        </p:nvCxnSpPr>
        <p:spPr>
          <a:xfrm flipV="1">
            <a:off x="5029200" y="2683904"/>
            <a:ext cx="0" cy="998634"/>
          </a:xfrm>
          <a:prstGeom prst="line">
            <a:avLst/>
          </a:prstGeom>
          <a:ln w="381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D0271E4-06C8-414C-A374-F832F1AF59E0}"/>
              </a:ext>
            </a:extLst>
          </p:cNvPr>
          <p:cNvSpPr txBox="1"/>
          <p:nvPr/>
        </p:nvSpPr>
        <p:spPr>
          <a:xfrm>
            <a:off x="5002795" y="303924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A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27F167-7383-4D09-9162-F75D2CF9CE9F}"/>
              </a:ext>
            </a:extLst>
          </p:cNvPr>
          <p:cNvSpPr txBox="1"/>
          <p:nvPr/>
        </p:nvSpPr>
        <p:spPr>
          <a:xfrm>
            <a:off x="4144809" y="3674347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8A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7CE2FAA-C95B-4571-A4C1-C78213318315}"/>
                  </a:ext>
                </a:extLst>
              </p:cNvPr>
              <p:cNvSpPr txBox="1"/>
              <p:nvPr/>
            </p:nvSpPr>
            <p:spPr>
              <a:xfrm>
                <a:off x="4279486" y="4142771"/>
                <a:ext cx="2234201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8A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𝑆𝑙𝑜𝑝𝑒</m:t>
                      </m:r>
                      <m:r>
                        <a:rPr lang="en-US" sz="1600" b="0" i="1" smtClean="0">
                          <a:solidFill>
                            <a:srgbClr val="8A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 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srgbClr val="8A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8A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2 </m:t>
                          </m:r>
                          <m:r>
                            <a:rPr lang="en-US" sz="1600" b="0" i="1" smtClean="0">
                              <a:solidFill>
                                <a:srgbClr val="8A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𝑚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8A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2 </m:t>
                          </m:r>
                          <m:r>
                            <a:rPr lang="en-US" sz="1600" b="0" i="1" smtClean="0">
                              <a:solidFill>
                                <a:srgbClr val="8A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𝑠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8A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8A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8A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en-US" sz="1600" b="1" i="1" smtClean="0">
                              <a:solidFill>
                                <a:srgbClr val="8A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8A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𝒎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8A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1600" b="1" dirty="0">
                  <a:solidFill>
                    <a:srgbClr val="8A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7CE2FAA-C95B-4571-A4C1-C78213318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486" y="4142771"/>
                <a:ext cx="2234201" cy="5550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FDBF7E8-C2D5-4238-89AD-A919293324BF}"/>
                  </a:ext>
                </a:extLst>
              </p:cNvPr>
              <p:cNvSpPr txBox="1"/>
              <p:nvPr/>
            </p:nvSpPr>
            <p:spPr>
              <a:xfrm>
                <a:off x="1218875" y="1323039"/>
                <a:ext cx="2234201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𝑆𝑙𝑜𝑝𝑒</m:t>
                      </m:r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 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2 </m:t>
                          </m:r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𝑚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1 </m:t>
                          </m:r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𝑠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f>
                        <m:fPr>
                          <m:type m:val="skw"/>
                          <m:ctrlPr>
                            <a:rPr lang="en-US" sz="16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𝒎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1600" b="1" dirty="0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FDBF7E8-C2D5-4238-89AD-A91929332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875" y="1323039"/>
                <a:ext cx="2234201" cy="555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ECB7223-73D7-4D98-B56E-5CEA323E33B0}"/>
              </a:ext>
            </a:extLst>
          </p:cNvPr>
          <p:cNvCxnSpPr>
            <a:cxnSpLocks/>
          </p:cNvCxnSpPr>
          <p:nvPr/>
        </p:nvCxnSpPr>
        <p:spPr>
          <a:xfrm>
            <a:off x="2335876" y="3674347"/>
            <a:ext cx="654092" cy="0"/>
          </a:xfrm>
          <a:prstGeom prst="line">
            <a:avLst/>
          </a:prstGeom>
          <a:ln w="38100">
            <a:solidFill>
              <a:srgbClr val="0058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EA789E0-07D5-44F2-AED1-43ACFEA1016C}"/>
              </a:ext>
            </a:extLst>
          </p:cNvPr>
          <p:cNvCxnSpPr>
            <a:cxnSpLocks/>
          </p:cNvCxnSpPr>
          <p:nvPr/>
        </p:nvCxnSpPr>
        <p:spPr>
          <a:xfrm flipV="1">
            <a:off x="2989968" y="2683904"/>
            <a:ext cx="0" cy="998634"/>
          </a:xfrm>
          <a:prstGeom prst="line">
            <a:avLst/>
          </a:prstGeom>
          <a:ln w="38100">
            <a:solidFill>
              <a:srgbClr val="0058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C4CF74A-1FEB-44C4-BE2A-37EFE9E9F5B9}"/>
              </a:ext>
            </a:extLst>
          </p:cNvPr>
          <p:cNvSpPr txBox="1"/>
          <p:nvPr/>
        </p:nvSpPr>
        <p:spPr>
          <a:xfrm>
            <a:off x="2963563" y="303924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828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0A8A74F-45B6-4580-9950-649CB53FFC4C}"/>
              </a:ext>
            </a:extLst>
          </p:cNvPr>
          <p:cNvSpPr txBox="1"/>
          <p:nvPr/>
        </p:nvSpPr>
        <p:spPr>
          <a:xfrm>
            <a:off x="2407091" y="3658426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828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s</a:t>
            </a:r>
          </a:p>
        </p:txBody>
      </p:sp>
    </p:spTree>
    <p:extLst>
      <p:ext uri="{BB962C8B-B14F-4D97-AF65-F5344CB8AC3E}">
        <p14:creationId xmlns:p14="http://schemas.microsoft.com/office/powerpoint/2010/main" val="41700227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052 -0.28958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45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0104 -0.57986 " pathEditMode="relative" rAng="0" ptsTypes="AA">
                                      <p:cBhvr>
                                        <p:cTn id="8" dur="4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10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4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28958 L 3.05556E-6 -4.44444E-6 " pathEditMode="relative" rAng="0" ptsTypes="AA">
                                      <p:cBhvr>
                                        <p:cTn id="18" dur="1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0"/>
                            </p:stCondLst>
                            <p:childTnLst>
                              <p:par>
                                <p:cTn id="20" presetID="64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57986 L -1.66667E-6 -4.44444E-6 " pathEditMode="relative" rAng="0" ptsTypes="AA">
                                      <p:cBhvr>
                                        <p:cTn id="21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20"/>
                            </p:stCondLst>
                            <p:childTnLst>
                              <p:par>
                                <p:cTn id="23" presetID="10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"/>
                            </p:stCondLst>
                            <p:childTnLst>
                              <p:par>
                                <p:cTn id="36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1.94444E-6 -0.07083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4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07448 1.48148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1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20"/>
                            </p:stCondLst>
                            <p:childTnLst>
                              <p:par>
                                <p:cTn id="49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7083 L -0.00052 -0.14305 " pathEditMode="fixed" rAng="0" ptsTypes="AA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54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-4.07407E-6 L 0.14896 1.48148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2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30"/>
                            </p:stCondLst>
                            <p:childTnLst>
                              <p:par>
                                <p:cTn id="62" presetID="64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4305 L -0.00052 -0.2173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27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-4.07407E-6 L 0.22344 1.48148E-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3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40"/>
                            </p:stCondLst>
                            <p:childTnLst>
                              <p:par>
                                <p:cTn id="75" presetID="35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21736 L -0.00052 -0.28958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-4.07407E-6 L 0.29809 1.48148E-6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4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50"/>
                            </p:stCondLst>
                            <p:childTnLst>
                              <p:par>
                                <p:cTn id="88" presetID="64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28958 L -0.00104 -0.36041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3542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09 -4.07407E-6 L 0.37257 -0.00162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5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60"/>
                            </p:stCondLst>
                            <p:childTnLst>
                              <p:par>
                                <p:cTn id="101" presetID="64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36041 L 1.94444E-6 -0.43194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588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257 -0.00162 L 0.44722 1.48148E-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6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70"/>
                            </p:stCondLst>
                            <p:childTnLst>
                              <p:par>
                                <p:cTn id="114" presetID="64" presetClass="pat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43194 L -0.00156 -0.50671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375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22 -4.07407E-6 L 0.51962 1.48148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7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80"/>
                            </p:stCondLst>
                            <p:childTnLst>
                              <p:par>
                                <p:cTn id="1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"/>
                            </p:stCondLst>
                            <p:childTnLst>
                              <p:par>
                                <p:cTn id="148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0174 -0.14375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7199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07448 1.48148E-6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1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20"/>
                            </p:stCondLst>
                            <p:childTnLst>
                              <p:par>
                                <p:cTn id="161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14375 L 0.00139 -0.29143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7384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1.48148E-6 L 0.14896 1.48148E-6 " pathEditMode="relative" rAng="0" ptsTypes="AA">
                                      <p:cBhvr>
                                        <p:cTn id="1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2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30"/>
                            </p:stCondLst>
                            <p:childTnLst>
                              <p:par>
                                <p:cTn id="174" presetID="64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29143 L 0.00104 -0.43356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7106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1.48148E-6 L 0.22344 1.48148E-6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03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040"/>
                            </p:stCondLst>
                            <p:childTnLst>
                              <p:par>
                                <p:cTn id="1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  <p:bldP spid="3" grpId="8" animBg="1"/>
      <p:bldP spid="3" grpId="9" animBg="1"/>
      <p:bldP spid="3" grpId="10" animBg="1"/>
      <p:bldP spid="39" grpId="0" animBg="1"/>
      <p:bldP spid="39" grpId="1" animBg="1"/>
      <p:bldP spid="39" grpId="2" animBg="1"/>
      <p:bldP spid="39" grpId="3" animBg="1"/>
      <p:bldP spid="39" grpId="4" animBg="1"/>
      <p:bldP spid="39" grpId="5" animBg="1"/>
      <p:bldP spid="39" grpId="6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18" grpId="0" animBg="1"/>
      <p:bldP spid="47" grpId="0" animBg="1"/>
      <p:bldP spid="17" grpId="0"/>
      <p:bldP spid="53" grpId="0"/>
      <p:bldP spid="54" grpId="0"/>
      <p:bldP spid="55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of the slope!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rc 2"/>
          <p:cNvSpPr/>
          <p:nvPr/>
        </p:nvSpPr>
        <p:spPr>
          <a:xfrm flipH="1">
            <a:off x="1226757" y="2170840"/>
            <a:ext cx="990599" cy="1117600"/>
          </a:xfrm>
          <a:prstGeom prst="arc">
            <a:avLst>
              <a:gd name="adj1" fmla="val 16132153"/>
              <a:gd name="adj2" fmla="val 5553607"/>
            </a:avLst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35106" y="2314141"/>
            <a:ext cx="1545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+mj-lt"/>
              </a:rPr>
              <a:t>Slope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931094"/>
              </p:ext>
            </p:extLst>
          </p:nvPr>
        </p:nvGraphicFramePr>
        <p:xfrm>
          <a:off x="1725238" y="1680906"/>
          <a:ext cx="3848100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/>
                        <a:t>Displacement vs Time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129530"/>
              </p:ext>
            </p:extLst>
          </p:nvPr>
        </p:nvGraphicFramePr>
        <p:xfrm>
          <a:off x="1739835" y="3009040"/>
          <a:ext cx="2217023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17023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/>
                        <a:t>Velocity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449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Speed and Velocity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629429" y="6593983"/>
            <a:ext cx="1777284" cy="51515"/>
          </a:xfrm>
          <a:prstGeom prst="straightConnector1">
            <a:avLst/>
          </a:prstGeom>
          <a:ln w="152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816079" y="2412972"/>
                <a:ext cx="37846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3600" b="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Average</m:t>
                      </m:r>
                      <m:r>
                        <a:rPr lang="en-US" altLang="en-US" sz="3600" b="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sz="3600" b="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Speed</m:t>
                      </m:r>
                    </m:oMath>
                  </m:oMathPara>
                </a14:m>
                <a:endParaRPr lang="en-US" altLang="en-US" sz="4000" dirty="0">
                  <a:solidFill>
                    <a:srgbClr val="0070C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5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6079" y="2412972"/>
                <a:ext cx="378460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241300" y="4448005"/>
                <a:ext cx="417325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3600" b="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Average</m:t>
                      </m:r>
                      <m:r>
                        <a:rPr lang="en-US" altLang="en-US" sz="3600" b="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sz="3600" b="0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Velocity</m:t>
                      </m:r>
                    </m:oMath>
                  </m:oMathPara>
                </a14:m>
                <a:endParaRPr lang="en-US" altLang="en-US" sz="4000" dirty="0">
                  <a:solidFill>
                    <a:srgbClr val="0070C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4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300" y="4448005"/>
                <a:ext cx="417325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2256DEB-8176-4EF8-93AF-3FAF421E2B81}"/>
              </a:ext>
            </a:extLst>
          </p:cNvPr>
          <p:cNvSpPr txBox="1"/>
          <p:nvPr/>
        </p:nvSpPr>
        <p:spPr>
          <a:xfrm>
            <a:off x="1430594" y="3089350"/>
            <a:ext cx="2462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 Always Positive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003EA2-4982-4DF4-B512-7EDA6345FFFE}"/>
              </a:ext>
            </a:extLst>
          </p:cNvPr>
          <p:cNvSpPr txBox="1"/>
          <p:nvPr/>
        </p:nvSpPr>
        <p:spPr>
          <a:xfrm>
            <a:off x="816079" y="5144020"/>
            <a:ext cx="2840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 Includes Direction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12EC8044-3A03-4524-856D-E8B49AC4B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1300" y="2098697"/>
                <a:ext cx="9114806" cy="1144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36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alt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𝐷𝑖𝑠𝑡𝑎𝑛𝑐𝑒</m:t>
                          </m:r>
                        </m:num>
                        <m:den>
                          <m:r>
                            <a:rPr lang="en-US" altLang="en-US" sz="36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altLang="en-US" sz="36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36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𝑇𝑖𝑚𝑒</m:t>
                          </m:r>
                        </m:den>
                      </m:f>
                    </m:oMath>
                  </m:oMathPara>
                </a14:m>
                <a:endParaRPr lang="en-US" altLang="en-US" sz="4000" dirty="0">
                  <a:solidFill>
                    <a:srgbClr val="0070C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12EC8044-3A03-4524-856D-E8B49AC4BD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1300" y="2098697"/>
                <a:ext cx="9114806" cy="11443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8981AB39-2115-4D37-A480-FD101326F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500" y="4173595"/>
                <a:ext cx="9114806" cy="1144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36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alt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𝐷𝑖𝑠𝑝𝑙𝑎𝑐𝑒𝑚𝑒𝑛𝑡</m:t>
                          </m:r>
                        </m:num>
                        <m:den>
                          <m:r>
                            <a:rPr lang="en-US" altLang="en-US" sz="36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altLang="en-US" sz="36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36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𝑇𝑖𝑚𝑒</m:t>
                          </m:r>
                        </m:den>
                      </m:f>
                    </m:oMath>
                  </m:oMathPara>
                </a14:m>
                <a:endParaRPr lang="en-US" altLang="en-US" sz="4000" dirty="0">
                  <a:solidFill>
                    <a:srgbClr val="0070C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8981AB39-2115-4D37-A480-FD101326F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4500" y="4173595"/>
                <a:ext cx="9114806" cy="11443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2747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Average Speed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6637" y="1531726"/>
            <a:ext cx="83999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Eliud Kipchoge broke the 2-hour marathon (26.2 miles) in October of 2019. Kipchoge finished in 1.99 hours. What was his average speed in mph?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F24B3F-8A23-4DE2-88F4-6814182CEA64}"/>
                  </a:ext>
                </a:extLst>
              </p:cNvPr>
              <p:cNvSpPr txBox="1"/>
              <p:nvPr/>
            </p:nvSpPr>
            <p:spPr>
              <a:xfrm>
                <a:off x="582592" y="3429000"/>
                <a:ext cx="1530868" cy="12856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F24B3F-8A23-4DE2-88F4-6814182CE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92" y="3429000"/>
                <a:ext cx="1530868" cy="12856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ow Eliud Kipchoge went from farmer's son to sub-two hour marathon champ -  Mirror Online">
            <a:extLst>
              <a:ext uri="{FF2B5EF4-FFF2-40B4-BE49-F238E27FC236}">
                <a16:creationId xmlns:a16="http://schemas.microsoft.com/office/drawing/2014/main" id="{F84CBC2A-A4AF-4C68-A90A-0B926999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89" y="3342417"/>
            <a:ext cx="3723167" cy="27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C1D445-6CA1-481B-A563-8BDB756229A1}"/>
                  </a:ext>
                </a:extLst>
              </p:cNvPr>
              <p:cNvSpPr txBox="1"/>
              <p:nvPr/>
            </p:nvSpPr>
            <p:spPr>
              <a:xfrm>
                <a:off x="1035029" y="5246622"/>
                <a:ext cx="3187347" cy="677108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 w="28575"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13.2 </m:t>
                      </m:r>
                      <m:r>
                        <m:rPr>
                          <m:sty m:val="p"/>
                        </m:rPr>
                        <a:rPr lang="en-US" sz="4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mi</m:t>
                      </m:r>
                      <m:r>
                        <a:rPr lang="en-US" sz="4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4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hr</m:t>
                          </m:r>
                        </m:e>
                        <m:sup>
                          <m:r>
                            <a:rPr lang="en-US" sz="4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C1D445-6CA1-481B-A563-8BDB75622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029" y="5246622"/>
                <a:ext cx="3187347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055EC1-5239-454D-98C5-2716B9C2D14B}"/>
                  </a:ext>
                </a:extLst>
              </p:cNvPr>
              <p:cNvSpPr txBox="1"/>
              <p:nvPr/>
            </p:nvSpPr>
            <p:spPr>
              <a:xfrm>
                <a:off x="2113460" y="3442528"/>
                <a:ext cx="2338012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26.2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1.99</m:t>
                          </m:r>
                        </m:den>
                      </m:f>
                      <m:r>
                        <a:rPr lang="en-US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055EC1-5239-454D-98C5-2716B9C2D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460" y="3442528"/>
                <a:ext cx="2338012" cy="12720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9444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vs Instantaneous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/>
        </p:nvGraphicFramePr>
        <p:xfrm>
          <a:off x="944452" y="1880318"/>
          <a:ext cx="5443466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43466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571223"/>
            <a:ext cx="0" cy="43088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3627684" y="5864067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FFDCA9-3957-470E-A1B7-7C9196B90B3C}"/>
              </a:ext>
            </a:extLst>
          </p:cNvPr>
          <p:cNvCxnSpPr>
            <a:cxnSpLocks/>
          </p:cNvCxnSpPr>
          <p:nvPr/>
        </p:nvCxnSpPr>
        <p:spPr>
          <a:xfrm flipV="1">
            <a:off x="944451" y="2374106"/>
            <a:ext cx="4389549" cy="3460030"/>
          </a:xfrm>
          <a:prstGeom prst="line">
            <a:avLst/>
          </a:prstGeom>
          <a:ln w="6032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0C58BB80-6FE1-4521-9DC1-436E96758CCA}"/>
              </a:ext>
            </a:extLst>
          </p:cNvPr>
          <p:cNvSpPr txBox="1"/>
          <p:nvPr/>
        </p:nvSpPr>
        <p:spPr>
          <a:xfrm rot="16200000">
            <a:off x="-207308" y="366411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7EF5586-44FC-4D48-8D9C-DE5851D8F0D9}"/>
              </a:ext>
            </a:extLst>
          </p:cNvPr>
          <p:cNvCxnSpPr>
            <a:cxnSpLocks/>
          </p:cNvCxnSpPr>
          <p:nvPr/>
        </p:nvCxnSpPr>
        <p:spPr>
          <a:xfrm flipV="1">
            <a:off x="944450" y="4847771"/>
            <a:ext cx="2451893" cy="986365"/>
          </a:xfrm>
          <a:prstGeom prst="line">
            <a:avLst/>
          </a:prstGeom>
          <a:ln w="60325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2D0247D-BA9D-4612-8A02-0FBE2B302822}"/>
              </a:ext>
            </a:extLst>
          </p:cNvPr>
          <p:cNvCxnSpPr>
            <a:cxnSpLocks/>
          </p:cNvCxnSpPr>
          <p:nvPr/>
        </p:nvCxnSpPr>
        <p:spPr>
          <a:xfrm flipH="1" flipV="1">
            <a:off x="3396342" y="4835086"/>
            <a:ext cx="911336" cy="535193"/>
          </a:xfrm>
          <a:prstGeom prst="line">
            <a:avLst/>
          </a:prstGeom>
          <a:ln w="60325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5214056-FCEB-47A2-B934-2408B475B61D}"/>
              </a:ext>
            </a:extLst>
          </p:cNvPr>
          <p:cNvCxnSpPr>
            <a:cxnSpLocks/>
          </p:cNvCxnSpPr>
          <p:nvPr/>
        </p:nvCxnSpPr>
        <p:spPr>
          <a:xfrm flipV="1">
            <a:off x="4307678" y="2374106"/>
            <a:ext cx="1026322" cy="2996173"/>
          </a:xfrm>
          <a:prstGeom prst="line">
            <a:avLst/>
          </a:prstGeom>
          <a:ln w="60325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CD0464C-2DAD-4682-9BBD-A9260F6B1E30}"/>
              </a:ext>
            </a:extLst>
          </p:cNvPr>
          <p:cNvSpPr txBox="1"/>
          <p:nvPr/>
        </p:nvSpPr>
        <p:spPr>
          <a:xfrm>
            <a:off x="4082527" y="1517753"/>
            <a:ext cx="2502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Same average velocity for the whole journey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292AD9-2714-49C6-9980-55311BD7AF6D}"/>
              </a:ext>
            </a:extLst>
          </p:cNvPr>
          <p:cNvSpPr txBox="1"/>
          <p:nvPr/>
        </p:nvSpPr>
        <p:spPr>
          <a:xfrm>
            <a:off x="4820839" y="4493828"/>
            <a:ext cx="2677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Different instantaneous velocity throughout</a:t>
            </a:r>
          </a:p>
        </p:txBody>
      </p:sp>
    </p:spTree>
    <p:extLst>
      <p:ext uri="{BB962C8B-B14F-4D97-AF65-F5344CB8AC3E}">
        <p14:creationId xmlns:p14="http://schemas.microsoft.com/office/powerpoint/2010/main" val="9774364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object speeding up (positive)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/>
        </p:nvGraphicFramePr>
        <p:xfrm>
          <a:off x="944451" y="1880318"/>
          <a:ext cx="5443464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9094536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78950173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94115050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1" y="3855579"/>
            <a:ext cx="5842714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5658163" y="3486247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C58BB80-6FE1-4521-9DC1-436E96758CCA}"/>
              </a:ext>
            </a:extLst>
          </p:cNvPr>
          <p:cNvSpPr txBox="1"/>
          <p:nvPr/>
        </p:nvSpPr>
        <p:spPr>
          <a:xfrm rot="16200000">
            <a:off x="-520437" y="3670912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BE3D232-AEC6-49CF-9661-835278D391F5}"/>
              </a:ext>
            </a:extLst>
          </p:cNvPr>
          <p:cNvGraphicFramePr>
            <a:graphicFrameLocks noGrp="1"/>
          </p:cNvGraphicFramePr>
          <p:nvPr/>
        </p:nvGraphicFramePr>
        <p:xfrm>
          <a:off x="7369084" y="2363445"/>
          <a:ext cx="1015281" cy="347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8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5310553-8409-429D-9F9A-85299F64FC14}"/>
              </a:ext>
            </a:extLst>
          </p:cNvPr>
          <p:cNvGraphicFramePr>
            <a:graphicFrameLocks noGrp="1"/>
          </p:cNvGraphicFramePr>
          <p:nvPr/>
        </p:nvGraphicFramePr>
        <p:xfrm>
          <a:off x="8442862" y="2098262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571224"/>
            <a:ext cx="0" cy="4563569"/>
          </a:xfrm>
          <a:prstGeom prst="straightConnector1">
            <a:avLst/>
          </a:prstGeom>
          <a:ln w="7620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6">
            <a:extLst>
              <a:ext uri="{FF2B5EF4-FFF2-40B4-BE49-F238E27FC236}">
                <a16:creationId xmlns:a16="http://schemas.microsoft.com/office/drawing/2014/main" id="{135ED3EA-CF5A-488C-BA97-14583DF01F04}"/>
              </a:ext>
            </a:extLst>
          </p:cNvPr>
          <p:cNvGraphicFramePr>
            <a:graphicFrameLocks noGrp="1"/>
          </p:cNvGraphicFramePr>
          <p:nvPr/>
        </p:nvGraphicFramePr>
        <p:xfrm>
          <a:off x="362532" y="2098262"/>
          <a:ext cx="522548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548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72B84D84-8888-42F2-8E5C-C7800B26B4A8}"/>
              </a:ext>
            </a:extLst>
          </p:cNvPr>
          <p:cNvSpPr txBox="1"/>
          <p:nvPr/>
        </p:nvSpPr>
        <p:spPr>
          <a:xfrm>
            <a:off x="7380596" y="59216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2681C62-933B-4DFA-ACEC-9B5E7DBD2DC4}"/>
              </a:ext>
            </a:extLst>
          </p:cNvPr>
          <p:cNvSpPr/>
          <p:nvPr/>
        </p:nvSpPr>
        <p:spPr>
          <a:xfrm>
            <a:off x="1526371" y="3631377"/>
            <a:ext cx="182880" cy="182880"/>
          </a:xfrm>
          <a:prstGeom prst="ellipse">
            <a:avLst/>
          </a:prstGeom>
          <a:solidFill>
            <a:srgbClr val="6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6032A74-8E89-43F0-8B6E-8B7BBED25E1C}"/>
              </a:ext>
            </a:extLst>
          </p:cNvPr>
          <p:cNvSpPr/>
          <p:nvPr/>
        </p:nvSpPr>
        <p:spPr>
          <a:xfrm>
            <a:off x="2209060" y="3488612"/>
            <a:ext cx="182880" cy="182880"/>
          </a:xfrm>
          <a:prstGeom prst="ellipse">
            <a:avLst/>
          </a:prstGeom>
          <a:solidFill>
            <a:srgbClr val="6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3B91764-16B0-4106-B869-2C138D76C958}"/>
              </a:ext>
            </a:extLst>
          </p:cNvPr>
          <p:cNvSpPr/>
          <p:nvPr/>
        </p:nvSpPr>
        <p:spPr>
          <a:xfrm>
            <a:off x="2884945" y="3334187"/>
            <a:ext cx="182880" cy="182880"/>
          </a:xfrm>
          <a:prstGeom prst="ellipse">
            <a:avLst/>
          </a:prstGeom>
          <a:solidFill>
            <a:srgbClr val="6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A30F964-73C0-4EDD-B612-A05E37900201}"/>
              </a:ext>
            </a:extLst>
          </p:cNvPr>
          <p:cNvSpPr/>
          <p:nvPr/>
        </p:nvSpPr>
        <p:spPr>
          <a:xfrm>
            <a:off x="3571949" y="3209154"/>
            <a:ext cx="182880" cy="182880"/>
          </a:xfrm>
          <a:prstGeom prst="ellipse">
            <a:avLst/>
          </a:prstGeom>
          <a:solidFill>
            <a:srgbClr val="6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FFBA168-AF71-4067-AFC6-EE417206970E}"/>
              </a:ext>
            </a:extLst>
          </p:cNvPr>
          <p:cNvSpPr/>
          <p:nvPr/>
        </p:nvSpPr>
        <p:spPr>
          <a:xfrm>
            <a:off x="4251029" y="3082742"/>
            <a:ext cx="182880" cy="182880"/>
          </a:xfrm>
          <a:prstGeom prst="ellipse">
            <a:avLst/>
          </a:prstGeom>
          <a:solidFill>
            <a:srgbClr val="6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67FB588-B750-4354-A421-377FFB3FD271}"/>
              </a:ext>
            </a:extLst>
          </p:cNvPr>
          <p:cNvSpPr/>
          <p:nvPr/>
        </p:nvSpPr>
        <p:spPr>
          <a:xfrm>
            <a:off x="4934667" y="2927762"/>
            <a:ext cx="182880" cy="182880"/>
          </a:xfrm>
          <a:prstGeom prst="ellipse">
            <a:avLst/>
          </a:prstGeom>
          <a:solidFill>
            <a:srgbClr val="6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5F6C335-B290-46D3-A183-4B7211508C90}"/>
              </a:ext>
            </a:extLst>
          </p:cNvPr>
          <p:cNvSpPr/>
          <p:nvPr/>
        </p:nvSpPr>
        <p:spPr>
          <a:xfrm>
            <a:off x="5613921" y="2808350"/>
            <a:ext cx="182880" cy="182880"/>
          </a:xfrm>
          <a:prstGeom prst="ellipse">
            <a:avLst/>
          </a:prstGeom>
          <a:solidFill>
            <a:srgbClr val="6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4E54CF1-DEF7-4591-87C6-30AF0FC6ECB6}"/>
              </a:ext>
            </a:extLst>
          </p:cNvPr>
          <p:cNvSpPr/>
          <p:nvPr/>
        </p:nvSpPr>
        <p:spPr>
          <a:xfrm>
            <a:off x="7746357" y="570234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9302BDA-1D43-4BB5-9548-EFDF7B17524E}"/>
              </a:ext>
            </a:extLst>
          </p:cNvPr>
          <p:cNvSpPr/>
          <p:nvPr/>
        </p:nvSpPr>
        <p:spPr>
          <a:xfrm>
            <a:off x="7746357" y="5605542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A1E116E-2275-49E6-9FD8-C669580BA5EA}"/>
              </a:ext>
            </a:extLst>
          </p:cNvPr>
          <p:cNvSpPr/>
          <p:nvPr/>
        </p:nvSpPr>
        <p:spPr>
          <a:xfrm>
            <a:off x="7746357" y="5323144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B07EBDA-4EFB-4C8F-A23C-61FEAC6E6470}"/>
              </a:ext>
            </a:extLst>
          </p:cNvPr>
          <p:cNvSpPr/>
          <p:nvPr/>
        </p:nvSpPr>
        <p:spPr>
          <a:xfrm>
            <a:off x="7746357" y="490749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211F6CF-8FCC-4E15-B571-CF279D62B394}"/>
              </a:ext>
            </a:extLst>
          </p:cNvPr>
          <p:cNvSpPr/>
          <p:nvPr/>
        </p:nvSpPr>
        <p:spPr>
          <a:xfrm>
            <a:off x="7746357" y="435186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32EACA7-FC36-48E7-9317-F2E461C3167B}"/>
              </a:ext>
            </a:extLst>
          </p:cNvPr>
          <p:cNvSpPr/>
          <p:nvPr/>
        </p:nvSpPr>
        <p:spPr>
          <a:xfrm>
            <a:off x="7746357" y="367488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9C7AA70-B2D0-417D-8575-3045A24DF836}"/>
              </a:ext>
            </a:extLst>
          </p:cNvPr>
          <p:cNvSpPr/>
          <p:nvPr/>
        </p:nvSpPr>
        <p:spPr>
          <a:xfrm>
            <a:off x="7746357" y="2840267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C4ABD22-5E61-4AA2-B16C-767E0CE56DD8}"/>
              </a:ext>
            </a:extLst>
          </p:cNvPr>
          <p:cNvSpPr/>
          <p:nvPr/>
        </p:nvSpPr>
        <p:spPr>
          <a:xfrm>
            <a:off x="7746357" y="1890771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A2F1B2B-C4A5-478B-8A45-59FBB3D2CD35}"/>
              </a:ext>
            </a:extLst>
          </p:cNvPr>
          <p:cNvSpPr/>
          <p:nvPr/>
        </p:nvSpPr>
        <p:spPr>
          <a:xfrm>
            <a:off x="7746357" y="5697410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AD442C7-ACDE-436E-A44D-E1E5501E49C6}"/>
              </a:ext>
            </a:extLst>
          </p:cNvPr>
          <p:cNvCxnSpPr>
            <a:cxnSpLocks/>
          </p:cNvCxnSpPr>
          <p:nvPr/>
        </p:nvCxnSpPr>
        <p:spPr>
          <a:xfrm flipV="1">
            <a:off x="954247" y="2742537"/>
            <a:ext cx="5527787" cy="1116113"/>
          </a:xfrm>
          <a:prstGeom prst="line">
            <a:avLst/>
          </a:prstGeom>
          <a:ln w="76200">
            <a:solidFill>
              <a:srgbClr val="82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A3894888-973B-4EB4-A857-85F4A80CDC01}"/>
              </a:ext>
            </a:extLst>
          </p:cNvPr>
          <p:cNvCxnSpPr>
            <a:cxnSpLocks/>
          </p:cNvCxnSpPr>
          <p:nvPr/>
        </p:nvCxnSpPr>
        <p:spPr>
          <a:xfrm flipV="1">
            <a:off x="8208916" y="5714825"/>
            <a:ext cx="0" cy="131997"/>
          </a:xfrm>
          <a:prstGeom prst="straightConnector1">
            <a:avLst/>
          </a:prstGeom>
          <a:ln w="25400">
            <a:solidFill>
              <a:srgbClr val="820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3B691A1-B5FA-4A10-B1FC-CEFE2A188B5B}"/>
              </a:ext>
            </a:extLst>
          </p:cNvPr>
          <p:cNvCxnSpPr>
            <a:cxnSpLocks/>
          </p:cNvCxnSpPr>
          <p:nvPr/>
        </p:nvCxnSpPr>
        <p:spPr>
          <a:xfrm flipV="1">
            <a:off x="8208916" y="5455961"/>
            <a:ext cx="0" cy="258864"/>
          </a:xfrm>
          <a:prstGeom prst="straightConnector1">
            <a:avLst/>
          </a:prstGeom>
          <a:ln w="50800">
            <a:solidFill>
              <a:srgbClr val="820000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CB13392-2D4C-4FBB-8A02-545FAFC95B39}"/>
              </a:ext>
            </a:extLst>
          </p:cNvPr>
          <p:cNvCxnSpPr>
            <a:cxnSpLocks/>
          </p:cNvCxnSpPr>
          <p:nvPr/>
        </p:nvCxnSpPr>
        <p:spPr>
          <a:xfrm flipV="1">
            <a:off x="8208916" y="5040703"/>
            <a:ext cx="0" cy="415258"/>
          </a:xfrm>
          <a:prstGeom prst="straightConnector1">
            <a:avLst/>
          </a:prstGeom>
          <a:ln w="63500">
            <a:solidFill>
              <a:srgbClr val="8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6B625765-1BB7-43F1-9F0C-7A58591496BD}"/>
              </a:ext>
            </a:extLst>
          </p:cNvPr>
          <p:cNvCxnSpPr>
            <a:cxnSpLocks/>
          </p:cNvCxnSpPr>
          <p:nvPr/>
        </p:nvCxnSpPr>
        <p:spPr>
          <a:xfrm flipV="1">
            <a:off x="8208916" y="4484507"/>
            <a:ext cx="0" cy="556196"/>
          </a:xfrm>
          <a:prstGeom prst="straightConnector1">
            <a:avLst/>
          </a:prstGeom>
          <a:ln w="69850">
            <a:solidFill>
              <a:srgbClr val="8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1565C333-FB4A-4D62-96F0-2781940C370A}"/>
              </a:ext>
            </a:extLst>
          </p:cNvPr>
          <p:cNvCxnSpPr>
            <a:cxnSpLocks/>
          </p:cNvCxnSpPr>
          <p:nvPr/>
        </p:nvCxnSpPr>
        <p:spPr>
          <a:xfrm flipV="1">
            <a:off x="8208916" y="3807943"/>
            <a:ext cx="0" cy="676564"/>
          </a:xfrm>
          <a:prstGeom prst="straightConnector1">
            <a:avLst/>
          </a:prstGeom>
          <a:ln w="76200">
            <a:solidFill>
              <a:srgbClr val="8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33A202D-C95F-458A-87DA-686B0ECBEC3E}"/>
              </a:ext>
            </a:extLst>
          </p:cNvPr>
          <p:cNvCxnSpPr>
            <a:cxnSpLocks/>
          </p:cNvCxnSpPr>
          <p:nvPr/>
        </p:nvCxnSpPr>
        <p:spPr>
          <a:xfrm flipV="1">
            <a:off x="8215242" y="2977427"/>
            <a:ext cx="0" cy="830516"/>
          </a:xfrm>
          <a:prstGeom prst="straightConnector1">
            <a:avLst/>
          </a:prstGeom>
          <a:ln w="76200">
            <a:solidFill>
              <a:srgbClr val="8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EA6B521-CE29-45F2-8860-B23B74B3ECD7}"/>
              </a:ext>
            </a:extLst>
          </p:cNvPr>
          <p:cNvCxnSpPr>
            <a:cxnSpLocks/>
          </p:cNvCxnSpPr>
          <p:nvPr/>
        </p:nvCxnSpPr>
        <p:spPr>
          <a:xfrm flipH="1" flipV="1">
            <a:off x="8208915" y="2027931"/>
            <a:ext cx="1" cy="949496"/>
          </a:xfrm>
          <a:prstGeom prst="straightConnector1">
            <a:avLst/>
          </a:prstGeom>
          <a:ln w="76200">
            <a:solidFill>
              <a:srgbClr val="8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6">
            <a:extLst>
              <a:ext uri="{FF2B5EF4-FFF2-40B4-BE49-F238E27FC236}">
                <a16:creationId xmlns:a16="http://schemas.microsoft.com/office/drawing/2014/main" id="{C8CC5E9B-E2C1-4CA2-9445-D51B6F805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483625"/>
              </p:ext>
            </p:extLst>
          </p:nvPr>
        </p:nvGraphicFramePr>
        <p:xfrm>
          <a:off x="597450" y="3874490"/>
          <a:ext cx="541866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40494539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55332821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14766924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89889428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74486552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713039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403815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603260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255472"/>
                  </a:ext>
                </a:extLst>
              </a:tr>
            </a:tbl>
          </a:graphicData>
        </a:graphic>
      </p:graphicFrame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9480CBD-F2F3-4F4E-BC5A-5A9FE6E1ADFE}"/>
              </a:ext>
            </a:extLst>
          </p:cNvPr>
          <p:cNvCxnSpPr>
            <a:cxnSpLocks/>
          </p:cNvCxnSpPr>
          <p:nvPr/>
        </p:nvCxnSpPr>
        <p:spPr>
          <a:xfrm flipV="1">
            <a:off x="954247" y="3853008"/>
            <a:ext cx="4751114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BE3F4B7-7456-4599-9A62-9069D4C63C29}"/>
              </a:ext>
            </a:extLst>
          </p:cNvPr>
          <p:cNvCxnSpPr>
            <a:cxnSpLocks/>
          </p:cNvCxnSpPr>
          <p:nvPr/>
        </p:nvCxnSpPr>
        <p:spPr>
          <a:xfrm flipV="1">
            <a:off x="5705361" y="2882453"/>
            <a:ext cx="0" cy="998634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D544388-0B9F-4177-ACA2-0D805893E5D7}"/>
              </a:ext>
            </a:extLst>
          </p:cNvPr>
          <p:cNvSpPr txBox="1"/>
          <p:nvPr/>
        </p:nvSpPr>
        <p:spPr>
          <a:xfrm>
            <a:off x="4862628" y="3206267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828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m/s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3360691-CD80-4353-8A97-E0FCD5136952}"/>
              </a:ext>
            </a:extLst>
          </p:cNvPr>
          <p:cNvSpPr txBox="1"/>
          <p:nvPr/>
        </p:nvSpPr>
        <p:spPr>
          <a:xfrm>
            <a:off x="4370928" y="349423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828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7C5CC24-73B5-4278-A491-D4AB0EAD8961}"/>
                  </a:ext>
                </a:extLst>
              </p:cNvPr>
              <p:cNvSpPr txBox="1"/>
              <p:nvPr/>
            </p:nvSpPr>
            <p:spPr>
              <a:xfrm>
                <a:off x="1090319" y="1639278"/>
                <a:ext cx="1960152" cy="7032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𝑆𝑙𝑜𝑝𝑒</m:t>
                      </m:r>
                      <m:r>
                        <a:rPr lang="en-US" sz="2000" b="0" i="1" smtClean="0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 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2 </m:t>
                          </m:r>
                          <m:f>
                            <m:fPr>
                              <m:type m:val="skw"/>
                              <m:ctrlPr>
                                <a:rPr lang="en-US" sz="2000" i="1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2000" b="0" i="1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7 </m:t>
                          </m:r>
                          <m:r>
                            <a:rPr lang="en-US" sz="2000" b="0" i="1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005828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7C5CC24-73B5-4278-A491-D4AB0EAD8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319" y="1639278"/>
                <a:ext cx="1960152" cy="7032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7E302C2-FAB8-41A1-8C9F-0B4527262542}"/>
                  </a:ext>
                </a:extLst>
              </p:cNvPr>
              <p:cNvSpPr/>
              <p:nvPr/>
            </p:nvSpPr>
            <p:spPr>
              <a:xfrm>
                <a:off x="2976385" y="1719142"/>
                <a:ext cx="1639359" cy="502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𝟎</m:t>
                      </m:r>
                      <m:r>
                        <a:rPr lang="en-US" b="1" i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b="1" i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𝟐𝟗</m:t>
                      </m:r>
                      <m:f>
                        <m:fPr>
                          <m:type m:val="skw"/>
                          <m:ctrlPr>
                            <a:rPr lang="en-US" b="1" i="1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US" b="1" i="1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𝒔</m:t>
                              </m:r>
                            </m:den>
                          </m:f>
                        </m:num>
                        <m:den>
                          <m:r>
                            <a:rPr lang="en-US" b="1" i="1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5828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7E302C2-FAB8-41A1-8C9F-0B45272625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385" y="1719142"/>
                <a:ext cx="1639359" cy="5023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952464C-99F9-4CDF-A9BB-A75B50740355}"/>
                  </a:ext>
                </a:extLst>
              </p:cNvPr>
              <p:cNvSpPr/>
              <p:nvPr/>
            </p:nvSpPr>
            <p:spPr>
              <a:xfrm>
                <a:off x="4468976" y="1828984"/>
                <a:ext cx="1544334" cy="441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𝟎</m:t>
                      </m:r>
                      <m:r>
                        <a:rPr lang="en-US" b="1" i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b="1" i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𝟐𝟗</m:t>
                      </m:r>
                      <m:f>
                        <m:fPr>
                          <m:type m:val="skw"/>
                          <m:ctrlPr>
                            <a:rPr lang="en-US" b="1" i="1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𝒎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5828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>
                  <a:solidFill>
                    <a:srgbClr val="005828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952464C-99F9-4CDF-A9BB-A75B507403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976" y="1828984"/>
                <a:ext cx="1544334" cy="441275"/>
              </a:xfrm>
              <a:prstGeom prst="rect">
                <a:avLst/>
              </a:prstGeom>
              <a:blipFill>
                <a:blip r:embed="rId4"/>
                <a:stretch>
                  <a:fillRect t="-126389" r="-36364" b="-19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076CB50-3A01-405F-96A7-A019F4D2A893}"/>
                  </a:ext>
                </a:extLst>
              </p:cNvPr>
              <p:cNvSpPr/>
              <p:nvPr/>
            </p:nvSpPr>
            <p:spPr>
              <a:xfrm>
                <a:off x="5836447" y="1840155"/>
                <a:ext cx="164012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𝟎</m:t>
                      </m:r>
                      <m:r>
                        <a:rPr lang="en-US" b="1" i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b="1" i="1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𝟐𝟗</m:t>
                      </m:r>
                      <m:r>
                        <a:rPr lang="en-US" b="1" i="1" smtClean="0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𝒎</m:t>
                      </m:r>
                      <m:r>
                        <a:rPr lang="en-US" b="1" i="1" smtClean="0">
                          <a:solidFill>
                            <a:srgbClr val="005828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𝒔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5828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5828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076CB50-3A01-405F-96A7-A019F4D2A8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447" y="1840155"/>
                <a:ext cx="1640129" cy="3755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2272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-0.00017 -0.0150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10"/>
                            </p:stCondLst>
                            <p:childTnLst>
                              <p:par>
                                <p:cTn id="14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1504 L -0.00034 -0.05509 " pathEditMode="fixed" rAng="0" ptsTypes="AA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01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20"/>
                            </p:stCondLst>
                            <p:childTnLst>
                              <p:par>
                                <p:cTn id="23" presetID="64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5509 L -2.77778E-6 -0.1159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0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2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30"/>
                            </p:stCondLst>
                            <p:childTnLst>
                              <p:par>
                                <p:cTn id="32" presetID="35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11597 L -2.77778E-6 -0.19699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5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3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40"/>
                            </p:stCondLst>
                            <p:childTnLst>
                              <p:par>
                                <p:cTn id="41" presetID="64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19699 L -2.77778E-6 -0.295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3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4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50"/>
                            </p:stCondLst>
                            <p:childTnLst>
                              <p:par>
                                <p:cTn id="50" presetID="64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2956 L -2.77778E-6 -0.4166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65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60"/>
                            </p:stCondLst>
                            <p:childTnLst>
                              <p:par>
                                <p:cTn id="59" presetID="64" presetClass="pat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41666 L -2.77778E-6 -0.55509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2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6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0.72014 -0.2898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7" y="-1435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85185E-6 L -0.646 -0.2708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09" y="-1342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0.57101 -0.233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24" y="-1152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-0.49688 -0.1726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9" y="-844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7 L -0.4224 -0.0916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94" y="-4375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34931 0.0071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65" y="509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-0.27378 0.1282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98" y="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39" grpId="2" animBg="1"/>
      <p:bldP spid="39" grpId="3" animBg="1"/>
      <p:bldP spid="39" grpId="4" animBg="1"/>
      <p:bldP spid="39" grpId="5" animBg="1"/>
      <p:bldP spid="39" grpId="6" animBg="1"/>
      <p:bldP spid="45" grpId="0"/>
      <p:bldP spid="46" grpId="0"/>
      <p:bldP spid="47" grpId="0"/>
      <p:bldP spid="6" grpId="0"/>
      <p:bldP spid="48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of the slope!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rc 2"/>
          <p:cNvSpPr/>
          <p:nvPr/>
        </p:nvSpPr>
        <p:spPr>
          <a:xfrm flipH="1">
            <a:off x="1226757" y="2170840"/>
            <a:ext cx="990599" cy="1117600"/>
          </a:xfrm>
          <a:prstGeom prst="arc">
            <a:avLst>
              <a:gd name="adj1" fmla="val 16132153"/>
              <a:gd name="adj2" fmla="val 5553607"/>
            </a:avLst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35106" y="2314141"/>
            <a:ext cx="1545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+mj-lt"/>
              </a:rPr>
              <a:t>Slope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25238" y="1680906"/>
          <a:ext cx="3848100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/>
                        <a:t>Displacement vs Time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739835" y="3009040"/>
          <a:ext cx="2217023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17023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/>
                        <a:t>Velocity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  <p:sp>
        <p:nvSpPr>
          <p:cNvPr id="8" name="Arc 7">
            <a:extLst>
              <a:ext uri="{FF2B5EF4-FFF2-40B4-BE49-F238E27FC236}">
                <a16:creationId xmlns:a16="http://schemas.microsoft.com/office/drawing/2014/main" id="{3328A046-2AF8-496C-B4D2-9011A2B0E131}"/>
              </a:ext>
            </a:extLst>
          </p:cNvPr>
          <p:cNvSpPr/>
          <p:nvPr/>
        </p:nvSpPr>
        <p:spPr>
          <a:xfrm flipH="1">
            <a:off x="4870501" y="4326608"/>
            <a:ext cx="990599" cy="1117600"/>
          </a:xfrm>
          <a:prstGeom prst="arc">
            <a:avLst>
              <a:gd name="adj1" fmla="val 16132153"/>
              <a:gd name="adj2" fmla="val 5553607"/>
            </a:avLst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B26B9-0447-4485-912B-568687566F06}"/>
              </a:ext>
            </a:extLst>
          </p:cNvPr>
          <p:cNvSpPr txBox="1"/>
          <p:nvPr/>
        </p:nvSpPr>
        <p:spPr>
          <a:xfrm rot="16200000">
            <a:off x="3508638" y="4469909"/>
            <a:ext cx="1545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+mj-lt"/>
              </a:rPr>
              <a:t>Slope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3E5F74-F099-4F73-8CBE-DC8961E0E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035996"/>
              </p:ext>
            </p:extLst>
          </p:nvPr>
        </p:nvGraphicFramePr>
        <p:xfrm>
          <a:off x="5368982" y="3836674"/>
          <a:ext cx="3218064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18064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/>
                        <a:t>Velocity vs Time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3BF2A16-8111-40E3-A664-BEE294464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970352"/>
              </p:ext>
            </p:extLst>
          </p:nvPr>
        </p:nvGraphicFramePr>
        <p:xfrm>
          <a:off x="5383579" y="5164808"/>
          <a:ext cx="2355569" cy="83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5569">
                  <a:extLst>
                    <a:ext uri="{9D8B030D-6E8A-4147-A177-3AD203B41FA5}">
                      <a16:colId xmlns:a16="http://schemas.microsoft.com/office/drawing/2014/main" val="106511322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/>
                        <a:t>Acceleration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84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2552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46229</TotalTime>
  <Words>741</Words>
  <Application>Microsoft Office PowerPoint</Application>
  <PresentationFormat>On-screen Show (4:3)</PresentationFormat>
  <Paragraphs>254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Cambria Math</vt:lpstr>
      <vt:lpstr>Ebrima</vt:lpstr>
      <vt:lpstr>Wingdings</vt:lpstr>
      <vt:lpstr>Retrospect</vt:lpstr>
      <vt:lpstr>Calculating from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- 01.4 - Calculating from Graphs</dc:title>
  <dc:creator>Joe Cossette</dc:creator>
  <cp:lastModifiedBy>Joe Cossette</cp:lastModifiedBy>
  <cp:revision>373</cp:revision>
  <dcterms:created xsi:type="dcterms:W3CDTF">2014-08-31T00:23:19Z</dcterms:created>
  <dcterms:modified xsi:type="dcterms:W3CDTF">2020-09-15T17:04:53Z</dcterms:modified>
</cp:coreProperties>
</file>