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92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14" r:id="rId14"/>
    <p:sldId id="360" r:id="rId15"/>
    <p:sldId id="362" r:id="rId16"/>
    <p:sldId id="363" r:id="rId17"/>
    <p:sldId id="358" r:id="rId18"/>
    <p:sldId id="361" r:id="rId19"/>
    <p:sldId id="364" r:id="rId20"/>
    <p:sldId id="39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99"/>
    <a:srgbClr val="FF00FF"/>
    <a:srgbClr val="600000"/>
    <a:srgbClr val="003618"/>
    <a:srgbClr val="005828"/>
    <a:srgbClr val="820000"/>
    <a:srgbClr val="FF6600"/>
    <a:srgbClr val="C0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1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7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7" Type="http://schemas.openxmlformats.org/officeDocument/2006/relationships/image" Target="../media/image16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27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6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59" y="758952"/>
            <a:ext cx="7874231" cy="3566160"/>
          </a:xfrm>
        </p:spPr>
        <p:txBody>
          <a:bodyPr>
            <a:normAutofit/>
          </a:bodyPr>
          <a:lstStyle/>
          <a:p>
            <a:r>
              <a:rPr lang="en-US" sz="6000" dirty="0"/>
              <a:t>The Kinematic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Motion</a:t>
            </a:r>
          </a:p>
        </p:txBody>
      </p:sp>
    </p:spTree>
    <p:extLst>
      <p:ext uri="{BB962C8B-B14F-4D97-AF65-F5344CB8AC3E}">
        <p14:creationId xmlns:p14="http://schemas.microsoft.com/office/powerpoint/2010/main" val="26213678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graphs to tell you MORE!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rc 2"/>
          <p:cNvSpPr/>
          <p:nvPr/>
        </p:nvSpPr>
        <p:spPr>
          <a:xfrm flipH="1">
            <a:off x="754983" y="2045082"/>
            <a:ext cx="990599" cy="1117600"/>
          </a:xfrm>
          <a:prstGeom prst="arc">
            <a:avLst>
              <a:gd name="adj1" fmla="val 16132153"/>
              <a:gd name="adj2" fmla="val 5553607"/>
            </a:avLst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flipH="1">
            <a:off x="677202" y="4702088"/>
            <a:ext cx="990599" cy="1117600"/>
          </a:xfrm>
          <a:prstGeom prst="arc">
            <a:avLst>
              <a:gd name="adj1" fmla="val 16132153"/>
              <a:gd name="adj2" fmla="val 5553607"/>
            </a:avLst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10800000" flipH="1">
            <a:off x="7374334" y="3415549"/>
            <a:ext cx="990599" cy="1117600"/>
          </a:xfrm>
          <a:prstGeom prst="arc">
            <a:avLst>
              <a:gd name="adj1" fmla="val 16481582"/>
              <a:gd name="adj2" fmla="val 5553607"/>
            </a:avLst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27335" y="2228645"/>
            <a:ext cx="10935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+mj-lt"/>
              </a:rPr>
              <a:t>Slope</a:t>
            </a:r>
          </a:p>
        </p:txBody>
      </p:sp>
      <p:sp>
        <p:nvSpPr>
          <p:cNvPr id="23" name="TextBox 22"/>
          <p:cNvSpPr txBox="1"/>
          <p:nvPr/>
        </p:nvSpPr>
        <p:spPr>
          <a:xfrm rot="5400000">
            <a:off x="6826298" y="3748497"/>
            <a:ext cx="372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50"/>
                </a:solidFill>
                <a:latin typeface="+mj-lt"/>
              </a:rPr>
              <a:t>Area Under Curve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53465" y="1555148"/>
          <a:ext cx="3344324" cy="83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44324">
                  <a:extLst>
                    <a:ext uri="{9D8B030D-6E8A-4147-A177-3AD203B41FA5}">
                      <a16:colId xmlns:a16="http://schemas.microsoft.com/office/drawing/2014/main" val="106511322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>
                          <a:latin typeface="+mj-lt"/>
                        </a:rPr>
                        <a:t>Displacement vs Time</a:t>
                      </a:r>
                      <a:endParaRPr lang="en-US" sz="2800" b="0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38481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190282" y="4112252"/>
          <a:ext cx="2494633" cy="83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94633">
                  <a:extLst>
                    <a:ext uri="{9D8B030D-6E8A-4147-A177-3AD203B41FA5}">
                      <a16:colId xmlns:a16="http://schemas.microsoft.com/office/drawing/2014/main" val="106511322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>
                          <a:latin typeface="+mj-lt"/>
                        </a:rPr>
                        <a:t>Velocity vs Time</a:t>
                      </a:r>
                      <a:endParaRPr lang="en-US" sz="2800" b="0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38481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 rot="16200000">
            <a:off x="-161970" y="4874458"/>
            <a:ext cx="10935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+mj-lt"/>
              </a:rPr>
              <a:t>Slope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590432"/>
              </p:ext>
            </p:extLst>
          </p:nvPr>
        </p:nvGraphicFramePr>
        <p:xfrm>
          <a:off x="5386597" y="4129567"/>
          <a:ext cx="2569139" cy="83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69139">
                  <a:extLst>
                    <a:ext uri="{9D8B030D-6E8A-4147-A177-3AD203B41FA5}">
                      <a16:colId xmlns:a16="http://schemas.microsoft.com/office/drawing/2014/main" val="106511322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>
                          <a:latin typeface="+mj-lt"/>
                        </a:rPr>
                        <a:t>Velocity vs Time</a:t>
                      </a:r>
                      <a:endParaRPr lang="en-US" sz="2800" b="0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38481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51524" y="2839516"/>
            <a:ext cx="1665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Velocity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8018" y="5496522"/>
            <a:ext cx="2520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Acceleration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F96577-27DA-4775-958D-6B948C54A836}"/>
              </a:ext>
            </a:extLst>
          </p:cNvPr>
          <p:cNvSpPr txBox="1"/>
          <p:nvPr/>
        </p:nvSpPr>
        <p:spPr>
          <a:xfrm>
            <a:off x="4413206" y="3012078"/>
            <a:ext cx="3252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</a:t>
            </a:r>
          </a:p>
        </p:txBody>
      </p:sp>
    </p:spTree>
    <p:extLst>
      <p:ext uri="{BB962C8B-B14F-4D97-AF65-F5344CB8AC3E}">
        <p14:creationId xmlns:p14="http://schemas.microsoft.com/office/powerpoint/2010/main" val="21196636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2C078470-90AB-4F55-8BA5-63DCFFEF0F72}"/>
              </a:ext>
            </a:extLst>
          </p:cNvPr>
          <p:cNvSpPr/>
          <p:nvPr/>
        </p:nvSpPr>
        <p:spPr>
          <a:xfrm>
            <a:off x="1365385" y="4841660"/>
            <a:ext cx="3534372" cy="573312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Triangle 74">
            <a:extLst>
              <a:ext uri="{FF2B5EF4-FFF2-40B4-BE49-F238E27FC236}">
                <a16:creationId xmlns:a16="http://schemas.microsoft.com/office/drawing/2014/main" id="{B0A942E6-84FE-4C78-99D8-BC1E4E873436}"/>
              </a:ext>
            </a:extLst>
          </p:cNvPr>
          <p:cNvSpPr/>
          <p:nvPr/>
        </p:nvSpPr>
        <p:spPr>
          <a:xfrm flipH="1">
            <a:off x="1383065" y="3747818"/>
            <a:ext cx="1776423" cy="1093288"/>
          </a:xfrm>
          <a:prstGeom prst="rtTriangle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0E981CD-7133-4317-88D6-8BC4DF3C7A25}"/>
              </a:ext>
            </a:extLst>
          </p:cNvPr>
          <p:cNvSpPr/>
          <p:nvPr/>
        </p:nvSpPr>
        <p:spPr>
          <a:xfrm>
            <a:off x="3159489" y="3758006"/>
            <a:ext cx="1740268" cy="1082862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ight Triangle 108">
            <a:extLst>
              <a:ext uri="{FF2B5EF4-FFF2-40B4-BE49-F238E27FC236}">
                <a16:creationId xmlns:a16="http://schemas.microsoft.com/office/drawing/2014/main" id="{AA5B57E9-C34C-439E-9485-D3018290F8A6}"/>
              </a:ext>
            </a:extLst>
          </p:cNvPr>
          <p:cNvSpPr/>
          <p:nvPr/>
        </p:nvSpPr>
        <p:spPr>
          <a:xfrm flipH="1">
            <a:off x="3119480" y="2624821"/>
            <a:ext cx="1776423" cy="1133684"/>
          </a:xfrm>
          <a:prstGeom prst="rtTriangle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far have I gone?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1360204" y="1680906"/>
            <a:ext cx="0" cy="37629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1337342" y="5425869"/>
            <a:ext cx="6195491" cy="34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rot="16200000">
            <a:off x="-664769" y="2861869"/>
            <a:ext cx="2457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Velocity (m s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43316" y="5804709"/>
            <a:ext cx="1019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(s)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1234259" y="5153502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234258" y="4851877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1234258" y="4579510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234258" y="4307936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234258" y="4035569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1234258" y="3763202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1234259" y="3461222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1234258" y="3159597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1234258" y="2887230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1234258" y="2615656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1234258" y="2343289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1234258" y="2070922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33920" y="466179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33920" y="412869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33920" y="358179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33920" y="297268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16353" y="242556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1810521" y="5443933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250482" y="5443933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2690442" y="5443933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3135164" y="5443933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3579885" y="543871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4019843" y="543871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461133" y="543871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4899758" y="5439565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338383" y="543871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5779524" y="543871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6215632" y="5435525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094026" y="55003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972614" y="55054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863676" y="54995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741956" y="54978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556433" y="550212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653161" y="55054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527892" y="54911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17333" y="54995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03633" y="55014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181628" y="549060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002616" y="549060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6668475" y="5431169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455459" y="549931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12022" y="189894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120</a:t>
            </a:r>
          </a:p>
        </p:txBody>
      </p:sp>
      <p:cxnSp>
        <p:nvCxnSpPr>
          <p:cNvPr id="106" name="Straight Connector 105"/>
          <p:cNvCxnSpPr>
            <a:stCxn id="80" idx="3"/>
          </p:cNvCxnSpPr>
          <p:nvPr/>
        </p:nvCxnSpPr>
        <p:spPr>
          <a:xfrm>
            <a:off x="1285740" y="2610235"/>
            <a:ext cx="36140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4899758" y="2598719"/>
            <a:ext cx="0" cy="2891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DE30D0C-5858-4748-AF23-B2D0E32CE25E}"/>
                  </a:ext>
                </a:extLst>
              </p:cNvPr>
              <p:cNvSpPr txBox="1"/>
              <p:nvPr/>
            </p:nvSpPr>
            <p:spPr>
              <a:xfrm>
                <a:off x="1946507" y="1758122"/>
                <a:ext cx="62360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𝑎𝑟𝑒𝑎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𝑢𝑛𝑑𝑒𝑟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𝑔𝑟𝑎𝑝h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60 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US" sz="2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d>
                      <m: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=480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DE30D0C-5858-4748-AF23-B2D0E32CE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507" y="1758122"/>
                <a:ext cx="6236001" cy="369332"/>
              </a:xfrm>
              <a:prstGeom prst="rect">
                <a:avLst/>
              </a:prstGeom>
              <a:blipFill>
                <a:blip r:embed="rId2"/>
                <a:stretch>
                  <a:fillRect r="-1369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5EE7BB-35BA-4C06-8FC6-795978F629EA}"/>
                  </a:ext>
                </a:extLst>
              </p:cNvPr>
              <p:cNvSpPr txBox="1"/>
              <p:nvPr/>
            </p:nvSpPr>
            <p:spPr>
              <a:xfrm>
                <a:off x="4936308" y="3747818"/>
                <a:ext cx="2876878" cy="5936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𝑉𝑒𝑙𝑜𝑐𝑖𝑡𝑦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5EE7BB-35BA-4C06-8FC6-795978F629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308" y="3747818"/>
                <a:ext cx="2876878" cy="5936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4ABAE45A-4AA7-4929-B0C8-7A37D7D6DFBE}"/>
                  </a:ext>
                </a:extLst>
              </p:cNvPr>
              <p:cNvSpPr txBox="1"/>
              <p:nvPr/>
            </p:nvSpPr>
            <p:spPr>
              <a:xfrm>
                <a:off x="5813664" y="2610235"/>
                <a:ext cx="2318648" cy="77104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4ABAE45A-4AA7-4929-B0C8-7A37D7D6D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664" y="2610235"/>
                <a:ext cx="2318648" cy="7710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56"/>
          <p:cNvCxnSpPr>
            <a:cxnSpLocks/>
          </p:cNvCxnSpPr>
          <p:nvPr/>
        </p:nvCxnSpPr>
        <p:spPr>
          <a:xfrm flipV="1">
            <a:off x="1360204" y="2610235"/>
            <a:ext cx="3539554" cy="224164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FDF13768-9EB6-4975-B24A-A75FBAFCE985}"/>
              </a:ext>
            </a:extLst>
          </p:cNvPr>
          <p:cNvSpPr/>
          <p:nvPr/>
        </p:nvSpPr>
        <p:spPr>
          <a:xfrm>
            <a:off x="833920" y="3581790"/>
            <a:ext cx="395158" cy="356814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046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-0.19201 0.16296 " pathEditMode="relative" rAng="0" ptsTypes="AA">
                                      <p:cBhvr>
                                        <p:cTn id="25" dur="1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1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75" grpId="0" animBg="1"/>
      <p:bldP spid="108" grpId="0" animBg="1"/>
      <p:bldP spid="109" grpId="0" animBg="1"/>
      <p:bldP spid="109" grpId="1" animBg="1"/>
      <p:bldP spid="109" grpId="2" animBg="1"/>
      <p:bldP spid="55" grpId="0"/>
      <p:bldP spid="3" grpId="0"/>
      <p:bldP spid="74" grpId="0" animBg="1"/>
      <p:bldP spid="1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Physics Data Booklet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469" y="1531726"/>
            <a:ext cx="7919932" cy="32686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E5DDA4C-278A-49E9-AA52-8ED303AEF8A7}"/>
              </a:ext>
            </a:extLst>
          </p:cNvPr>
          <p:cNvSpPr/>
          <p:nvPr/>
        </p:nvSpPr>
        <p:spPr>
          <a:xfrm>
            <a:off x="695324" y="3790950"/>
            <a:ext cx="1895475" cy="9144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22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 I don’t know v?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857141" y="1664294"/>
                <a:ext cx="268099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4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141" y="1664294"/>
                <a:ext cx="2680990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19544" y="1539131"/>
                <a:ext cx="2897588" cy="10075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4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44" y="1539131"/>
                <a:ext cx="2897588" cy="10075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DA38FE2-D20D-40CF-80E6-FA42714553B1}"/>
                  </a:ext>
                </a:extLst>
              </p:cNvPr>
              <p:cNvSpPr/>
              <p:nvPr/>
            </p:nvSpPr>
            <p:spPr>
              <a:xfrm>
                <a:off x="419544" y="3058558"/>
                <a:ext cx="3747500" cy="10075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4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4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𝑎𝑡</m:t>
                                  </m:r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DA38FE2-D20D-40CF-80E6-FA4271455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44" y="3058558"/>
                <a:ext cx="3747500" cy="10075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FAD7663-4FCF-4558-9C9B-71D6C6347461}"/>
                  </a:ext>
                </a:extLst>
              </p:cNvPr>
              <p:cNvSpPr/>
              <p:nvPr/>
            </p:nvSpPr>
            <p:spPr>
              <a:xfrm>
                <a:off x="419544" y="4577985"/>
                <a:ext cx="3263457" cy="1058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48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8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𝑢𝑡</m:t>
                              </m:r>
                              <m:r>
                                <a:rPr lang="en-US" sz="48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8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US" sz="4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4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48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FAD7663-4FCF-4558-9C9B-71D6C63474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44" y="4577985"/>
                <a:ext cx="3263457" cy="10588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300062AE-EC1C-480B-A1BF-93F7E54D245F}"/>
              </a:ext>
            </a:extLst>
          </p:cNvPr>
          <p:cNvGrpSpPr/>
          <p:nvPr/>
        </p:nvGrpSpPr>
        <p:grpSpPr>
          <a:xfrm>
            <a:off x="3683001" y="4630499"/>
            <a:ext cx="4581526" cy="953851"/>
            <a:chOff x="3683001" y="4630499"/>
            <a:chExt cx="4581526" cy="9538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98C10187-AFAB-4C28-A2B2-7CF9F8E3231D}"/>
                    </a:ext>
                  </a:extLst>
                </p:cNvPr>
                <p:cNvSpPr/>
                <p:nvPr/>
              </p:nvSpPr>
              <p:spPr>
                <a:xfrm>
                  <a:off x="5001070" y="4630499"/>
                  <a:ext cx="3263457" cy="953851"/>
                </a:xfrm>
                <a:prstGeom prst="rect">
                  <a:avLst/>
                </a:prstGeom>
                <a:solidFill>
                  <a:srgbClr val="FFFF00">
                    <a:alpha val="50196"/>
                  </a:srgbClr>
                </a:solidFill>
                <a:ln>
                  <a:solidFill>
                    <a:srgbClr val="C0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=</m:t>
                        </m:r>
                        <m:box>
                          <m:boxPr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a:rPr lang="en-US" sz="48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𝑢𝑡</m:t>
                            </m:r>
                            <m:r>
                              <a:rPr lang="en-US" sz="48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480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800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48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sSup>
                              <m:sSupPr>
                                <m:ctrlPr>
                                  <a:rPr lang="en-US" sz="48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8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48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box>
                      </m:oMath>
                    </m:oMathPara>
                  </a14:m>
                  <a:endParaRPr lang="en-US" sz="4800" dirty="0"/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98C10187-AFAB-4C28-A2B2-7CF9F8E3231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1070" y="4630499"/>
                  <a:ext cx="3263457" cy="95385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rgbClr val="C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7AD2C411-5FD5-4E59-BA7A-40A2D6160939}"/>
                </a:ext>
              </a:extLst>
            </p:cNvPr>
            <p:cNvCxnSpPr>
              <a:stCxn id="9" idx="3"/>
            </p:cNvCxnSpPr>
            <p:nvPr/>
          </p:nvCxnSpPr>
          <p:spPr>
            <a:xfrm flipV="1">
              <a:off x="3683001" y="5107424"/>
              <a:ext cx="1165224" cy="1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DFA78D3-634B-42B2-8E9C-C6C012C6C9B5}"/>
                  </a:ext>
                </a:extLst>
              </p:cNvPr>
              <p:cNvSpPr/>
              <p:nvPr/>
            </p:nvSpPr>
            <p:spPr>
              <a:xfrm>
                <a:off x="3953235" y="3055293"/>
                <a:ext cx="2913362" cy="10075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48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4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800" b="0" i="1" smtClean="0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4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4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800" i="1">
                                      <a:solidFill>
                                        <a:schemeClr val="tx1">
                                          <a:lumMod val="95000"/>
                                          <a:lumOff val="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𝑎𝑡</m:t>
                                  </m:r>
                                </m:e>
                              </m:d>
                              <m:r>
                                <a:rPr lang="en-US" sz="48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sz="48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DFA78D3-634B-42B2-8E9C-C6C012C6C9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235" y="3055293"/>
                <a:ext cx="2913362" cy="10075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8143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Physics Data Booklet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469" y="1531726"/>
            <a:ext cx="7919932" cy="32686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28073C-F57F-45A2-8FA1-56F2A647F3A8}"/>
              </a:ext>
            </a:extLst>
          </p:cNvPr>
          <p:cNvSpPr/>
          <p:nvPr/>
        </p:nvSpPr>
        <p:spPr>
          <a:xfrm>
            <a:off x="733424" y="2609850"/>
            <a:ext cx="1981201" cy="62865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226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more equation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48350" y="1779920"/>
                <a:ext cx="4647298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350" y="1779920"/>
                <a:ext cx="4647298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8915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7608657"/>
                  </p:ext>
                </p:extLst>
              </p:nvPr>
            </p:nvGraphicFramePr>
            <p:xfrm>
              <a:off x="218300" y="2697548"/>
              <a:ext cx="3715654" cy="3503500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3715654">
                      <a:extLst>
                        <a:ext uri="{9D8B030D-6E8A-4147-A177-3AD203B41FA5}">
                          <a16:colId xmlns:a16="http://schemas.microsoft.com/office/drawing/2014/main" val="2160596082"/>
                        </a:ext>
                      </a:extLst>
                    </a:gridCol>
                  </a:tblGrid>
                  <a:tr h="87587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93479280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𝑢𝑡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box>
                                  <m:boxPr>
                                    <m:ctrlP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77016835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𝑎𝑠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42328083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en-US" sz="3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  <m:r>
                                              <a:rPr lang="en-US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</m:d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num>
                                      <m:den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167093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7608657"/>
                  </p:ext>
                </p:extLst>
              </p:nvPr>
            </p:nvGraphicFramePr>
            <p:xfrm>
              <a:off x="218300" y="2697548"/>
              <a:ext cx="3715654" cy="3503500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3715654">
                      <a:extLst>
                        <a:ext uri="{9D8B030D-6E8A-4147-A177-3AD203B41FA5}">
                          <a16:colId xmlns:a16="http://schemas.microsoft.com/office/drawing/2014/main" val="2160596082"/>
                        </a:ext>
                      </a:extLst>
                    </a:gridCol>
                  </a:tblGrid>
                  <a:tr h="8758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4" t="-694" r="-327" b="-3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3479280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4" t="-100694" r="-327" b="-2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7016835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4" t="-200694" r="-327" b="-1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2328083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4" t="-300694" r="-327" b="-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670930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FE4EB11A-A4B8-4D39-B9E6-F73EBAD82A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0694405"/>
                  </p:ext>
                </p:extLst>
              </p:nvPr>
            </p:nvGraphicFramePr>
            <p:xfrm>
              <a:off x="3933954" y="1531726"/>
              <a:ext cx="4905245" cy="4669322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981049">
                      <a:extLst>
                        <a:ext uri="{9D8B030D-6E8A-4147-A177-3AD203B41FA5}">
                          <a16:colId xmlns:a16="http://schemas.microsoft.com/office/drawing/2014/main" val="3037862289"/>
                        </a:ext>
                      </a:extLst>
                    </a:gridCol>
                    <a:gridCol w="981049">
                      <a:extLst>
                        <a:ext uri="{9D8B030D-6E8A-4147-A177-3AD203B41FA5}">
                          <a16:colId xmlns:a16="http://schemas.microsoft.com/office/drawing/2014/main" val="3066842352"/>
                        </a:ext>
                      </a:extLst>
                    </a:gridCol>
                    <a:gridCol w="981049">
                      <a:extLst>
                        <a:ext uri="{9D8B030D-6E8A-4147-A177-3AD203B41FA5}">
                          <a16:colId xmlns:a16="http://schemas.microsoft.com/office/drawing/2014/main" val="1323503259"/>
                        </a:ext>
                      </a:extLst>
                    </a:gridCol>
                    <a:gridCol w="981049">
                      <a:extLst>
                        <a:ext uri="{9D8B030D-6E8A-4147-A177-3AD203B41FA5}">
                          <a16:colId xmlns:a16="http://schemas.microsoft.com/office/drawing/2014/main" val="4009717987"/>
                        </a:ext>
                      </a:extLst>
                    </a:gridCol>
                    <a:gridCol w="981049">
                      <a:extLst>
                        <a:ext uri="{9D8B030D-6E8A-4147-A177-3AD203B41FA5}">
                          <a16:colId xmlns:a16="http://schemas.microsoft.com/office/drawing/2014/main" val="571984144"/>
                        </a:ext>
                      </a:extLst>
                    </a:gridCol>
                  </a:tblGrid>
                  <a:tr h="116582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m</a:t>
                          </a:r>
                          <a:r>
                            <a:rPr lang="en-US" sz="2800" i="1" baseline="0" dirty="0">
                              <a:latin typeface="Cambria" panose="02040503050406030204" pitchFamily="18" charset="0"/>
                            </a:rPr>
                            <a:t> </a:t>
                          </a: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s</a:t>
                          </a:r>
                          <a:r>
                            <a:rPr lang="en-US" sz="2800" i="1" baseline="30000" dirty="0">
                              <a:latin typeface="Cambria" panose="02040503050406030204" pitchFamily="18" charset="0"/>
                            </a:rPr>
                            <a:t>-1</a:t>
                          </a:r>
                          <a:endParaRPr lang="en-US" sz="2800" i="1" dirty="0">
                            <a:latin typeface="Cambria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m</a:t>
                          </a:r>
                          <a:r>
                            <a:rPr lang="en-US" sz="2800" i="1" baseline="0" dirty="0">
                              <a:latin typeface="Cambria" panose="02040503050406030204" pitchFamily="18" charset="0"/>
                            </a:rPr>
                            <a:t> </a:t>
                          </a: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s</a:t>
                          </a:r>
                          <a:r>
                            <a:rPr lang="en-US" sz="2800" i="1" baseline="30000" dirty="0">
                              <a:latin typeface="Cambria" panose="02040503050406030204" pitchFamily="18" charset="0"/>
                            </a:rPr>
                            <a:t>-1</a:t>
                          </a:r>
                          <a:endParaRPr lang="en-US" sz="2800" i="1" dirty="0">
                            <a:latin typeface="Cambria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m</a:t>
                          </a:r>
                          <a:r>
                            <a:rPr lang="en-US" sz="2800" i="1" baseline="0" dirty="0">
                              <a:latin typeface="Cambria" panose="02040503050406030204" pitchFamily="18" charset="0"/>
                            </a:rPr>
                            <a:t> </a:t>
                          </a: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s</a:t>
                          </a:r>
                          <a:r>
                            <a:rPr lang="en-US" sz="2800" i="1" baseline="30000" dirty="0">
                              <a:latin typeface="Cambria" panose="02040503050406030204" pitchFamily="18" charset="0"/>
                            </a:rPr>
                            <a:t>-2</a:t>
                          </a:r>
                          <a:endParaRPr lang="en-US" sz="2800" i="1" dirty="0">
                            <a:latin typeface="Cambria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4410454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93479280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77016835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42328083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167093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FE4EB11A-A4B8-4D39-B9E6-F73EBAD82A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0694405"/>
                  </p:ext>
                </p:extLst>
              </p:nvPr>
            </p:nvGraphicFramePr>
            <p:xfrm>
              <a:off x="3933954" y="1531726"/>
              <a:ext cx="4905245" cy="4669322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981049">
                      <a:extLst>
                        <a:ext uri="{9D8B030D-6E8A-4147-A177-3AD203B41FA5}">
                          <a16:colId xmlns:a16="http://schemas.microsoft.com/office/drawing/2014/main" val="3037862289"/>
                        </a:ext>
                      </a:extLst>
                    </a:gridCol>
                    <a:gridCol w="981049">
                      <a:extLst>
                        <a:ext uri="{9D8B030D-6E8A-4147-A177-3AD203B41FA5}">
                          <a16:colId xmlns:a16="http://schemas.microsoft.com/office/drawing/2014/main" val="3066842352"/>
                        </a:ext>
                      </a:extLst>
                    </a:gridCol>
                    <a:gridCol w="981049">
                      <a:extLst>
                        <a:ext uri="{9D8B030D-6E8A-4147-A177-3AD203B41FA5}">
                          <a16:colId xmlns:a16="http://schemas.microsoft.com/office/drawing/2014/main" val="1323503259"/>
                        </a:ext>
                      </a:extLst>
                    </a:gridCol>
                    <a:gridCol w="981049">
                      <a:extLst>
                        <a:ext uri="{9D8B030D-6E8A-4147-A177-3AD203B41FA5}">
                          <a16:colId xmlns:a16="http://schemas.microsoft.com/office/drawing/2014/main" val="4009717987"/>
                        </a:ext>
                      </a:extLst>
                    </a:gridCol>
                    <a:gridCol w="981049">
                      <a:extLst>
                        <a:ext uri="{9D8B030D-6E8A-4147-A177-3AD203B41FA5}">
                          <a16:colId xmlns:a16="http://schemas.microsoft.com/office/drawing/2014/main" val="571984144"/>
                        </a:ext>
                      </a:extLst>
                    </a:gridCol>
                  </a:tblGrid>
                  <a:tr h="1165822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m</a:t>
                          </a:r>
                          <a:r>
                            <a:rPr lang="en-US" sz="2800" i="1" baseline="0" dirty="0">
                              <a:latin typeface="Cambria" panose="02040503050406030204" pitchFamily="18" charset="0"/>
                            </a:rPr>
                            <a:t> </a:t>
                          </a: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s</a:t>
                          </a:r>
                          <a:r>
                            <a:rPr lang="en-US" sz="2800" i="1" baseline="30000" dirty="0">
                              <a:latin typeface="Cambria" panose="02040503050406030204" pitchFamily="18" charset="0"/>
                            </a:rPr>
                            <a:t>-1</a:t>
                          </a:r>
                          <a:endParaRPr lang="en-US" sz="2800" i="1" dirty="0">
                            <a:latin typeface="Cambria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m</a:t>
                          </a:r>
                          <a:r>
                            <a:rPr lang="en-US" sz="2800" i="1" baseline="0" dirty="0">
                              <a:latin typeface="Cambria" panose="02040503050406030204" pitchFamily="18" charset="0"/>
                            </a:rPr>
                            <a:t> </a:t>
                          </a: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s</a:t>
                          </a:r>
                          <a:r>
                            <a:rPr lang="en-US" sz="2800" i="1" baseline="30000" dirty="0">
                              <a:latin typeface="Cambria" panose="02040503050406030204" pitchFamily="18" charset="0"/>
                            </a:rPr>
                            <a:t>-1</a:t>
                          </a:r>
                          <a:endParaRPr lang="en-US" sz="2800" i="1" dirty="0">
                            <a:latin typeface="Cambria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m</a:t>
                          </a:r>
                          <a:r>
                            <a:rPr lang="en-US" sz="2800" i="1" baseline="0" dirty="0">
                              <a:latin typeface="Cambria" panose="02040503050406030204" pitchFamily="18" charset="0"/>
                            </a:rPr>
                            <a:t> </a:t>
                          </a: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s</a:t>
                          </a:r>
                          <a:r>
                            <a:rPr lang="en-US" sz="2800" i="1" baseline="30000" dirty="0">
                              <a:latin typeface="Cambria" panose="02040503050406030204" pitchFamily="18" charset="0"/>
                            </a:rPr>
                            <a:t>-2</a:t>
                          </a:r>
                          <a:endParaRPr lang="en-US" sz="2800" i="1" dirty="0">
                            <a:latin typeface="Cambria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4410454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621" t="-134965" r="-301863" b="-3034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621" t="-134965" r="-201863" b="-3034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0621" t="-134965" r="-101863" b="-3034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0621" t="-134965" r="-1863" b="-3034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3479280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21" t="-233333" r="-401863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621" t="-233333" r="-301863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0621" t="-233333" r="-101863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0621" t="-233333" r="-1863" b="-2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7016835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21" t="-333333" r="-401863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621" t="-333333" r="-301863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621" t="-333333" r="-201863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0621" t="-333333" r="-101863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42328083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21" t="-433333" r="-401863" b="-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621" t="-433333" r="-301863" b="-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621" t="-433333" r="-201863" b="-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0621" t="-433333" r="-1863" b="-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67093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567248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 | 3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8447266"/>
                  </p:ext>
                </p:extLst>
              </p:nvPr>
            </p:nvGraphicFramePr>
            <p:xfrm>
              <a:off x="5723163" y="1594320"/>
              <a:ext cx="3211287" cy="4404615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826093">
                      <a:extLst>
                        <a:ext uri="{9D8B030D-6E8A-4147-A177-3AD203B41FA5}">
                          <a16:colId xmlns:a16="http://schemas.microsoft.com/office/drawing/2014/main" val="4012973007"/>
                        </a:ext>
                      </a:extLst>
                    </a:gridCol>
                    <a:gridCol w="2385194">
                      <a:extLst>
                        <a:ext uri="{9D8B030D-6E8A-4147-A177-3AD203B41FA5}">
                          <a16:colId xmlns:a16="http://schemas.microsoft.com/office/drawing/2014/main" val="1650364598"/>
                        </a:ext>
                      </a:extLst>
                    </a:gridCol>
                  </a:tblGrid>
                  <a:tr h="880923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10139537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8651181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5981306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0817198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66914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8447266"/>
                  </p:ext>
                </p:extLst>
              </p:nvPr>
            </p:nvGraphicFramePr>
            <p:xfrm>
              <a:off x="5723163" y="1594320"/>
              <a:ext cx="3211287" cy="4404615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826093">
                      <a:extLst>
                        <a:ext uri="{9D8B030D-6E8A-4147-A177-3AD203B41FA5}">
                          <a16:colId xmlns:a16="http://schemas.microsoft.com/office/drawing/2014/main" val="4012973007"/>
                        </a:ext>
                      </a:extLst>
                    </a:gridCol>
                    <a:gridCol w="2385194">
                      <a:extLst>
                        <a:ext uri="{9D8B030D-6E8A-4147-A177-3AD203B41FA5}">
                          <a16:colId xmlns:a16="http://schemas.microsoft.com/office/drawing/2014/main" val="1650364598"/>
                        </a:ext>
                      </a:extLst>
                    </a:gridCol>
                  </a:tblGrid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690" r="-289706" b="-4006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10139537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100690" r="-289706" b="-3006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8651181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202083" r="-289706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5981306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300000" r="-289706" b="-101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0817198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400000" r="-289706" b="-1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669143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426030" y="1531726"/>
            <a:ext cx="4707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 Light" panose="020F0302020204030204" pitchFamily="34" charset="0"/>
              </a:rPr>
              <a:t>You speed up with a uniform acceleration from 0 m/s to 30 m/s in 5 seconds. How far have you gone?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A8EE21A-4160-444B-BE65-BF372F9873B3}"/>
                  </a:ext>
                </a:extLst>
              </p:cNvPr>
              <p:cNvSpPr/>
              <p:nvPr/>
            </p:nvSpPr>
            <p:spPr>
              <a:xfrm>
                <a:off x="510998" y="5186666"/>
                <a:ext cx="2975878" cy="8620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4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4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4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4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30</m:t>
                                  </m:r>
                                  <m:r>
                                    <a:rPr lang="en-US" sz="4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sz="4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(5)</m:t>
                              </m:r>
                            </m:num>
                            <m:den>
                              <m:r>
                                <a:rPr lang="en-US" sz="4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A8EE21A-4160-444B-BE65-BF372F9873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98" y="5186666"/>
                <a:ext cx="2975878" cy="8620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FC25303F-BCCE-43FC-99CA-2C3B312F468A}"/>
              </a:ext>
            </a:extLst>
          </p:cNvPr>
          <p:cNvSpPr/>
          <p:nvPr/>
        </p:nvSpPr>
        <p:spPr>
          <a:xfrm>
            <a:off x="6876907" y="2574633"/>
            <a:ext cx="17251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m s</a:t>
            </a:r>
            <a:r>
              <a:rPr lang="en-US" sz="4000" baseline="30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4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3826AC-1F64-4FE7-B418-C0CF7797338B}"/>
              </a:ext>
            </a:extLst>
          </p:cNvPr>
          <p:cNvSpPr/>
          <p:nvPr/>
        </p:nvSpPr>
        <p:spPr>
          <a:xfrm>
            <a:off x="6738247" y="3442509"/>
            <a:ext cx="20024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30 m s</a:t>
            </a:r>
            <a:r>
              <a:rPr lang="en-US" sz="4000" baseline="30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4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9DBE23-E242-4DE4-907F-0AEB13213A8D}"/>
              </a:ext>
            </a:extLst>
          </p:cNvPr>
          <p:cNvSpPr/>
          <p:nvPr/>
        </p:nvSpPr>
        <p:spPr>
          <a:xfrm>
            <a:off x="7328806" y="5204202"/>
            <a:ext cx="8210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2EFB94-5A77-4E27-904B-5E0E774E8EEF}"/>
              </a:ext>
            </a:extLst>
          </p:cNvPr>
          <p:cNvSpPr/>
          <p:nvPr/>
        </p:nvSpPr>
        <p:spPr>
          <a:xfrm>
            <a:off x="7532387" y="1686009"/>
            <a:ext cx="4138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523B55-BB24-4122-B8DA-60DD5E327291}"/>
              </a:ext>
            </a:extLst>
          </p:cNvPr>
          <p:cNvSpPr/>
          <p:nvPr/>
        </p:nvSpPr>
        <p:spPr>
          <a:xfrm>
            <a:off x="7029672" y="4336326"/>
            <a:ext cx="14157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------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25DEB53-4F05-4556-87EE-B25C42F47E7B}"/>
                  </a:ext>
                </a:extLst>
              </p:cNvPr>
              <p:cNvSpPr/>
              <p:nvPr/>
            </p:nvSpPr>
            <p:spPr>
              <a:xfrm>
                <a:off x="3386855" y="5291710"/>
                <a:ext cx="20151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sz="4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25DEB53-4F05-4556-87EE-B25C42F47E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855" y="5291710"/>
                <a:ext cx="2015102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21D9949E-50BA-432D-AB72-ED167EA1BD3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886294"/>
                  </p:ext>
                </p:extLst>
              </p:nvPr>
            </p:nvGraphicFramePr>
            <p:xfrm>
              <a:off x="426030" y="2866489"/>
              <a:ext cx="4403306" cy="1987864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1906846">
                      <a:extLst>
                        <a:ext uri="{9D8B030D-6E8A-4147-A177-3AD203B41FA5}">
                          <a16:colId xmlns:a16="http://schemas.microsoft.com/office/drawing/2014/main" val="585376358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3037862289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3066842352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1323503259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4009717987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571984144"/>
                        </a:ext>
                      </a:extLst>
                    </a:gridCol>
                  </a:tblGrid>
                  <a:tr h="4969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93479280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𝑢𝑡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box>
                                  <m:box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77016835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𝑎𝑠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42328083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</m:d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167093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21D9949E-50BA-432D-AB72-ED167EA1BD3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886294"/>
                  </p:ext>
                </p:extLst>
              </p:nvPr>
            </p:nvGraphicFramePr>
            <p:xfrm>
              <a:off x="426030" y="2866489"/>
              <a:ext cx="4403306" cy="1987864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1906846">
                      <a:extLst>
                        <a:ext uri="{9D8B030D-6E8A-4147-A177-3AD203B41FA5}">
                          <a16:colId xmlns:a16="http://schemas.microsoft.com/office/drawing/2014/main" val="585376358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3037862289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3066842352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1323503259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4009717987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571984144"/>
                        </a:ext>
                      </a:extLst>
                    </a:gridCol>
                  </a:tblGrid>
                  <a:tr h="4969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318" t="-1220" r="-131210" b="-3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484146" t="-1220" r="-302439" b="-3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584146" t="-1220" r="-202439" b="-3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684146" t="-1220" r="-102439" b="-3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784146" t="-1220" r="-2439" b="-3012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3479280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318" t="-101220" r="-131210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384146" t="-101220" r="-402439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484146" t="-101220" r="-302439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684146" t="-101220" r="-102439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784146" t="-101220" r="-2439" b="-2012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7016835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318" t="-203704" r="-131210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384146" t="-203704" r="-4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484146" t="-203704" r="-3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584146" t="-203704" r="-2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684146" t="-203704" r="-1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42328083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318" t="-300000" r="-131210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384146" t="-300000" r="-402439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484146" t="-300000" r="-302439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584146" t="-300000" r="-202439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784146" t="-300000" r="-2439" b="-24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67093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59AB95A6-CEA1-4A62-BDA4-D83D2BB38857}"/>
              </a:ext>
            </a:extLst>
          </p:cNvPr>
          <p:cNvSpPr/>
          <p:nvPr/>
        </p:nvSpPr>
        <p:spPr>
          <a:xfrm>
            <a:off x="426030" y="4349773"/>
            <a:ext cx="4403306" cy="51802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730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9" grpId="0"/>
      <p:bldP spid="10" grpId="0"/>
      <p:bldP spid="11" grpId="0"/>
      <p:bldP spid="12" grpId="0"/>
      <p:bldP spid="13" grpId="0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 | 4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178034"/>
                  </p:ext>
                </p:extLst>
              </p:nvPr>
            </p:nvGraphicFramePr>
            <p:xfrm>
              <a:off x="5723163" y="1594320"/>
              <a:ext cx="3211287" cy="4404615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826093">
                      <a:extLst>
                        <a:ext uri="{9D8B030D-6E8A-4147-A177-3AD203B41FA5}">
                          <a16:colId xmlns:a16="http://schemas.microsoft.com/office/drawing/2014/main" val="4012973007"/>
                        </a:ext>
                      </a:extLst>
                    </a:gridCol>
                    <a:gridCol w="2385194">
                      <a:extLst>
                        <a:ext uri="{9D8B030D-6E8A-4147-A177-3AD203B41FA5}">
                          <a16:colId xmlns:a16="http://schemas.microsoft.com/office/drawing/2014/main" val="1650364598"/>
                        </a:ext>
                      </a:extLst>
                    </a:gridCol>
                  </a:tblGrid>
                  <a:tr h="880923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11919423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8651181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>
                            <a:latin typeface="+mj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5981306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0817198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66914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178034"/>
                  </p:ext>
                </p:extLst>
              </p:nvPr>
            </p:nvGraphicFramePr>
            <p:xfrm>
              <a:off x="5723163" y="1594320"/>
              <a:ext cx="3211287" cy="4404615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826093">
                      <a:extLst>
                        <a:ext uri="{9D8B030D-6E8A-4147-A177-3AD203B41FA5}">
                          <a16:colId xmlns:a16="http://schemas.microsoft.com/office/drawing/2014/main" val="4012973007"/>
                        </a:ext>
                      </a:extLst>
                    </a:gridCol>
                    <a:gridCol w="2385194">
                      <a:extLst>
                        <a:ext uri="{9D8B030D-6E8A-4147-A177-3AD203B41FA5}">
                          <a16:colId xmlns:a16="http://schemas.microsoft.com/office/drawing/2014/main" val="1650364598"/>
                        </a:ext>
                      </a:extLst>
                    </a:gridCol>
                  </a:tblGrid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690" r="-289706" b="-4006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11919423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100690" r="-289706" b="-3006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8651181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202083" r="-289706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>
                            <a:latin typeface="+mj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5981306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300000" r="-289706" b="-101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0817198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400000" r="-289706" b="-1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669143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347654" y="1531726"/>
            <a:ext cx="5021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 Light" panose="020F0302020204030204" pitchFamily="34" charset="0"/>
              </a:rPr>
              <a:t>If a plane on a runway is accelerating at 4.8 m s</a:t>
            </a:r>
            <a:r>
              <a:rPr lang="en-US" sz="2400" baseline="30000" dirty="0">
                <a:latin typeface="Calibri Light" panose="020F0302020204030204" pitchFamily="34" charset="0"/>
              </a:rPr>
              <a:t>-2</a:t>
            </a:r>
            <a:r>
              <a:rPr lang="en-US" sz="2400" dirty="0">
                <a:latin typeface="Calibri Light" panose="020F0302020204030204" pitchFamily="34" charset="0"/>
              </a:rPr>
              <a:t> for 15 seconds before taking off, how long should the runway be?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13634" y="2868778"/>
                <a:ext cx="3067506" cy="7384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+</m:t>
                      </m:r>
                      <m:box>
                        <m:box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36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34" y="2868778"/>
                <a:ext cx="3067506" cy="7384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2FBD8DE-1A9D-4A1A-9B71-FC288D72E9BA}"/>
                  </a:ext>
                </a:extLst>
              </p:cNvPr>
              <p:cNvSpPr/>
              <p:nvPr/>
            </p:nvSpPr>
            <p:spPr>
              <a:xfrm>
                <a:off x="406515" y="3735096"/>
                <a:ext cx="5139484" cy="7384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(0)(15)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+</m:t>
                      </m:r>
                      <m:box>
                        <m:box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(4.8)</m:t>
                      </m:r>
                      <m:sSup>
                        <m:s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(15)</m:t>
                          </m:r>
                        </m:e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2FBD8DE-1A9D-4A1A-9B71-FC288D72E9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15" y="3735096"/>
                <a:ext cx="5139484" cy="7384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86E7ADB-C62A-4617-8FBA-D619350A3871}"/>
                  </a:ext>
                </a:extLst>
              </p:cNvPr>
              <p:cNvSpPr/>
              <p:nvPr/>
            </p:nvSpPr>
            <p:spPr>
              <a:xfrm>
                <a:off x="1555387" y="4900369"/>
                <a:ext cx="2605713" cy="707886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=540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86E7ADB-C62A-4617-8FBA-D619350A38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387" y="4900369"/>
                <a:ext cx="2605713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630ED96B-B3BD-4F8A-8046-FAD5AC98BF20}"/>
              </a:ext>
            </a:extLst>
          </p:cNvPr>
          <p:cNvSpPr/>
          <p:nvPr/>
        </p:nvSpPr>
        <p:spPr>
          <a:xfrm>
            <a:off x="6876907" y="2574633"/>
            <a:ext cx="17251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m s</a:t>
            </a:r>
            <a:r>
              <a:rPr lang="en-US" sz="4000" baseline="30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4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8709EB-378F-42A0-A2BE-B39E720B3832}"/>
              </a:ext>
            </a:extLst>
          </p:cNvPr>
          <p:cNvSpPr/>
          <p:nvPr/>
        </p:nvSpPr>
        <p:spPr>
          <a:xfrm>
            <a:off x="7031598" y="3442509"/>
            <a:ext cx="14157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------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733FFC-B0DC-4AA2-91ED-A1253C53DF74}"/>
              </a:ext>
            </a:extLst>
          </p:cNvPr>
          <p:cNvSpPr/>
          <p:nvPr/>
        </p:nvSpPr>
        <p:spPr>
          <a:xfrm>
            <a:off x="7190147" y="5204202"/>
            <a:ext cx="10983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15 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BB4134-9CB5-4AAE-8C10-F3F3C1B39D28}"/>
              </a:ext>
            </a:extLst>
          </p:cNvPr>
          <p:cNvSpPr/>
          <p:nvPr/>
        </p:nvSpPr>
        <p:spPr>
          <a:xfrm>
            <a:off x="7532387" y="1686009"/>
            <a:ext cx="4138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9A732F-B2D6-43A5-99C8-83A814069363}"/>
              </a:ext>
            </a:extLst>
          </p:cNvPr>
          <p:cNvSpPr/>
          <p:nvPr/>
        </p:nvSpPr>
        <p:spPr>
          <a:xfrm>
            <a:off x="6682795" y="4336660"/>
            <a:ext cx="21130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4.8 m s</a:t>
            </a:r>
            <a:r>
              <a:rPr lang="en-US" sz="4000" baseline="30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  <a:endParaRPr lang="en-US" sz="4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F852DD18-B03D-40A6-9505-A2D402C929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4141295"/>
                  </p:ext>
                </p:extLst>
              </p:nvPr>
            </p:nvGraphicFramePr>
            <p:xfrm>
              <a:off x="413634" y="2868778"/>
              <a:ext cx="4403306" cy="1987864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1906846">
                      <a:extLst>
                        <a:ext uri="{9D8B030D-6E8A-4147-A177-3AD203B41FA5}">
                          <a16:colId xmlns:a16="http://schemas.microsoft.com/office/drawing/2014/main" val="585376358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3037862289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3066842352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1323503259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4009717987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571984144"/>
                        </a:ext>
                      </a:extLst>
                    </a:gridCol>
                  </a:tblGrid>
                  <a:tr h="4969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93479280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𝑢𝑡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box>
                                  <m:box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77016835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𝑎𝑠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42328083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</m:d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167093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F852DD18-B03D-40A6-9505-A2D402C929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4141295"/>
                  </p:ext>
                </p:extLst>
              </p:nvPr>
            </p:nvGraphicFramePr>
            <p:xfrm>
              <a:off x="413634" y="2868778"/>
              <a:ext cx="4403306" cy="1987864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1906846">
                      <a:extLst>
                        <a:ext uri="{9D8B030D-6E8A-4147-A177-3AD203B41FA5}">
                          <a16:colId xmlns:a16="http://schemas.microsoft.com/office/drawing/2014/main" val="585376358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3037862289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3066842352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1323503259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4009717987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571984144"/>
                        </a:ext>
                      </a:extLst>
                    </a:gridCol>
                  </a:tblGrid>
                  <a:tr h="4969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318" t="-1220" r="-131210" b="-3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484146" t="-1220" r="-302439" b="-3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584146" t="-1220" r="-202439" b="-3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684146" t="-1220" r="-102439" b="-3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784146" t="-1220" r="-2439" b="-3012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3479280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318" t="-101220" r="-131210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384146" t="-101220" r="-402439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484146" t="-101220" r="-302439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684146" t="-101220" r="-102439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784146" t="-101220" r="-2439" b="-2012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7016835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318" t="-203704" r="-131210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384146" t="-203704" r="-4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484146" t="-203704" r="-3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584146" t="-203704" r="-2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684146" t="-203704" r="-1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42328083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318" t="-300000" r="-131210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384146" t="-300000" r="-402439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484146" t="-300000" r="-302439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584146" t="-300000" r="-202439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784146" t="-300000" r="-2439" b="-24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67093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00CE6AC7-7B84-41B3-A528-9ADFD190123F}"/>
              </a:ext>
            </a:extLst>
          </p:cNvPr>
          <p:cNvSpPr/>
          <p:nvPr/>
        </p:nvSpPr>
        <p:spPr>
          <a:xfrm>
            <a:off x="413634" y="3344683"/>
            <a:ext cx="4403306" cy="51802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399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6" grpId="0" animBg="1"/>
      <p:bldP spid="1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 | 5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81440"/>
                  </p:ext>
                </p:extLst>
              </p:nvPr>
            </p:nvGraphicFramePr>
            <p:xfrm>
              <a:off x="5723163" y="1594320"/>
              <a:ext cx="3211287" cy="4404615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826093">
                      <a:extLst>
                        <a:ext uri="{9D8B030D-6E8A-4147-A177-3AD203B41FA5}">
                          <a16:colId xmlns:a16="http://schemas.microsoft.com/office/drawing/2014/main" val="4012973007"/>
                        </a:ext>
                      </a:extLst>
                    </a:gridCol>
                    <a:gridCol w="2385194">
                      <a:extLst>
                        <a:ext uri="{9D8B030D-6E8A-4147-A177-3AD203B41FA5}">
                          <a16:colId xmlns:a16="http://schemas.microsoft.com/office/drawing/2014/main" val="1650364598"/>
                        </a:ext>
                      </a:extLst>
                    </a:gridCol>
                  </a:tblGrid>
                  <a:tr h="880923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28177515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8651181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5981306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0817198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66914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81440"/>
                  </p:ext>
                </p:extLst>
              </p:nvPr>
            </p:nvGraphicFramePr>
            <p:xfrm>
              <a:off x="5723163" y="1594320"/>
              <a:ext cx="3211287" cy="4404615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826093">
                      <a:extLst>
                        <a:ext uri="{9D8B030D-6E8A-4147-A177-3AD203B41FA5}">
                          <a16:colId xmlns:a16="http://schemas.microsoft.com/office/drawing/2014/main" val="4012973007"/>
                        </a:ext>
                      </a:extLst>
                    </a:gridCol>
                    <a:gridCol w="2385194">
                      <a:extLst>
                        <a:ext uri="{9D8B030D-6E8A-4147-A177-3AD203B41FA5}">
                          <a16:colId xmlns:a16="http://schemas.microsoft.com/office/drawing/2014/main" val="1650364598"/>
                        </a:ext>
                      </a:extLst>
                    </a:gridCol>
                  </a:tblGrid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690" r="-289706" b="-4006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28177515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100690" r="-289706" b="-3006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8651181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202083" r="-289706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5981306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300000" r="-289706" b="-101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0817198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400000" r="-289706" b="-1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669143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347654" y="1531726"/>
            <a:ext cx="50211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 Light" panose="020F0302020204030204" pitchFamily="34" charset="0"/>
              </a:rPr>
              <a:t>A driver slams on the brakes and skids for 3 seconds before coming to a stop. You go and measure that the skid marks show a deceleration over 9 m. What was the initial speed of the car?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CE9743F-3506-44F5-B53A-15752A1E072C}"/>
                  </a:ext>
                </a:extLst>
              </p:cNvPr>
              <p:cNvSpPr/>
              <p:nvPr/>
            </p:nvSpPr>
            <p:spPr>
              <a:xfrm>
                <a:off x="347654" y="3617880"/>
                <a:ext cx="2068387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CE9743F-3506-44F5-B53A-15752A1E07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654" y="3617880"/>
                <a:ext cx="2068387" cy="708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C522980-78E0-4FB3-9BC6-023BCFA08B94}"/>
                  </a:ext>
                </a:extLst>
              </p:cNvPr>
              <p:cNvSpPr/>
              <p:nvPr/>
            </p:nvSpPr>
            <p:spPr>
              <a:xfrm>
                <a:off x="347654" y="4473762"/>
                <a:ext cx="210487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box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C522980-78E0-4FB3-9BC6-023BCFA08B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654" y="4473762"/>
                <a:ext cx="2104872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DD3D94F-99F5-4DEE-9BA4-C08C85313BF7}"/>
                  </a:ext>
                </a:extLst>
              </p:cNvPr>
              <p:cNvSpPr/>
              <p:nvPr/>
            </p:nvSpPr>
            <p:spPr>
              <a:xfrm>
                <a:off x="2416041" y="5432003"/>
                <a:ext cx="2404055" cy="584775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DD3D94F-99F5-4DEE-9BA4-C08C85313B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041" y="5432003"/>
                <a:ext cx="240405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F327656D-6FE8-4B41-B6AB-E5C216661537}"/>
              </a:ext>
            </a:extLst>
          </p:cNvPr>
          <p:cNvSpPr/>
          <p:nvPr/>
        </p:nvSpPr>
        <p:spPr>
          <a:xfrm>
            <a:off x="7532535" y="2574633"/>
            <a:ext cx="4138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D926B3-F660-41F8-ADB2-5F4005A4502C}"/>
              </a:ext>
            </a:extLst>
          </p:cNvPr>
          <p:cNvSpPr/>
          <p:nvPr/>
        </p:nvSpPr>
        <p:spPr>
          <a:xfrm>
            <a:off x="6876909" y="3442509"/>
            <a:ext cx="17251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m s</a:t>
            </a:r>
            <a:r>
              <a:rPr lang="en-US" sz="4000" baseline="30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4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D89A13-154C-4F13-9DC4-63AFA04F3267}"/>
              </a:ext>
            </a:extLst>
          </p:cNvPr>
          <p:cNvSpPr/>
          <p:nvPr/>
        </p:nvSpPr>
        <p:spPr>
          <a:xfrm>
            <a:off x="7328807" y="5204202"/>
            <a:ext cx="8210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 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381057-3508-4A2B-A448-72B940A040FB}"/>
              </a:ext>
            </a:extLst>
          </p:cNvPr>
          <p:cNvSpPr/>
          <p:nvPr/>
        </p:nvSpPr>
        <p:spPr>
          <a:xfrm>
            <a:off x="7216596" y="1686009"/>
            <a:ext cx="10454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 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76C3CD-FA0B-4A75-BD05-44E6EBE1BD9D}"/>
              </a:ext>
            </a:extLst>
          </p:cNvPr>
          <p:cNvSpPr/>
          <p:nvPr/>
        </p:nvSpPr>
        <p:spPr>
          <a:xfrm>
            <a:off x="7134040" y="4336660"/>
            <a:ext cx="12105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-----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C3F980E-80B1-48D4-9084-DE7501575B0F}"/>
                  </a:ext>
                </a:extLst>
              </p:cNvPr>
              <p:cNvSpPr/>
              <p:nvPr/>
            </p:nvSpPr>
            <p:spPr>
              <a:xfrm>
                <a:off x="2281090" y="4438415"/>
                <a:ext cx="2002279" cy="7657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(9)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(3)</m:t>
                              </m:r>
                            </m:den>
                          </m:f>
                        </m:e>
                      </m:box>
                      <m:r>
                        <a:rPr lang="en-US" sz="3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C3F980E-80B1-48D4-9084-DE7501575B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090" y="4438415"/>
                <a:ext cx="2002279" cy="7657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AEAC313B-3880-44FC-A4EF-E4678F3904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6287927"/>
                  </p:ext>
                </p:extLst>
              </p:nvPr>
            </p:nvGraphicFramePr>
            <p:xfrm>
              <a:off x="416790" y="3617880"/>
              <a:ext cx="4403306" cy="1987864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1906846">
                      <a:extLst>
                        <a:ext uri="{9D8B030D-6E8A-4147-A177-3AD203B41FA5}">
                          <a16:colId xmlns:a16="http://schemas.microsoft.com/office/drawing/2014/main" val="585376358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3037862289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3066842352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1323503259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4009717987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571984144"/>
                        </a:ext>
                      </a:extLst>
                    </a:gridCol>
                  </a:tblGrid>
                  <a:tr h="4969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93479280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𝑢𝑡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box>
                                  <m:box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77016835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𝑎𝑠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42328083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</m:d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167093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AEAC313B-3880-44FC-A4EF-E4678F3904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6287927"/>
                  </p:ext>
                </p:extLst>
              </p:nvPr>
            </p:nvGraphicFramePr>
            <p:xfrm>
              <a:off x="416790" y="3617880"/>
              <a:ext cx="4403306" cy="1987864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1906846">
                      <a:extLst>
                        <a:ext uri="{9D8B030D-6E8A-4147-A177-3AD203B41FA5}">
                          <a16:colId xmlns:a16="http://schemas.microsoft.com/office/drawing/2014/main" val="585376358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3037862289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3066842352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1323503259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4009717987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571984144"/>
                        </a:ext>
                      </a:extLst>
                    </a:gridCol>
                  </a:tblGrid>
                  <a:tr h="4969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319" t="-1220" r="-131629" b="-3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482927" t="-1220" r="-302439" b="-3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582927" t="-1220" r="-202439" b="-3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682927" t="-1220" r="-102439" b="-3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782927" t="-1220" r="-2439" b="-3012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3479280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319" t="-101220" r="-131629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382927" t="-101220" r="-402439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482927" t="-101220" r="-302439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682927" t="-101220" r="-102439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782927" t="-101220" r="-2439" b="-2012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7016835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319" t="-203704" r="-13162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382927" t="-203704" r="-4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482927" t="-203704" r="-3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582927" t="-203704" r="-2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682927" t="-203704" r="-1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42328083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319" t="-300000" r="-131629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382927" t="-300000" r="-402439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482927" t="-300000" r="-302439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582927" t="-300000" r="-202439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782927" t="-300000" r="-2439" b="-24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67093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9DC23538-3885-413B-9BB1-5F69C85BB812}"/>
              </a:ext>
            </a:extLst>
          </p:cNvPr>
          <p:cNvSpPr/>
          <p:nvPr/>
        </p:nvSpPr>
        <p:spPr>
          <a:xfrm>
            <a:off x="416790" y="5087717"/>
            <a:ext cx="4403306" cy="51802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114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3" grpId="0"/>
      <p:bldP spid="14" grpId="0"/>
      <p:bldP spid="15" grpId="0"/>
      <p:bldP spid="16" grpId="0"/>
      <p:bldP spid="17" grpId="0"/>
      <p:bldP spid="18" grpId="0"/>
      <p:bldP spid="20" grpId="0" animBg="1"/>
      <p:bldP spid="2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Motion Variables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743298"/>
              </p:ext>
            </p:extLst>
          </p:nvPr>
        </p:nvGraphicFramePr>
        <p:xfrm>
          <a:off x="367177" y="1531726"/>
          <a:ext cx="8438840" cy="136387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87768">
                  <a:extLst>
                    <a:ext uri="{9D8B030D-6E8A-4147-A177-3AD203B41FA5}">
                      <a16:colId xmlns:a16="http://schemas.microsoft.com/office/drawing/2014/main" val="41468326"/>
                    </a:ext>
                  </a:extLst>
                </a:gridCol>
                <a:gridCol w="1687768">
                  <a:extLst>
                    <a:ext uri="{9D8B030D-6E8A-4147-A177-3AD203B41FA5}">
                      <a16:colId xmlns:a16="http://schemas.microsoft.com/office/drawing/2014/main" val="3913875209"/>
                    </a:ext>
                  </a:extLst>
                </a:gridCol>
                <a:gridCol w="1687768">
                  <a:extLst>
                    <a:ext uri="{9D8B030D-6E8A-4147-A177-3AD203B41FA5}">
                      <a16:colId xmlns:a16="http://schemas.microsoft.com/office/drawing/2014/main" val="1852337657"/>
                    </a:ext>
                  </a:extLst>
                </a:gridCol>
                <a:gridCol w="1687768">
                  <a:extLst>
                    <a:ext uri="{9D8B030D-6E8A-4147-A177-3AD203B41FA5}">
                      <a16:colId xmlns:a16="http://schemas.microsoft.com/office/drawing/2014/main" val="3289836585"/>
                    </a:ext>
                  </a:extLst>
                </a:gridCol>
                <a:gridCol w="1687768">
                  <a:extLst>
                    <a:ext uri="{9D8B030D-6E8A-4147-A177-3AD203B41FA5}">
                      <a16:colId xmlns:a16="http://schemas.microsoft.com/office/drawing/2014/main" val="3710165256"/>
                    </a:ext>
                  </a:extLst>
                </a:gridCol>
              </a:tblGrid>
              <a:tr h="136387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+mj-lt"/>
                        </a:rPr>
                        <a:t>Displacement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+mj-lt"/>
                        </a:rPr>
                        <a:t>Initial Velocity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+mj-lt"/>
                        </a:rPr>
                        <a:t>Final Velocity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+mj-lt"/>
                        </a:rPr>
                        <a:t>Acceleration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+mj-lt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444642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71462" y="3126560"/>
            <a:ext cx="86010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Whenever we are describing the motion of an accelerating object, there are five variables that we need to take into account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i="1" dirty="0">
                <a:latin typeface="+mj-lt"/>
              </a:rPr>
              <a:t>Note: The variables used in IB Physics vary slightly from other nomenclature standards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310E44-BDC1-48CE-9CAB-A6FE28A19EC7}"/>
              </a:ext>
            </a:extLst>
          </p:cNvPr>
          <p:cNvSpPr txBox="1"/>
          <p:nvPr/>
        </p:nvSpPr>
        <p:spPr>
          <a:xfrm>
            <a:off x="876300" y="1597334"/>
            <a:ext cx="68159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9F9998-78B3-494B-A19E-69B48A910B8B}"/>
              </a:ext>
            </a:extLst>
          </p:cNvPr>
          <p:cNvSpPr txBox="1"/>
          <p:nvPr/>
        </p:nvSpPr>
        <p:spPr>
          <a:xfrm>
            <a:off x="7643811" y="1597334"/>
            <a:ext cx="6238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BE649F-B461-43D6-BD7F-BE4F5BC5A1FE}"/>
              </a:ext>
            </a:extLst>
          </p:cNvPr>
          <p:cNvSpPr txBox="1"/>
          <p:nvPr/>
        </p:nvSpPr>
        <p:spPr>
          <a:xfrm>
            <a:off x="2505075" y="1597334"/>
            <a:ext cx="8675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34CA16-C0B9-4809-B102-D7B6978E4FC0}"/>
              </a:ext>
            </a:extLst>
          </p:cNvPr>
          <p:cNvSpPr txBox="1"/>
          <p:nvPr/>
        </p:nvSpPr>
        <p:spPr>
          <a:xfrm>
            <a:off x="4188090" y="1597334"/>
            <a:ext cx="7970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54EF25-2C31-4690-819E-1AF76A10893D}"/>
              </a:ext>
            </a:extLst>
          </p:cNvPr>
          <p:cNvSpPr txBox="1"/>
          <p:nvPr/>
        </p:nvSpPr>
        <p:spPr>
          <a:xfrm>
            <a:off x="5915950" y="1597334"/>
            <a:ext cx="7970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9611494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identify the 5 primary variables of motion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identify the proper kinematic equation to use for a problem that is presented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rearrange to solve for the unknown variable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calculate for an unknown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174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7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Acceleration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3708" y="1602645"/>
                <a:ext cx="8487062" cy="9870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𝑎𝑐𝑐𝑒𝑙𝑒𝑟𝑎𝑡𝑖𝑜𝑛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𝑓𝑖𝑛𝑎𝑙</m:t>
                          </m:r>
                          <m:r>
                            <a:rPr lang="en-US" sz="28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𝑣𝑒𝑙𝑜𝑐𝑖𝑡𝑦</m:t>
                          </m:r>
                          <m:r>
                            <a:rPr lang="en-US" sz="28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28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𝑖𝑛𝑖𝑡𝑖𝑎𝑙</m:t>
                          </m:r>
                          <m:r>
                            <a:rPr lang="en-US" sz="28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𝑣𝑒𝑙𝑜𝑐𝑖𝑡𝑦</m:t>
                          </m:r>
                        </m:num>
                        <m:den>
                          <m:r>
                            <a:rPr lang="en-US" sz="28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𝑐h𝑎𝑛𝑔𝑒</m:t>
                          </m:r>
                          <m:r>
                            <a:rPr lang="en-US" sz="28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8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𝑡𝑖𝑚𝑒</m:t>
                          </m:r>
                        </m:den>
                      </m:f>
                    </m:oMath>
                  </m:oMathPara>
                </a14:m>
                <a:endParaRPr lang="en-US" sz="4400" i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08" y="1602645"/>
                <a:ext cx="8487062" cy="987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66316" y="4526198"/>
            <a:ext cx="8624454" cy="15190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6316" y="2834171"/>
            <a:ext cx="8624454" cy="15010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98004" y="3432669"/>
            <a:ext cx="1221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Symbols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290076" y="5117359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Units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66316" y="4818416"/>
            <a:ext cx="841704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dirty="0">
                <a:solidFill>
                  <a:srgbClr val="FF0000"/>
                </a:solidFill>
                <a:latin typeface="+mj-lt"/>
              </a:rPr>
              <a:t>              	  </a:t>
            </a:r>
            <a:r>
              <a:rPr lang="en-US" altLang="en-US" sz="5400" dirty="0">
                <a:latin typeface="+mj-lt"/>
              </a:rPr>
              <a:t>= </a:t>
            </a:r>
            <a:r>
              <a:rPr lang="en-US" altLang="en-US" sz="5400" dirty="0">
                <a:solidFill>
                  <a:srgbClr val="00B050"/>
                </a:solidFill>
                <a:latin typeface="+mj-lt"/>
              </a:rPr>
              <a:t> 	       </a:t>
            </a:r>
            <a:endParaRPr lang="en-US" altLang="en-US" sz="54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66316" y="3127478"/>
            <a:ext cx="841704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dirty="0">
                <a:solidFill>
                  <a:srgbClr val="FF0000"/>
                </a:solidFill>
                <a:latin typeface="+mj-lt"/>
              </a:rPr>
              <a:t>                 </a:t>
            </a:r>
            <a:r>
              <a:rPr lang="en-US" altLang="en-US" sz="5400" dirty="0">
                <a:latin typeface="+mj-lt"/>
              </a:rPr>
              <a:t>= </a:t>
            </a:r>
            <a:r>
              <a:rPr lang="en-US" altLang="en-US" sz="5400" dirty="0">
                <a:solidFill>
                  <a:srgbClr val="00B050"/>
                </a:solidFill>
                <a:latin typeface="+mj-lt"/>
              </a:rPr>
              <a:t> 	       </a:t>
            </a:r>
            <a:endParaRPr lang="en-US" altLang="en-US" sz="54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851910" y="5319874"/>
            <a:ext cx="4359494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51910" y="3626515"/>
            <a:ext cx="4359494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19829B3-1F2C-499E-AFC0-E8BA176836CA}"/>
              </a:ext>
            </a:extLst>
          </p:cNvPr>
          <p:cNvSpPr txBox="1"/>
          <p:nvPr/>
        </p:nvSpPr>
        <p:spPr>
          <a:xfrm>
            <a:off x="1707734" y="3010313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28D7C7-0C16-4029-A0B5-D0EDF8434542}"/>
              </a:ext>
            </a:extLst>
          </p:cNvPr>
          <p:cNvSpPr txBox="1"/>
          <p:nvPr/>
        </p:nvSpPr>
        <p:spPr>
          <a:xfrm>
            <a:off x="4931515" y="2660423"/>
            <a:ext cx="19639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  <a:r>
              <a:rPr lang="en-US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- </a:t>
            </a:r>
            <a:r>
              <a:rPr lang="en-US" sz="66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E2B14A-2A9F-497B-99E4-E1985FF8CB36}"/>
              </a:ext>
            </a:extLst>
          </p:cNvPr>
          <p:cNvSpPr txBox="1"/>
          <p:nvPr/>
        </p:nvSpPr>
        <p:spPr>
          <a:xfrm>
            <a:off x="5656874" y="3401013"/>
            <a:ext cx="5132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EED034-50F9-4F3E-A9BC-8F417F160454}"/>
              </a:ext>
            </a:extLst>
          </p:cNvPr>
          <p:cNvSpPr txBox="1"/>
          <p:nvPr/>
        </p:nvSpPr>
        <p:spPr>
          <a:xfrm>
            <a:off x="1347058" y="4864582"/>
            <a:ext cx="1361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ms</a:t>
            </a:r>
            <a:r>
              <a:rPr lang="en-US" sz="4800" baseline="30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  <a:endParaRPr lang="en-US" sz="4800" dirty="0">
              <a:solidFill>
                <a:srgbClr val="00B05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AFEA6F-5E9B-46B3-862A-8E0259B0DE68}"/>
              </a:ext>
            </a:extLst>
          </p:cNvPr>
          <p:cNvSpPr txBox="1"/>
          <p:nvPr/>
        </p:nvSpPr>
        <p:spPr>
          <a:xfrm>
            <a:off x="4234476" y="4538425"/>
            <a:ext cx="1361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ms</a:t>
            </a:r>
            <a:r>
              <a:rPr lang="en-US" sz="4800" baseline="30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4800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398D0E-4E28-4EAE-97F8-163E4B5ADDC5}"/>
              </a:ext>
            </a:extLst>
          </p:cNvPr>
          <p:cNvSpPr txBox="1"/>
          <p:nvPr/>
        </p:nvSpPr>
        <p:spPr>
          <a:xfrm>
            <a:off x="6243653" y="4519903"/>
            <a:ext cx="1361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ms</a:t>
            </a:r>
            <a:r>
              <a:rPr lang="en-US" sz="48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48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13FCCE8-BD54-4A6E-A6C3-62472252FA78}"/>
              </a:ext>
            </a:extLst>
          </p:cNvPr>
          <p:cNvSpPr txBox="1"/>
          <p:nvPr/>
        </p:nvSpPr>
        <p:spPr>
          <a:xfrm>
            <a:off x="5696721" y="5214202"/>
            <a:ext cx="4459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DB7D2A-CFAA-48F6-981A-C429E3D82E33}"/>
              </a:ext>
            </a:extLst>
          </p:cNvPr>
          <p:cNvSpPr txBox="1"/>
          <p:nvPr/>
        </p:nvSpPr>
        <p:spPr>
          <a:xfrm>
            <a:off x="5676008" y="4519903"/>
            <a:ext cx="431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1938046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about this unit…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39802" y="1300766"/>
            <a:ext cx="20963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atin typeface="+mj-lt"/>
              </a:rPr>
              <a:t>m/s/s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9802" y="2287573"/>
            <a:ext cx="17608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atin typeface="+mj-lt"/>
              </a:rPr>
              <a:t>m/s</a:t>
            </a:r>
            <a:r>
              <a:rPr lang="en-US" sz="6600" baseline="30000" dirty="0">
                <a:latin typeface="+mj-lt"/>
              </a:rPr>
              <a:t>2</a:t>
            </a:r>
            <a:endParaRPr lang="en-US" sz="66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4" y="1680906"/>
            <a:ext cx="5610722" cy="37954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39801" y="3274380"/>
            <a:ext cx="18309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atin typeface="+mj-lt"/>
              </a:rPr>
              <a:t>m s</a:t>
            </a:r>
            <a:r>
              <a:rPr lang="en-US" sz="6600" baseline="30000" dirty="0">
                <a:latin typeface="+mj-lt"/>
              </a:rPr>
              <a:t>-2</a:t>
            </a:r>
            <a:endParaRPr lang="en-US" sz="6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55666" y="1872106"/>
                <a:ext cx="2122757" cy="830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8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4400" i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666" y="1872106"/>
                <a:ext cx="2122757" cy="8309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EC365C5-C485-4FD0-A9B6-E222A3A3F7F3}"/>
              </a:ext>
            </a:extLst>
          </p:cNvPr>
          <p:cNvSpPr/>
          <p:nvPr/>
        </p:nvSpPr>
        <p:spPr>
          <a:xfrm>
            <a:off x="6039801" y="3395569"/>
            <a:ext cx="1830950" cy="871631"/>
          </a:xfrm>
          <a:prstGeom prst="round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06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 | 1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029" y="1531726"/>
            <a:ext cx="82919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 Light" panose="020F0302020204030204" pitchFamily="34" charset="0"/>
              </a:rPr>
              <a:t>What is the acceleration of a car that accelerates from 15 m s</a:t>
            </a:r>
            <a:r>
              <a:rPr lang="en-US" sz="3200" baseline="30000" dirty="0">
                <a:latin typeface="Calibri Light" panose="020F0302020204030204" pitchFamily="34" charset="0"/>
              </a:rPr>
              <a:t>-1</a:t>
            </a:r>
            <a:r>
              <a:rPr lang="en-US" sz="3200" dirty="0">
                <a:latin typeface="Calibri Light" panose="020F0302020204030204" pitchFamily="34" charset="0"/>
              </a:rPr>
              <a:t> to 35 m s</a:t>
            </a:r>
            <a:r>
              <a:rPr lang="en-US" sz="3200" baseline="30000" dirty="0">
                <a:latin typeface="Calibri Light" panose="020F0302020204030204" pitchFamily="34" charset="0"/>
              </a:rPr>
              <a:t>-1</a:t>
            </a:r>
            <a:r>
              <a:rPr lang="en-US" sz="3200" dirty="0">
                <a:latin typeface="Calibri Light" panose="020F0302020204030204" pitchFamily="34" charset="0"/>
              </a:rPr>
              <a:t> in 10 seconds?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2085420"/>
                  </p:ext>
                </p:extLst>
              </p:nvPr>
            </p:nvGraphicFramePr>
            <p:xfrm>
              <a:off x="426029" y="2987974"/>
              <a:ext cx="3023507" cy="2955108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777787">
                      <a:extLst>
                        <a:ext uri="{9D8B030D-6E8A-4147-A177-3AD203B41FA5}">
                          <a16:colId xmlns:a16="http://schemas.microsoft.com/office/drawing/2014/main" val="4012973007"/>
                        </a:ext>
                      </a:extLst>
                    </a:gridCol>
                    <a:gridCol w="2245720">
                      <a:extLst>
                        <a:ext uri="{9D8B030D-6E8A-4147-A177-3AD203B41FA5}">
                          <a16:colId xmlns:a16="http://schemas.microsoft.com/office/drawing/2014/main" val="1650364598"/>
                        </a:ext>
                      </a:extLst>
                    </a:gridCol>
                  </a:tblGrid>
                  <a:tr h="738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8651181"/>
                      </a:ext>
                    </a:extLst>
                  </a:tr>
                  <a:tr h="738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4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5981306"/>
                      </a:ext>
                    </a:extLst>
                  </a:tr>
                  <a:tr h="738777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4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75063573"/>
                      </a:ext>
                    </a:extLst>
                  </a:tr>
                  <a:tr h="738777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4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08171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2085420"/>
                  </p:ext>
                </p:extLst>
              </p:nvPr>
            </p:nvGraphicFramePr>
            <p:xfrm>
              <a:off x="426029" y="2987974"/>
              <a:ext cx="3023507" cy="2955108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777787">
                      <a:extLst>
                        <a:ext uri="{9D8B030D-6E8A-4147-A177-3AD203B41FA5}">
                          <a16:colId xmlns:a16="http://schemas.microsoft.com/office/drawing/2014/main" val="4012973007"/>
                        </a:ext>
                      </a:extLst>
                    </a:gridCol>
                    <a:gridCol w="2245720">
                      <a:extLst>
                        <a:ext uri="{9D8B030D-6E8A-4147-A177-3AD203B41FA5}">
                          <a16:colId xmlns:a16="http://schemas.microsoft.com/office/drawing/2014/main" val="1650364598"/>
                        </a:ext>
                      </a:extLst>
                    </a:gridCol>
                  </a:tblGrid>
                  <a:tr h="738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81" t="-826" r="-289844" b="-302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8651181"/>
                      </a:ext>
                    </a:extLst>
                  </a:tr>
                  <a:tr h="738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81" t="-100000" r="-289844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4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5981306"/>
                      </a:ext>
                    </a:extLst>
                  </a:tr>
                  <a:tr h="738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81" t="-201653" r="-289844" b="-10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4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75063573"/>
                      </a:ext>
                    </a:extLst>
                  </a:tr>
                  <a:tr h="738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81" t="-301653" r="-289844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4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081719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22F43A3-A896-49EA-B311-1DDBC32AEA8B}"/>
                  </a:ext>
                </a:extLst>
              </p:cNvPr>
              <p:cNvSpPr txBox="1"/>
              <p:nvPr/>
            </p:nvSpPr>
            <p:spPr>
              <a:xfrm>
                <a:off x="4339309" y="3366704"/>
                <a:ext cx="2064348" cy="9497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22F43A3-A896-49EA-B311-1DDBC32AE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309" y="3366704"/>
                <a:ext cx="2064348" cy="9497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77397B-43C3-4B8A-9E00-4C279EC91622}"/>
                  </a:ext>
                </a:extLst>
              </p:cNvPr>
              <p:cNvSpPr txBox="1"/>
              <p:nvPr/>
            </p:nvSpPr>
            <p:spPr>
              <a:xfrm>
                <a:off x="5170018" y="4977289"/>
                <a:ext cx="2467278" cy="566565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e>
                        <m:sup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77397B-43C3-4B8A-9E00-4C279EC91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018" y="4977289"/>
                <a:ext cx="2467278" cy="5665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2EF6E04A-DB29-4775-91AC-412605802B31}"/>
              </a:ext>
            </a:extLst>
          </p:cNvPr>
          <p:cNvSpPr/>
          <p:nvPr/>
        </p:nvSpPr>
        <p:spPr>
          <a:xfrm>
            <a:off x="1400372" y="3000853"/>
            <a:ext cx="1861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15 ms</a:t>
            </a:r>
            <a:r>
              <a:rPr lang="en-US" sz="4000" baseline="30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4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961EF9-5A12-4E99-BC8D-08CC93883767}"/>
              </a:ext>
            </a:extLst>
          </p:cNvPr>
          <p:cNvSpPr/>
          <p:nvPr/>
        </p:nvSpPr>
        <p:spPr>
          <a:xfrm>
            <a:off x="1400372" y="3738323"/>
            <a:ext cx="1861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35 ms</a:t>
            </a:r>
            <a:r>
              <a:rPr lang="en-US" sz="4000" baseline="30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4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21EC45-1786-4595-87B2-427D5D76C76B}"/>
              </a:ext>
            </a:extLst>
          </p:cNvPr>
          <p:cNvSpPr/>
          <p:nvPr/>
        </p:nvSpPr>
        <p:spPr>
          <a:xfrm>
            <a:off x="1781886" y="5222317"/>
            <a:ext cx="10983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 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F1CB13-487B-4A89-BF92-7C85E96E8A03}"/>
              </a:ext>
            </a:extLst>
          </p:cNvPr>
          <p:cNvSpPr/>
          <p:nvPr/>
        </p:nvSpPr>
        <p:spPr>
          <a:xfrm>
            <a:off x="2124127" y="4486759"/>
            <a:ext cx="4138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415773E-50EB-4119-A593-D10333773A8E}"/>
                  </a:ext>
                </a:extLst>
              </p:cNvPr>
              <p:cNvSpPr txBox="1"/>
              <p:nvPr/>
            </p:nvSpPr>
            <p:spPr>
              <a:xfrm>
                <a:off x="6403657" y="3267107"/>
                <a:ext cx="2146421" cy="10520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  <m:r>
                            <a:rPr lang="en-US" sz="3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415773E-50EB-4119-A593-D10333773A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657" y="3267107"/>
                <a:ext cx="2146421" cy="10520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0523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3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 | 2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029" y="1512676"/>
            <a:ext cx="83413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 Light" panose="020F0302020204030204" pitchFamily="34" charset="0"/>
              </a:rPr>
              <a:t>Find the average acceleration of a northbound train that slows down from 12 m s</a:t>
            </a:r>
            <a:r>
              <a:rPr lang="en-US" sz="3200" baseline="30000" dirty="0">
                <a:latin typeface="Calibri Light" panose="020F0302020204030204" pitchFamily="34" charset="0"/>
              </a:rPr>
              <a:t>-1</a:t>
            </a:r>
            <a:r>
              <a:rPr lang="en-US" sz="3200" dirty="0">
                <a:latin typeface="Calibri Light" panose="020F0302020204030204" pitchFamily="34" charset="0"/>
              </a:rPr>
              <a:t> to a complete stop in 8 sec</a:t>
            </a:r>
          </a:p>
        </p:txBody>
      </p:sp>
      <p:sp>
        <p:nvSpPr>
          <p:cNvPr id="2" name="Rectangle 1"/>
          <p:cNvSpPr/>
          <p:nvPr/>
        </p:nvSpPr>
        <p:spPr>
          <a:xfrm>
            <a:off x="3630735" y="2633258"/>
            <a:ext cx="5136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2060"/>
                </a:solidFill>
                <a:latin typeface="Calibri Light" panose="020F0302020204030204" pitchFamily="34" charset="0"/>
              </a:rPr>
              <a:t>*Tip: You </a:t>
            </a:r>
            <a:r>
              <a:rPr lang="en-US" sz="2800" i="1" u="sng" dirty="0">
                <a:solidFill>
                  <a:srgbClr val="002060"/>
                </a:solidFill>
                <a:latin typeface="Calibri Light" panose="020F0302020204030204" pitchFamily="34" charset="0"/>
              </a:rPr>
              <a:t>can</a:t>
            </a:r>
            <a:r>
              <a:rPr lang="en-US" sz="2800" i="1" dirty="0">
                <a:solidFill>
                  <a:srgbClr val="002060"/>
                </a:solidFill>
                <a:latin typeface="Calibri Light" panose="020F0302020204030204" pitchFamily="34" charset="0"/>
              </a:rPr>
              <a:t> get a negative value!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8766604"/>
                  </p:ext>
                </p:extLst>
              </p:nvPr>
            </p:nvGraphicFramePr>
            <p:xfrm>
              <a:off x="426029" y="3156478"/>
              <a:ext cx="3023507" cy="2955108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777787">
                      <a:extLst>
                        <a:ext uri="{9D8B030D-6E8A-4147-A177-3AD203B41FA5}">
                          <a16:colId xmlns:a16="http://schemas.microsoft.com/office/drawing/2014/main" val="4012973007"/>
                        </a:ext>
                      </a:extLst>
                    </a:gridCol>
                    <a:gridCol w="2245720">
                      <a:extLst>
                        <a:ext uri="{9D8B030D-6E8A-4147-A177-3AD203B41FA5}">
                          <a16:colId xmlns:a16="http://schemas.microsoft.com/office/drawing/2014/main" val="1650364598"/>
                        </a:ext>
                      </a:extLst>
                    </a:gridCol>
                  </a:tblGrid>
                  <a:tr h="738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8651181"/>
                      </a:ext>
                    </a:extLst>
                  </a:tr>
                  <a:tr h="738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4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5981306"/>
                      </a:ext>
                    </a:extLst>
                  </a:tr>
                  <a:tr h="738777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4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75063573"/>
                      </a:ext>
                    </a:extLst>
                  </a:tr>
                  <a:tr h="738777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4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08171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8766604"/>
                  </p:ext>
                </p:extLst>
              </p:nvPr>
            </p:nvGraphicFramePr>
            <p:xfrm>
              <a:off x="426029" y="3156478"/>
              <a:ext cx="3023507" cy="2955108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777787">
                      <a:extLst>
                        <a:ext uri="{9D8B030D-6E8A-4147-A177-3AD203B41FA5}">
                          <a16:colId xmlns:a16="http://schemas.microsoft.com/office/drawing/2014/main" val="4012973007"/>
                        </a:ext>
                      </a:extLst>
                    </a:gridCol>
                    <a:gridCol w="2245720">
                      <a:extLst>
                        <a:ext uri="{9D8B030D-6E8A-4147-A177-3AD203B41FA5}">
                          <a16:colId xmlns:a16="http://schemas.microsoft.com/office/drawing/2014/main" val="1650364598"/>
                        </a:ext>
                      </a:extLst>
                    </a:gridCol>
                  </a:tblGrid>
                  <a:tr h="738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81" t="-820" r="-289844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40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8651181"/>
                      </a:ext>
                    </a:extLst>
                  </a:tr>
                  <a:tr h="738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81" t="-101653" r="-289844" b="-202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4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5981306"/>
                      </a:ext>
                    </a:extLst>
                  </a:tr>
                  <a:tr h="738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81" t="-200000" r="-289844" b="-10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4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75063573"/>
                      </a:ext>
                    </a:extLst>
                  </a:tr>
                  <a:tr h="738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81" t="-302479" r="-289844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4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081719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C73C01-0020-41F3-AEFB-DCE336133BA0}"/>
                  </a:ext>
                </a:extLst>
              </p:cNvPr>
              <p:cNvSpPr txBox="1"/>
              <p:nvPr/>
            </p:nvSpPr>
            <p:spPr>
              <a:xfrm>
                <a:off x="4314825" y="3593234"/>
                <a:ext cx="2064348" cy="9497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C73C01-0020-41F3-AEFB-DCE336133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825" y="3593234"/>
                <a:ext cx="2064348" cy="9497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4830976-F8C1-445C-80CD-BD9033CA40D6}"/>
                  </a:ext>
                </a:extLst>
              </p:cNvPr>
              <p:cNvSpPr txBox="1"/>
              <p:nvPr/>
            </p:nvSpPr>
            <p:spPr>
              <a:xfrm>
                <a:off x="5170018" y="4977289"/>
                <a:ext cx="3259162" cy="566565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e>
                        <m:sup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4830976-F8C1-445C-80CD-BD9033CA40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018" y="4977289"/>
                <a:ext cx="3259162" cy="5665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090A9343-9344-4553-9E87-2FA707318FD2}"/>
              </a:ext>
            </a:extLst>
          </p:cNvPr>
          <p:cNvSpPr/>
          <p:nvPr/>
        </p:nvSpPr>
        <p:spPr>
          <a:xfrm>
            <a:off x="1400372" y="3168279"/>
            <a:ext cx="1861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ms</a:t>
            </a:r>
            <a:r>
              <a:rPr lang="en-US" sz="4000" baseline="30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4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523953-DC35-4FE6-8211-758AB545636C}"/>
              </a:ext>
            </a:extLst>
          </p:cNvPr>
          <p:cNvSpPr/>
          <p:nvPr/>
        </p:nvSpPr>
        <p:spPr>
          <a:xfrm>
            <a:off x="1539032" y="3905749"/>
            <a:ext cx="15840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ms</a:t>
            </a:r>
            <a:r>
              <a:rPr lang="en-US" sz="4000" baseline="30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4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64455C-DC3A-43EA-B72C-77925DC2EE24}"/>
              </a:ext>
            </a:extLst>
          </p:cNvPr>
          <p:cNvSpPr/>
          <p:nvPr/>
        </p:nvSpPr>
        <p:spPr>
          <a:xfrm>
            <a:off x="1920546" y="5389743"/>
            <a:ext cx="8210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45A07-530D-47F0-93AD-A7A06866C34E}"/>
              </a:ext>
            </a:extLst>
          </p:cNvPr>
          <p:cNvSpPr/>
          <p:nvPr/>
        </p:nvSpPr>
        <p:spPr>
          <a:xfrm>
            <a:off x="2124127" y="4654185"/>
            <a:ext cx="4138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9A77504-0764-42C6-AEA6-1B5C22EAEEF7}"/>
                  </a:ext>
                </a:extLst>
              </p:cNvPr>
              <p:cNvSpPr txBox="1"/>
              <p:nvPr/>
            </p:nvSpPr>
            <p:spPr>
              <a:xfrm>
                <a:off x="6379173" y="3516644"/>
                <a:ext cx="1891543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3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9A77504-0764-42C6-AEA6-1B5C22EAEE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173" y="3516644"/>
                <a:ext cx="1891543" cy="10407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44122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v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3708" y="1602645"/>
                <a:ext cx="3187631" cy="1165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sz="4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4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40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6000" i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08" y="1602645"/>
                <a:ext cx="3187631" cy="11651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85207" y="4736784"/>
                <a:ext cx="435389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60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60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6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0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8800" i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207" y="4736784"/>
                <a:ext cx="4353893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7B5527C-606F-402D-835C-3AF7CCF2C9A0}"/>
              </a:ext>
            </a:extLst>
          </p:cNvPr>
          <p:cNvCxnSpPr/>
          <p:nvPr/>
        </p:nvCxnSpPr>
        <p:spPr>
          <a:xfrm>
            <a:off x="3247057" y="3041334"/>
            <a:ext cx="1085850" cy="169545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1565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Physics Data Booklet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469" y="1531726"/>
            <a:ext cx="7919932" cy="326867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AAEDAD2-9261-492E-A4D1-40F4AE5279D7}"/>
              </a:ext>
            </a:extLst>
          </p:cNvPr>
          <p:cNvSpPr/>
          <p:nvPr/>
        </p:nvSpPr>
        <p:spPr>
          <a:xfrm>
            <a:off x="714375" y="2133600"/>
            <a:ext cx="1638300" cy="3810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928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B125D288-9129-499F-80BC-E0C3CC62CE12}"/>
              </a:ext>
            </a:extLst>
          </p:cNvPr>
          <p:cNvSpPr/>
          <p:nvPr/>
        </p:nvSpPr>
        <p:spPr>
          <a:xfrm>
            <a:off x="1386330" y="3261845"/>
            <a:ext cx="4416802" cy="2278179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far have I gone?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15737" y="3264096"/>
            <a:ext cx="4387395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386330" y="1685109"/>
            <a:ext cx="1" cy="38632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363468" y="5530368"/>
            <a:ext cx="6195491" cy="34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-638644" y="2922287"/>
            <a:ext cx="2457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Velocity (m s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69442" y="5909208"/>
            <a:ext cx="1019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(s)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260385" y="5258001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260384" y="4956376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260384" y="4684009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260384" y="4412435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260384" y="4140068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260384" y="3867701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60385" y="3565721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260384" y="3264096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260384" y="2991729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260384" y="2720155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260384" y="2447788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260384" y="2175421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60046" y="476628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60046" y="423319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60046" y="368628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60046" y="307717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2479" y="25300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836647" y="5548432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276608" y="5548432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716568" y="5548432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161290" y="5548432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606011" y="5543209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045969" y="5543209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487259" y="5543209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925884" y="5544064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364509" y="5543209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805650" y="5543209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241758" y="5540024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120152" y="560485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98740" y="560995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889802" y="560405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68082" y="560232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582559" y="560662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79287" y="560995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554018" y="55956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443459" y="560405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29759" y="56059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207754" y="55951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28742" y="55951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6694601" y="5535668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481585" y="560381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8148" y="20034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120</a:t>
            </a:r>
          </a:p>
        </p:txBody>
      </p:sp>
      <p:cxnSp>
        <p:nvCxnSpPr>
          <p:cNvPr id="56" name="Straight Connector 55"/>
          <p:cNvCxnSpPr>
            <a:stCxn id="46" idx="0"/>
          </p:cNvCxnSpPr>
          <p:nvPr/>
        </p:nvCxnSpPr>
        <p:spPr>
          <a:xfrm flipV="1">
            <a:off x="5803132" y="3264096"/>
            <a:ext cx="0" cy="2342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46E7F03-3067-4096-95F1-7F37196A98B2}"/>
              </a:ext>
            </a:extLst>
          </p:cNvPr>
          <p:cNvGrpSpPr/>
          <p:nvPr/>
        </p:nvGrpSpPr>
        <p:grpSpPr>
          <a:xfrm>
            <a:off x="1415737" y="2660660"/>
            <a:ext cx="4387395" cy="416519"/>
            <a:chOff x="1415737" y="2660660"/>
            <a:chExt cx="4387395" cy="416519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FBBFDED0-491E-480E-9405-94F133943F6B}"/>
                </a:ext>
              </a:extLst>
            </p:cNvPr>
            <p:cNvCxnSpPr/>
            <p:nvPr/>
          </p:nvCxnSpPr>
          <p:spPr>
            <a:xfrm>
              <a:off x="1415737" y="3077179"/>
              <a:ext cx="4387395" cy="0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35023E4-D12A-4A2F-A624-BE98B378B919}"/>
                </a:ext>
              </a:extLst>
            </p:cNvPr>
            <p:cNvSpPr txBox="1"/>
            <p:nvPr/>
          </p:nvSpPr>
          <p:spPr>
            <a:xfrm>
              <a:off x="3123499" y="2660660"/>
              <a:ext cx="6399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 s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0901084-E8CF-41FC-B8D5-2E8AF9352CB6}"/>
              </a:ext>
            </a:extLst>
          </p:cNvPr>
          <p:cNvGrpSpPr/>
          <p:nvPr/>
        </p:nvGrpSpPr>
        <p:grpSpPr>
          <a:xfrm>
            <a:off x="6014180" y="3264096"/>
            <a:ext cx="1093569" cy="2233453"/>
            <a:chOff x="6014180" y="3264096"/>
            <a:chExt cx="1093569" cy="2233453"/>
          </a:xfrm>
        </p:grpSpPr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D5AAB1CA-A724-4EB3-B2D3-FBF146F4AA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14180" y="3264096"/>
              <a:ext cx="0" cy="2233453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B8900CD-0F52-47B3-AC81-41C22C731C47}"/>
                </a:ext>
              </a:extLst>
            </p:cNvPr>
            <p:cNvSpPr txBox="1"/>
            <p:nvPr/>
          </p:nvSpPr>
          <p:spPr>
            <a:xfrm>
              <a:off x="6014180" y="4180767"/>
              <a:ext cx="10935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80 m s</a:t>
              </a:r>
              <a:r>
                <a:rPr lang="en-US" sz="2000" baseline="30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-1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EBF5068-A91F-4998-81DD-281F02C4EB22}"/>
                  </a:ext>
                </a:extLst>
              </p:cNvPr>
              <p:cNvSpPr txBox="1"/>
              <p:nvPr/>
            </p:nvSpPr>
            <p:spPr>
              <a:xfrm>
                <a:off x="3995764" y="1698925"/>
                <a:ext cx="47790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80 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24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US" sz="2400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10 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d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=800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EBF5068-A91F-4998-81DD-281F02C4E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764" y="1698925"/>
                <a:ext cx="4779001" cy="369332"/>
              </a:xfrm>
              <a:prstGeom prst="rect">
                <a:avLst/>
              </a:prstGeom>
              <a:blipFill>
                <a:blip r:embed="rId2"/>
                <a:stretch>
                  <a:fillRect t="-1667" r="-178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49815C9-A041-4143-8081-D3118E85E560}"/>
                  </a:ext>
                </a:extLst>
              </p:cNvPr>
              <p:cNvSpPr txBox="1"/>
              <p:nvPr/>
            </p:nvSpPr>
            <p:spPr>
              <a:xfrm>
                <a:off x="2382229" y="2156248"/>
                <a:ext cx="64059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𝑎𝑟𝑒𝑎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𝑢𝑛𝑑𝑒𝑟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𝑔𝑟𝑎𝑝h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80 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US" sz="2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d>
                      <m: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=800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49815C9-A041-4143-8081-D3118E85E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229" y="2156248"/>
                <a:ext cx="6405921" cy="369332"/>
              </a:xfrm>
              <a:prstGeom prst="rect">
                <a:avLst/>
              </a:prstGeom>
              <a:blipFill>
                <a:blip r:embed="rId3"/>
                <a:stretch>
                  <a:fillRect t="-1667" r="-1237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72370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/>
      <p:bldP spid="63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46939</TotalTime>
  <Words>789</Words>
  <Application>Microsoft Office PowerPoint</Application>
  <PresentationFormat>On-screen Show (4:3)</PresentationFormat>
  <Paragraphs>272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Calibri Light</vt:lpstr>
      <vt:lpstr>Cambria</vt:lpstr>
      <vt:lpstr>Cambria Math</vt:lpstr>
      <vt:lpstr>Ebrima</vt:lpstr>
      <vt:lpstr>Wingdings</vt:lpstr>
      <vt:lpstr>Retrospect</vt:lpstr>
      <vt:lpstr>The Kinematic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- 1.5 - The Kinematic Equations</dc:title>
  <dc:creator>Joe Cossette</dc:creator>
  <cp:lastModifiedBy>Joe Cossette</cp:lastModifiedBy>
  <cp:revision>387</cp:revision>
  <dcterms:created xsi:type="dcterms:W3CDTF">2014-08-31T00:23:19Z</dcterms:created>
  <dcterms:modified xsi:type="dcterms:W3CDTF">2020-09-17T04:16:08Z</dcterms:modified>
</cp:coreProperties>
</file>