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573" r:id="rId3"/>
    <p:sldId id="379" r:id="rId4"/>
    <p:sldId id="380" r:id="rId5"/>
    <p:sldId id="381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76" r:id="rId20"/>
    <p:sldId id="377" r:id="rId21"/>
    <p:sldId id="378" r:id="rId22"/>
    <p:sldId id="396" r:id="rId23"/>
    <p:sldId id="397" r:id="rId24"/>
    <p:sldId id="400" r:id="rId25"/>
    <p:sldId id="382" r:id="rId26"/>
    <p:sldId id="403" r:id="rId27"/>
    <p:sldId id="404" r:id="rId28"/>
    <p:sldId id="405" r:id="rId29"/>
    <p:sldId id="406" r:id="rId30"/>
    <p:sldId id="407" r:id="rId31"/>
    <p:sldId id="484" r:id="rId32"/>
    <p:sldId id="485" r:id="rId33"/>
    <p:sldId id="506" r:id="rId34"/>
    <p:sldId id="486" r:id="rId35"/>
    <p:sldId id="507" r:id="rId36"/>
    <p:sldId id="365" r:id="rId37"/>
    <p:sldId id="366" r:id="rId38"/>
    <p:sldId id="520" r:id="rId39"/>
    <p:sldId id="519" r:id="rId40"/>
    <p:sldId id="522" r:id="rId41"/>
    <p:sldId id="523" r:id="rId42"/>
    <p:sldId id="511" r:id="rId43"/>
    <p:sldId id="512" r:id="rId44"/>
    <p:sldId id="513" r:id="rId45"/>
    <p:sldId id="518" r:id="rId46"/>
    <p:sldId id="515" r:id="rId47"/>
    <p:sldId id="524" r:id="rId48"/>
    <p:sldId id="525" r:id="rId49"/>
    <p:sldId id="516" r:id="rId50"/>
    <p:sldId id="526" r:id="rId51"/>
    <p:sldId id="517" r:id="rId52"/>
    <p:sldId id="527" r:id="rId53"/>
    <p:sldId id="528" r:id="rId54"/>
    <p:sldId id="341" r:id="rId55"/>
    <p:sldId id="492" r:id="rId56"/>
    <p:sldId id="493" r:id="rId57"/>
    <p:sldId id="529" r:id="rId58"/>
    <p:sldId id="530" r:id="rId59"/>
    <p:sldId id="531" r:id="rId60"/>
    <p:sldId id="532" r:id="rId61"/>
    <p:sldId id="533" r:id="rId62"/>
    <p:sldId id="534" r:id="rId63"/>
    <p:sldId id="535" r:id="rId64"/>
    <p:sldId id="536" r:id="rId65"/>
    <p:sldId id="537" r:id="rId66"/>
    <p:sldId id="538" r:id="rId67"/>
    <p:sldId id="539" r:id="rId68"/>
    <p:sldId id="342" r:id="rId69"/>
    <p:sldId id="343" r:id="rId70"/>
    <p:sldId id="540" r:id="rId71"/>
    <p:sldId id="541" r:id="rId72"/>
    <p:sldId id="542" r:id="rId73"/>
    <p:sldId id="349" r:id="rId74"/>
    <p:sldId id="543" r:id="rId75"/>
    <p:sldId id="500" r:id="rId76"/>
    <p:sldId id="488" r:id="rId77"/>
    <p:sldId id="489" r:id="rId78"/>
    <p:sldId id="509" r:id="rId79"/>
    <p:sldId id="544" r:id="rId80"/>
    <p:sldId id="545" r:id="rId81"/>
    <p:sldId id="546" r:id="rId82"/>
    <p:sldId id="351" r:id="rId83"/>
    <p:sldId id="352" r:id="rId84"/>
    <p:sldId id="353" r:id="rId85"/>
    <p:sldId id="354" r:id="rId86"/>
    <p:sldId id="355" r:id="rId87"/>
    <p:sldId id="547" r:id="rId88"/>
    <p:sldId id="548" r:id="rId89"/>
    <p:sldId id="347" r:id="rId90"/>
    <p:sldId id="348" r:id="rId91"/>
    <p:sldId id="549" r:id="rId92"/>
    <p:sldId id="350" r:id="rId93"/>
    <p:sldId id="550" r:id="rId94"/>
    <p:sldId id="551" r:id="rId95"/>
    <p:sldId id="552" r:id="rId96"/>
    <p:sldId id="553" r:id="rId97"/>
    <p:sldId id="554" r:id="rId98"/>
    <p:sldId id="356" r:id="rId99"/>
    <p:sldId id="357" r:id="rId100"/>
    <p:sldId id="314" r:id="rId101"/>
    <p:sldId id="360" r:id="rId102"/>
    <p:sldId id="362" r:id="rId103"/>
    <p:sldId id="363" r:id="rId104"/>
    <p:sldId id="358" r:id="rId105"/>
    <p:sldId id="361" r:id="rId106"/>
    <p:sldId id="364" r:id="rId107"/>
    <p:sldId id="555" r:id="rId108"/>
    <p:sldId id="556" r:id="rId109"/>
    <p:sldId id="337" r:id="rId110"/>
    <p:sldId id="338" r:id="rId111"/>
    <p:sldId id="339" r:id="rId112"/>
    <p:sldId id="340" r:id="rId113"/>
    <p:sldId id="557" r:id="rId114"/>
    <p:sldId id="558" r:id="rId115"/>
    <p:sldId id="559" r:id="rId116"/>
    <p:sldId id="344" r:id="rId117"/>
    <p:sldId id="345" r:id="rId118"/>
    <p:sldId id="560" r:id="rId119"/>
    <p:sldId id="561" r:id="rId120"/>
    <p:sldId id="562" r:id="rId121"/>
    <p:sldId id="563" r:id="rId122"/>
    <p:sldId id="564" r:id="rId123"/>
    <p:sldId id="346" r:id="rId124"/>
    <p:sldId id="565" r:id="rId125"/>
    <p:sldId id="566" r:id="rId126"/>
    <p:sldId id="567" r:id="rId127"/>
    <p:sldId id="568" r:id="rId128"/>
    <p:sldId id="569" r:id="rId129"/>
    <p:sldId id="570" r:id="rId130"/>
    <p:sldId id="571" r:id="rId131"/>
    <p:sldId id="572" r:id="rId1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00FF"/>
    <a:srgbClr val="FF6600"/>
    <a:srgbClr val="0000FF"/>
    <a:srgbClr val="161616"/>
    <a:srgbClr val="B993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7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270.png"/><Relationship Id="rId4" Type="http://schemas.openxmlformats.org/officeDocument/2006/relationships/image" Target="../media/image131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26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2.png"/><Relationship Id="rId4" Type="http://schemas.openxmlformats.org/officeDocument/2006/relationships/image" Target="../media/image30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60.png"/><Relationship Id="rId4" Type="http://schemas.openxmlformats.org/officeDocument/2006/relationships/image" Target="../media/image320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02.png"/><Relationship Id="rId4" Type="http://schemas.openxmlformats.org/officeDocument/2006/relationships/image" Target="../media/image9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92.png"/><Relationship Id="rId4" Type="http://schemas.openxmlformats.org/officeDocument/2006/relationships/image" Target="../media/image182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11.png"/><Relationship Id="rId7" Type="http://schemas.openxmlformats.org/officeDocument/2006/relationships/image" Target="../media/image8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3.png"/><Relationship Id="rId4" Type="http://schemas.openxmlformats.org/officeDocument/2006/relationships/image" Target="../media/image511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33.png"/><Relationship Id="rId4" Type="http://schemas.openxmlformats.org/officeDocument/2006/relationships/image" Target="../media/image123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Pfor2c8kxf0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A05n32Bl0aY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52.png"/><Relationship Id="rId4" Type="http://schemas.openxmlformats.org/officeDocument/2006/relationships/image" Target="../media/image14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25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2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15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997190" cy="3566160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50" charset="0"/>
              </a:rPr>
              <a:t>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Completed Notes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IB Land!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44" y="1531726"/>
            <a:ext cx="85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Since this course is </a:t>
            </a:r>
            <a:r>
              <a:rPr lang="en-US" sz="2800" i="1" dirty="0">
                <a:latin typeface="+mj-lt"/>
              </a:rPr>
              <a:t>International</a:t>
            </a:r>
            <a:r>
              <a:rPr lang="en-US" sz="2800" dirty="0">
                <a:latin typeface="+mj-lt"/>
              </a:rPr>
              <a:t> all of the units must be in the “European” format rather than the “American” format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144" y="2485833"/>
            <a:ext cx="85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This means that instead of writing units with a fraction slash, we must use negative exponents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97534"/>
              </p:ext>
            </p:extLst>
          </p:nvPr>
        </p:nvGraphicFramePr>
        <p:xfrm>
          <a:off x="291546" y="3676371"/>
          <a:ext cx="4253950" cy="24328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126975">
                  <a:extLst>
                    <a:ext uri="{9D8B030D-6E8A-4147-A177-3AD203B41FA5}">
                      <a16:colId xmlns:a16="http://schemas.microsoft.com/office/drawing/2014/main" val="2576338990"/>
                    </a:ext>
                  </a:extLst>
                </a:gridCol>
                <a:gridCol w="2126975">
                  <a:extLst>
                    <a:ext uri="{9D8B030D-6E8A-4147-A177-3AD203B41FA5}">
                      <a16:colId xmlns:a16="http://schemas.microsoft.com/office/drawing/2014/main" val="471259992"/>
                    </a:ext>
                  </a:extLst>
                </a:gridCol>
              </a:tblGrid>
              <a:tr h="810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7 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913311"/>
                  </a:ext>
                </a:extLst>
              </a:tr>
              <a:tr h="810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9.81 m/s</a:t>
                      </a:r>
                      <a:r>
                        <a:rPr lang="en-US" sz="3200" baseline="30000" dirty="0">
                          <a:latin typeface="+mj-lt"/>
                        </a:rPr>
                        <a:t>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382379"/>
                  </a:ext>
                </a:extLst>
              </a:tr>
              <a:tr h="810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87</a:t>
                      </a:r>
                      <a:r>
                        <a:rPr lang="en-US" sz="3200" baseline="0" dirty="0">
                          <a:latin typeface="+mj-lt"/>
                        </a:rPr>
                        <a:t> g/cm</a:t>
                      </a:r>
                      <a:r>
                        <a:rPr lang="en-US" sz="3200" baseline="30000" dirty="0">
                          <a:latin typeface="+mj-lt"/>
                        </a:rPr>
                        <a:t>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0436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4239422"/>
                  </p:ext>
                </p:extLst>
              </p:nvPr>
            </p:nvGraphicFramePr>
            <p:xfrm>
              <a:off x="4613099" y="3676371"/>
              <a:ext cx="4253950" cy="2432880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2126975">
                      <a:extLst>
                        <a:ext uri="{9D8B030D-6E8A-4147-A177-3AD203B41FA5}">
                          <a16:colId xmlns:a16="http://schemas.microsoft.com/office/drawing/2014/main" val="2576338990"/>
                        </a:ext>
                      </a:extLst>
                    </a:gridCol>
                    <a:gridCol w="2126975">
                      <a:extLst>
                        <a:ext uri="{9D8B030D-6E8A-4147-A177-3AD203B41FA5}">
                          <a16:colId xmlns:a16="http://schemas.microsoft.com/office/drawing/2014/main" val="471259992"/>
                        </a:ext>
                      </a:extLst>
                    </a:gridCol>
                  </a:tblGrid>
                  <a:tr h="810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</a:rPr>
                            <a:t>6.67</a:t>
                          </a:r>
                          <a:r>
                            <a:rPr lang="en-US" sz="3200" baseline="0" dirty="0"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sz="3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baseline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baseline="0" smtClean="0"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0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2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baseline="0" smtClean="0">
                                              <a:latin typeface="Cambria Math" panose="02040503050406030204" pitchFamily="18" charset="0"/>
                                            </a:rPr>
                                            <m:t>kg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0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9913311"/>
                      </a:ext>
                    </a:extLst>
                  </a:tr>
                  <a:tr h="810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</a:rPr>
                            <a:t>2.2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den>
                              </m:f>
                            </m:oMath>
                          </a14:m>
                          <a:endParaRPr lang="en-US" sz="3200" i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4382379"/>
                      </a:ext>
                    </a:extLst>
                  </a:tr>
                  <a:tr h="810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8.31</a:t>
                          </a:r>
                          <a:r>
                            <a:rPr lang="en-US" sz="36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US" sz="2800" b="0" i="0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latin typeface="Cambria Math" panose="02040503050406030204" pitchFamily="18" charset="0"/>
                                    </a:rPr>
                                    <m:t>mol</m:t>
                                  </m:r>
                                </m:den>
                              </m:f>
                            </m:oMath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10436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4239422"/>
                  </p:ext>
                </p:extLst>
              </p:nvPr>
            </p:nvGraphicFramePr>
            <p:xfrm>
              <a:off x="4613099" y="3676371"/>
              <a:ext cx="4253950" cy="2432880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2126975">
                      <a:extLst>
                        <a:ext uri="{9D8B030D-6E8A-4147-A177-3AD203B41FA5}">
                          <a16:colId xmlns:a16="http://schemas.microsoft.com/office/drawing/2014/main" val="2576338990"/>
                        </a:ext>
                      </a:extLst>
                    </a:gridCol>
                    <a:gridCol w="2126975">
                      <a:extLst>
                        <a:ext uri="{9D8B030D-6E8A-4147-A177-3AD203B41FA5}">
                          <a16:colId xmlns:a16="http://schemas.microsoft.com/office/drawing/2014/main" val="471259992"/>
                        </a:ext>
                      </a:extLst>
                    </a:gridCol>
                  </a:tblGrid>
                  <a:tr h="810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6" t="-752" r="-100286" b="-209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9913311"/>
                      </a:ext>
                    </a:extLst>
                  </a:tr>
                  <a:tr h="810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6" t="-100000" r="-100286" b="-10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4382379"/>
                      </a:ext>
                    </a:extLst>
                  </a:tr>
                  <a:tr h="810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6" t="-201504" r="-100286" b="-9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10436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AC73EB0-425B-44F0-B7DD-976778A8E75B}"/>
              </a:ext>
            </a:extLst>
          </p:cNvPr>
          <p:cNvSpPr/>
          <p:nvPr/>
        </p:nvSpPr>
        <p:spPr>
          <a:xfrm>
            <a:off x="2955774" y="3798376"/>
            <a:ext cx="1082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7F19C-BA62-4314-B111-18841D3023DF}"/>
              </a:ext>
            </a:extLst>
          </p:cNvPr>
          <p:cNvSpPr/>
          <p:nvPr/>
        </p:nvSpPr>
        <p:spPr>
          <a:xfrm>
            <a:off x="2933959" y="4600423"/>
            <a:ext cx="1082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22C42-C103-4A97-A2B9-FF634A1FEF3F}"/>
              </a:ext>
            </a:extLst>
          </p:cNvPr>
          <p:cNvSpPr/>
          <p:nvPr/>
        </p:nvSpPr>
        <p:spPr>
          <a:xfrm>
            <a:off x="2811742" y="5415174"/>
            <a:ext cx="1338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 cm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-3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62270-D2D8-4D47-A50B-5A22AA32EE1F}"/>
              </a:ext>
            </a:extLst>
          </p:cNvPr>
          <p:cNvSpPr/>
          <p:nvPr/>
        </p:nvSpPr>
        <p:spPr>
          <a:xfrm>
            <a:off x="6840859" y="3778596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 m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kg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1C0CEB-C7CA-47E6-861D-4CF9D4572C8D}"/>
              </a:ext>
            </a:extLst>
          </p:cNvPr>
          <p:cNvSpPr/>
          <p:nvPr/>
        </p:nvSpPr>
        <p:spPr>
          <a:xfrm>
            <a:off x="7332180" y="4593968"/>
            <a:ext cx="938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 K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0C9BC6-9C21-4B7E-9A82-19D80D4C8CE6}"/>
              </a:ext>
            </a:extLst>
          </p:cNvPr>
          <p:cNvSpPr/>
          <p:nvPr/>
        </p:nvSpPr>
        <p:spPr>
          <a:xfrm>
            <a:off x="6800785" y="5415174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 K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mol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7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2" grpId="0"/>
      <p:bldP spid="1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I don’t know v?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57141" y="1664294"/>
                <a:ext cx="26809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141" y="1664294"/>
                <a:ext cx="268099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544" y="1539131"/>
                <a:ext cx="2897588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4" y="1539131"/>
                <a:ext cx="2897588" cy="1007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A38FE2-D20D-40CF-80E6-FA42714553B1}"/>
                  </a:ext>
                </a:extLst>
              </p:cNvPr>
              <p:cNvSpPr/>
              <p:nvPr/>
            </p:nvSpPr>
            <p:spPr>
              <a:xfrm>
                <a:off x="419544" y="3058558"/>
                <a:ext cx="3747500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4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A38FE2-D20D-40CF-80E6-FA4271455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4" y="3058558"/>
                <a:ext cx="3747500" cy="1007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AD7663-4FCF-4558-9C9B-71D6C6347461}"/>
                  </a:ext>
                </a:extLst>
              </p:cNvPr>
              <p:cNvSpPr/>
              <p:nvPr/>
            </p:nvSpPr>
            <p:spPr>
              <a:xfrm>
                <a:off x="419544" y="4577985"/>
                <a:ext cx="3263457" cy="1058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𝑢𝑡</m:t>
                              </m:r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AD7663-4FCF-4558-9C9B-71D6C634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4" y="4577985"/>
                <a:ext cx="3263457" cy="1058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00062AE-EC1C-480B-A1BF-93F7E54D245F}"/>
              </a:ext>
            </a:extLst>
          </p:cNvPr>
          <p:cNvGrpSpPr/>
          <p:nvPr/>
        </p:nvGrpSpPr>
        <p:grpSpPr>
          <a:xfrm>
            <a:off x="3683001" y="4630499"/>
            <a:ext cx="4581526" cy="953851"/>
            <a:chOff x="3683001" y="4630499"/>
            <a:chExt cx="4581526" cy="953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8C10187-AFAB-4C28-A2B2-7CF9F8E3231D}"/>
                    </a:ext>
                  </a:extLst>
                </p:cNvPr>
                <p:cNvSpPr/>
                <p:nvPr/>
              </p:nvSpPr>
              <p:spPr>
                <a:xfrm>
                  <a:off x="5001070" y="4630499"/>
                  <a:ext cx="3263457" cy="953851"/>
                </a:xfrm>
                <a:prstGeom prst="rect">
                  <a:avLst/>
                </a:prstGeom>
                <a:solidFill>
                  <a:srgbClr val="FFFF00">
                    <a:alpha val="50196"/>
                  </a:srgbClr>
                </a:solidFill>
                <a:ln>
                  <a:solidFill>
                    <a:srgbClr val="C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a:rPr lang="en-US" sz="4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𝑢𝑡</m:t>
                            </m:r>
                            <m:r>
                              <a:rPr lang="en-US" sz="4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box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8C10187-AFAB-4C28-A2B2-7CF9F8E323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1070" y="4630499"/>
                  <a:ext cx="3263457" cy="9538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AD2C411-5FD5-4E59-BA7A-40A2D6160939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3683001" y="5107424"/>
              <a:ext cx="1165224" cy="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FA78D3-634B-42B2-8E9C-C6C012C6C9B5}"/>
                  </a:ext>
                </a:extLst>
              </p:cNvPr>
              <p:cNvSpPr/>
              <p:nvPr/>
            </p:nvSpPr>
            <p:spPr>
              <a:xfrm>
                <a:off x="3953235" y="3055293"/>
                <a:ext cx="2913362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FA78D3-634B-42B2-8E9C-C6C012C6C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35" y="3055293"/>
                <a:ext cx="2913362" cy="10075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14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9" y="1531726"/>
            <a:ext cx="7919932" cy="3268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28073C-F57F-45A2-8FA1-56F2A647F3A8}"/>
              </a:ext>
            </a:extLst>
          </p:cNvPr>
          <p:cNvSpPr/>
          <p:nvPr/>
        </p:nvSpPr>
        <p:spPr>
          <a:xfrm>
            <a:off x="733424" y="2609850"/>
            <a:ext cx="1981201" cy="62865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more equation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8350" y="1779920"/>
                <a:ext cx="464729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50" y="1779920"/>
                <a:ext cx="464729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91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311430"/>
                  </p:ext>
                </p:extLst>
              </p:nvPr>
            </p:nvGraphicFramePr>
            <p:xfrm>
              <a:off x="218300" y="2697548"/>
              <a:ext cx="3715654" cy="350350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15654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</a:tblGrid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311430"/>
                  </p:ext>
                </p:extLst>
              </p:nvPr>
            </p:nvGraphicFramePr>
            <p:xfrm>
              <a:off x="218300" y="2697548"/>
              <a:ext cx="3715654" cy="350350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15654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</a:tblGrid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" t="-694" r="-327" b="-3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" t="-100694" r="-327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" t="-200694" r="-327" b="-1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" t="-300694" r="-32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E4EB11A-A4B8-4D39-B9E6-F73EBAD82A8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33954" y="1531726"/>
              <a:ext cx="4905245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981049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E4EB11A-A4B8-4D39-B9E6-F73EBAD82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694405"/>
                  </p:ext>
                </p:extLst>
              </p:nvPr>
            </p:nvGraphicFramePr>
            <p:xfrm>
              <a:off x="3933954" y="1531726"/>
              <a:ext cx="4905245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981049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81049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21" t="-134965" r="-301863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21" t="-134965" r="-201863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21" t="-134965" r="-101863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621" t="-134965" r="-1863" b="-303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1" t="-233333" r="-401863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21" t="-233333" r="-301863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21" t="-233333" r="-101863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621" t="-233333" r="-1863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1" t="-333333" r="-401863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21" t="-333333" r="-301863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21" t="-333333" r="-201863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21" t="-333333" r="-101863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1" t="-433333" r="-401863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21" t="-433333" r="-301863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621" t="-433333" r="-201863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621" t="-433333" r="-1863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724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3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0139537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447266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0139537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30" y="1531726"/>
            <a:ext cx="470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You speed up with a uniform acceleration from 0 m/s to 30 m/s in 5 seconds. How far have you gone?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8EE21A-4160-444B-BE65-BF372F9873B3}"/>
                  </a:ext>
                </a:extLst>
              </p:cNvPr>
              <p:cNvSpPr/>
              <p:nvPr/>
            </p:nvSpPr>
            <p:spPr>
              <a:xfrm>
                <a:off x="510998" y="5186666"/>
                <a:ext cx="2975878" cy="862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8EE21A-4160-444B-BE65-BF372F987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8" y="5186666"/>
                <a:ext cx="2975878" cy="862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C25303F-BCCE-43FC-99CA-2C3B312F468A}"/>
              </a:ext>
            </a:extLst>
          </p:cNvPr>
          <p:cNvSpPr/>
          <p:nvPr/>
        </p:nvSpPr>
        <p:spPr>
          <a:xfrm>
            <a:off x="6876907" y="2574633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826AC-1F64-4FE7-B418-C0CF7797338B}"/>
              </a:ext>
            </a:extLst>
          </p:cNvPr>
          <p:cNvSpPr/>
          <p:nvPr/>
        </p:nvSpPr>
        <p:spPr>
          <a:xfrm>
            <a:off x="6738247" y="3442509"/>
            <a:ext cx="2002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m 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DBE23-E242-4DE4-907F-0AEB13213A8D}"/>
              </a:ext>
            </a:extLst>
          </p:cNvPr>
          <p:cNvSpPr/>
          <p:nvPr/>
        </p:nvSpPr>
        <p:spPr>
          <a:xfrm>
            <a:off x="7328806" y="5204202"/>
            <a:ext cx="82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2EFB94-5A77-4E27-904B-5E0E774E8EEF}"/>
              </a:ext>
            </a:extLst>
          </p:cNvPr>
          <p:cNvSpPr/>
          <p:nvPr/>
        </p:nvSpPr>
        <p:spPr>
          <a:xfrm>
            <a:off x="7532387" y="1686009"/>
            <a:ext cx="413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523B55-BB24-4122-B8DA-60DD5E327291}"/>
              </a:ext>
            </a:extLst>
          </p:cNvPr>
          <p:cNvSpPr/>
          <p:nvPr/>
        </p:nvSpPr>
        <p:spPr>
          <a:xfrm>
            <a:off x="7029672" y="4336326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------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5DEB53-4F05-4556-87EE-B25C42F47E7B}"/>
                  </a:ext>
                </a:extLst>
              </p:cNvPr>
              <p:cNvSpPr/>
              <p:nvPr/>
            </p:nvSpPr>
            <p:spPr>
              <a:xfrm>
                <a:off x="3386855" y="5291710"/>
                <a:ext cx="20151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5DEB53-4F05-4556-87EE-B25C42F4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55" y="5291710"/>
                <a:ext cx="201510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21D9949E-50BA-432D-AB72-ED167EA1BD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6030" y="2866489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21D9949E-50BA-432D-AB72-ED167EA1BD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86294"/>
                  </p:ext>
                </p:extLst>
              </p:nvPr>
            </p:nvGraphicFramePr>
            <p:xfrm>
              <a:off x="426030" y="2866489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8" t="-1220" r="-131210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84146" t="-1220" r="-3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84146" t="-1220" r="-2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4146" t="-1220" r="-1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84146" t="-1220" r="-2439" b="-3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8" t="-101220" r="-131210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4146" t="-101220" r="-4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84146" t="-101220" r="-3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4146" t="-101220" r="-1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84146" t="-101220" r="-2439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8" t="-203704" r="-131210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4146" t="-203704" r="-4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84146" t="-203704" r="-3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84146" t="-203704" r="-2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84146" t="-203704" r="-1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8" t="-300000" r="-1312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84146" t="-300000" r="-4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84146" t="-300000" r="-3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84146" t="-300000" r="-2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84146" t="-300000" r="-243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9AB95A6-CEA1-4A62-BDA4-D83D2BB38857}"/>
              </a:ext>
            </a:extLst>
          </p:cNvPr>
          <p:cNvSpPr/>
          <p:nvPr/>
        </p:nvSpPr>
        <p:spPr>
          <a:xfrm>
            <a:off x="426030" y="4349773"/>
            <a:ext cx="4403306" cy="518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4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191942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78034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191942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7654" y="1531726"/>
            <a:ext cx="502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If a plane on a runway is accelerating at 4.8 m s</a:t>
            </a:r>
            <a:r>
              <a:rPr lang="en-US" sz="2400" baseline="30000" dirty="0">
                <a:latin typeface="Calibri Light" panose="020F0302020204030204" pitchFamily="34" charset="0"/>
              </a:rPr>
              <a:t>-2</a:t>
            </a:r>
            <a:r>
              <a:rPr lang="en-US" sz="2400" dirty="0">
                <a:latin typeface="Calibri Light" panose="020F0302020204030204" pitchFamily="34" charset="0"/>
              </a:rPr>
              <a:t> for 15 seconds before taking off, how long should the runway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634" y="2868778"/>
                <a:ext cx="3067506" cy="738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4" y="2868778"/>
                <a:ext cx="3067506" cy="738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FBD8DE-1A9D-4A1A-9B71-FC288D72E9BA}"/>
                  </a:ext>
                </a:extLst>
              </p:cNvPr>
              <p:cNvSpPr/>
              <p:nvPr/>
            </p:nvSpPr>
            <p:spPr>
              <a:xfrm>
                <a:off x="406515" y="3735096"/>
                <a:ext cx="5139484" cy="738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(0)(15)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(4.8)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(15)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FBD8DE-1A9D-4A1A-9B71-FC288D72E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15" y="3735096"/>
                <a:ext cx="5139484" cy="738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6E7ADB-C62A-4617-8FBA-D619350A3871}"/>
                  </a:ext>
                </a:extLst>
              </p:cNvPr>
              <p:cNvSpPr/>
              <p:nvPr/>
            </p:nvSpPr>
            <p:spPr>
              <a:xfrm>
                <a:off x="1555387" y="4900369"/>
                <a:ext cx="2605713" cy="707886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=540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6E7ADB-C62A-4617-8FBA-D619350A3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87" y="4900369"/>
                <a:ext cx="260571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30ED96B-B3BD-4F8A-8046-FAD5AC98BF20}"/>
              </a:ext>
            </a:extLst>
          </p:cNvPr>
          <p:cNvSpPr/>
          <p:nvPr/>
        </p:nvSpPr>
        <p:spPr>
          <a:xfrm>
            <a:off x="6876907" y="2574633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709EB-378F-42A0-A2BE-B39E720B3832}"/>
              </a:ext>
            </a:extLst>
          </p:cNvPr>
          <p:cNvSpPr/>
          <p:nvPr/>
        </p:nvSpPr>
        <p:spPr>
          <a:xfrm>
            <a:off x="7031598" y="3442509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------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733FFC-B0DC-4AA2-91ED-A1253C53DF74}"/>
              </a:ext>
            </a:extLst>
          </p:cNvPr>
          <p:cNvSpPr/>
          <p:nvPr/>
        </p:nvSpPr>
        <p:spPr>
          <a:xfrm>
            <a:off x="7190147" y="5204202"/>
            <a:ext cx="1098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B4134-9CB5-4AAE-8C10-F3F3C1B39D28}"/>
              </a:ext>
            </a:extLst>
          </p:cNvPr>
          <p:cNvSpPr/>
          <p:nvPr/>
        </p:nvSpPr>
        <p:spPr>
          <a:xfrm>
            <a:off x="7532387" y="1686009"/>
            <a:ext cx="413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A732F-B2D6-43A5-99C8-83A814069363}"/>
              </a:ext>
            </a:extLst>
          </p:cNvPr>
          <p:cNvSpPr/>
          <p:nvPr/>
        </p:nvSpPr>
        <p:spPr>
          <a:xfrm>
            <a:off x="6682795" y="4336660"/>
            <a:ext cx="2113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4.8 m 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3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5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8177515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81440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8177515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7654" y="1531726"/>
            <a:ext cx="5021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A driver slams on the brakes and skids for 3 seconds before coming to a stop. You go and measure that the skid marks show a deceleration over 9 m. What was the initial speed of the car?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E9743F-3506-44F5-B53A-15752A1E072C}"/>
                  </a:ext>
                </a:extLst>
              </p:cNvPr>
              <p:cNvSpPr/>
              <p:nvPr/>
            </p:nvSpPr>
            <p:spPr>
              <a:xfrm>
                <a:off x="347654" y="3617880"/>
                <a:ext cx="206838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E9743F-3506-44F5-B53A-15752A1E0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4" y="3617880"/>
                <a:ext cx="2068387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522980-78E0-4FB3-9BC6-023BCFA08B94}"/>
                  </a:ext>
                </a:extLst>
              </p:cNvPr>
              <p:cNvSpPr/>
              <p:nvPr/>
            </p:nvSpPr>
            <p:spPr>
              <a:xfrm>
                <a:off x="347654" y="4473762"/>
                <a:ext cx="210487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box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522980-78E0-4FB3-9BC6-023BCFA08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4" y="4473762"/>
                <a:ext cx="2104872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D3D94F-99F5-4DEE-9BA4-C08C85313BF7}"/>
                  </a:ext>
                </a:extLst>
              </p:cNvPr>
              <p:cNvSpPr/>
              <p:nvPr/>
            </p:nvSpPr>
            <p:spPr>
              <a:xfrm>
                <a:off x="2416041" y="5432003"/>
                <a:ext cx="2404055" cy="58477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D3D94F-99F5-4DEE-9BA4-C08C8531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041" y="5432003"/>
                <a:ext cx="24040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327656D-6FE8-4B41-B6AB-E5C216661537}"/>
              </a:ext>
            </a:extLst>
          </p:cNvPr>
          <p:cNvSpPr/>
          <p:nvPr/>
        </p:nvSpPr>
        <p:spPr>
          <a:xfrm>
            <a:off x="7532535" y="2574633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D926B3-F660-41F8-ADB2-5F4005A4502C}"/>
              </a:ext>
            </a:extLst>
          </p:cNvPr>
          <p:cNvSpPr/>
          <p:nvPr/>
        </p:nvSpPr>
        <p:spPr>
          <a:xfrm>
            <a:off x="6876909" y="3442509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D89A13-154C-4F13-9DC4-63AFA04F3267}"/>
              </a:ext>
            </a:extLst>
          </p:cNvPr>
          <p:cNvSpPr/>
          <p:nvPr/>
        </p:nvSpPr>
        <p:spPr>
          <a:xfrm>
            <a:off x="7328807" y="5204202"/>
            <a:ext cx="82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381057-3508-4A2B-A448-72B940A040FB}"/>
              </a:ext>
            </a:extLst>
          </p:cNvPr>
          <p:cNvSpPr/>
          <p:nvPr/>
        </p:nvSpPr>
        <p:spPr>
          <a:xfrm>
            <a:off x="7216596" y="1686009"/>
            <a:ext cx="1045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76C3CD-FA0B-4A75-BD05-44E6EBE1BD9D}"/>
              </a:ext>
            </a:extLst>
          </p:cNvPr>
          <p:cNvSpPr/>
          <p:nvPr/>
        </p:nvSpPr>
        <p:spPr>
          <a:xfrm>
            <a:off x="7134040" y="4336660"/>
            <a:ext cx="1210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-----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C3F980E-80B1-48D4-9084-DE7501575B0F}"/>
                  </a:ext>
                </a:extLst>
              </p:cNvPr>
              <p:cNvSpPr/>
              <p:nvPr/>
            </p:nvSpPr>
            <p:spPr>
              <a:xfrm>
                <a:off x="2281090" y="4438415"/>
                <a:ext cx="2002279" cy="765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(9)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den>
                          </m:f>
                        </m:e>
                      </m:box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C3F980E-80B1-48D4-9084-DE7501575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90" y="4438415"/>
                <a:ext cx="2002279" cy="765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811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the 5 primary variables of motion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the proper kinematic equation to use for a problem that is presented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rearrange to solve for the unknown variable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for an unknown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8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Free Fall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Oval 3"/>
          <p:cNvSpPr/>
          <p:nvPr/>
        </p:nvSpPr>
        <p:spPr>
          <a:xfrm>
            <a:off x="6020666" y="1112375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27198" y="1734416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973909" y="2947088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7198" y="2947088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42720" y="2042841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37590" y="1482260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50" y="477445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06DDA02-48F8-472E-B754-89A72BEF5591}"/>
              </a:ext>
            </a:extLst>
          </p:cNvPr>
          <p:cNvSpPr/>
          <p:nvPr/>
        </p:nvSpPr>
        <p:spPr>
          <a:xfrm>
            <a:off x="7322183" y="1387173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E0E044-336B-49B9-AA30-08C42531DFCB}"/>
              </a:ext>
            </a:extLst>
          </p:cNvPr>
          <p:cNvSpPr/>
          <p:nvPr/>
        </p:nvSpPr>
        <p:spPr>
          <a:xfrm>
            <a:off x="7322183" y="159007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EFB8F5-B243-4BE6-AC66-E15C049F8B06}"/>
              </a:ext>
            </a:extLst>
          </p:cNvPr>
          <p:cNvSpPr/>
          <p:nvPr/>
        </p:nvSpPr>
        <p:spPr>
          <a:xfrm>
            <a:off x="7322183" y="190444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434AEA-0129-4A50-BBC6-29DAD6F796E8}"/>
              </a:ext>
            </a:extLst>
          </p:cNvPr>
          <p:cNvSpPr/>
          <p:nvPr/>
        </p:nvSpPr>
        <p:spPr>
          <a:xfrm>
            <a:off x="7322183" y="237372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397487-5F63-4955-8319-4956B7F8DEA2}"/>
              </a:ext>
            </a:extLst>
          </p:cNvPr>
          <p:cNvSpPr/>
          <p:nvPr/>
        </p:nvSpPr>
        <p:spPr>
          <a:xfrm>
            <a:off x="7322183" y="3011504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F0F89A-5B4C-4776-ADB9-3519B426EEB4}"/>
              </a:ext>
            </a:extLst>
          </p:cNvPr>
          <p:cNvSpPr/>
          <p:nvPr/>
        </p:nvSpPr>
        <p:spPr>
          <a:xfrm>
            <a:off x="7322183" y="1390820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203A889C-5F10-4ACF-BF13-9C281338EC5D}"/>
              </a:ext>
            </a:extLst>
          </p:cNvPr>
          <p:cNvSpPr/>
          <p:nvPr/>
        </p:nvSpPr>
        <p:spPr>
          <a:xfrm rot="10800000">
            <a:off x="8321041" y="0"/>
            <a:ext cx="822956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632C3-567D-4450-A9B3-1C8B21EDAB82}"/>
              </a:ext>
            </a:extLst>
          </p:cNvPr>
          <p:cNvSpPr txBox="1"/>
          <p:nvPr/>
        </p:nvSpPr>
        <p:spPr>
          <a:xfrm>
            <a:off x="8321041" y="0"/>
            <a:ext cx="77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300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0017 0.02801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2801 L 0.00035 0.07547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7547 L -3.88889E-6 0.1419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419 L -3.88889E-6 0.23611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3611 L -3.88889E-6 0.35972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Free Fall?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17146" y="2562352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23678" y="3184393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0389" y="4397065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3678" y="4397065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9200" y="3492818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34070" y="2932237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" y="1927422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973165" y="2840797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3165" y="3043702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73165" y="3358072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73165" y="3827352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73165" y="446512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3165" y="2844444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4D2B4-14BE-46C6-BB78-A1A80142E148}"/>
              </a:ext>
            </a:extLst>
          </p:cNvPr>
          <p:cNvSpPr txBox="1"/>
          <p:nvPr/>
        </p:nvSpPr>
        <p:spPr>
          <a:xfrm>
            <a:off x="3102980" y="1927422"/>
            <a:ext cx="520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only force acting on the object is gravity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7BEF4-621A-478C-9F39-FA215DD47979}"/>
              </a:ext>
            </a:extLst>
          </p:cNvPr>
          <p:cNvSpPr txBox="1"/>
          <p:nvPr/>
        </p:nvSpPr>
        <p:spPr>
          <a:xfrm>
            <a:off x="3115949" y="3796900"/>
            <a:ext cx="52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*No Air Resistance*</a:t>
            </a:r>
          </a:p>
        </p:txBody>
      </p:sp>
    </p:spTree>
    <p:extLst>
      <p:ext uri="{BB962C8B-B14F-4D97-AF65-F5344CB8AC3E}">
        <p14:creationId xmlns:p14="http://schemas.microsoft.com/office/powerpoint/2010/main" val="19124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017 0.02801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2801 L 0.00035 0.07546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7546 L -4.44444E-6 0.1419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419 L -4.44444E-6 0.23611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23611 L -4.44444E-6 0.35972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 System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9" y="1412586"/>
            <a:ext cx="6371122" cy="4843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267637" y="3625436"/>
            <a:ext cx="479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*Taken directly from the IB Physics Data Booklet</a:t>
            </a:r>
          </a:p>
        </p:txBody>
      </p:sp>
    </p:spTree>
    <p:extLst>
      <p:ext uri="{BB962C8B-B14F-4D97-AF65-F5344CB8AC3E}">
        <p14:creationId xmlns:p14="http://schemas.microsoft.com/office/powerpoint/2010/main" val="1455416662"/>
      </p:ext>
    </p:extLst>
  </p:cSld>
  <p:clrMapOvr>
    <a:masterClrMapping/>
  </p:clrMapOvr>
  <p:transition spd="slow">
    <p:push dir="u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due to Gravity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60EEC-A8F8-4A87-B7E8-011003838442}"/>
              </a:ext>
            </a:extLst>
          </p:cNvPr>
          <p:cNvSpPr txBox="1"/>
          <p:nvPr/>
        </p:nvSpPr>
        <p:spPr>
          <a:xfrm>
            <a:off x="-343112" y="2118497"/>
            <a:ext cx="8560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115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115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9A8BA4-8CF4-41AD-B372-AE64F6F9EA1C}"/>
              </a:ext>
            </a:extLst>
          </p:cNvPr>
          <p:cNvCxnSpPr/>
          <p:nvPr/>
        </p:nvCxnSpPr>
        <p:spPr>
          <a:xfrm>
            <a:off x="8499288" y="2522841"/>
            <a:ext cx="0" cy="3449894"/>
          </a:xfrm>
          <a:prstGeom prst="straightConnector1">
            <a:avLst/>
          </a:prstGeom>
          <a:ln w="152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A8D6B4-4E4C-4A1E-AF83-E833EC2B9D30}"/>
              </a:ext>
            </a:extLst>
          </p:cNvPr>
          <p:cNvSpPr txBox="1"/>
          <p:nvPr/>
        </p:nvSpPr>
        <p:spPr>
          <a:xfrm>
            <a:off x="5500488" y="4798276"/>
            <a:ext cx="285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54520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drop something?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3953196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85" y="1531726"/>
            <a:ext cx="732636" cy="14234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3852" y="185420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92581" y="197636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92581" y="220732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92581" y="184726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608970" y="583012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61040" y="5829348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36751" y="5817419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EDC9A97-C60E-4908-9D15-BB18A39DDC3F}"/>
              </a:ext>
            </a:extLst>
          </p:cNvPr>
          <p:cNvSpPr/>
          <p:nvPr/>
        </p:nvSpPr>
        <p:spPr>
          <a:xfrm>
            <a:off x="7016889" y="300989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10CB48-4E7D-48C9-977C-D3970D0DC53A}"/>
              </a:ext>
            </a:extLst>
          </p:cNvPr>
          <p:cNvSpPr/>
          <p:nvPr/>
        </p:nvSpPr>
        <p:spPr>
          <a:xfrm>
            <a:off x="6669037" y="4479438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67619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018 0.018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851 L -0.00018 0.0527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5277 L -0.00018 0.125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23 L -0.00018 0.2930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9305 L -0.00052 0.599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" grpId="0"/>
      <p:bldP spid="3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up?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076386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071194" y="1591551"/>
            <a:ext cx="380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1" y="4666816"/>
            <a:ext cx="732636" cy="14234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72727" y="185420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4627" y="197636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577" y="220732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83352" y="270719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61127" y="359681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42077" y="4974216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320" y="6056315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64344" y="5092700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16414" y="509192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89744" y="510619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230215" y="1976092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59169" y="220861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8529" y="2706926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38235" y="359655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6007" y="497421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377989" y="483237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430059" y="483160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405770" y="4819675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16B0C0C-D344-4FD7-AC8B-1553C31B3FFF}"/>
              </a:ext>
            </a:extLst>
          </p:cNvPr>
          <p:cNvGrpSpPr/>
          <p:nvPr/>
        </p:nvGrpSpPr>
        <p:grpSpPr>
          <a:xfrm>
            <a:off x="1250776" y="1414873"/>
            <a:ext cx="2822032" cy="584775"/>
            <a:chOff x="1250776" y="1414873"/>
            <a:chExt cx="2822032" cy="5847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A9413A3-37BE-45A6-9F37-AAA7608DA65D}"/>
                </a:ext>
              </a:extLst>
            </p:cNvPr>
            <p:cNvCxnSpPr>
              <a:stCxn id="14" idx="7"/>
            </p:cNvCxnSpPr>
            <p:nvPr/>
          </p:nvCxnSpPr>
          <p:spPr>
            <a:xfrm flipV="1">
              <a:off x="1250776" y="1752600"/>
              <a:ext cx="1424953" cy="11499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BD8CD4-DEC9-489A-8337-310FA7A4C038}"/>
                </a:ext>
              </a:extLst>
            </p:cNvPr>
            <p:cNvSpPr txBox="1"/>
            <p:nvPr/>
          </p:nvSpPr>
          <p:spPr>
            <a:xfrm>
              <a:off x="2657036" y="141487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 m s</a:t>
              </a:r>
              <a:r>
                <a:rPr lang="en-US" sz="3200" baseline="30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463177B-2696-46B5-B70A-9A4837BFD9E5}"/>
              </a:ext>
            </a:extLst>
          </p:cNvPr>
          <p:cNvSpPr txBox="1"/>
          <p:nvPr/>
        </p:nvSpPr>
        <p:spPr>
          <a:xfrm rot="16200000">
            <a:off x="5053174" y="2930664"/>
            <a:ext cx="179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nd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89EBB57-32FE-4A97-9F48-36CEFF6C0F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89EBB57-32FE-4A97-9F48-36CEFF6C0F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267891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CAB2BD1-743F-4C8D-9FE8-4D2C0BBE9FCA}"/>
              </a:ext>
            </a:extLst>
          </p:cNvPr>
          <p:cNvSpPr txBox="1"/>
          <p:nvPr/>
        </p:nvSpPr>
        <p:spPr>
          <a:xfrm rot="16200000">
            <a:off x="1508715" y="2890602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FFB7C-EB65-44DE-AA2B-B7E185A5529D}"/>
              </a:ext>
            </a:extLst>
          </p:cNvPr>
          <p:cNvSpPr/>
          <p:nvPr/>
        </p:nvSpPr>
        <p:spPr>
          <a:xfrm>
            <a:off x="7351725" y="3334643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2B5DFF-3A4A-4780-A352-92B5A800A94E}"/>
              </a:ext>
            </a:extLst>
          </p:cNvPr>
          <p:cNvSpPr/>
          <p:nvPr/>
        </p:nvSpPr>
        <p:spPr>
          <a:xfrm>
            <a:off x="7046353" y="4804182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577EA8-E7A2-4781-9421-3F4C466206C3}"/>
              </a:ext>
            </a:extLst>
          </p:cNvPr>
          <p:cNvSpPr/>
          <p:nvPr/>
        </p:nvSpPr>
        <p:spPr>
          <a:xfrm>
            <a:off x="3740341" y="4056131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6BC147-10AD-4F19-8199-F5AB0A93146C}"/>
              </a:ext>
            </a:extLst>
          </p:cNvPr>
          <p:cNvSpPr/>
          <p:nvPr/>
        </p:nvSpPr>
        <p:spPr>
          <a:xfrm>
            <a:off x="3434970" y="4804182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56271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0139 -0.200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0046 L 0.00348 -0.33194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33194 L 0.00625 -0.40277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40277 L 0.00903 -0.4377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decel="6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43773 L 0.01355 -0.45509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7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42" presetClass="path" presetSubtype="0" accel="6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0.45509 L 0.02032 -0.4368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-0.43681 L 0.02257 -0.4027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6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40277 L 0.02691 -0.3291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6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32916 L 0.03125 -0.20162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36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20162 L 0.03438 0.00186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34" grpId="0"/>
      <p:bldP spid="37" grpId="0"/>
      <p:bldP spid="38" grpId="0"/>
      <p:bldP spid="3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4" y="1541336"/>
            <a:ext cx="731829" cy="142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down?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363927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92581" y="233079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2377" y="233729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11300" y="5758682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63370" y="5757909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39081" y="5745980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11300" y="2251105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63370" y="2250332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639081" y="2238403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CD3DE-3749-4BBC-9EEE-1534254E4B78}"/>
              </a:ext>
            </a:extLst>
          </p:cNvPr>
          <p:cNvSpPr/>
          <p:nvPr/>
        </p:nvSpPr>
        <p:spPr>
          <a:xfrm>
            <a:off x="6676657" y="4471818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1744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104 0.05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139 L -0.00104 0.2201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2014 L -0.00122 0.5291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4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2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Equations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00553"/>
                  </p:ext>
                </p:extLst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134965" r="-132201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134965" r="-3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134965" r="-2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134965" r="-1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134965" r="-1227" b="-303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233333" r="-132201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233333" r="-4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233333" r="-3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233333" r="-1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233333" r="-1227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333333" r="-13220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333333" r="-4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333333" r="-3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333333" r="-2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333333" r="-1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433333" r="-132201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433333" r="-4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433333" r="-3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433333" r="-2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433333" r="-122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6930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A2630-75C6-4723-8B9E-6A4E8C292212}"/>
                  </a:ext>
                </a:extLst>
              </p:cNvPr>
              <p:cNvSpPr txBox="1"/>
              <p:nvPr/>
            </p:nvSpPr>
            <p:spPr>
              <a:xfrm>
                <a:off x="207960" y="3743323"/>
                <a:ext cx="5043497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+2(−9.81)(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380)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A2630-75C6-4723-8B9E-6A4E8C29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0" y="3743323"/>
                <a:ext cx="5043497" cy="596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Dropping a marble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615422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29" y="1531726"/>
            <a:ext cx="506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If you drop a marble off of the Empire State Building (~380 m), how fast will it be going once it reaches the ground?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4CE191-C8E2-4937-990F-4DC51814FC6C}"/>
                  </a:ext>
                </a:extLst>
              </p:cNvPr>
              <p:cNvSpPr txBox="1"/>
              <p:nvPr/>
            </p:nvSpPr>
            <p:spPr>
              <a:xfrm>
                <a:off x="1469729" y="3017730"/>
                <a:ext cx="26434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4CE191-C8E2-4937-990F-4DC51814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29" y="3017730"/>
                <a:ext cx="264348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A6ED3-C773-4251-B3D3-6C17BBF7F857}"/>
                  </a:ext>
                </a:extLst>
              </p:cNvPr>
              <p:cNvSpPr txBox="1"/>
              <p:nvPr/>
            </p:nvSpPr>
            <p:spPr>
              <a:xfrm>
                <a:off x="209550" y="3741133"/>
                <a:ext cx="4737322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+2(−9.81)(380)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A6ED3-C773-4251-B3D3-6C17BBF7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741133"/>
                <a:ext cx="4737322" cy="596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DA1276-E3E5-4D10-A870-2F2EB7A6CC7A}"/>
                  </a:ext>
                </a:extLst>
              </p:cNvPr>
              <p:cNvSpPr txBox="1"/>
              <p:nvPr/>
            </p:nvSpPr>
            <p:spPr>
              <a:xfrm>
                <a:off x="1223349" y="4919360"/>
                <a:ext cx="3816045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86.3 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DA1276-E3E5-4D10-A870-2F2EB7A6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49" y="4919360"/>
                <a:ext cx="381604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F53670-EAA7-47FE-AB35-B8588B4378BB}"/>
              </a:ext>
            </a:extLst>
          </p:cNvPr>
          <p:cNvSpPr txBox="1"/>
          <p:nvPr/>
        </p:nvSpPr>
        <p:spPr>
          <a:xfrm>
            <a:off x="874091" y="5629603"/>
            <a:ext cx="449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*The negative indicates a downward direction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22CEE-6A53-4BDA-AAA0-4F2E35EF1A38}"/>
              </a:ext>
            </a:extLst>
          </p:cNvPr>
          <p:cNvSpPr/>
          <p:nvPr/>
        </p:nvSpPr>
        <p:spPr>
          <a:xfrm>
            <a:off x="6959218" y="260735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D997E-2024-4576-9CA9-BF705E1C72EF}"/>
              </a:ext>
            </a:extLst>
          </p:cNvPr>
          <p:cNvSpPr/>
          <p:nvPr/>
        </p:nvSpPr>
        <p:spPr>
          <a:xfrm>
            <a:off x="6568887" y="4360375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1D6DC-0BD9-462D-B170-516DA0894830}"/>
              </a:ext>
            </a:extLst>
          </p:cNvPr>
          <p:cNvSpPr/>
          <p:nvPr/>
        </p:nvSpPr>
        <p:spPr>
          <a:xfrm>
            <a:off x="6924593" y="1712395"/>
            <a:ext cx="369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41361-6B89-4574-A787-351721BF18CB}"/>
              </a:ext>
            </a:extLst>
          </p:cNvPr>
          <p:cNvSpPr/>
          <p:nvPr/>
        </p:nvSpPr>
        <p:spPr>
          <a:xfrm>
            <a:off x="7109099" y="1712396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380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212A8-06C0-4CBB-B2B8-E14A1ADD3ED3}"/>
              </a:ext>
            </a:extLst>
          </p:cNvPr>
          <p:cNvSpPr/>
          <p:nvPr/>
        </p:nvSpPr>
        <p:spPr>
          <a:xfrm>
            <a:off x="7548321" y="3473130"/>
            <a:ext cx="391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1EBD6-887F-406E-91A1-99CB49DB1B17}"/>
              </a:ext>
            </a:extLst>
          </p:cNvPr>
          <p:cNvSpPr/>
          <p:nvPr/>
        </p:nvSpPr>
        <p:spPr>
          <a:xfrm>
            <a:off x="7375196" y="5226152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66743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8" grpId="0"/>
      <p:bldP spid="8" grpId="1"/>
      <p:bldP spid="9" grpId="0" animBg="1"/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Shooting a Basket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9133056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394460" y="1531726"/>
            <a:ext cx="409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What is the vertical velocity of a basketball required to reach the rim of the basketball hoop? (~3.0 m high)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0A240-2698-44EA-AE90-7F86C5FCE727}"/>
                  </a:ext>
                </a:extLst>
              </p:cNvPr>
              <p:cNvSpPr txBox="1"/>
              <p:nvPr/>
            </p:nvSpPr>
            <p:spPr>
              <a:xfrm>
                <a:off x="1987035" y="3217877"/>
                <a:ext cx="26434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0A240-2698-44EA-AE90-7F86C5FC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35" y="3217877"/>
                <a:ext cx="26434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9E8D23-ACEE-45D6-8550-7AE57E670E59}"/>
                  </a:ext>
                </a:extLst>
              </p:cNvPr>
              <p:cNvSpPr txBox="1"/>
              <p:nvPr/>
            </p:nvSpPr>
            <p:spPr>
              <a:xfrm>
                <a:off x="1737033" y="4750435"/>
                <a:ext cx="3446969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=7.67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9E8D23-ACEE-45D6-8550-7AE57E670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33" y="4750435"/>
                <a:ext cx="344696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8A8CA7-647E-4412-B00D-CAE2E79276E6}"/>
                  </a:ext>
                </a:extLst>
              </p:cNvPr>
              <p:cNvSpPr txBox="1"/>
              <p:nvPr/>
            </p:nvSpPr>
            <p:spPr>
              <a:xfrm>
                <a:off x="1306923" y="3916037"/>
                <a:ext cx="41794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−9.81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8A8CA7-647E-4412-B00D-CAE2E792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3" y="3916037"/>
                <a:ext cx="41794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44FC8A0-5E74-49EC-803B-5EC4694E29FD}"/>
              </a:ext>
            </a:extLst>
          </p:cNvPr>
          <p:cNvSpPr/>
          <p:nvPr/>
        </p:nvSpPr>
        <p:spPr>
          <a:xfrm>
            <a:off x="7548321" y="2607353"/>
            <a:ext cx="391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17C239-2438-4A0B-BC5E-8064E8E8C12E}"/>
              </a:ext>
            </a:extLst>
          </p:cNvPr>
          <p:cNvSpPr/>
          <p:nvPr/>
        </p:nvSpPr>
        <p:spPr>
          <a:xfrm>
            <a:off x="6568887" y="4360375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33736-791D-4E40-BE47-8E3157FA8CE3}"/>
              </a:ext>
            </a:extLst>
          </p:cNvPr>
          <p:cNvSpPr/>
          <p:nvPr/>
        </p:nvSpPr>
        <p:spPr>
          <a:xfrm>
            <a:off x="7266124" y="1712396"/>
            <a:ext cx="95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2EB2C-B74E-4EFF-80AC-71046216688C}"/>
              </a:ext>
            </a:extLst>
          </p:cNvPr>
          <p:cNvSpPr/>
          <p:nvPr/>
        </p:nvSpPr>
        <p:spPr>
          <a:xfrm>
            <a:off x="6959219" y="347313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8AC6D-B0F2-4BD1-9D79-6E19C9DE699D}"/>
              </a:ext>
            </a:extLst>
          </p:cNvPr>
          <p:cNvSpPr/>
          <p:nvPr/>
        </p:nvSpPr>
        <p:spPr>
          <a:xfrm>
            <a:off x="7375196" y="5226152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5E2F45-88C4-47D8-B624-B7AEB2E36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1561" y="4750435"/>
            <a:ext cx="732636" cy="142340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36FA8FA-46DA-49BE-974F-A3CA03ABC31D}"/>
              </a:ext>
            </a:extLst>
          </p:cNvPr>
          <p:cNvSpPr/>
          <p:nvPr/>
        </p:nvSpPr>
        <p:spPr>
          <a:xfrm>
            <a:off x="442185" y="205997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AA6F4C-68CE-4161-96D1-540D24D0F25B}"/>
              </a:ext>
            </a:extLst>
          </p:cNvPr>
          <p:cNvSpPr/>
          <p:nvPr/>
        </p:nvSpPr>
        <p:spPr>
          <a:xfrm>
            <a:off x="423135" y="229093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4B12A6-A6D4-4379-B68D-2484316E0157}"/>
              </a:ext>
            </a:extLst>
          </p:cNvPr>
          <p:cNvSpPr/>
          <p:nvPr/>
        </p:nvSpPr>
        <p:spPr>
          <a:xfrm>
            <a:off x="400910" y="2790813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63D263-64B6-4376-8775-4F0B7EB08C93}"/>
              </a:ext>
            </a:extLst>
          </p:cNvPr>
          <p:cNvSpPr/>
          <p:nvPr/>
        </p:nvSpPr>
        <p:spPr>
          <a:xfrm>
            <a:off x="378685" y="3680438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F6514F-D4AC-4A48-A8DA-8A6FB0E83D2B}"/>
              </a:ext>
            </a:extLst>
          </p:cNvPr>
          <p:cNvSpPr/>
          <p:nvPr/>
        </p:nvSpPr>
        <p:spPr>
          <a:xfrm>
            <a:off x="-391122" y="6139934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59073A-AB42-49D3-BC83-007F02FB9765}"/>
              </a:ext>
            </a:extLst>
          </p:cNvPr>
          <p:cNvCxnSpPr/>
          <p:nvPr/>
        </p:nvCxnSpPr>
        <p:spPr>
          <a:xfrm flipH="1">
            <a:off x="381902" y="5176319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FDCB18-97FD-4082-A757-D5DD9C15997C}"/>
              </a:ext>
            </a:extLst>
          </p:cNvPr>
          <p:cNvCxnSpPr/>
          <p:nvPr/>
        </p:nvCxnSpPr>
        <p:spPr>
          <a:xfrm flipH="1">
            <a:off x="433972" y="5175546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AA59F4-D1F0-4156-91FA-56DE23A90B34}"/>
              </a:ext>
            </a:extLst>
          </p:cNvPr>
          <p:cNvCxnSpPr/>
          <p:nvPr/>
        </p:nvCxnSpPr>
        <p:spPr>
          <a:xfrm flipH="1">
            <a:off x="407302" y="5189813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809DB33-C595-4137-9DF0-BC631A3984B9}"/>
              </a:ext>
            </a:extLst>
          </p:cNvPr>
          <p:cNvSpPr/>
          <p:nvPr/>
        </p:nvSpPr>
        <p:spPr>
          <a:xfrm>
            <a:off x="363565" y="505783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86A247-85C9-4FC6-A3C1-8C6B1E6D1207}"/>
              </a:ext>
            </a:extLst>
          </p:cNvPr>
          <p:cNvSpPr txBox="1"/>
          <p:nvPr/>
        </p:nvSpPr>
        <p:spPr>
          <a:xfrm>
            <a:off x="155316" y="1495899"/>
            <a:ext cx="9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0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707DF3-DF46-45E5-AF39-8B5D7129C77B}"/>
              </a:ext>
            </a:extLst>
          </p:cNvPr>
          <p:cNvSpPr/>
          <p:nvPr/>
        </p:nvSpPr>
        <p:spPr>
          <a:xfrm>
            <a:off x="374875" y="507058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6A9FE-D9D1-4EA5-B41C-42EC5CCEB281}"/>
              </a:ext>
            </a:extLst>
          </p:cNvPr>
          <p:cNvGrpSpPr/>
          <p:nvPr/>
        </p:nvGrpSpPr>
        <p:grpSpPr>
          <a:xfrm>
            <a:off x="492350" y="1952626"/>
            <a:ext cx="616771" cy="3237187"/>
            <a:chOff x="492350" y="1952626"/>
            <a:chExt cx="616771" cy="323718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CB0B59-E871-4854-BE2E-03B8D140B70C}"/>
                </a:ext>
              </a:extLst>
            </p:cNvPr>
            <p:cNvCxnSpPr>
              <a:cxnSpLocks/>
            </p:cNvCxnSpPr>
            <p:nvPr/>
          </p:nvCxnSpPr>
          <p:spPr>
            <a:xfrm>
              <a:off x="755528" y="1952626"/>
              <a:ext cx="0" cy="323718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DE9499-7BEE-4124-941F-0D64D786EAD2}"/>
                </a:ext>
              </a:extLst>
            </p:cNvPr>
            <p:cNvSpPr txBox="1"/>
            <p:nvPr/>
          </p:nvSpPr>
          <p:spPr>
            <a:xfrm>
              <a:off x="492350" y="3340863"/>
              <a:ext cx="6167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0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139 -0.200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0046 L 0.00347 -0.33194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3194 L 0.00625 -0.40277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40277 L 0.00903 -0.4377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decel="6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43773 L 0.01354 -0.45509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9" grpId="0"/>
      <p:bldP spid="4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Flipping a Coin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781" y="1527064"/>
            <a:ext cx="515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 Light" panose="020F0302020204030204" pitchFamily="34" charset="0"/>
              </a:rPr>
              <a:t>You flip a coin and catch it. It is in the air for a total of 0.6 seconds. How high did it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31105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690" r="-291071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100690" r="-291071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202083" r="-291071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300000" r="-291071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400000" r="-29107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C31C-5471-4561-B933-129BD573DE5B}"/>
                  </a:ext>
                </a:extLst>
              </p:cNvPr>
              <p:cNvSpPr txBox="1"/>
              <p:nvPr/>
            </p:nvSpPr>
            <p:spPr>
              <a:xfrm>
                <a:off x="1579388" y="2522803"/>
                <a:ext cx="313451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C31C-5471-4561-B933-129BD573D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88" y="2522803"/>
                <a:ext cx="3134512" cy="718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46F43-80F8-40F9-85E9-1DA3FF97A098}"/>
                  </a:ext>
                </a:extLst>
              </p:cNvPr>
              <p:cNvSpPr txBox="1"/>
              <p:nvPr/>
            </p:nvSpPr>
            <p:spPr>
              <a:xfrm>
                <a:off x="1579388" y="3358120"/>
                <a:ext cx="435151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(−9.81)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(0.3)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46F43-80F8-40F9-85E9-1DA3FF97A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88" y="3358120"/>
                <a:ext cx="4351512" cy="718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FFB2E-6DC5-43DB-9EE6-F1A102529FD5}"/>
                  </a:ext>
                </a:extLst>
              </p:cNvPr>
              <p:cNvSpPr txBox="1"/>
              <p:nvPr/>
            </p:nvSpPr>
            <p:spPr>
              <a:xfrm>
                <a:off x="1571223" y="4411176"/>
                <a:ext cx="3096553" cy="67710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=0.441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FFB2E-6DC5-43DB-9EE6-F1A102529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3" y="4411176"/>
                <a:ext cx="309655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8A3CA67-96B5-457D-B374-0611F2903FC8}"/>
              </a:ext>
            </a:extLst>
          </p:cNvPr>
          <p:cNvGrpSpPr/>
          <p:nvPr/>
        </p:nvGrpSpPr>
        <p:grpSpPr>
          <a:xfrm>
            <a:off x="4277883" y="5638800"/>
            <a:ext cx="3202417" cy="560190"/>
            <a:chOff x="4277883" y="5638800"/>
            <a:chExt cx="3202417" cy="56019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D2F745E-748F-4801-A700-A50E7A837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0" y="5638800"/>
              <a:ext cx="1549400" cy="36013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DD3BA4-252B-4AB3-B5AD-E05252CCD08A}"/>
                </a:ext>
              </a:extLst>
            </p:cNvPr>
            <p:cNvSpPr txBox="1"/>
            <p:nvPr/>
          </p:nvSpPr>
          <p:spPr>
            <a:xfrm>
              <a:off x="4277883" y="5798880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Half the time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66575-3536-4131-BF02-2137EEC0A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3555" y="4775583"/>
            <a:ext cx="732636" cy="142340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6816C3B-2BB0-43E1-AC1F-C1C7918E0B0D}"/>
              </a:ext>
            </a:extLst>
          </p:cNvPr>
          <p:cNvSpPr/>
          <p:nvPr/>
        </p:nvSpPr>
        <p:spPr>
          <a:xfrm>
            <a:off x="468291" y="1962967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B8DACA-AF2B-4A13-90B7-2FDA2DE29E57}"/>
              </a:ext>
            </a:extLst>
          </p:cNvPr>
          <p:cNvSpPr/>
          <p:nvPr/>
        </p:nvSpPr>
        <p:spPr>
          <a:xfrm>
            <a:off x="420191" y="2085127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F58679-8EA9-4BBC-B817-E549A2328CD0}"/>
              </a:ext>
            </a:extLst>
          </p:cNvPr>
          <p:cNvSpPr/>
          <p:nvPr/>
        </p:nvSpPr>
        <p:spPr>
          <a:xfrm>
            <a:off x="401141" y="2316087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C5C57-F586-4034-B7B1-55E2478F74ED}"/>
              </a:ext>
            </a:extLst>
          </p:cNvPr>
          <p:cNvSpPr/>
          <p:nvPr/>
        </p:nvSpPr>
        <p:spPr>
          <a:xfrm>
            <a:off x="378916" y="281596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791C9B-90CE-433F-A696-FD325019E1DF}"/>
              </a:ext>
            </a:extLst>
          </p:cNvPr>
          <p:cNvSpPr/>
          <p:nvPr/>
        </p:nvSpPr>
        <p:spPr>
          <a:xfrm>
            <a:off x="356691" y="3705586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C29C58-BE00-48B9-8F54-70B2D27E3581}"/>
              </a:ext>
            </a:extLst>
          </p:cNvPr>
          <p:cNvSpPr/>
          <p:nvPr/>
        </p:nvSpPr>
        <p:spPr>
          <a:xfrm>
            <a:off x="337641" y="5082983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F033F7-6B9C-4AC4-8969-F7B4B9716B33}"/>
              </a:ext>
            </a:extLst>
          </p:cNvPr>
          <p:cNvSpPr/>
          <p:nvPr/>
        </p:nvSpPr>
        <p:spPr>
          <a:xfrm>
            <a:off x="-413116" y="6165082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566288-012B-4B28-8579-A356DACDAFAA}"/>
              </a:ext>
            </a:extLst>
          </p:cNvPr>
          <p:cNvCxnSpPr/>
          <p:nvPr/>
        </p:nvCxnSpPr>
        <p:spPr>
          <a:xfrm flipH="1">
            <a:off x="359908" y="520146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FC3C5-C89C-405B-B167-3CD7ACAEA885}"/>
              </a:ext>
            </a:extLst>
          </p:cNvPr>
          <p:cNvCxnSpPr/>
          <p:nvPr/>
        </p:nvCxnSpPr>
        <p:spPr>
          <a:xfrm flipH="1">
            <a:off x="411978" y="520069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E638CD-47C3-4603-9894-29D8DF30DEAC}"/>
              </a:ext>
            </a:extLst>
          </p:cNvPr>
          <p:cNvCxnSpPr/>
          <p:nvPr/>
        </p:nvCxnSpPr>
        <p:spPr>
          <a:xfrm flipH="1">
            <a:off x="385308" y="521496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3FAFDE7-94DC-4CF8-AE20-2F1DE3387988}"/>
              </a:ext>
            </a:extLst>
          </p:cNvPr>
          <p:cNvSpPr/>
          <p:nvPr/>
        </p:nvSpPr>
        <p:spPr>
          <a:xfrm>
            <a:off x="525779" y="208485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7D1BB8-7E0B-43F6-A9E4-1E127E375246}"/>
              </a:ext>
            </a:extLst>
          </p:cNvPr>
          <p:cNvSpPr/>
          <p:nvPr/>
        </p:nvSpPr>
        <p:spPr>
          <a:xfrm>
            <a:off x="554733" y="231738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D97CB6-D4E3-4F8C-98C7-5BCBF9F1596F}"/>
              </a:ext>
            </a:extLst>
          </p:cNvPr>
          <p:cNvSpPr/>
          <p:nvPr/>
        </p:nvSpPr>
        <p:spPr>
          <a:xfrm>
            <a:off x="594093" y="2815693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FE8D4D-C584-47BA-A6AD-07D9F8DBCEE5}"/>
              </a:ext>
            </a:extLst>
          </p:cNvPr>
          <p:cNvSpPr/>
          <p:nvPr/>
        </p:nvSpPr>
        <p:spPr>
          <a:xfrm>
            <a:off x="633799" y="3705318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85B756-63C1-40DC-B855-55F2D76746B0}"/>
              </a:ext>
            </a:extLst>
          </p:cNvPr>
          <p:cNvSpPr/>
          <p:nvPr/>
        </p:nvSpPr>
        <p:spPr>
          <a:xfrm>
            <a:off x="341571" y="508298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7414B6-6D2A-4DFC-AF74-817A9A04E361}"/>
              </a:ext>
            </a:extLst>
          </p:cNvPr>
          <p:cNvCxnSpPr/>
          <p:nvPr/>
        </p:nvCxnSpPr>
        <p:spPr>
          <a:xfrm flipH="1">
            <a:off x="673553" y="494114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05B539-C540-4304-A9B5-EC6CE2020FD0}"/>
              </a:ext>
            </a:extLst>
          </p:cNvPr>
          <p:cNvCxnSpPr/>
          <p:nvPr/>
        </p:nvCxnSpPr>
        <p:spPr>
          <a:xfrm flipH="1">
            <a:off x="725623" y="494037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0F06F8-BAEF-4DE1-9ABB-4823F6AA5BD9}"/>
              </a:ext>
            </a:extLst>
          </p:cNvPr>
          <p:cNvCxnSpPr/>
          <p:nvPr/>
        </p:nvCxnSpPr>
        <p:spPr>
          <a:xfrm flipH="1">
            <a:off x="701334" y="4928442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9EB6BB3-D43C-4D60-AC8C-465A61A0FA2C}"/>
              </a:ext>
            </a:extLst>
          </p:cNvPr>
          <p:cNvSpPr/>
          <p:nvPr/>
        </p:nvSpPr>
        <p:spPr>
          <a:xfrm>
            <a:off x="378958" y="1997726"/>
            <a:ext cx="321930" cy="3115629"/>
          </a:xfrm>
          <a:custGeom>
            <a:avLst/>
            <a:gdLst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21920 w 335280"/>
              <a:gd name="connsiteY5" fmla="*/ 17 h 3124217"/>
              <a:gd name="connsiteX6" fmla="*/ 190500 w 335280"/>
              <a:gd name="connsiteY6" fmla="*/ 137177 h 3124217"/>
              <a:gd name="connsiteX7" fmla="*/ 220980 w 335280"/>
              <a:gd name="connsiteY7" fmla="*/ 36577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20980 w 335280"/>
              <a:gd name="connsiteY7" fmla="*/ 36577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20980 w 335280"/>
              <a:gd name="connsiteY7" fmla="*/ 36577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3622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3622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213360 w 335280"/>
              <a:gd name="connsiteY6" fmla="*/ 137177 h 3124217"/>
              <a:gd name="connsiteX7" fmla="*/ 23622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70485 w 335280"/>
              <a:gd name="connsiteY3" fmla="*/ 375302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4135 w 335280"/>
              <a:gd name="connsiteY3" fmla="*/ 375302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4135 w 335280"/>
              <a:gd name="connsiteY3" fmla="*/ 375302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8920 w 335280"/>
              <a:gd name="connsiteY7" fmla="*/ 376572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763 h 3124383"/>
              <a:gd name="connsiteX1" fmla="*/ 22860 w 335280"/>
              <a:gd name="connsiteY1" fmla="*/ 1752783 h 3124383"/>
              <a:gd name="connsiteX2" fmla="*/ 45720 w 335280"/>
              <a:gd name="connsiteY2" fmla="*/ 868863 h 3124383"/>
              <a:gd name="connsiteX3" fmla="*/ 64135 w 335280"/>
              <a:gd name="connsiteY3" fmla="*/ 375468 h 3124383"/>
              <a:gd name="connsiteX4" fmla="*/ 91440 w 335280"/>
              <a:gd name="connsiteY4" fmla="*/ 114580 h 3124383"/>
              <a:gd name="connsiteX5" fmla="*/ 151130 w 335280"/>
              <a:gd name="connsiteY5" fmla="*/ 183 h 3124383"/>
              <a:gd name="connsiteX6" fmla="*/ 213360 w 335280"/>
              <a:gd name="connsiteY6" fmla="*/ 137343 h 3124383"/>
              <a:gd name="connsiteX7" fmla="*/ 248920 w 335280"/>
              <a:gd name="connsiteY7" fmla="*/ 376738 h 3124383"/>
              <a:gd name="connsiteX8" fmla="*/ 274320 w 335280"/>
              <a:gd name="connsiteY8" fmla="*/ 846003 h 3124383"/>
              <a:gd name="connsiteX9" fmla="*/ 304800 w 335280"/>
              <a:gd name="connsiteY9" fmla="*/ 1745163 h 3124383"/>
              <a:gd name="connsiteX10" fmla="*/ 335280 w 335280"/>
              <a:gd name="connsiteY10" fmla="*/ 3124383 h 3124383"/>
              <a:gd name="connsiteX0" fmla="*/ 0 w 335280"/>
              <a:gd name="connsiteY0" fmla="*/ 3116763 h 3124383"/>
              <a:gd name="connsiteX1" fmla="*/ 22860 w 335280"/>
              <a:gd name="connsiteY1" fmla="*/ 1752783 h 3124383"/>
              <a:gd name="connsiteX2" fmla="*/ 45720 w 335280"/>
              <a:gd name="connsiteY2" fmla="*/ 868863 h 3124383"/>
              <a:gd name="connsiteX3" fmla="*/ 64135 w 335280"/>
              <a:gd name="connsiteY3" fmla="*/ 375468 h 3124383"/>
              <a:gd name="connsiteX4" fmla="*/ 91440 w 335280"/>
              <a:gd name="connsiteY4" fmla="*/ 114580 h 3124383"/>
              <a:gd name="connsiteX5" fmla="*/ 151130 w 335280"/>
              <a:gd name="connsiteY5" fmla="*/ 183 h 3124383"/>
              <a:gd name="connsiteX6" fmla="*/ 213360 w 335280"/>
              <a:gd name="connsiteY6" fmla="*/ 137343 h 3124383"/>
              <a:gd name="connsiteX7" fmla="*/ 248920 w 335280"/>
              <a:gd name="connsiteY7" fmla="*/ 376738 h 3124383"/>
              <a:gd name="connsiteX8" fmla="*/ 274320 w 335280"/>
              <a:gd name="connsiteY8" fmla="*/ 846003 h 3124383"/>
              <a:gd name="connsiteX9" fmla="*/ 304800 w 335280"/>
              <a:gd name="connsiteY9" fmla="*/ 1745163 h 3124383"/>
              <a:gd name="connsiteX10" fmla="*/ 335280 w 335280"/>
              <a:gd name="connsiteY10" fmla="*/ 3124383 h 312438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2647 w 335280"/>
              <a:gd name="connsiteY3" fmla="*/ 390431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2647 w 335280"/>
              <a:gd name="connsiteY3" fmla="*/ 390431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3488 w 335280"/>
              <a:gd name="connsiteY2" fmla="*/ 868683 h 3124203"/>
              <a:gd name="connsiteX3" fmla="*/ 62647 w 335280"/>
              <a:gd name="connsiteY3" fmla="*/ 390431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80" h="3124203">
                <a:moveTo>
                  <a:pt x="0" y="3116583"/>
                </a:moveTo>
                <a:cubicBezTo>
                  <a:pt x="7620" y="2621918"/>
                  <a:pt x="15612" y="2127253"/>
                  <a:pt x="22860" y="1752603"/>
                </a:cubicBezTo>
                <a:cubicBezTo>
                  <a:pt x="30108" y="1377953"/>
                  <a:pt x="36857" y="1095712"/>
                  <a:pt x="43488" y="868683"/>
                </a:cubicBezTo>
                <a:cubicBezTo>
                  <a:pt x="50119" y="641654"/>
                  <a:pt x="54655" y="516145"/>
                  <a:pt x="62647" y="390431"/>
                </a:cubicBezTo>
                <a:cubicBezTo>
                  <a:pt x="70639" y="264717"/>
                  <a:pt x="76693" y="179471"/>
                  <a:pt x="91440" y="114400"/>
                </a:cubicBezTo>
                <a:cubicBezTo>
                  <a:pt x="106187" y="49329"/>
                  <a:pt x="131430" y="416"/>
                  <a:pt x="151130" y="3"/>
                </a:cubicBezTo>
                <a:cubicBezTo>
                  <a:pt x="170830" y="-410"/>
                  <a:pt x="193341" y="49165"/>
                  <a:pt x="209639" y="111924"/>
                </a:cubicBezTo>
                <a:cubicBezTo>
                  <a:pt x="225937" y="174683"/>
                  <a:pt x="238140" y="254242"/>
                  <a:pt x="248920" y="376558"/>
                </a:cubicBezTo>
                <a:cubicBezTo>
                  <a:pt x="259700" y="498874"/>
                  <a:pt x="265007" y="617752"/>
                  <a:pt x="274320" y="845823"/>
                </a:cubicBezTo>
                <a:cubicBezTo>
                  <a:pt x="283633" y="1073894"/>
                  <a:pt x="294640" y="1365253"/>
                  <a:pt x="304800" y="1744983"/>
                </a:cubicBezTo>
                <a:cubicBezTo>
                  <a:pt x="314960" y="2124713"/>
                  <a:pt x="325120" y="2624458"/>
                  <a:pt x="335280" y="312420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C708898-1402-4816-B270-1554A1A83254}"/>
              </a:ext>
            </a:extLst>
          </p:cNvPr>
          <p:cNvSpPr/>
          <p:nvPr/>
        </p:nvSpPr>
        <p:spPr>
          <a:xfrm>
            <a:off x="372827" y="1997726"/>
            <a:ext cx="145354" cy="3146262"/>
          </a:xfrm>
          <a:custGeom>
            <a:avLst/>
            <a:gdLst>
              <a:gd name="connsiteX0" fmla="*/ 0 w 1282700"/>
              <a:gd name="connsiteY0" fmla="*/ 3912210 h 3912210"/>
              <a:gd name="connsiteX1" fmla="*/ 273050 w 1282700"/>
              <a:gd name="connsiteY1" fmla="*/ 1657960 h 3912210"/>
              <a:gd name="connsiteX2" fmla="*/ 419100 w 1282700"/>
              <a:gd name="connsiteY2" fmla="*/ 845160 h 3912210"/>
              <a:gd name="connsiteX3" fmla="*/ 558800 w 1282700"/>
              <a:gd name="connsiteY3" fmla="*/ 426060 h 3912210"/>
              <a:gd name="connsiteX4" fmla="*/ 698500 w 1282700"/>
              <a:gd name="connsiteY4" fmla="*/ 210160 h 3912210"/>
              <a:gd name="connsiteX5" fmla="*/ 895350 w 1282700"/>
              <a:gd name="connsiteY5" fmla="*/ 64110 h 3912210"/>
              <a:gd name="connsiteX6" fmla="*/ 1117600 w 1282700"/>
              <a:gd name="connsiteY6" fmla="*/ 6960 h 3912210"/>
              <a:gd name="connsiteX7" fmla="*/ 1244600 w 1282700"/>
              <a:gd name="connsiteY7" fmla="*/ 610 h 3912210"/>
              <a:gd name="connsiteX8" fmla="*/ 1282700 w 1282700"/>
              <a:gd name="connsiteY8" fmla="*/ 610 h 391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700" h="3912210">
                <a:moveTo>
                  <a:pt x="0" y="3912210"/>
                </a:moveTo>
                <a:cubicBezTo>
                  <a:pt x="101600" y="3040672"/>
                  <a:pt x="203200" y="2169135"/>
                  <a:pt x="273050" y="1657960"/>
                </a:cubicBezTo>
                <a:cubicBezTo>
                  <a:pt x="342900" y="1146785"/>
                  <a:pt x="371475" y="1050477"/>
                  <a:pt x="419100" y="845160"/>
                </a:cubicBezTo>
                <a:cubicBezTo>
                  <a:pt x="466725" y="639843"/>
                  <a:pt x="512233" y="531893"/>
                  <a:pt x="558800" y="426060"/>
                </a:cubicBezTo>
                <a:cubicBezTo>
                  <a:pt x="605367" y="320227"/>
                  <a:pt x="642408" y="270485"/>
                  <a:pt x="698500" y="210160"/>
                </a:cubicBezTo>
                <a:cubicBezTo>
                  <a:pt x="754592" y="149835"/>
                  <a:pt x="825500" y="97977"/>
                  <a:pt x="895350" y="64110"/>
                </a:cubicBezTo>
                <a:cubicBezTo>
                  <a:pt x="965200" y="30243"/>
                  <a:pt x="1059392" y="17543"/>
                  <a:pt x="1117600" y="6960"/>
                </a:cubicBezTo>
                <a:cubicBezTo>
                  <a:pt x="1175808" y="-3623"/>
                  <a:pt x="1217083" y="1668"/>
                  <a:pt x="1244600" y="610"/>
                </a:cubicBezTo>
                <a:cubicBezTo>
                  <a:pt x="1272117" y="-448"/>
                  <a:pt x="1277408" y="81"/>
                  <a:pt x="1282700" y="61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14BD558-3E54-4874-8D3F-D20E96E94657}"/>
              </a:ext>
            </a:extLst>
          </p:cNvPr>
          <p:cNvSpPr/>
          <p:nvPr/>
        </p:nvSpPr>
        <p:spPr>
          <a:xfrm>
            <a:off x="517321" y="1994520"/>
            <a:ext cx="185771" cy="3118835"/>
          </a:xfrm>
          <a:custGeom>
            <a:avLst/>
            <a:gdLst>
              <a:gd name="connsiteX0" fmla="*/ 1581150 w 1581150"/>
              <a:gd name="connsiteY0" fmla="*/ 3918153 h 3918153"/>
              <a:gd name="connsiteX1" fmla="*/ 1365250 w 1581150"/>
              <a:gd name="connsiteY1" fmla="*/ 2464003 h 3918153"/>
              <a:gd name="connsiteX2" fmla="*/ 1187450 w 1581150"/>
              <a:gd name="connsiteY2" fmla="*/ 1594053 h 3918153"/>
              <a:gd name="connsiteX3" fmla="*/ 1028700 w 1581150"/>
              <a:gd name="connsiteY3" fmla="*/ 978103 h 3918153"/>
              <a:gd name="connsiteX4" fmla="*/ 927100 w 1581150"/>
              <a:gd name="connsiteY4" fmla="*/ 666953 h 3918153"/>
              <a:gd name="connsiteX5" fmla="*/ 787400 w 1581150"/>
              <a:gd name="connsiteY5" fmla="*/ 393903 h 3918153"/>
              <a:gd name="connsiteX6" fmla="*/ 577850 w 1581150"/>
              <a:gd name="connsiteY6" fmla="*/ 197053 h 3918153"/>
              <a:gd name="connsiteX7" fmla="*/ 368300 w 1581150"/>
              <a:gd name="connsiteY7" fmla="*/ 82753 h 3918153"/>
              <a:gd name="connsiteX8" fmla="*/ 152400 w 1581150"/>
              <a:gd name="connsiteY8" fmla="*/ 12903 h 3918153"/>
              <a:gd name="connsiteX9" fmla="*/ 0 w 1581150"/>
              <a:gd name="connsiteY9" fmla="*/ 203 h 391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1150" h="3918153">
                <a:moveTo>
                  <a:pt x="1581150" y="3918153"/>
                </a:moveTo>
                <a:cubicBezTo>
                  <a:pt x="1506008" y="3384753"/>
                  <a:pt x="1430867" y="2851353"/>
                  <a:pt x="1365250" y="2464003"/>
                </a:cubicBezTo>
                <a:cubicBezTo>
                  <a:pt x="1299633" y="2076653"/>
                  <a:pt x="1243542" y="1841703"/>
                  <a:pt x="1187450" y="1594053"/>
                </a:cubicBezTo>
                <a:cubicBezTo>
                  <a:pt x="1131358" y="1346403"/>
                  <a:pt x="1072092" y="1132620"/>
                  <a:pt x="1028700" y="978103"/>
                </a:cubicBezTo>
                <a:cubicBezTo>
                  <a:pt x="985308" y="823586"/>
                  <a:pt x="967317" y="764320"/>
                  <a:pt x="927100" y="666953"/>
                </a:cubicBezTo>
                <a:cubicBezTo>
                  <a:pt x="886883" y="569586"/>
                  <a:pt x="845608" y="472220"/>
                  <a:pt x="787400" y="393903"/>
                </a:cubicBezTo>
                <a:cubicBezTo>
                  <a:pt x="729192" y="315586"/>
                  <a:pt x="647700" y="248911"/>
                  <a:pt x="577850" y="197053"/>
                </a:cubicBezTo>
                <a:cubicBezTo>
                  <a:pt x="508000" y="145195"/>
                  <a:pt x="439208" y="113445"/>
                  <a:pt x="368300" y="82753"/>
                </a:cubicBezTo>
                <a:cubicBezTo>
                  <a:pt x="297392" y="52061"/>
                  <a:pt x="213783" y="26661"/>
                  <a:pt x="152400" y="12903"/>
                </a:cubicBezTo>
                <a:cubicBezTo>
                  <a:pt x="91017" y="-855"/>
                  <a:pt x="45508" y="-326"/>
                  <a:pt x="0" y="203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1B9B4-DF54-44D1-AE47-CC2F31C6CEF0}"/>
              </a:ext>
            </a:extLst>
          </p:cNvPr>
          <p:cNvSpPr txBox="1"/>
          <p:nvPr/>
        </p:nvSpPr>
        <p:spPr>
          <a:xfrm>
            <a:off x="475456" y="51617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 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B64BE9-F07D-477B-ADC8-1A5CC8500844}"/>
              </a:ext>
            </a:extLst>
          </p:cNvPr>
          <p:cNvSpPr txBox="1"/>
          <p:nvPr/>
        </p:nvSpPr>
        <p:spPr>
          <a:xfrm>
            <a:off x="-58935" y="2394897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25F10A-9A7F-4860-ABDB-85105D1C9B44}"/>
              </a:ext>
            </a:extLst>
          </p:cNvPr>
          <p:cNvSpPr txBox="1"/>
          <p:nvPr/>
        </p:nvSpPr>
        <p:spPr>
          <a:xfrm>
            <a:off x="600634" y="239622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6C8176-43DC-41D9-9EC0-B831B2925EB5}"/>
              </a:ext>
            </a:extLst>
          </p:cNvPr>
          <p:cNvSpPr/>
          <p:nvPr/>
        </p:nvSpPr>
        <p:spPr>
          <a:xfrm>
            <a:off x="7322713" y="2664129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3B31F-B937-4FEF-8911-F2DC9D6F1AAE}"/>
              </a:ext>
            </a:extLst>
          </p:cNvPr>
          <p:cNvSpPr/>
          <p:nvPr/>
        </p:nvSpPr>
        <p:spPr>
          <a:xfrm>
            <a:off x="7017341" y="4417151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24B0F3-9E19-4239-9790-1858FF52B05E}"/>
              </a:ext>
            </a:extLst>
          </p:cNvPr>
          <p:cNvSpPr/>
          <p:nvPr/>
        </p:nvSpPr>
        <p:spPr>
          <a:xfrm>
            <a:off x="7781101" y="1769172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27CEA2-7A73-41E8-839C-98987F321414}"/>
              </a:ext>
            </a:extLst>
          </p:cNvPr>
          <p:cNvSpPr/>
          <p:nvPr/>
        </p:nvSpPr>
        <p:spPr>
          <a:xfrm>
            <a:off x="7644115" y="3529906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3611E5-DAEA-4C6A-BA63-826639853FF8}"/>
              </a:ext>
            </a:extLst>
          </p:cNvPr>
          <p:cNvSpPr/>
          <p:nvPr/>
        </p:nvSpPr>
        <p:spPr>
          <a:xfrm>
            <a:off x="7502248" y="5299554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57F611-7F53-4522-ADA1-A949735A7312}"/>
              </a:ext>
            </a:extLst>
          </p:cNvPr>
          <p:cNvSpPr txBox="1"/>
          <p:nvPr/>
        </p:nvSpPr>
        <p:spPr>
          <a:xfrm>
            <a:off x="141398" y="1605190"/>
            <a:ext cx="80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1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1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62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0139 -0.2004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0047 L 0.00347 -0.33195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3195 L 0.00625 -0.40278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40278 L 0.00903 -0.43774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decel="6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43774 L 0.01354 -0.4551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42" presetClass="path" presetSubtype="0" accel="6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4551 L 0.02031 -0.43681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43681 L 0.02257 -0.40278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69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40278 L 0.02691 -0.32917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6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32917 L 0.03125 -0.20163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36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20162 L 0.03437 0.00186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" grpId="0" animBg="1"/>
      <p:bldP spid="4" grpId="0" animBg="1"/>
      <p:bldP spid="33" grpId="0" animBg="1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the constant acceleration due to gravity neglecting air resistance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interpret a free fall problem to identify hidden values and understand when to look at only half of the problem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kinematic equations to solve a free fall problems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7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4EE24532-4D13-4630-8D56-FBD6D988E13E}"/>
              </a:ext>
            </a:extLst>
          </p:cNvPr>
          <p:cNvSpPr/>
          <p:nvPr/>
        </p:nvSpPr>
        <p:spPr>
          <a:xfrm rot="10800000">
            <a:off x="8321040" y="0"/>
            <a:ext cx="822956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5400" dirty="0"/>
              <a:t>Projectile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1B0BA-BBC6-4734-8F67-867F4DE3E5D1}"/>
              </a:ext>
            </a:extLst>
          </p:cNvPr>
          <p:cNvSpPr txBox="1"/>
          <p:nvPr/>
        </p:nvSpPr>
        <p:spPr>
          <a:xfrm>
            <a:off x="8321041" y="0"/>
            <a:ext cx="77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951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5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04938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0271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95604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90937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60857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74083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75897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83417" y="1464161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770494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 System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7" y="2181276"/>
            <a:ext cx="5203047" cy="395531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4" y="1397000"/>
          <a:ext cx="795337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5337">
                  <a:extLst>
                    <a:ext uri="{9D8B030D-6E8A-4147-A177-3AD203B41FA5}">
                      <a16:colId xmlns:a16="http://schemas.microsoft.com/office/drawing/2014/main" val="318921688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893693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3900831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7615090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33675504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28396251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63339202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11550263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09919358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07426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0580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3886" y="17142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2073" y="17142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880" y="171420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6625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27195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1591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7488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5987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2448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10383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5131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8107" y="1714202"/>
            <a:ext cx="45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4243" y="1714202"/>
            <a:ext cx="27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90242" y="1714202"/>
            <a:ext cx="2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41067" y="2400736"/>
            <a:ext cx="30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 value given is the number of places the decimal moves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1067" y="3364269"/>
            <a:ext cx="30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Please make sure that you go in the correct direction!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72735" y="4550539"/>
            <a:ext cx="31632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900 nm = 900,000,000,000 m</a:t>
            </a:r>
          </a:p>
          <a:p>
            <a:pPr algn="ctr"/>
            <a:endPara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  <a:p>
            <a:pPr algn="ctr"/>
            <a:endPara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900 nm = 0.0000009 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14921B-CDA6-4996-9010-8F01BD0F451E}"/>
              </a:ext>
            </a:extLst>
          </p:cNvPr>
          <p:cNvSpPr/>
          <p:nvPr/>
        </p:nvSpPr>
        <p:spPr>
          <a:xfrm>
            <a:off x="6123458" y="5429314"/>
            <a:ext cx="2439515" cy="42351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1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Equations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4089039"/>
                  </p:ext>
                </p:extLst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134965" r="-132201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134965" r="-3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134965" r="-2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134965" r="-1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134965" r="-1227" b="-303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233333" r="-132201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233333" r="-4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233333" r="-3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233333" r="-1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233333" r="-1227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333333" r="-13220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333333" r="-4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333333" r="-3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333333" r="-2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333333" r="-1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433333" r="-132201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433333" r="-4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433333" r="-3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433333" r="-2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433333" r="-122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9486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Dropping the Ball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42172" y="172911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38276" y="1531726"/>
            <a:ext cx="404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How much time will it take this ball to hit the ground when dropped? The impact velocity?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/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-25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500204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-25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13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628766" y="2186316"/>
            <a:ext cx="0" cy="4128759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48270" y="2186316"/>
            <a:ext cx="119000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275945" y="4066029"/>
            <a:ext cx="70564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25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0FB634-DA88-4DFD-8115-CE3854BEDD94}"/>
                  </a:ext>
                </a:extLst>
              </p:cNvPr>
              <p:cNvSpPr/>
              <p:nvPr/>
            </p:nvSpPr>
            <p:spPr>
              <a:xfrm>
                <a:off x="1438275" y="3071867"/>
                <a:ext cx="2064989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0FB634-DA88-4DFD-8115-CE3854BED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3071867"/>
                <a:ext cx="2064989" cy="523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E70559-8C39-481E-B571-14EE9220B79D}"/>
                  </a:ext>
                </a:extLst>
              </p:cNvPr>
              <p:cNvSpPr/>
              <p:nvPr/>
            </p:nvSpPr>
            <p:spPr>
              <a:xfrm>
                <a:off x="1281507" y="3585169"/>
                <a:ext cx="2283830" cy="451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−25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(−9.81)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E70559-8C39-481E-B571-14EE9220B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07" y="3585169"/>
                <a:ext cx="2283830" cy="451534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0CC6CD-4C19-43C9-9915-FF707EF71ABB}"/>
                  </a:ext>
                </a:extLst>
              </p:cNvPr>
              <p:cNvSpPr/>
              <p:nvPr/>
            </p:nvSpPr>
            <p:spPr>
              <a:xfrm>
                <a:off x="3721519" y="3333413"/>
                <a:ext cx="1555747" cy="4616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=2.26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0CC6CD-4C19-43C9-9915-FF707EF71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19" y="3333413"/>
                <a:ext cx="155574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58CA49-0BA5-439D-BFB8-C3584B320763}"/>
              </a:ext>
            </a:extLst>
          </p:cNvPr>
          <p:cNvCxnSpPr>
            <a:cxnSpLocks/>
          </p:cNvCxnSpPr>
          <p:nvPr/>
        </p:nvCxnSpPr>
        <p:spPr>
          <a:xfrm flipV="1">
            <a:off x="2057345" y="3215502"/>
            <a:ext cx="352530" cy="2628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E16D66-0F20-4B5D-B8EB-788FE1B9125D}"/>
                  </a:ext>
                </a:extLst>
              </p:cNvPr>
              <p:cNvSpPr/>
              <p:nvPr/>
            </p:nvSpPr>
            <p:spPr>
              <a:xfrm>
                <a:off x="1431633" y="4502448"/>
                <a:ext cx="18405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E16D66-0F20-4B5D-B8EB-788FE1B91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33" y="4502448"/>
                <a:ext cx="184056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81946C-43E6-4B98-A4AC-72D534912607}"/>
              </a:ext>
            </a:extLst>
          </p:cNvPr>
          <p:cNvCxnSpPr>
            <a:cxnSpLocks/>
          </p:cNvCxnSpPr>
          <p:nvPr/>
        </p:nvCxnSpPr>
        <p:spPr>
          <a:xfrm flipV="1">
            <a:off x="2066168" y="4558401"/>
            <a:ext cx="352530" cy="2628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E6808F-33D1-4444-9DCD-D6F04C6E0567}"/>
                  </a:ext>
                </a:extLst>
              </p:cNvPr>
              <p:cNvSpPr/>
              <p:nvPr/>
            </p:nvSpPr>
            <p:spPr>
              <a:xfrm>
                <a:off x="1377652" y="4877158"/>
                <a:ext cx="3596626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𝑎𝑠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(−9.81)(−25)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E6808F-33D1-4444-9DCD-D6F04C6E0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52" y="4877158"/>
                <a:ext cx="3596626" cy="465064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4A1F26D-8FC1-497A-8883-77563116C0CB}"/>
                  </a:ext>
                </a:extLst>
              </p:cNvPr>
              <p:cNvSpPr/>
              <p:nvPr/>
            </p:nvSpPr>
            <p:spPr>
              <a:xfrm>
                <a:off x="1476850" y="5445748"/>
                <a:ext cx="2471061" cy="4616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=−22.2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4A1F26D-8FC1-497A-8883-77563116C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50" y="5445748"/>
                <a:ext cx="24710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84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20" grpId="0"/>
      <p:bldP spid="2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882708" y="1946829"/>
            <a:ext cx="104917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Time - Comparison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494522" y="171822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25508" y="171822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82148" y="1480663"/>
            <a:ext cx="4238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+mj-lt"/>
              </a:rPr>
              <a:t>Which ball will have more air time?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7494" y="2069673"/>
            <a:ext cx="117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10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F0F1F-A47B-4EC1-9857-C6FA3AF0FC2A}"/>
              </a:ext>
            </a:extLst>
          </p:cNvPr>
          <p:cNvSpPr txBox="1"/>
          <p:nvPr/>
        </p:nvSpPr>
        <p:spPr>
          <a:xfrm>
            <a:off x="1318462" y="3645581"/>
            <a:ext cx="6727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balls hit the ground at EXACTLY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726600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-7057926" y="1728207"/>
            <a:ext cx="13894155" cy="12453257"/>
          </a:xfrm>
          <a:prstGeom prst="arc">
            <a:avLst>
              <a:gd name="adj1" fmla="val 17076162"/>
              <a:gd name="adj2" fmla="val 20439392"/>
            </a:avLst>
          </a:pr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4"/>
          </p:cNvCxnSpPr>
          <p:nvPr/>
        </p:nvCxnSpPr>
        <p:spPr>
          <a:xfrm flipH="1">
            <a:off x="698239" y="2156379"/>
            <a:ext cx="24883" cy="35581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Time - Comparison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494522" y="16991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6522" y="219686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522" y="278505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4522" y="379134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9639" y="58637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33368" y="278505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71186" y="379134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67060" y="58637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3744" y="217615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25508" y="16991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1949" y="1579027"/>
            <a:ext cx="6534280" cy="41525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A2727C-D71E-4FBE-AAA5-9D7F26507CAE}"/>
              </a:ext>
            </a:extLst>
          </p:cNvPr>
          <p:cNvCxnSpPr/>
          <p:nvPr/>
        </p:nvCxnSpPr>
        <p:spPr>
          <a:xfrm>
            <a:off x="723122" y="1938746"/>
            <a:ext cx="8879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05B454-933D-49C1-93CD-F58F1A5F1608}"/>
              </a:ext>
            </a:extLst>
          </p:cNvPr>
          <p:cNvCxnSpPr>
            <a:cxnSpLocks/>
          </p:cNvCxnSpPr>
          <p:nvPr/>
        </p:nvCxnSpPr>
        <p:spPr>
          <a:xfrm>
            <a:off x="723122" y="2426426"/>
            <a:ext cx="230201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EBC591-8F9E-48C7-B20E-915C9F932CD0}"/>
              </a:ext>
            </a:extLst>
          </p:cNvPr>
          <p:cNvCxnSpPr>
            <a:cxnSpLocks/>
          </p:cNvCxnSpPr>
          <p:nvPr/>
        </p:nvCxnSpPr>
        <p:spPr>
          <a:xfrm>
            <a:off x="723122" y="3013166"/>
            <a:ext cx="346025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E4591B-D5A6-41F3-AABA-68610F58BA19}"/>
              </a:ext>
            </a:extLst>
          </p:cNvPr>
          <p:cNvCxnSpPr>
            <a:cxnSpLocks/>
          </p:cNvCxnSpPr>
          <p:nvPr/>
        </p:nvCxnSpPr>
        <p:spPr>
          <a:xfrm>
            <a:off x="723122" y="4034246"/>
            <a:ext cx="460325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DD1512-FBF2-4C78-9AA2-B9693F9C6C0B}"/>
              </a:ext>
            </a:extLst>
          </p:cNvPr>
          <p:cNvCxnSpPr>
            <a:cxnSpLocks/>
          </p:cNvCxnSpPr>
          <p:nvPr/>
        </p:nvCxnSpPr>
        <p:spPr>
          <a:xfrm>
            <a:off x="698239" y="6106886"/>
            <a:ext cx="580924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11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7CB503-BFCC-4FD4-86FE-32E85EE6C13F}"/>
              </a:ext>
            </a:extLst>
          </p:cNvPr>
          <p:cNvCxnSpPr/>
          <p:nvPr/>
        </p:nvCxnSpPr>
        <p:spPr>
          <a:xfrm>
            <a:off x="3006658" y="1933102"/>
            <a:ext cx="0" cy="48610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63D4C1-97FC-498F-8951-65282A34A47A}"/>
              </a:ext>
            </a:extLst>
          </p:cNvPr>
          <p:cNvCxnSpPr>
            <a:cxnSpLocks/>
          </p:cNvCxnSpPr>
          <p:nvPr/>
        </p:nvCxnSpPr>
        <p:spPr>
          <a:xfrm>
            <a:off x="4159183" y="1933102"/>
            <a:ext cx="0" cy="111013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05C853-203B-48A4-983F-C1A3A37F8F45}"/>
              </a:ext>
            </a:extLst>
          </p:cNvPr>
          <p:cNvCxnSpPr>
            <a:cxnSpLocks/>
          </p:cNvCxnSpPr>
          <p:nvPr/>
        </p:nvCxnSpPr>
        <p:spPr>
          <a:xfrm>
            <a:off x="5311708" y="1911312"/>
            <a:ext cx="0" cy="214157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0185122-9D3D-4B15-8781-21E09A646332}"/>
              </a:ext>
            </a:extLst>
          </p:cNvPr>
          <p:cNvCxnSpPr>
            <a:cxnSpLocks/>
          </p:cNvCxnSpPr>
          <p:nvPr/>
        </p:nvCxnSpPr>
        <p:spPr>
          <a:xfrm>
            <a:off x="6500428" y="1911312"/>
            <a:ext cx="0" cy="417464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2ADC2C-3212-49E4-AB88-D7F59D8D6F51}"/>
              </a:ext>
            </a:extLst>
          </p:cNvPr>
          <p:cNvCxnSpPr>
            <a:cxnSpLocks/>
          </p:cNvCxnSpPr>
          <p:nvPr/>
        </p:nvCxnSpPr>
        <p:spPr>
          <a:xfrm>
            <a:off x="1646981" y="2419209"/>
            <a:ext cx="136680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0CA88F7-85F0-4C1B-99C2-B86CA4B11242}"/>
              </a:ext>
            </a:extLst>
          </p:cNvPr>
          <p:cNvCxnSpPr>
            <a:cxnSpLocks/>
          </p:cNvCxnSpPr>
          <p:nvPr/>
        </p:nvCxnSpPr>
        <p:spPr>
          <a:xfrm>
            <a:off x="1622098" y="3043238"/>
            <a:ext cx="25370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441F65-BF3E-4C3D-A0FF-FB49C98EF72F}"/>
              </a:ext>
            </a:extLst>
          </p:cNvPr>
          <p:cNvCxnSpPr>
            <a:cxnSpLocks/>
          </p:cNvCxnSpPr>
          <p:nvPr/>
        </p:nvCxnSpPr>
        <p:spPr>
          <a:xfrm>
            <a:off x="1622098" y="4025266"/>
            <a:ext cx="3689610" cy="2762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ECDC95-4DC8-416E-900F-E02610E28301}"/>
              </a:ext>
            </a:extLst>
          </p:cNvPr>
          <p:cNvCxnSpPr>
            <a:cxnSpLocks/>
          </p:cNvCxnSpPr>
          <p:nvPr/>
        </p:nvCxnSpPr>
        <p:spPr>
          <a:xfrm>
            <a:off x="1622098" y="6085957"/>
            <a:ext cx="487729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7828E2-7EEB-42F4-98BA-67B3D3551FD9}"/>
              </a:ext>
            </a:extLst>
          </p:cNvPr>
          <p:cNvCxnSpPr/>
          <p:nvPr/>
        </p:nvCxnSpPr>
        <p:spPr>
          <a:xfrm>
            <a:off x="1848106" y="1911312"/>
            <a:ext cx="4284310" cy="0"/>
          </a:xfrm>
          <a:prstGeom prst="straightConnector1">
            <a:avLst/>
          </a:prstGeom>
          <a:ln w="76200">
            <a:solidFill>
              <a:srgbClr val="8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CE2C3032-FE94-4643-AA6B-FD9D3C38BAE0}"/>
              </a:ext>
            </a:extLst>
          </p:cNvPr>
          <p:cNvSpPr/>
          <p:nvPr/>
        </p:nvSpPr>
        <p:spPr>
          <a:xfrm>
            <a:off x="2759395" y="1676362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321881E-F859-40ED-A899-48691BDFBCC0}"/>
              </a:ext>
            </a:extLst>
          </p:cNvPr>
          <p:cNvSpPr/>
          <p:nvPr/>
        </p:nvSpPr>
        <p:spPr>
          <a:xfrm>
            <a:off x="3926241" y="1683699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E8683A0-B27F-4846-BDC1-537E970956F6}"/>
              </a:ext>
            </a:extLst>
          </p:cNvPr>
          <p:cNvSpPr/>
          <p:nvPr/>
        </p:nvSpPr>
        <p:spPr>
          <a:xfrm>
            <a:off x="5064059" y="1676362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B776EAD-1BBE-4308-A058-D6FBE48070B1}"/>
              </a:ext>
            </a:extLst>
          </p:cNvPr>
          <p:cNvSpPr/>
          <p:nvPr/>
        </p:nvSpPr>
        <p:spPr>
          <a:xfrm>
            <a:off x="1420743" y="165971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4619AB-19EB-4DAA-8CBC-3D93647B4BF5}"/>
              </a:ext>
            </a:extLst>
          </p:cNvPr>
          <p:cNvCxnSpPr>
            <a:cxnSpLocks/>
          </p:cNvCxnSpPr>
          <p:nvPr/>
        </p:nvCxnSpPr>
        <p:spPr>
          <a:xfrm flipH="1">
            <a:off x="1622099" y="2024460"/>
            <a:ext cx="0" cy="3690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B2CD3C3-EFD8-455D-A0EB-5ED605E01B0B}"/>
              </a:ext>
            </a:extLst>
          </p:cNvPr>
          <p:cNvSpPr/>
          <p:nvPr/>
        </p:nvSpPr>
        <p:spPr>
          <a:xfrm>
            <a:off x="1418381" y="2785052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9595D9-3C1D-4FDC-8C38-FDC75A1CEF92}"/>
              </a:ext>
            </a:extLst>
          </p:cNvPr>
          <p:cNvSpPr/>
          <p:nvPr/>
        </p:nvSpPr>
        <p:spPr>
          <a:xfrm>
            <a:off x="1418381" y="3791349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F2F906-7C4E-4AB1-9B19-7C41A3F38780}"/>
              </a:ext>
            </a:extLst>
          </p:cNvPr>
          <p:cNvSpPr/>
          <p:nvPr/>
        </p:nvSpPr>
        <p:spPr>
          <a:xfrm>
            <a:off x="1419431" y="165903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40B5EB-A397-4AC1-897E-199BF5CB8EEA}"/>
              </a:ext>
            </a:extLst>
          </p:cNvPr>
          <p:cNvSpPr/>
          <p:nvPr/>
        </p:nvSpPr>
        <p:spPr>
          <a:xfrm>
            <a:off x="1417603" y="2176156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-7057926" y="1728207"/>
            <a:ext cx="13894155" cy="12453257"/>
          </a:xfrm>
          <a:prstGeom prst="arc">
            <a:avLst>
              <a:gd name="adj1" fmla="val 17076162"/>
              <a:gd name="adj2" fmla="val 20439392"/>
            </a:avLst>
          </a:pr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4"/>
          </p:cNvCxnSpPr>
          <p:nvPr/>
        </p:nvCxnSpPr>
        <p:spPr>
          <a:xfrm flipH="1">
            <a:off x="698239" y="2156379"/>
            <a:ext cx="24883" cy="35581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94522" y="1699179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75568" y="2190609"/>
            <a:ext cx="457200" cy="457200"/>
          </a:xfrm>
          <a:prstGeom prst="ellipse">
            <a:avLst/>
          </a:prstGeom>
          <a:solidFill>
            <a:srgbClr val="9751CB">
              <a:alpha val="50196"/>
            </a:srgbClr>
          </a:solidFill>
          <a:ln>
            <a:solidFill>
              <a:srgbClr val="7030A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522" y="2785052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4522" y="3791349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0633" y="169917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2276" y="2785052"/>
            <a:ext cx="457200" cy="457200"/>
          </a:xfrm>
          <a:prstGeom prst="ellipse">
            <a:avLst/>
          </a:prstGeom>
          <a:solidFill>
            <a:srgbClr val="9751CB">
              <a:alpha val="50196"/>
            </a:srgbClr>
          </a:solidFill>
          <a:ln>
            <a:solidFill>
              <a:srgbClr val="7030A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70175" y="3810477"/>
            <a:ext cx="457200" cy="457200"/>
          </a:xfrm>
          <a:prstGeom prst="ellipse">
            <a:avLst/>
          </a:prstGeom>
          <a:solidFill>
            <a:srgbClr val="9751CB">
              <a:alpha val="50196"/>
            </a:srgbClr>
          </a:solidFill>
          <a:ln>
            <a:solidFill>
              <a:srgbClr val="7030A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70795" y="5857357"/>
            <a:ext cx="457200" cy="457200"/>
          </a:xfrm>
          <a:prstGeom prst="ellipse">
            <a:avLst/>
          </a:prstGeom>
          <a:solidFill>
            <a:srgbClr val="9751C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3744" y="2176156"/>
            <a:ext cx="457200" cy="457200"/>
          </a:xfrm>
          <a:prstGeom prst="ellipse">
            <a:avLst/>
          </a:prstGeom>
          <a:solidFill>
            <a:srgbClr val="1CADE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17048" y="1659715"/>
            <a:ext cx="457200" cy="457200"/>
          </a:xfrm>
          <a:prstGeom prst="ellipse">
            <a:avLst/>
          </a:prstGeom>
          <a:solidFill>
            <a:srgbClr val="9751C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7ABB5-4647-4E89-8B88-3FF83ADFB24F}"/>
              </a:ext>
            </a:extLst>
          </p:cNvPr>
          <p:cNvSpPr txBox="1"/>
          <p:nvPr/>
        </p:nvSpPr>
        <p:spPr>
          <a:xfrm>
            <a:off x="1874248" y="5327532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Free Fall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8F75EE-6559-41D5-8D8B-F9459E7A6F09}"/>
              </a:ext>
            </a:extLst>
          </p:cNvPr>
          <p:cNvSpPr txBox="1"/>
          <p:nvPr/>
        </p:nvSpPr>
        <p:spPr>
          <a:xfrm>
            <a:off x="7013868" y="815930"/>
            <a:ext cx="2008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Constant</a:t>
            </a:r>
          </a:p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FAA8A6-CF6E-4AF3-8C04-4375802B3404}"/>
              </a:ext>
            </a:extLst>
          </p:cNvPr>
          <p:cNvCxnSpPr/>
          <p:nvPr/>
        </p:nvCxnSpPr>
        <p:spPr>
          <a:xfrm>
            <a:off x="1855233" y="1044530"/>
            <a:ext cx="4284310" cy="0"/>
          </a:xfrm>
          <a:prstGeom prst="straightConnector1">
            <a:avLst/>
          </a:prstGeom>
          <a:ln w="76200">
            <a:solidFill>
              <a:srgbClr val="8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42E3F47-4027-4C8C-B8C7-81F3E8D50CC1}"/>
              </a:ext>
            </a:extLst>
          </p:cNvPr>
          <p:cNvSpPr/>
          <p:nvPr/>
        </p:nvSpPr>
        <p:spPr>
          <a:xfrm>
            <a:off x="1425508" y="823267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132C3E-C67B-4D81-881D-CB5E58B2A53A}"/>
              </a:ext>
            </a:extLst>
          </p:cNvPr>
          <p:cNvSpPr/>
          <p:nvPr/>
        </p:nvSpPr>
        <p:spPr>
          <a:xfrm>
            <a:off x="2766522" y="815930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7DAACF-63B1-4CAF-8211-B4844FA252B0}"/>
              </a:ext>
            </a:extLst>
          </p:cNvPr>
          <p:cNvSpPr/>
          <p:nvPr/>
        </p:nvSpPr>
        <p:spPr>
          <a:xfrm>
            <a:off x="3933368" y="823267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346775-F09D-4F5E-BAC8-717B988253C7}"/>
              </a:ext>
            </a:extLst>
          </p:cNvPr>
          <p:cNvSpPr/>
          <p:nvPr/>
        </p:nvSpPr>
        <p:spPr>
          <a:xfrm>
            <a:off x="5071186" y="815930"/>
            <a:ext cx="457200" cy="4572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>
                <a:alpha val="50196"/>
              </a:srgb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B83D89-BF18-4602-AF8F-5E17E69D4D78}"/>
              </a:ext>
            </a:extLst>
          </p:cNvPr>
          <p:cNvSpPr/>
          <p:nvPr/>
        </p:nvSpPr>
        <p:spPr>
          <a:xfrm>
            <a:off x="1425508" y="823267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0035 0.066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6667 L 0.00052 0.1578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5787 L 0.00052 0.3060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30602 L -0.00278 0.6078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50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4636 -0.0011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36 -0.00116 L 0.27466 0.0004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6 0.00046 L 0.39896 -0.0011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96 -0.00116 L 0.52952 -0.0011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0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0035 0.0666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4636 -0.0011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6667 L 0.00052 0.15787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5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36 -0.00116 L 0.27465 0.0004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5787 L 0.00052 0.30602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5 0.00046 L 0.39896 -0.0011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9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0602 L -0.00278 0.60787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09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96 -0.00116 L 0.52952 -0.0011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1" grpId="1" animBg="1"/>
      <p:bldP spid="51" grpId="2" animBg="1"/>
      <p:bldP spid="51" grpId="3" animBg="1"/>
      <p:bldP spid="42" grpId="0" animBg="1"/>
      <p:bldP spid="43" grpId="0" animBg="1"/>
      <p:bldP spid="44" grpId="0" animBg="1"/>
      <p:bldP spid="44" grpId="1" animBg="1"/>
      <p:bldP spid="44" grpId="2" animBg="1"/>
      <p:bldP spid="44" grpId="3" animBg="1"/>
      <p:bldP spid="45" grpId="0" animBg="1"/>
      <p:bldP spid="17" grpId="0" animBg="1"/>
      <p:bldP spid="2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3" grpId="0" animBg="1"/>
      <p:bldP spid="14" grpId="0" animBg="1"/>
      <p:bldP spid="18" grpId="0" animBg="1"/>
      <p:bldP spid="3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1157991" y="1984929"/>
            <a:ext cx="104917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99372" y="1402380"/>
            <a:ext cx="117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10 m/s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Projectile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2172" y="172911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28766" y="2186316"/>
            <a:ext cx="0" cy="4128759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48270" y="2186316"/>
            <a:ext cx="119000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5945" y="4066029"/>
            <a:ext cx="70564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25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9164405-687D-4AD8-A2B7-AC8191427C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84443" y="1494125"/>
              <a:ext cx="3211287" cy="4632960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38196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Vertical Only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690368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-25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00206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-22.2 m s</a:t>
                          </a:r>
                          <a:r>
                            <a:rPr lang="en-US" sz="3600" baseline="300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00206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00206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2.26 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9164405-687D-4AD8-A2B7-AC8191427C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034933"/>
                  </p:ext>
                </p:extLst>
              </p:nvPr>
            </p:nvGraphicFramePr>
            <p:xfrm>
              <a:off x="5684443" y="1494125"/>
              <a:ext cx="3211287" cy="4632960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Vertical Only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690368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630" r="-289706" b="-4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-25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69630" r="-289706" b="-3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00206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67647" r="-289706" b="-2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-22.2 m s</a:t>
                          </a:r>
                          <a:r>
                            <a:rPr lang="en-US" sz="3600" baseline="300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00206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70370" r="-289706" b="-1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00206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70370" r="-289706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00206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2.26 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EA2E9E-BD31-4831-B0E9-90BB86EF48F0}"/>
              </a:ext>
            </a:extLst>
          </p:cNvPr>
          <p:cNvSpPr txBox="1"/>
          <p:nvPr/>
        </p:nvSpPr>
        <p:spPr>
          <a:xfrm>
            <a:off x="1155940" y="2450293"/>
            <a:ext cx="430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How far does the ball travel?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08C9C-E404-4613-8692-448D59940ED4}"/>
              </a:ext>
            </a:extLst>
          </p:cNvPr>
          <p:cNvSpPr txBox="1"/>
          <p:nvPr/>
        </p:nvSpPr>
        <p:spPr>
          <a:xfrm>
            <a:off x="2888979" y="1553505"/>
            <a:ext cx="257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From Previous Problem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64ACA1-6E13-4D15-B2FC-DF484EB8101F}"/>
              </a:ext>
            </a:extLst>
          </p:cNvPr>
          <p:cNvCxnSpPr>
            <a:cxnSpLocks/>
          </p:cNvCxnSpPr>
          <p:nvPr/>
        </p:nvCxnSpPr>
        <p:spPr>
          <a:xfrm>
            <a:off x="5461286" y="1758102"/>
            <a:ext cx="48536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B4BC8C-EBA1-4180-BF97-6D31FB30DC71}"/>
                  </a:ext>
                </a:extLst>
              </p:cNvPr>
              <p:cNvSpPr txBox="1"/>
              <p:nvPr/>
            </p:nvSpPr>
            <p:spPr>
              <a:xfrm>
                <a:off x="1426229" y="4127629"/>
                <a:ext cx="9528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B4BC8C-EBA1-4180-BF97-6D31FB30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29" y="4127629"/>
                <a:ext cx="952825" cy="369332"/>
              </a:xfrm>
              <a:prstGeom prst="rect">
                <a:avLst/>
              </a:prstGeom>
              <a:blipFill>
                <a:blip r:embed="rId3"/>
                <a:stretch>
                  <a:fillRect l="-7692" r="-576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31A776-0BFE-433C-9A64-6FF6F0A6F1FF}"/>
                  </a:ext>
                </a:extLst>
              </p:cNvPr>
              <p:cNvSpPr txBox="1"/>
              <p:nvPr/>
            </p:nvSpPr>
            <p:spPr>
              <a:xfrm>
                <a:off x="2057546" y="4863971"/>
                <a:ext cx="2591928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=22.6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31A776-0BFE-433C-9A64-6FF6F0A6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546" y="4863971"/>
                <a:ext cx="25919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9F18CF-C74D-45E3-9C0F-8BDDF329BA16}"/>
              </a:ext>
            </a:extLst>
          </p:cNvPr>
          <p:cNvCxnSpPr/>
          <p:nvPr/>
        </p:nvCxnSpPr>
        <p:spPr>
          <a:xfrm>
            <a:off x="2515254" y="5718964"/>
            <a:ext cx="164783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135C75-A3BF-4289-A366-06F1309D63D5}"/>
                  </a:ext>
                </a:extLst>
              </p:cNvPr>
              <p:cNvSpPr txBox="1"/>
              <p:nvPr/>
            </p:nvSpPr>
            <p:spPr>
              <a:xfrm>
                <a:off x="2379054" y="4125322"/>
                <a:ext cx="2849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(10 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)(2.26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135C75-A3BF-4289-A366-06F1309D6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54" y="4125322"/>
                <a:ext cx="2849113" cy="369332"/>
              </a:xfrm>
              <a:prstGeom prst="rect">
                <a:avLst/>
              </a:prstGeom>
              <a:blipFill>
                <a:blip r:embed="rId5"/>
                <a:stretch>
                  <a:fillRect l="-641" t="-1667" r="-341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A2807A-12ED-48BF-BD6E-F9AB10A8221E}"/>
                  </a:ext>
                </a:extLst>
              </p:cNvPr>
              <p:cNvSpPr txBox="1"/>
              <p:nvPr/>
            </p:nvSpPr>
            <p:spPr>
              <a:xfrm>
                <a:off x="1438275" y="3158996"/>
                <a:ext cx="83253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A2807A-12ED-48BF-BD6E-F9AB10A8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3158996"/>
                <a:ext cx="832536" cy="701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33D241-D10F-4245-ACDF-EED81BF5F159}"/>
              </a:ext>
            </a:extLst>
          </p:cNvPr>
          <p:cNvSpPr/>
          <p:nvPr/>
        </p:nvSpPr>
        <p:spPr>
          <a:xfrm>
            <a:off x="5684443" y="5304495"/>
            <a:ext cx="3211198" cy="8225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0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  <p:bldP spid="18" grpId="0"/>
      <p:bldP spid="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Dimensional Motion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000" y="5158279"/>
            <a:ext cx="8902700" cy="10988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96304" y="3883025"/>
            <a:ext cx="0" cy="111704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868" y="479395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1329302" y="2550785"/>
            <a:ext cx="0" cy="73152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3618" y="3073729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V="1">
            <a:off x="1326183" y="2030664"/>
            <a:ext cx="0" cy="36576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5432" y="2191820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7161" y="1674254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3782165" y="5002207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6729" y="479609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795071" y="5011239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9635" y="4805127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852217" y="5011239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6781" y="4805127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>
            <a:off x="6855825" y="5000067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90389" y="479395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>
            <a:off x="7843886" y="5000067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78450" y="479395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2101894" y="4987081"/>
            <a:ext cx="0" cy="111556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0668" y="477569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091936" y="3282306"/>
            <a:ext cx="0" cy="73152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0668" y="3078333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104918" y="2367905"/>
            <a:ext cx="0" cy="36576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6319" y="2142842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6319" y="1681669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AA5DA-A9DB-46BB-B55D-1BBBC2DE48A0}"/>
              </a:ext>
            </a:extLst>
          </p:cNvPr>
          <p:cNvSpPr txBox="1"/>
          <p:nvPr/>
        </p:nvSpPr>
        <p:spPr>
          <a:xfrm>
            <a:off x="2587205" y="1869481"/>
            <a:ext cx="2138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Vertical</a:t>
            </a:r>
          </a:p>
          <a:p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Accelerating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DACC3-BB88-4913-A21A-ECBD693EF689}"/>
              </a:ext>
            </a:extLst>
          </p:cNvPr>
          <p:cNvSpPr txBox="1"/>
          <p:nvPr/>
        </p:nvSpPr>
        <p:spPr>
          <a:xfrm>
            <a:off x="4566201" y="3695882"/>
            <a:ext cx="2954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Horizontal</a:t>
            </a:r>
          </a:p>
          <a:p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Constant Velocity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9F593A-DC84-48E9-AC7B-31AD451AD10A}"/>
              </a:ext>
            </a:extLst>
          </p:cNvPr>
          <p:cNvSpPr/>
          <p:nvPr/>
        </p:nvSpPr>
        <p:spPr>
          <a:xfrm>
            <a:off x="4696445" y="5353220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[v = d/t] </a:t>
            </a:r>
          </a:p>
        </p:txBody>
      </p:sp>
    </p:spTree>
    <p:extLst>
      <p:ext uri="{BB962C8B-B14F-4D97-AF65-F5344CB8AC3E}">
        <p14:creationId xmlns:p14="http://schemas.microsoft.com/office/powerpoint/2010/main" val="10775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Projectile</a:t>
            </a: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CA84D0F2-5447-406F-9A5C-623C3C6AB789}"/>
              </a:ext>
            </a:extLst>
          </p:cNvPr>
          <p:cNvSpPr/>
          <p:nvPr/>
        </p:nvSpPr>
        <p:spPr>
          <a:xfrm>
            <a:off x="779786" y="1860074"/>
            <a:ext cx="7578594" cy="12745525"/>
          </a:xfrm>
          <a:prstGeom prst="arc">
            <a:avLst>
              <a:gd name="adj1" fmla="val 16163602"/>
              <a:gd name="adj2" fmla="val 18879583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169C56-D413-436A-8A8F-A25A9262F60A}"/>
              </a:ext>
            </a:extLst>
          </p:cNvPr>
          <p:cNvSpPr/>
          <p:nvPr/>
        </p:nvSpPr>
        <p:spPr>
          <a:xfrm>
            <a:off x="4304523" y="5149077"/>
            <a:ext cx="4274049" cy="1074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AC7F05-6276-4D9E-9BD8-AF20BAE27904}"/>
              </a:ext>
            </a:extLst>
          </p:cNvPr>
          <p:cNvCxnSpPr/>
          <p:nvPr/>
        </p:nvCxnSpPr>
        <p:spPr>
          <a:xfrm>
            <a:off x="4557290" y="1860072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AA71FEF-FDED-403A-97CF-833F391520F5}"/>
              </a:ext>
            </a:extLst>
          </p:cNvPr>
          <p:cNvCxnSpPr/>
          <p:nvPr/>
        </p:nvCxnSpPr>
        <p:spPr>
          <a:xfrm>
            <a:off x="7847775" y="4980844"/>
            <a:ext cx="478922" cy="1114498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D03696-8A3B-4D10-A1E7-F92810F684CB}"/>
              </a:ext>
            </a:extLst>
          </p:cNvPr>
          <p:cNvCxnSpPr/>
          <p:nvPr/>
        </p:nvCxnSpPr>
        <p:spPr>
          <a:xfrm>
            <a:off x="7844097" y="4979774"/>
            <a:ext cx="0" cy="111556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7CE9E57-9535-447C-ADFC-F5D49FA1A07C}"/>
              </a:ext>
            </a:extLst>
          </p:cNvPr>
          <p:cNvCxnSpPr/>
          <p:nvPr/>
        </p:nvCxnSpPr>
        <p:spPr>
          <a:xfrm>
            <a:off x="7844097" y="4981913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http://kindersay.com/files/images/baseball.png">
            <a:extLst>
              <a:ext uri="{FF2B5EF4-FFF2-40B4-BE49-F238E27FC236}">
                <a16:creationId xmlns:a16="http://schemas.microsoft.com/office/drawing/2014/main" id="{4C1CAE68-35A6-44CD-896F-083FA754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82871" y="4768388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DFCAC47-A8A0-4623-AA3D-CE9C945FBE1D}"/>
              </a:ext>
            </a:extLst>
          </p:cNvPr>
          <p:cNvCxnSpPr/>
          <p:nvPr/>
        </p:nvCxnSpPr>
        <p:spPr>
          <a:xfrm>
            <a:off x="7092252" y="3502689"/>
            <a:ext cx="481807" cy="73152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25D33-8E52-4889-8874-2C9A25E2ED5A}"/>
              </a:ext>
            </a:extLst>
          </p:cNvPr>
          <p:cNvCxnSpPr/>
          <p:nvPr/>
        </p:nvCxnSpPr>
        <p:spPr>
          <a:xfrm>
            <a:off x="7100271" y="3502689"/>
            <a:ext cx="0" cy="73152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6F6A490-4B07-4ED3-B6BE-0234807C309C}"/>
              </a:ext>
            </a:extLst>
          </p:cNvPr>
          <p:cNvCxnSpPr/>
          <p:nvPr/>
        </p:nvCxnSpPr>
        <p:spPr>
          <a:xfrm>
            <a:off x="7100271" y="3502690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http://kindersay.com/files/images/baseball.png">
            <a:extLst>
              <a:ext uri="{FF2B5EF4-FFF2-40B4-BE49-F238E27FC236}">
                <a16:creationId xmlns:a16="http://schemas.microsoft.com/office/drawing/2014/main" id="{AF345654-C986-492F-AABD-96E7642A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49003" y="3298716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99A67AC-E00C-4DE9-BAEB-EE028518CC6C}"/>
              </a:ext>
            </a:extLst>
          </p:cNvPr>
          <p:cNvCxnSpPr/>
          <p:nvPr/>
        </p:nvCxnSpPr>
        <p:spPr>
          <a:xfrm>
            <a:off x="5974766" y="2324314"/>
            <a:ext cx="489438" cy="35119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2E5CBE7-9440-4ED1-AEDE-BE63BD8669AA}"/>
              </a:ext>
            </a:extLst>
          </p:cNvPr>
          <p:cNvCxnSpPr/>
          <p:nvPr/>
        </p:nvCxnSpPr>
        <p:spPr>
          <a:xfrm>
            <a:off x="5981604" y="2317029"/>
            <a:ext cx="0" cy="36576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F50C553-932F-4AE6-89C6-D141FC654CDC}"/>
              </a:ext>
            </a:extLst>
          </p:cNvPr>
          <p:cNvCxnSpPr/>
          <p:nvPr/>
        </p:nvCxnSpPr>
        <p:spPr>
          <a:xfrm>
            <a:off x="5981604" y="2315052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http://kindersay.com/files/images/baseball.png">
            <a:extLst>
              <a:ext uri="{FF2B5EF4-FFF2-40B4-BE49-F238E27FC236}">
                <a16:creationId xmlns:a16="http://schemas.microsoft.com/office/drawing/2014/main" id="{592CFF48-CAF2-40E3-8C8F-E0645A72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3005" y="2091966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C8511B-A268-458C-BF41-E85D1D4897E1}"/>
              </a:ext>
            </a:extLst>
          </p:cNvPr>
          <p:cNvCxnSpPr/>
          <p:nvPr/>
        </p:nvCxnSpPr>
        <p:spPr>
          <a:xfrm>
            <a:off x="4557290" y="1859863"/>
            <a:ext cx="482600" cy="421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http://kindersay.com/files/images/baseball.png">
            <a:extLst>
              <a:ext uri="{FF2B5EF4-FFF2-40B4-BE49-F238E27FC236}">
                <a16:creationId xmlns:a16="http://schemas.microsoft.com/office/drawing/2014/main" id="{F8D3B8A5-1086-4B2A-A75F-C39169EC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04524" y="1656102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7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42"/>
          <p:cNvSpPr/>
          <p:nvPr/>
        </p:nvSpPr>
        <p:spPr>
          <a:xfrm>
            <a:off x="782703" y="1878226"/>
            <a:ext cx="7578594" cy="12745525"/>
          </a:xfrm>
          <a:prstGeom prst="arc">
            <a:avLst>
              <a:gd name="adj1" fmla="val 13500867"/>
              <a:gd name="adj2" fmla="val 18879583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Two-Dimensional Projectile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000" y="5158279"/>
            <a:ext cx="8902700" cy="10988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304324" y="3883026"/>
            <a:ext cx="474580" cy="1117039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6304" y="3883025"/>
            <a:ext cx="0" cy="111704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296304" y="5000067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868" y="479395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V="1">
            <a:off x="2031670" y="2789321"/>
            <a:ext cx="482600" cy="7427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031670" y="2789321"/>
            <a:ext cx="0" cy="73152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031670" y="3520841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75986" y="331226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V="1">
            <a:off x="3141727" y="1960424"/>
            <a:ext cx="490734" cy="369741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141727" y="1964404"/>
            <a:ext cx="0" cy="36576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147238" y="2330164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4472" y="2125560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4560207" y="1878224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850692" y="4998996"/>
            <a:ext cx="478922" cy="1114498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47014" y="4997926"/>
            <a:ext cx="0" cy="111556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47014" y="5000065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85788" y="4786540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7095169" y="3520841"/>
            <a:ext cx="481807" cy="73152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103188" y="3520841"/>
            <a:ext cx="0" cy="73152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103188" y="3520842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1920" y="3316868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/>
          <p:cNvCxnSpPr/>
          <p:nvPr/>
        </p:nvCxnSpPr>
        <p:spPr>
          <a:xfrm>
            <a:off x="5977683" y="2342466"/>
            <a:ext cx="489438" cy="35119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984521" y="2335181"/>
            <a:ext cx="0" cy="36576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84521" y="2333204"/>
            <a:ext cx="4826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5922" y="2110118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4560207" y="1878015"/>
            <a:ext cx="482600" cy="421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07441" y="1674254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9719C1-8C96-4F08-9D54-A510D8344488}"/>
              </a:ext>
            </a:extLst>
          </p:cNvPr>
          <p:cNvGrpSpPr/>
          <p:nvPr/>
        </p:nvGrpSpPr>
        <p:grpSpPr>
          <a:xfrm>
            <a:off x="4031677" y="1482436"/>
            <a:ext cx="4738244" cy="4774720"/>
            <a:chOff x="4031677" y="1482436"/>
            <a:chExt cx="4738244" cy="47747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2E5FA9-13F0-47EC-8CBD-C5FE8F847AFC}"/>
                </a:ext>
              </a:extLst>
            </p:cNvPr>
            <p:cNvSpPr/>
            <p:nvPr/>
          </p:nvSpPr>
          <p:spPr>
            <a:xfrm>
              <a:off x="4031677" y="1482436"/>
              <a:ext cx="4738244" cy="477472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E2A5C5-5A4A-4C74-BA06-440E74962A0F}"/>
                </a:ext>
              </a:extLst>
            </p:cNvPr>
            <p:cNvSpPr txBox="1"/>
            <p:nvPr/>
          </p:nvSpPr>
          <p:spPr>
            <a:xfrm>
              <a:off x="4215459" y="4131322"/>
              <a:ext cx="3020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Same as the horizontal projectile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660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42"/>
          <p:cNvSpPr/>
          <p:nvPr/>
        </p:nvSpPr>
        <p:spPr>
          <a:xfrm>
            <a:off x="782703" y="1878226"/>
            <a:ext cx="7578594" cy="12745525"/>
          </a:xfrm>
          <a:prstGeom prst="arc">
            <a:avLst>
              <a:gd name="adj1" fmla="val 13500867"/>
              <a:gd name="adj2" fmla="val 18879583"/>
            </a:avLst>
          </a:prstGeom>
          <a:ln w="28575">
            <a:solidFill>
              <a:srgbClr val="FF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lands first??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000" y="5158279"/>
            <a:ext cx="8902700" cy="10988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304324" y="3883026"/>
            <a:ext cx="474580" cy="1117039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3AC6F985-48C7-4935-9ECB-CF4265B400AD}"/>
              </a:ext>
            </a:extLst>
          </p:cNvPr>
          <p:cNvSpPr/>
          <p:nvPr/>
        </p:nvSpPr>
        <p:spPr>
          <a:xfrm>
            <a:off x="782703" y="3814034"/>
            <a:ext cx="7578594" cy="5120118"/>
          </a:xfrm>
          <a:prstGeom prst="arc">
            <a:avLst>
              <a:gd name="adj1" fmla="val 12327789"/>
              <a:gd name="adj2" fmla="val 20198266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07FDB5-0329-4E1E-822D-2797CD674360}"/>
              </a:ext>
            </a:extLst>
          </p:cNvPr>
          <p:cNvCxnSpPr>
            <a:cxnSpLocks/>
          </p:cNvCxnSpPr>
          <p:nvPr/>
        </p:nvCxnSpPr>
        <p:spPr>
          <a:xfrm flipV="1">
            <a:off x="1286551" y="4339605"/>
            <a:ext cx="911387" cy="698069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868" y="479395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8C938A-7982-4D2B-9342-031B7FECED17}"/>
              </a:ext>
            </a:extLst>
          </p:cNvPr>
          <p:cNvSpPr txBox="1"/>
          <p:nvPr/>
        </p:nvSpPr>
        <p:spPr>
          <a:xfrm>
            <a:off x="1040400" y="3788210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F3618C-2380-4267-B6EA-7569AB6BC8F2}"/>
              </a:ext>
            </a:extLst>
          </p:cNvPr>
          <p:cNvSpPr txBox="1"/>
          <p:nvPr/>
        </p:nvSpPr>
        <p:spPr>
          <a:xfrm>
            <a:off x="1778904" y="4580819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endParaRPr lang="en-US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72511E-4763-4626-A6F1-76F0A335C361}"/>
              </a:ext>
            </a:extLst>
          </p:cNvPr>
          <p:cNvSpPr/>
          <p:nvPr/>
        </p:nvSpPr>
        <p:spPr>
          <a:xfrm>
            <a:off x="1796677" y="4664216"/>
            <a:ext cx="447472" cy="478214"/>
          </a:xfrm>
          <a:prstGeom prst="roundRect">
            <a:avLst/>
          </a:prstGeom>
          <a:solidFill>
            <a:srgbClr val="FFFF00">
              <a:alpha val="50196"/>
            </a:srgb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5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04938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0271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95604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90937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60857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74083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75897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83417" y="1464161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770494" y="1452880"/>
          <a:ext cx="795333" cy="25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11">
                  <a:extLst>
                    <a:ext uri="{9D8B030D-6E8A-4147-A177-3AD203B41FA5}">
                      <a16:colId xmlns:a16="http://schemas.microsoft.com/office/drawing/2014/main" val="3473297978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263585130"/>
                    </a:ext>
                  </a:extLst>
                </a:gridCol>
                <a:gridCol w="265111">
                  <a:extLst>
                    <a:ext uri="{9D8B030D-6E8A-4147-A177-3AD203B41FA5}">
                      <a16:colId xmlns:a16="http://schemas.microsoft.com/office/drawing/2014/main" val="1740346083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7605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 System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7" y="2181276"/>
            <a:ext cx="5203047" cy="395531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4" y="1397000"/>
          <a:ext cx="795337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5337">
                  <a:extLst>
                    <a:ext uri="{9D8B030D-6E8A-4147-A177-3AD203B41FA5}">
                      <a16:colId xmlns:a16="http://schemas.microsoft.com/office/drawing/2014/main" val="318921688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893693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3900831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7615090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33675504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28396251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63339202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11550263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09919358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07426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0580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3886" y="17142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2073" y="17142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880" y="171420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6625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27195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1591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7488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5987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2448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10383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5131" y="1714202"/>
            <a:ext cx="32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8107" y="1714202"/>
            <a:ext cx="45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4243" y="1714202"/>
            <a:ext cx="27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90242" y="1714202"/>
            <a:ext cx="2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41067" y="2400736"/>
            <a:ext cx="303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900 nm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_______________ m</a:t>
            </a: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2F107-9814-4F47-8178-EC100BBE45B1}"/>
              </a:ext>
            </a:extLst>
          </p:cNvPr>
          <p:cNvSpPr txBox="1"/>
          <p:nvPr/>
        </p:nvSpPr>
        <p:spPr>
          <a:xfrm>
            <a:off x="7003419" y="2270357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0.0000009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09D766-355C-4E38-AE41-544BCF21BB27}"/>
              </a:ext>
            </a:extLst>
          </p:cNvPr>
          <p:cNvSpPr txBox="1"/>
          <p:nvPr/>
        </p:nvSpPr>
        <p:spPr>
          <a:xfrm>
            <a:off x="6148225" y="2942151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900 × 10</a:t>
            </a:r>
            <a:r>
              <a:rPr lang="en-US" sz="3200" baseline="30000" dirty="0">
                <a:solidFill>
                  <a:srgbClr val="C00000"/>
                </a:solidFill>
              </a:rPr>
              <a:t>-9</a:t>
            </a:r>
            <a:r>
              <a:rPr lang="en-US" sz="3200" dirty="0">
                <a:solidFill>
                  <a:srgbClr val="C00000"/>
                </a:solidFill>
              </a:rPr>
              <a:t> 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DCC97-B383-40A5-ADD7-0BE372D03787}"/>
              </a:ext>
            </a:extLst>
          </p:cNvPr>
          <p:cNvSpPr/>
          <p:nvPr/>
        </p:nvSpPr>
        <p:spPr>
          <a:xfrm>
            <a:off x="1007271" y="5374588"/>
            <a:ext cx="3824611" cy="2230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CD4581-58FB-4C69-B678-0F8A1156C95C}"/>
              </a:ext>
            </a:extLst>
          </p:cNvPr>
          <p:cNvCxnSpPr>
            <a:cxnSpLocks/>
          </p:cNvCxnSpPr>
          <p:nvPr/>
        </p:nvCxnSpPr>
        <p:spPr>
          <a:xfrm>
            <a:off x="991400" y="4312118"/>
            <a:ext cx="38404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E0DC689-CF3C-4D00-8985-C30EE27E42ED}"/>
              </a:ext>
            </a:extLst>
          </p:cNvPr>
          <p:cNvSpPr txBox="1"/>
          <p:nvPr/>
        </p:nvSpPr>
        <p:spPr>
          <a:xfrm>
            <a:off x="331445" y="410820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base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8391CFF3-BE68-4864-8A91-D2636E6D0EC6}"/>
              </a:ext>
            </a:extLst>
          </p:cNvPr>
          <p:cNvSpPr/>
          <p:nvPr/>
        </p:nvSpPr>
        <p:spPr>
          <a:xfrm>
            <a:off x="4200666" y="4245747"/>
            <a:ext cx="864660" cy="1316854"/>
          </a:xfrm>
          <a:prstGeom prst="arc">
            <a:avLst>
              <a:gd name="adj1" fmla="val 17311978"/>
              <a:gd name="adj2" fmla="val 4248704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6F1BED-1322-4D60-B9B7-C34A78CD2306}"/>
              </a:ext>
            </a:extLst>
          </p:cNvPr>
          <p:cNvSpPr txBox="1"/>
          <p:nvPr/>
        </p:nvSpPr>
        <p:spPr>
          <a:xfrm>
            <a:off x="5057224" y="467334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75437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5" grpId="0" animBg="1"/>
      <p:bldP spid="37" grpId="0"/>
      <p:bldP spid="38" grpId="0" animBg="1"/>
      <p:bldP spid="4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42"/>
          <p:cNvSpPr/>
          <p:nvPr/>
        </p:nvSpPr>
        <p:spPr>
          <a:xfrm>
            <a:off x="1058928" y="1878226"/>
            <a:ext cx="3789297" cy="12745525"/>
          </a:xfrm>
          <a:prstGeom prst="arc">
            <a:avLst>
              <a:gd name="adj1" fmla="val 14627986"/>
              <a:gd name="adj2" fmla="val 17835560"/>
            </a:avLst>
          </a:prstGeom>
          <a:ln w="28575">
            <a:solidFill>
              <a:srgbClr val="FF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lands first??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000" y="5158279"/>
            <a:ext cx="8902700" cy="10988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1304324" y="3901693"/>
            <a:ext cx="255038" cy="1098373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3AC6F985-48C7-4935-9ECB-CF4265B400AD}"/>
              </a:ext>
            </a:extLst>
          </p:cNvPr>
          <p:cNvSpPr/>
          <p:nvPr/>
        </p:nvSpPr>
        <p:spPr>
          <a:xfrm>
            <a:off x="782703" y="3814034"/>
            <a:ext cx="7578594" cy="5120118"/>
          </a:xfrm>
          <a:prstGeom prst="arc">
            <a:avLst>
              <a:gd name="adj1" fmla="val 12327789"/>
              <a:gd name="adj2" fmla="val 20198266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07FDB5-0329-4E1E-822D-2797CD674360}"/>
              </a:ext>
            </a:extLst>
          </p:cNvPr>
          <p:cNvCxnSpPr>
            <a:cxnSpLocks/>
          </p:cNvCxnSpPr>
          <p:nvPr/>
        </p:nvCxnSpPr>
        <p:spPr>
          <a:xfrm flipV="1">
            <a:off x="1286551" y="4339605"/>
            <a:ext cx="911387" cy="698069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kindersay.com/files/images/base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868" y="4793955"/>
            <a:ext cx="511366" cy="4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8F3618C-2380-4267-B6EA-7569AB6BC8F2}"/>
              </a:ext>
            </a:extLst>
          </p:cNvPr>
          <p:cNvSpPr txBox="1"/>
          <p:nvPr/>
        </p:nvSpPr>
        <p:spPr>
          <a:xfrm>
            <a:off x="1778904" y="4580819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endParaRPr lang="en-US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BC479-2C97-4DD2-9364-112BF8031D34}"/>
              </a:ext>
            </a:extLst>
          </p:cNvPr>
          <p:cNvSpPr txBox="1"/>
          <p:nvPr/>
        </p:nvSpPr>
        <p:spPr>
          <a:xfrm>
            <a:off x="885290" y="3814034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24D8-E7BE-4104-A6A0-BA11BD41CBAC}"/>
              </a:ext>
            </a:extLst>
          </p:cNvPr>
          <p:cNvSpPr txBox="1"/>
          <p:nvPr/>
        </p:nvSpPr>
        <p:spPr>
          <a:xfrm>
            <a:off x="4572000" y="1729046"/>
            <a:ext cx="420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 vertical velocity and height affects air time</a:t>
            </a:r>
            <a:endParaRPr lang="en-US" sz="1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1B8516-B3F1-4CBE-8C41-1253553D4DE6}"/>
              </a:ext>
            </a:extLst>
          </p:cNvPr>
          <p:cNvSpPr/>
          <p:nvPr/>
        </p:nvSpPr>
        <p:spPr>
          <a:xfrm>
            <a:off x="1796677" y="4664216"/>
            <a:ext cx="447472" cy="478214"/>
          </a:xfrm>
          <a:prstGeom prst="roundRect">
            <a:avLst/>
          </a:prstGeom>
          <a:solidFill>
            <a:srgbClr val="FFFF00">
              <a:alpha val="50196"/>
            </a:srgb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5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compare the motion of an object dropped from rest and an object with an initial horizontal 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air time and speed for a horizontal projectile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how the vertical and horizontal components are independent from each other for a projectile’s motion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compare the air time for two projectiles given their trajectories.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6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 System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8921" y="1531726"/>
          <a:ext cx="3185803" cy="4572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4">
                  <a:extLst>
                    <a:ext uri="{9D8B030D-6E8A-4147-A177-3AD203B41FA5}">
                      <a16:colId xmlns:a16="http://schemas.microsoft.com/office/drawing/2014/main" val="2783449062"/>
                    </a:ext>
                  </a:extLst>
                </a:gridCol>
              </a:tblGrid>
              <a:tr h="376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Abbreviation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giga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mega-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kilo-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hecto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deca</a:t>
                      </a:r>
                      <a:r>
                        <a:rPr lang="en-US" sz="1800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deci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centi</a:t>
                      </a:r>
                      <a:r>
                        <a:rPr lang="en-US" sz="1800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milli</a:t>
                      </a:r>
                      <a:r>
                        <a:rPr lang="en-US" sz="1800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micro-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μ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nano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7763" y="1436431"/>
            <a:ext cx="4624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Conversions:</a:t>
            </a:r>
          </a:p>
          <a:p>
            <a:r>
              <a:rPr lang="en-US" sz="2400" dirty="0">
                <a:latin typeface="+mj-lt"/>
              </a:rPr>
              <a:t>250 g =             kg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0.00325 kg =                        </a:t>
            </a:r>
            <a:r>
              <a:rPr lang="el-GR" sz="2400" dirty="0">
                <a:latin typeface="+mj-lt"/>
              </a:rPr>
              <a:t>μ</a:t>
            </a:r>
            <a:r>
              <a:rPr lang="en-US" sz="2400" dirty="0">
                <a:latin typeface="+mj-lt"/>
              </a:rPr>
              <a:t>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54 mm =                        km</a:t>
            </a:r>
          </a:p>
          <a:p>
            <a:endParaRPr lang="en-US" sz="3600" dirty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74E0BB1-A768-4F38-976D-F50DE733C84A}"/>
              </a:ext>
            </a:extLst>
          </p:cNvPr>
          <p:cNvSpPr/>
          <p:nvPr/>
        </p:nvSpPr>
        <p:spPr>
          <a:xfrm>
            <a:off x="1762266" y="2819099"/>
            <a:ext cx="771384" cy="1219801"/>
          </a:xfrm>
          <a:prstGeom prst="arc">
            <a:avLst>
              <a:gd name="adj1" fmla="val 16914482"/>
              <a:gd name="adj2" fmla="val 4215456"/>
            </a:avLst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BA6CC-936B-484C-8949-7B63DA8F291C}"/>
              </a:ext>
            </a:extLst>
          </p:cNvPr>
          <p:cNvSpPr txBox="1"/>
          <p:nvPr/>
        </p:nvSpPr>
        <p:spPr>
          <a:xfrm>
            <a:off x="4962525" y="1962150"/>
            <a:ext cx="8451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0.25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E12F13-AFD7-4F44-BDCF-F45FF4180001}"/>
              </a:ext>
            </a:extLst>
          </p:cNvPr>
          <p:cNvSpPr/>
          <p:nvPr/>
        </p:nvSpPr>
        <p:spPr>
          <a:xfrm>
            <a:off x="2848185" y="2819099"/>
            <a:ext cx="771384" cy="1219801"/>
          </a:xfrm>
          <a:prstGeom prst="arc">
            <a:avLst>
              <a:gd name="adj1" fmla="val 16914482"/>
              <a:gd name="adj2" fmla="val 4215456"/>
            </a:avLst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3F0BF2E-DD61-4B55-897E-40CC4493B5D6}"/>
              </a:ext>
            </a:extLst>
          </p:cNvPr>
          <p:cNvSpPr/>
          <p:nvPr/>
        </p:nvSpPr>
        <p:spPr>
          <a:xfrm>
            <a:off x="2848185" y="3876676"/>
            <a:ext cx="771384" cy="1752600"/>
          </a:xfrm>
          <a:prstGeom prst="arc">
            <a:avLst>
              <a:gd name="adj1" fmla="val 17090736"/>
              <a:gd name="adj2" fmla="val 4640142"/>
            </a:avLst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8A712-2BAE-4DFB-94B1-D7A4A77F595E}"/>
              </a:ext>
            </a:extLst>
          </p:cNvPr>
          <p:cNvSpPr txBox="1"/>
          <p:nvPr/>
        </p:nvSpPr>
        <p:spPr>
          <a:xfrm>
            <a:off x="5543550" y="3428999"/>
            <a:ext cx="16995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3,250,000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A920F-FC41-45D8-91F2-5F9D41603390}"/>
              </a:ext>
            </a:extLst>
          </p:cNvPr>
          <p:cNvSpPr txBox="1"/>
          <p:nvPr/>
        </p:nvSpPr>
        <p:spPr>
          <a:xfrm>
            <a:off x="5117561" y="4867095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0.000054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6423E87-F796-4D42-97FA-C7672B062E2C}"/>
              </a:ext>
            </a:extLst>
          </p:cNvPr>
          <p:cNvSpPr/>
          <p:nvPr/>
        </p:nvSpPr>
        <p:spPr>
          <a:xfrm flipH="1">
            <a:off x="206299" y="2847018"/>
            <a:ext cx="771384" cy="1219801"/>
          </a:xfrm>
          <a:prstGeom prst="arc">
            <a:avLst>
              <a:gd name="adj1" fmla="val 16914482"/>
              <a:gd name="adj2" fmla="val 4215456"/>
            </a:avLst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446192F-1BF5-4C9C-AE6A-43E3C83C1916}"/>
              </a:ext>
            </a:extLst>
          </p:cNvPr>
          <p:cNvSpPr/>
          <p:nvPr/>
        </p:nvSpPr>
        <p:spPr>
          <a:xfrm flipH="1">
            <a:off x="202410" y="4029675"/>
            <a:ext cx="771384" cy="1219801"/>
          </a:xfrm>
          <a:prstGeom prst="arc">
            <a:avLst>
              <a:gd name="adj1" fmla="val 16914482"/>
              <a:gd name="adj2" fmla="val 4215456"/>
            </a:avLst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23713-ACDB-4159-8676-ACBE1108B0D4}"/>
              </a:ext>
            </a:extLst>
          </p:cNvPr>
          <p:cNvSpPr txBox="1"/>
          <p:nvPr/>
        </p:nvSpPr>
        <p:spPr>
          <a:xfrm>
            <a:off x="3566393" y="3216984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8F85E-B97D-4FEC-BB98-A2ED13795226}"/>
              </a:ext>
            </a:extLst>
          </p:cNvPr>
          <p:cNvSpPr txBox="1"/>
          <p:nvPr/>
        </p:nvSpPr>
        <p:spPr>
          <a:xfrm>
            <a:off x="3580513" y="4568310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70D02-3776-4824-9717-4C7F4413C06E}"/>
              </a:ext>
            </a:extLst>
          </p:cNvPr>
          <p:cNvSpPr txBox="1"/>
          <p:nvPr/>
        </p:nvSpPr>
        <p:spPr>
          <a:xfrm>
            <a:off x="2519710" y="3216984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A52D5-459A-4E26-B214-F99A88EC2841}"/>
              </a:ext>
            </a:extLst>
          </p:cNvPr>
          <p:cNvSpPr txBox="1"/>
          <p:nvPr/>
        </p:nvSpPr>
        <p:spPr>
          <a:xfrm>
            <a:off x="-51767" y="3244333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91FEF3-51FA-424D-A59F-7CD66631AB66}"/>
              </a:ext>
            </a:extLst>
          </p:cNvPr>
          <p:cNvSpPr txBox="1"/>
          <p:nvPr/>
        </p:nvSpPr>
        <p:spPr>
          <a:xfrm>
            <a:off x="-51767" y="4497763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0765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 animBg="1"/>
      <p:bldP spid="10" grpId="0" animBg="1"/>
      <p:bldP spid="12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 System | Try These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763" y="1436431"/>
            <a:ext cx="4997162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+mj-lt"/>
              </a:rPr>
              <a:t>65 </a:t>
            </a:r>
            <a:r>
              <a:rPr lang="el-GR" sz="2800" dirty="0">
                <a:latin typeface="+mj-lt"/>
              </a:rPr>
              <a:t>μ</a:t>
            </a:r>
            <a:r>
              <a:rPr lang="en-US" sz="2800" dirty="0">
                <a:latin typeface="+mj-lt"/>
              </a:rPr>
              <a:t>C = </a:t>
            </a:r>
            <a:r>
              <a:rPr lang="en-US" sz="2800" u="sng" dirty="0">
                <a:latin typeface="+mj-lt"/>
              </a:rPr>
              <a:t>                               </a:t>
            </a:r>
            <a:r>
              <a:rPr lang="en-US" sz="2800" dirty="0">
                <a:latin typeface="+mj-lt"/>
              </a:rPr>
              <a:t> 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47940"/>
              </p:ext>
            </p:extLst>
          </p:nvPr>
        </p:nvGraphicFramePr>
        <p:xfrm>
          <a:off x="328921" y="1531726"/>
          <a:ext cx="3185803" cy="4572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4">
                  <a:extLst>
                    <a:ext uri="{9D8B030D-6E8A-4147-A177-3AD203B41FA5}">
                      <a16:colId xmlns:a16="http://schemas.microsoft.com/office/drawing/2014/main" val="2783449062"/>
                    </a:ext>
                  </a:extLst>
                </a:gridCol>
              </a:tblGrid>
              <a:tr h="376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Abbreviation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giga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mega-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kilo-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hecto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deca</a:t>
                      </a:r>
                      <a:r>
                        <a:rPr lang="en-US" sz="1800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deci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centi</a:t>
                      </a:r>
                      <a:r>
                        <a:rPr lang="en-US" sz="1800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milli</a:t>
                      </a:r>
                      <a:r>
                        <a:rPr lang="en-US" sz="1800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micro-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μ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nano</a:t>
                      </a:r>
                      <a:r>
                        <a:rPr lang="en-US" sz="1800" dirty="0"/>
                        <a:t>-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25EEB90-5953-4E82-9EEF-C1C23CEE4284}"/>
              </a:ext>
            </a:extLst>
          </p:cNvPr>
          <p:cNvSpPr/>
          <p:nvPr/>
        </p:nvSpPr>
        <p:spPr>
          <a:xfrm>
            <a:off x="3927763" y="3636818"/>
            <a:ext cx="43572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+mj-lt"/>
              </a:rPr>
              <a:t>12 MW = </a:t>
            </a:r>
            <a:r>
              <a:rPr lang="en-US" sz="2800" u="sng" dirty="0">
                <a:latin typeface="+mj-lt"/>
              </a:rPr>
              <a:t>					 </a:t>
            </a:r>
            <a:r>
              <a:rPr lang="en-US" sz="2800" dirty="0">
                <a:latin typeface="+mj-lt"/>
              </a:rPr>
              <a:t> 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CC834-8DBD-4BEE-B1EC-6D0FC4184B36}"/>
              </a:ext>
            </a:extLst>
          </p:cNvPr>
          <p:cNvSpPr txBox="1"/>
          <p:nvPr/>
        </p:nvSpPr>
        <p:spPr>
          <a:xfrm>
            <a:off x="5419358" y="1593159"/>
            <a:ext cx="20233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0.000065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587BC-7BB6-46AD-B024-460634D53278}"/>
              </a:ext>
            </a:extLst>
          </p:cNvPr>
          <p:cNvSpPr txBox="1"/>
          <p:nvPr/>
        </p:nvSpPr>
        <p:spPr>
          <a:xfrm>
            <a:off x="5419358" y="3787707"/>
            <a:ext cx="23711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12,000,000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3D6E9F-4741-4652-961E-8CF73487E4FF}"/>
              </a:ext>
            </a:extLst>
          </p:cNvPr>
          <p:cNvSpPr/>
          <p:nvPr/>
        </p:nvSpPr>
        <p:spPr>
          <a:xfrm>
            <a:off x="2743340" y="2343151"/>
            <a:ext cx="771384" cy="1752600"/>
          </a:xfrm>
          <a:prstGeom prst="arc">
            <a:avLst>
              <a:gd name="adj1" fmla="val 17090736"/>
              <a:gd name="adj2" fmla="val 4640142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C60B0-A5B8-491A-A8E0-12C161A2A530}"/>
              </a:ext>
            </a:extLst>
          </p:cNvPr>
          <p:cNvSpPr txBox="1"/>
          <p:nvPr/>
        </p:nvSpPr>
        <p:spPr>
          <a:xfrm>
            <a:off x="3475668" y="3034785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C427634-9141-4078-9DDB-DFA6520089F8}"/>
              </a:ext>
            </a:extLst>
          </p:cNvPr>
          <p:cNvSpPr/>
          <p:nvPr/>
        </p:nvSpPr>
        <p:spPr>
          <a:xfrm flipV="1">
            <a:off x="2751908" y="3909561"/>
            <a:ext cx="771384" cy="1755648"/>
          </a:xfrm>
          <a:prstGeom prst="arc">
            <a:avLst>
              <a:gd name="adj1" fmla="val 17090736"/>
              <a:gd name="adj2" fmla="val 4640142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C98AB-5FF6-4178-A58B-B2082C936FA7}"/>
              </a:ext>
            </a:extLst>
          </p:cNvPr>
          <p:cNvSpPr txBox="1"/>
          <p:nvPr/>
        </p:nvSpPr>
        <p:spPr>
          <a:xfrm>
            <a:off x="3498659" y="4602719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8808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Metric System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79" descr="http://fotos.sapo.pt/will09/pic/0001f7pw/s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7" y="1531726"/>
            <a:ext cx="5451459" cy="50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03621" y="1680906"/>
            <a:ext cx="2696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There’s more…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88" y="2872004"/>
            <a:ext cx="3654381" cy="27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65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difference between quantitative and qualitative observations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the 7 Fundamental SI units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and give an example of a derived unit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represent fractional units with negative exponents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convert metric units between prefixes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17457" cy="3566160"/>
          </a:xfrm>
        </p:spPr>
        <p:txBody>
          <a:bodyPr>
            <a:normAutofit/>
          </a:bodyPr>
          <a:lstStyle/>
          <a:p>
            <a:r>
              <a:rPr lang="en-US" sz="7000" dirty="0"/>
              <a:t>Dimensional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3789DE1D-FC13-4E7D-84B1-0E0BFA5CBBA1}"/>
              </a:ext>
            </a:extLst>
          </p:cNvPr>
          <p:cNvSpPr/>
          <p:nvPr/>
        </p:nvSpPr>
        <p:spPr>
          <a:xfrm rot="10800000">
            <a:off x="8368837" y="0"/>
            <a:ext cx="775158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AC6D3-740D-4BCE-998F-FD443E7A110A}"/>
              </a:ext>
            </a:extLst>
          </p:cNvPr>
          <p:cNvSpPr txBox="1"/>
          <p:nvPr/>
        </p:nvSpPr>
        <p:spPr>
          <a:xfrm>
            <a:off x="8516722" y="0"/>
            <a:ext cx="577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206037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76A09F-A31C-428C-9E86-B5100AAA6678}"/>
                  </a:ext>
                </a:extLst>
              </p:cNvPr>
              <p:cNvSpPr/>
              <p:nvPr/>
            </p:nvSpPr>
            <p:spPr>
              <a:xfrm>
                <a:off x="1950918" y="3600382"/>
                <a:ext cx="3036409" cy="11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1.609 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</m:t>
                          </m:r>
                        </m:den>
                      </m:f>
                      <m:r>
                        <a:rPr lang="en-US" sz="36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76A09F-A31C-428C-9E86-B5100AAA6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18" y="3600382"/>
                <a:ext cx="3036409" cy="11410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290" y="1680906"/>
            <a:ext cx="8461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Convert the Following: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26.2 miles </a:t>
            </a:r>
            <a:r>
              <a:rPr lang="en-US" sz="2800" dirty="0">
                <a:latin typeface="+mj-lt"/>
                <a:sym typeface="Wingdings" panose="05000000000000000000" pitchFamily="2" charset="2"/>
              </a:rPr>
              <a:t> kilometers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109" y="2472744"/>
            <a:ext cx="4050601" cy="593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Mile = 1.609 Kilometers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6B978A-7290-4F9C-AFD6-39457658F35C}"/>
                  </a:ext>
                </a:extLst>
              </p:cNvPr>
              <p:cNvSpPr txBox="1"/>
              <p:nvPr/>
            </p:nvSpPr>
            <p:spPr>
              <a:xfrm>
                <a:off x="341290" y="3956341"/>
                <a:ext cx="15773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26.2 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6B978A-7290-4F9C-AFD6-39457658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" y="3956341"/>
                <a:ext cx="157735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10765-2AC6-4914-BFEC-CAE26BA2DBA2}"/>
                  </a:ext>
                </a:extLst>
              </p:cNvPr>
              <p:cNvSpPr txBox="1"/>
              <p:nvPr/>
            </p:nvSpPr>
            <p:spPr>
              <a:xfrm>
                <a:off x="5019600" y="3958726"/>
                <a:ext cx="2114874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𝐤𝐦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10765-2AC6-4914-BFEC-CAE26BA2D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00" y="3958726"/>
                <a:ext cx="211487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D0E9DE-835C-4F0E-989F-7FC958E7AA86}"/>
              </a:ext>
            </a:extLst>
          </p:cNvPr>
          <p:cNvCxnSpPr>
            <a:cxnSpLocks/>
          </p:cNvCxnSpPr>
          <p:nvPr/>
        </p:nvCxnSpPr>
        <p:spPr>
          <a:xfrm flipV="1">
            <a:off x="1354671" y="4100659"/>
            <a:ext cx="518475" cy="33424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0A2EED-1622-4364-A369-39F8B3B8E0F9}"/>
              </a:ext>
            </a:extLst>
          </p:cNvPr>
          <p:cNvCxnSpPr>
            <a:cxnSpLocks/>
          </p:cNvCxnSpPr>
          <p:nvPr/>
        </p:nvCxnSpPr>
        <p:spPr>
          <a:xfrm flipV="1">
            <a:off x="3343727" y="4407158"/>
            <a:ext cx="518475" cy="33424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4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997190" cy="3566160"/>
          </a:xfrm>
        </p:spPr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28D6DEC3-6C37-41DF-A8C5-C4DF52A5E3E4}"/>
              </a:ext>
            </a:extLst>
          </p:cNvPr>
          <p:cNvSpPr/>
          <p:nvPr/>
        </p:nvSpPr>
        <p:spPr>
          <a:xfrm rot="10800000">
            <a:off x="8368837" y="0"/>
            <a:ext cx="775157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2318B-5CC9-4CA6-A5B3-87E0B5B6ACBE}"/>
              </a:ext>
            </a:extLst>
          </p:cNvPr>
          <p:cNvSpPr txBox="1"/>
          <p:nvPr/>
        </p:nvSpPr>
        <p:spPr>
          <a:xfrm>
            <a:off x="8368837" y="0"/>
            <a:ext cx="72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610707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47899-0F91-4168-A6FF-F107BC779442}"/>
                  </a:ext>
                </a:extLst>
              </p:cNvPr>
              <p:cNvSpPr txBox="1"/>
              <p:nvPr/>
            </p:nvSpPr>
            <p:spPr>
              <a:xfrm>
                <a:off x="648639" y="3683075"/>
                <a:ext cx="955390" cy="815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hr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47899-0F91-4168-A6FF-F107BC77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9" y="3683075"/>
                <a:ext cx="955390" cy="815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78A7AD-CED9-4A17-AB1C-6E6EB2E83BD9}"/>
                  </a:ext>
                </a:extLst>
              </p:cNvPr>
              <p:cNvSpPr/>
              <p:nvPr/>
            </p:nvSpPr>
            <p:spPr>
              <a:xfrm>
                <a:off x="1518329" y="3633697"/>
                <a:ext cx="177446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1609 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78A7AD-CED9-4A17-AB1C-6E6EB2E8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29" y="3633697"/>
                <a:ext cx="1774460" cy="899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0DB46D-3C32-48BE-B938-550D9D405C0C}"/>
                  </a:ext>
                </a:extLst>
              </p:cNvPr>
              <p:cNvSpPr/>
              <p:nvPr/>
            </p:nvSpPr>
            <p:spPr>
              <a:xfrm>
                <a:off x="3091138" y="3607889"/>
                <a:ext cx="1676677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hr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0DB46D-3C32-48BE-B938-550D9D405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138" y="3607889"/>
                <a:ext cx="1676677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349E13-0BBA-4E6A-8A93-917C8D155F94}"/>
                  </a:ext>
                </a:extLst>
              </p:cNvPr>
              <p:cNvSpPr/>
              <p:nvPr/>
            </p:nvSpPr>
            <p:spPr>
              <a:xfrm>
                <a:off x="4566163" y="3639986"/>
                <a:ext cx="184537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349E13-0BBA-4E6A-8A93-917C8D155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63" y="3639986"/>
                <a:ext cx="1845377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with fractions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290" y="1680906"/>
            <a:ext cx="8461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Convert the Following: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35 mi hr</a:t>
            </a:r>
            <a:r>
              <a:rPr lang="en-US" sz="2800" baseline="30000" dirty="0">
                <a:latin typeface="+mj-lt"/>
              </a:rPr>
              <a:t>-1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latin typeface="+mj-lt"/>
                <a:sym typeface="Wingdings" panose="05000000000000000000" pitchFamily="2" charset="2"/>
              </a:rPr>
              <a:t> m s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-1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4362" y="2472744"/>
            <a:ext cx="3118347" cy="593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Mile = 1609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B31A30-C1D5-4EAD-92C4-2B2036A16D5C}"/>
                  </a:ext>
                </a:extLst>
              </p:cNvPr>
              <p:cNvSpPr txBox="1"/>
              <p:nvPr/>
            </p:nvSpPr>
            <p:spPr>
              <a:xfrm>
                <a:off x="6449341" y="3876593"/>
                <a:ext cx="2154949" cy="503599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B31A30-C1D5-4EAD-92C4-2B2036A16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41" y="3876593"/>
                <a:ext cx="2154949" cy="503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5C7AAA-C473-420D-BE35-679AD9CE047E}"/>
              </a:ext>
            </a:extLst>
          </p:cNvPr>
          <p:cNvCxnSpPr>
            <a:cxnSpLocks/>
          </p:cNvCxnSpPr>
          <p:nvPr/>
        </p:nvCxnSpPr>
        <p:spPr>
          <a:xfrm flipV="1">
            <a:off x="1166136" y="3776955"/>
            <a:ext cx="426994" cy="2369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3A5B5-EED2-4A7E-B754-3CDB8A6E427D}"/>
              </a:ext>
            </a:extLst>
          </p:cNvPr>
          <p:cNvCxnSpPr>
            <a:cxnSpLocks/>
          </p:cNvCxnSpPr>
          <p:nvPr/>
        </p:nvCxnSpPr>
        <p:spPr>
          <a:xfrm flipV="1">
            <a:off x="2487459" y="4276095"/>
            <a:ext cx="426994" cy="2369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A06EFD-78BA-45EE-AEE5-3FDADF00A981}"/>
              </a:ext>
            </a:extLst>
          </p:cNvPr>
          <p:cNvCxnSpPr>
            <a:cxnSpLocks/>
          </p:cNvCxnSpPr>
          <p:nvPr/>
        </p:nvCxnSpPr>
        <p:spPr>
          <a:xfrm flipV="1">
            <a:off x="1091335" y="4261700"/>
            <a:ext cx="426994" cy="2369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64CCB-5F53-4913-B8FB-334926568859}"/>
              </a:ext>
            </a:extLst>
          </p:cNvPr>
          <p:cNvCxnSpPr>
            <a:cxnSpLocks/>
          </p:cNvCxnSpPr>
          <p:nvPr/>
        </p:nvCxnSpPr>
        <p:spPr>
          <a:xfrm flipV="1">
            <a:off x="4043495" y="3776955"/>
            <a:ext cx="426994" cy="2369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ED392-F42F-4AF6-8661-646441B2AD62}"/>
              </a:ext>
            </a:extLst>
          </p:cNvPr>
          <p:cNvCxnSpPr>
            <a:cxnSpLocks/>
          </p:cNvCxnSpPr>
          <p:nvPr/>
        </p:nvCxnSpPr>
        <p:spPr>
          <a:xfrm flipV="1">
            <a:off x="3999681" y="4276095"/>
            <a:ext cx="657160" cy="23698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869E1-23DB-43A3-AC26-143B20286A05}"/>
              </a:ext>
            </a:extLst>
          </p:cNvPr>
          <p:cNvCxnSpPr>
            <a:cxnSpLocks/>
          </p:cNvCxnSpPr>
          <p:nvPr/>
        </p:nvCxnSpPr>
        <p:spPr>
          <a:xfrm flipV="1">
            <a:off x="5273871" y="3767528"/>
            <a:ext cx="657160" cy="23698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90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10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with Exponents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290" y="1680906"/>
            <a:ext cx="84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How many cm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are there in 1 m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290" y="3790122"/>
            <a:ext cx="84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How many cm</a:t>
            </a:r>
            <a:r>
              <a:rPr lang="en-US" sz="2800" baseline="30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 are there in 1 m</a:t>
            </a:r>
            <a:r>
              <a:rPr lang="en-US" sz="2800" baseline="30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FF74A-B98A-4071-B4B4-7D3BA1B7AC71}"/>
              </a:ext>
            </a:extLst>
          </p:cNvPr>
          <p:cNvSpPr/>
          <p:nvPr/>
        </p:nvSpPr>
        <p:spPr>
          <a:xfrm>
            <a:off x="1046375" y="251380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F1046-2CE1-4A51-BB2D-89EE0A8C606D}"/>
              </a:ext>
            </a:extLst>
          </p:cNvPr>
          <p:cNvSpPr/>
          <p:nvPr/>
        </p:nvSpPr>
        <p:spPr>
          <a:xfrm>
            <a:off x="1046375" y="5014200"/>
            <a:ext cx="914400" cy="914400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1016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9F5878-416C-4E32-93DC-4DAD573F5799}"/>
                  </a:ext>
                </a:extLst>
              </p:cNvPr>
              <p:cNvSpPr/>
              <p:nvPr/>
            </p:nvSpPr>
            <p:spPr>
              <a:xfrm>
                <a:off x="2693473" y="5014200"/>
                <a:ext cx="2810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9F5878-416C-4E32-93DC-4DAD573F5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473" y="5014200"/>
                <a:ext cx="281044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33874F-83A8-49DD-8577-E18329E74DFA}"/>
                  </a:ext>
                </a:extLst>
              </p:cNvPr>
              <p:cNvSpPr/>
              <p:nvPr/>
            </p:nvSpPr>
            <p:spPr>
              <a:xfrm>
                <a:off x="4042176" y="2762124"/>
                <a:ext cx="19442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33874F-83A8-49DD-8577-E18329E74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76" y="2762124"/>
                <a:ext cx="194425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A234B9-5DBE-4180-9E1F-6DF8AACF623A}"/>
                  </a:ext>
                </a:extLst>
              </p:cNvPr>
              <p:cNvSpPr/>
              <p:nvPr/>
            </p:nvSpPr>
            <p:spPr>
              <a:xfrm>
                <a:off x="5812116" y="2757866"/>
                <a:ext cx="1220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A234B9-5DBE-4180-9E1F-6DF8AACF6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116" y="2757866"/>
                <a:ext cx="12206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8CB4DD-DCDF-4F85-8A0A-1C321FF221BD}"/>
                  </a:ext>
                </a:extLst>
              </p:cNvPr>
              <p:cNvSpPr/>
              <p:nvPr/>
            </p:nvSpPr>
            <p:spPr>
              <a:xfrm>
                <a:off x="6870834" y="2749531"/>
                <a:ext cx="193187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8CB4DD-DCDF-4F85-8A0A-1C321FF22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34" y="2749531"/>
                <a:ext cx="1931876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FB3F02-D4B7-4788-99F9-F02EB4872CEA}"/>
                  </a:ext>
                </a:extLst>
              </p:cNvPr>
              <p:cNvSpPr/>
              <p:nvPr/>
            </p:nvSpPr>
            <p:spPr>
              <a:xfrm>
                <a:off x="5337462" y="5022535"/>
                <a:ext cx="1220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FB3F02-D4B7-4788-99F9-F02EB4872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62" y="5022535"/>
                <a:ext cx="122065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FBD563-7FD9-45C0-BE64-61FDCB9F6A15}"/>
                  </a:ext>
                </a:extLst>
              </p:cNvPr>
              <p:cNvSpPr/>
              <p:nvPr/>
            </p:nvSpPr>
            <p:spPr>
              <a:xfrm>
                <a:off x="6375452" y="5009656"/>
                <a:ext cx="24143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FBD563-7FD9-45C0-BE64-61FDCB9F6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52" y="5009656"/>
                <a:ext cx="2414379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B7C21E9-A5A7-4559-A308-99227F8549D0}"/>
              </a:ext>
            </a:extLst>
          </p:cNvPr>
          <p:cNvSpPr/>
          <p:nvPr/>
        </p:nvSpPr>
        <p:spPr>
          <a:xfrm>
            <a:off x="1046375" y="5014200"/>
            <a:ext cx="914400" cy="914400"/>
          </a:xfrm>
          <a:prstGeom prst="rect">
            <a:avLst/>
          </a:prstGeom>
          <a:scene3d>
            <a:camera prst="isometricOffAxis2Left"/>
            <a:lightRig rig="threePt" dir="t"/>
          </a:scene3d>
          <a:sp3d extrusionH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19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1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with Exponents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290" y="1680906"/>
            <a:ext cx="8461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Convert the Following: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  <a:sym typeface="Wingdings" panose="05000000000000000000" pitchFamily="2" charset="2"/>
              </a:rPr>
              <a:t>0.05 km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+mj-lt"/>
                <a:sym typeface="Wingdings" panose="05000000000000000000" pitchFamily="2" charset="2"/>
              </a:rPr>
              <a:t>  m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2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B0D9EA-A32D-483E-BB23-9F04990CE6C9}"/>
                  </a:ext>
                </a:extLst>
              </p:cNvPr>
              <p:cNvSpPr txBox="1"/>
              <p:nvPr/>
            </p:nvSpPr>
            <p:spPr>
              <a:xfrm>
                <a:off x="459297" y="3685631"/>
                <a:ext cx="16970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0.05 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B0D9EA-A32D-483E-BB23-9F04990CE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7" y="3685631"/>
                <a:ext cx="16970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FDE2FD-3999-4D2A-8C77-B9F40FA1FA1F}"/>
                  </a:ext>
                </a:extLst>
              </p:cNvPr>
              <p:cNvSpPr txBox="1"/>
              <p:nvPr/>
            </p:nvSpPr>
            <p:spPr>
              <a:xfrm>
                <a:off x="6362460" y="3685631"/>
                <a:ext cx="2394822" cy="5665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FDE2FD-3999-4D2A-8C77-B9F40FA1F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60" y="3685631"/>
                <a:ext cx="2394822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E5AB69-010B-4802-AA32-B96838F50031}"/>
                  </a:ext>
                </a:extLst>
              </p:cNvPr>
              <p:cNvSpPr txBox="1"/>
              <p:nvPr/>
            </p:nvSpPr>
            <p:spPr>
              <a:xfrm>
                <a:off x="1625662" y="5275947"/>
                <a:ext cx="16970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0.05 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E5AB69-010B-4802-AA32-B96838F50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62" y="5275947"/>
                <a:ext cx="169700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D6EEB0-8461-474A-8381-C3A20CE9BF92}"/>
                  </a:ext>
                </a:extLst>
              </p:cNvPr>
              <p:cNvSpPr txBox="1"/>
              <p:nvPr/>
            </p:nvSpPr>
            <p:spPr>
              <a:xfrm>
                <a:off x="6362460" y="5275947"/>
                <a:ext cx="2394822" cy="5665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D6EEB0-8461-474A-8381-C3A20CE9B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60" y="5275947"/>
                <a:ext cx="2394822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D2D744-D944-4D6F-BE15-1ACC93B9ACE0}"/>
                  </a:ext>
                </a:extLst>
              </p:cNvPr>
              <p:cNvSpPr txBox="1"/>
              <p:nvPr/>
            </p:nvSpPr>
            <p:spPr>
              <a:xfrm>
                <a:off x="2210967" y="3446041"/>
                <a:ext cx="1819216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km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D2D744-D944-4D6F-BE15-1ACC93B9A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67" y="3446041"/>
                <a:ext cx="1819216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90A907-2533-4CC4-ADC0-5987AA94836C}"/>
                  </a:ext>
                </a:extLst>
              </p:cNvPr>
              <p:cNvSpPr txBox="1"/>
              <p:nvPr/>
            </p:nvSpPr>
            <p:spPr>
              <a:xfrm>
                <a:off x="4017304" y="3446041"/>
                <a:ext cx="2239396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km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90A907-2533-4CC4-ADC0-5987AA948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04" y="3446041"/>
                <a:ext cx="2239396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860A92-F012-43BA-B56F-929BDC8BD8B8}"/>
                  </a:ext>
                </a:extLst>
              </p:cNvPr>
              <p:cNvSpPr txBox="1"/>
              <p:nvPr/>
            </p:nvSpPr>
            <p:spPr>
              <a:xfrm>
                <a:off x="3369106" y="4891983"/>
                <a:ext cx="2900473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860A92-F012-43BA-B56F-929BDC8B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06" y="4891983"/>
                <a:ext cx="2900473" cy="1203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092B44-6F49-4DCB-94FA-F6250CF3C527}"/>
                  </a:ext>
                </a:extLst>
              </p:cNvPr>
              <p:cNvSpPr txBox="1"/>
              <p:nvPr/>
            </p:nvSpPr>
            <p:spPr>
              <a:xfrm>
                <a:off x="459296" y="3686665"/>
                <a:ext cx="16970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0.05 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092B44-6F49-4DCB-94FA-F6250CF3C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6" y="3686665"/>
                <a:ext cx="169700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63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12743 0.23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with Exponents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290" y="1680906"/>
            <a:ext cx="846142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Convert the Following: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  <a:sym typeface="Wingdings" panose="05000000000000000000" pitchFamily="2" charset="2"/>
              </a:rPr>
              <a:t>5 m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+mj-lt"/>
                <a:sym typeface="Wingdings" panose="05000000000000000000" pitchFamily="2" charset="2"/>
              </a:rPr>
              <a:t>  ft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2</a:t>
            </a:r>
          </a:p>
          <a:p>
            <a:endParaRPr lang="en-US" sz="2400" baseline="30000" dirty="0">
              <a:latin typeface="+mj-lt"/>
              <a:sym typeface="Wingdings" panose="05000000000000000000" pitchFamily="2" charset="2"/>
            </a:endParaRPr>
          </a:p>
          <a:p>
            <a:endParaRPr lang="en-US" sz="2400" baseline="30000" dirty="0">
              <a:latin typeface="+mj-lt"/>
              <a:sym typeface="Wingdings" panose="05000000000000000000" pitchFamily="2" charset="2"/>
            </a:endParaRPr>
          </a:p>
          <a:p>
            <a:endParaRPr lang="en-US" sz="2400" baseline="30000" dirty="0">
              <a:latin typeface="+mj-lt"/>
              <a:sym typeface="Wingdings" panose="05000000000000000000" pitchFamily="2" charset="2"/>
            </a:endParaRPr>
          </a:p>
          <a:p>
            <a:endParaRPr lang="en-US" sz="2800" baseline="30000" dirty="0">
              <a:latin typeface="+mj-lt"/>
              <a:sym typeface="Wingdings" panose="05000000000000000000" pitchFamily="2" charset="2"/>
            </a:endParaRPr>
          </a:p>
          <a:p>
            <a:endParaRPr lang="en-US" sz="2800" baseline="30000" dirty="0">
              <a:latin typeface="+mj-lt"/>
              <a:sym typeface="Wingdings" panose="05000000000000000000" pitchFamily="2" charset="2"/>
            </a:endParaRPr>
          </a:p>
          <a:p>
            <a:r>
              <a:rPr lang="en-US" sz="2800" dirty="0">
                <a:latin typeface="+mj-lt"/>
                <a:sym typeface="Wingdings" panose="05000000000000000000" pitchFamily="2" charset="2"/>
              </a:rPr>
              <a:t>5 m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3</a:t>
            </a:r>
            <a:r>
              <a:rPr lang="en-US" sz="2800" dirty="0">
                <a:latin typeface="+mj-lt"/>
                <a:sym typeface="Wingdings" panose="05000000000000000000" pitchFamily="2" charset="2"/>
              </a:rPr>
              <a:t>  ft</a:t>
            </a:r>
            <a:r>
              <a:rPr lang="en-US" sz="2800" baseline="30000" dirty="0">
                <a:latin typeface="+mj-lt"/>
                <a:sym typeface="Wingdings" panose="05000000000000000000" pitchFamily="2" charset="2"/>
              </a:rPr>
              <a:t>3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7180" y="1680906"/>
            <a:ext cx="3000778" cy="593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meter = 3.28 feet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A1DD6B-89D7-4D82-BC0A-3B8911509D38}"/>
                  </a:ext>
                </a:extLst>
              </p:cNvPr>
              <p:cNvSpPr txBox="1"/>
              <p:nvPr/>
            </p:nvSpPr>
            <p:spPr>
              <a:xfrm>
                <a:off x="2498525" y="2802421"/>
                <a:ext cx="3520644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3.28 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ft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d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A1DD6B-89D7-4D82-BC0A-3B8911509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25" y="2802421"/>
                <a:ext cx="3520644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6B7935-7A38-423C-85F5-DE1F999C3C83}"/>
                  </a:ext>
                </a:extLst>
              </p:cNvPr>
              <p:cNvSpPr txBox="1"/>
              <p:nvPr/>
            </p:nvSpPr>
            <p:spPr>
              <a:xfrm>
                <a:off x="6374211" y="3145717"/>
                <a:ext cx="1810111" cy="5665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𝐟𝐭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6B7935-7A38-423C-85F5-DE1F999C3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11" y="3145717"/>
                <a:ext cx="1810111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A49FE-3F98-4388-BA24-C3B0B1419512}"/>
                  </a:ext>
                </a:extLst>
              </p:cNvPr>
              <p:cNvSpPr txBox="1"/>
              <p:nvPr/>
            </p:nvSpPr>
            <p:spPr>
              <a:xfrm>
                <a:off x="2498525" y="4839147"/>
                <a:ext cx="3520644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3.28 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ft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d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A49FE-3F98-4388-BA24-C3B0B1419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25" y="4839147"/>
                <a:ext cx="3520644" cy="1106521"/>
              </a:xfrm>
              <a:prstGeom prst="rect">
                <a:avLst/>
              </a:prstGeom>
              <a:blipFill>
                <a:blip r:embed="rId4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5F6AA-6E4E-453B-B29E-A541AAD0FAD6}"/>
                  </a:ext>
                </a:extLst>
              </p:cNvPr>
              <p:cNvSpPr txBox="1"/>
              <p:nvPr/>
            </p:nvSpPr>
            <p:spPr>
              <a:xfrm>
                <a:off x="6374211" y="5182443"/>
                <a:ext cx="2085827" cy="5665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𝟏𝟕𝟔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𝐟𝐭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5F6AA-6E4E-453B-B29E-A541AAD0F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11" y="5182443"/>
                <a:ext cx="2085827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90E538-2B29-444E-8BC7-EAA85459FD67}"/>
                  </a:ext>
                </a:extLst>
              </p:cNvPr>
              <p:cNvSpPr txBox="1"/>
              <p:nvPr/>
            </p:nvSpPr>
            <p:spPr>
              <a:xfrm>
                <a:off x="5451932" y="4839147"/>
                <a:ext cx="3729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90E538-2B29-444E-8BC7-EAA85459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32" y="4839147"/>
                <a:ext cx="37292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DD889-1576-49B6-A9C9-23EB90E98FFA}"/>
                  </a:ext>
                </a:extLst>
              </p:cNvPr>
              <p:cNvSpPr txBox="1"/>
              <p:nvPr/>
            </p:nvSpPr>
            <p:spPr>
              <a:xfrm>
                <a:off x="5409387" y="2817940"/>
                <a:ext cx="3729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DD889-1576-49B6-A9C9-23EB90E9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387" y="2817940"/>
                <a:ext cx="37292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0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 Analysis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33" y="1531726"/>
            <a:ext cx="855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Start with the formula and substitute units in for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540" y="3817089"/>
            <a:ext cx="855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Is this formula valid?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8D201A-C951-42CC-AEA1-A34A88FC64BC}"/>
                  </a:ext>
                </a:extLst>
              </p:cNvPr>
              <p:cNvSpPr txBox="1"/>
              <p:nvPr/>
            </p:nvSpPr>
            <p:spPr>
              <a:xfrm>
                <a:off x="4794421" y="2335878"/>
                <a:ext cx="2154308" cy="1155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8D201A-C951-42CC-AEA1-A34A88FC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21" y="2335878"/>
                <a:ext cx="2154308" cy="1155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EAD30-4ED5-4549-BAE1-DD0BFEF20FC0}"/>
                  </a:ext>
                </a:extLst>
              </p:cNvPr>
              <p:cNvSpPr txBox="1"/>
              <p:nvPr/>
            </p:nvSpPr>
            <p:spPr>
              <a:xfrm>
                <a:off x="2907361" y="4526936"/>
                <a:ext cx="2832827" cy="94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EAD30-4ED5-4549-BAE1-DD0BFEF20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61" y="4526936"/>
                <a:ext cx="2832827" cy="949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98B47-B707-4421-A6AC-4BC25E629E6B}"/>
                  </a:ext>
                </a:extLst>
              </p:cNvPr>
              <p:cNvSpPr txBox="1"/>
              <p:nvPr/>
            </p:nvSpPr>
            <p:spPr>
              <a:xfrm>
                <a:off x="6119724" y="5070518"/>
                <a:ext cx="2154308" cy="94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98B47-B707-4421-A6AC-4BC25E62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24" y="5070518"/>
                <a:ext cx="2154308" cy="949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3BC4D2-ECED-425D-AED7-B92EF61AFB29}"/>
              </a:ext>
            </a:extLst>
          </p:cNvPr>
          <p:cNvCxnSpPr>
            <a:cxnSpLocks/>
          </p:cNvCxnSpPr>
          <p:nvPr/>
        </p:nvCxnSpPr>
        <p:spPr>
          <a:xfrm flipV="1">
            <a:off x="6264876" y="5070518"/>
            <a:ext cx="2009156" cy="9490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D75329-B97A-4899-9A5A-1C83AE1B6B28}"/>
              </a:ext>
            </a:extLst>
          </p:cNvPr>
          <p:cNvCxnSpPr>
            <a:cxnSpLocks/>
          </p:cNvCxnSpPr>
          <p:nvPr/>
        </p:nvCxnSpPr>
        <p:spPr>
          <a:xfrm>
            <a:off x="6264876" y="5069846"/>
            <a:ext cx="2009156" cy="10503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BF9089-824E-4410-B328-FA61706E241B}"/>
              </a:ext>
            </a:extLst>
          </p:cNvPr>
          <p:cNvSpPr txBox="1"/>
          <p:nvPr/>
        </p:nvSpPr>
        <p:spPr>
          <a:xfrm>
            <a:off x="6513838" y="466581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 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D20ED-0491-4073-B7FF-B864A2182BB6}"/>
                  </a:ext>
                </a:extLst>
              </p:cNvPr>
              <p:cNvSpPr txBox="1"/>
              <p:nvPr/>
            </p:nvSpPr>
            <p:spPr>
              <a:xfrm>
                <a:off x="837470" y="4724458"/>
                <a:ext cx="14382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D20ED-0491-4073-B7FF-B864A218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70" y="4724458"/>
                <a:ext cx="143821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99C0E9-CA87-4499-B203-FFC8770DB000}"/>
                  </a:ext>
                </a:extLst>
              </p:cNvPr>
              <p:cNvSpPr txBox="1"/>
              <p:nvPr/>
            </p:nvSpPr>
            <p:spPr>
              <a:xfrm>
                <a:off x="1022777" y="2294132"/>
                <a:ext cx="1353896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99C0E9-CA87-4499-B203-FFC8770D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77" y="2294132"/>
                <a:ext cx="1353896" cy="1051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48914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 Analysis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33" y="1531726"/>
            <a:ext cx="8444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+mj-lt"/>
              </a:rPr>
              <a:t>We can use equations with units that we know to find units that we don’t.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8556" y="2694407"/>
                <a:ext cx="24435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56" y="2694407"/>
                <a:ext cx="244355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26226" y="2266121"/>
          <a:ext cx="4320210" cy="368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05">
                  <a:extLst>
                    <a:ext uri="{9D8B030D-6E8A-4147-A177-3AD203B41FA5}">
                      <a16:colId xmlns:a16="http://schemas.microsoft.com/office/drawing/2014/main" val="2942296199"/>
                    </a:ext>
                  </a:extLst>
                </a:gridCol>
                <a:gridCol w="2160105">
                  <a:extLst>
                    <a:ext uri="{9D8B030D-6E8A-4147-A177-3AD203B41FA5}">
                      <a16:colId xmlns:a16="http://schemas.microsoft.com/office/drawing/2014/main" val="4122970025"/>
                    </a:ext>
                  </a:extLst>
                </a:gridCol>
              </a:tblGrid>
              <a:tr h="9210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888748"/>
                  </a:ext>
                </a:extLst>
              </a:tr>
              <a:tr h="921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Momentum</a:t>
                      </a:r>
                    </a:p>
                    <a:p>
                      <a:pPr algn="ctr"/>
                      <a:r>
                        <a:rPr lang="en-US" b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799052"/>
                  </a:ext>
                </a:extLst>
              </a:tr>
              <a:tr h="921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</a:t>
                      </a:r>
                    </a:p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Kilogram</a:t>
                      </a:r>
                    </a:p>
                    <a:p>
                      <a:pPr algn="ctr"/>
                      <a:r>
                        <a:rPr lang="en-US" dirty="0"/>
                        <a:t>[kg]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150680"/>
                  </a:ext>
                </a:extLst>
              </a:tr>
              <a:tr h="921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</a:t>
                      </a:r>
                    </a:p>
                    <a:p>
                      <a:pPr algn="ctr"/>
                      <a:r>
                        <a:rPr lang="en-US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Meters per</a:t>
                      </a:r>
                      <a:r>
                        <a:rPr lang="en-US" baseline="0" dirty="0"/>
                        <a:t> second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[ms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089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21092-103E-47A6-AE27-B3F83EBCEBBE}"/>
                  </a:ext>
                </a:extLst>
              </p:cNvPr>
              <p:cNvSpPr/>
              <p:nvPr/>
            </p:nvSpPr>
            <p:spPr>
              <a:xfrm>
                <a:off x="943493" y="3675637"/>
                <a:ext cx="2594043" cy="114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21092-103E-47A6-AE27-B3F83EBCE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93" y="3675637"/>
                <a:ext cx="2594043" cy="1146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0DA685E-AE19-4331-AC24-03B4573AD39E}"/>
              </a:ext>
            </a:extLst>
          </p:cNvPr>
          <p:cNvSpPr/>
          <p:nvPr/>
        </p:nvSpPr>
        <p:spPr>
          <a:xfrm>
            <a:off x="6776519" y="3305068"/>
            <a:ext cx="1822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kg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1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 Analysis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33" y="1531726"/>
            <a:ext cx="85509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Constants have units too! That’s what makes our equation 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1565" y="2517913"/>
                <a:ext cx="2870722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5" y="2517913"/>
                <a:ext cx="2870722" cy="1054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26226" y="2255129"/>
          <a:ext cx="4320210" cy="378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05">
                  <a:extLst>
                    <a:ext uri="{9D8B030D-6E8A-4147-A177-3AD203B41FA5}">
                      <a16:colId xmlns:a16="http://schemas.microsoft.com/office/drawing/2014/main" val="2942296199"/>
                    </a:ext>
                  </a:extLst>
                </a:gridCol>
                <a:gridCol w="2160105">
                  <a:extLst>
                    <a:ext uri="{9D8B030D-6E8A-4147-A177-3AD203B41FA5}">
                      <a16:colId xmlns:a16="http://schemas.microsoft.com/office/drawing/2014/main" val="4122970025"/>
                    </a:ext>
                  </a:extLst>
                </a:gridCol>
              </a:tblGrid>
              <a:tr h="7000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888748"/>
                  </a:ext>
                </a:extLst>
              </a:tr>
              <a:tr h="7000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Force</a:t>
                      </a:r>
                    </a:p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Newton</a:t>
                      </a:r>
                    </a:p>
                    <a:p>
                      <a:pPr algn="ctr"/>
                      <a:r>
                        <a:rPr lang="en-US" dirty="0"/>
                        <a:t>[N]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799052"/>
                  </a:ext>
                </a:extLst>
              </a:tr>
              <a:tr h="7000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</a:t>
                      </a:r>
                    </a:p>
                    <a:p>
                      <a:pPr algn="ctr"/>
                      <a:r>
                        <a:rPr lang="en-US" b="1" dirty="0"/>
                        <a:t>m</a:t>
                      </a:r>
                      <a:r>
                        <a:rPr lang="en-US" b="1" baseline="-25000" dirty="0"/>
                        <a:t>1</a:t>
                      </a:r>
                      <a:r>
                        <a:rPr lang="en-US" baseline="0" dirty="0"/>
                        <a:t> and </a:t>
                      </a:r>
                      <a:r>
                        <a:rPr lang="en-US" b="1" baseline="0" dirty="0"/>
                        <a:t>m</a:t>
                      </a:r>
                      <a:r>
                        <a:rPr lang="en-US" b="1" baseline="-25000" dirty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Kilogram</a:t>
                      </a:r>
                    </a:p>
                    <a:p>
                      <a:pPr algn="ctr"/>
                      <a:r>
                        <a:rPr lang="en-US" dirty="0"/>
                        <a:t>[kg]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150680"/>
                  </a:ext>
                </a:extLst>
              </a:tr>
              <a:tr h="7000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Meter</a:t>
                      </a:r>
                    </a:p>
                    <a:p>
                      <a:pPr algn="ctr"/>
                      <a:r>
                        <a:rPr lang="en-US" dirty="0"/>
                        <a:t>[m]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089418"/>
                  </a:ext>
                </a:extLst>
              </a:tr>
              <a:tr h="987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Universal </a:t>
                      </a:r>
                    </a:p>
                    <a:p>
                      <a:pPr algn="ctr"/>
                      <a:r>
                        <a:rPr lang="en-US" dirty="0"/>
                        <a:t>Gravitation Constant</a:t>
                      </a:r>
                    </a:p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 m</a:t>
                      </a:r>
                      <a:r>
                        <a:rPr lang="en-US" sz="2800" baseline="30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kg</a:t>
                      </a:r>
                      <a:r>
                        <a:rPr lang="en-US" sz="2800" baseline="30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7600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A6AD1-0F3B-40A1-9C48-9CECCCE413A7}"/>
                  </a:ext>
                </a:extLst>
              </p:cNvPr>
              <p:cNvSpPr txBox="1"/>
              <p:nvPr/>
            </p:nvSpPr>
            <p:spPr>
              <a:xfrm>
                <a:off x="397564" y="4065920"/>
                <a:ext cx="3398751" cy="940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A6AD1-0F3B-40A1-9C48-9CECCCE4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4" y="4065920"/>
                <a:ext cx="3398751" cy="940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7BBD0F-8728-4C4B-A169-31177BD40921}"/>
                  </a:ext>
                </a:extLst>
              </p:cNvPr>
              <p:cNvSpPr txBox="1"/>
              <p:nvPr/>
            </p:nvSpPr>
            <p:spPr>
              <a:xfrm>
                <a:off x="2520162" y="5252132"/>
                <a:ext cx="1661160" cy="940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7BBD0F-8728-4C4B-A169-31177BD4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62" y="5252132"/>
                <a:ext cx="1661160" cy="940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16674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Normalized Scientific Notation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68" y="1446822"/>
            <a:ext cx="8087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Helpful for very </a:t>
            </a:r>
            <a:r>
              <a:rPr lang="en-US" sz="3600" b="1" dirty="0"/>
              <a:t>big</a:t>
            </a:r>
            <a:r>
              <a:rPr lang="en-US" sz="3600" dirty="0"/>
              <a:t> numbers</a:t>
            </a:r>
          </a:p>
          <a:p>
            <a:endParaRPr lang="en-US" sz="3600" dirty="0"/>
          </a:p>
          <a:p>
            <a:r>
              <a:rPr lang="en-US" sz="3600" dirty="0"/>
              <a:t>89,000,000 =</a:t>
            </a:r>
          </a:p>
          <a:p>
            <a:endParaRPr lang="en-US" sz="3600" dirty="0"/>
          </a:p>
          <a:p>
            <a:r>
              <a:rPr lang="en-US" sz="3600" dirty="0"/>
              <a:t>750,000,000,000 =</a:t>
            </a:r>
          </a:p>
          <a:p>
            <a:endParaRPr lang="en-US" sz="3600" dirty="0"/>
          </a:p>
          <a:p>
            <a:r>
              <a:rPr lang="en-US" sz="3600" dirty="0"/>
              <a:t>8,759,000,000 = </a:t>
            </a:r>
          </a:p>
          <a:p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96968-80D1-48A2-89A0-DD5B3D95D597}"/>
              </a:ext>
            </a:extLst>
          </p:cNvPr>
          <p:cNvSpPr txBox="1"/>
          <p:nvPr/>
        </p:nvSpPr>
        <p:spPr>
          <a:xfrm>
            <a:off x="3865897" y="2542424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8.9 × 10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  <a:endParaRPr lang="en-US" sz="32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BE6E17-1D56-4AEE-9743-6FB1F9172DEC}"/>
              </a:ext>
            </a:extLst>
          </p:cNvPr>
          <p:cNvSpPr txBox="1"/>
          <p:nvPr/>
        </p:nvSpPr>
        <p:spPr>
          <a:xfrm>
            <a:off x="7451768" y="2542424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365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8.9E7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49EEF-BC25-4948-892B-0E3980460303}"/>
              </a:ext>
            </a:extLst>
          </p:cNvPr>
          <p:cNvSpPr txBox="1"/>
          <p:nvPr/>
        </p:nvSpPr>
        <p:spPr>
          <a:xfrm>
            <a:off x="6397572" y="265014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B1375-3AFB-472F-97A1-9E2784C6B814}"/>
              </a:ext>
            </a:extLst>
          </p:cNvPr>
          <p:cNvSpPr txBox="1"/>
          <p:nvPr/>
        </p:nvSpPr>
        <p:spPr>
          <a:xfrm>
            <a:off x="3865897" y="4788303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8.759 × 10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  <a:endParaRPr lang="en-US" sz="32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D086F-FE97-4767-94E4-62E248497377}"/>
              </a:ext>
            </a:extLst>
          </p:cNvPr>
          <p:cNvSpPr txBox="1"/>
          <p:nvPr/>
        </p:nvSpPr>
        <p:spPr>
          <a:xfrm>
            <a:off x="7074572" y="4820214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365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8.759E9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8A6BE8-41A5-4E59-A682-53C509A81C28}"/>
              </a:ext>
            </a:extLst>
          </p:cNvPr>
          <p:cNvSpPr txBox="1"/>
          <p:nvPr/>
        </p:nvSpPr>
        <p:spPr>
          <a:xfrm>
            <a:off x="6397572" y="489602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C18049-8A23-4586-A452-1A487A03A415}"/>
              </a:ext>
            </a:extLst>
          </p:cNvPr>
          <p:cNvSpPr txBox="1"/>
          <p:nvPr/>
        </p:nvSpPr>
        <p:spPr>
          <a:xfrm>
            <a:off x="4087112" y="3669291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7.5 × 10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</a:t>
            </a:r>
            <a:endParaRPr lang="en-US" sz="32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F85B1-8757-40C7-B7D2-4485A4E6237A}"/>
              </a:ext>
            </a:extLst>
          </p:cNvPr>
          <p:cNvSpPr txBox="1"/>
          <p:nvPr/>
        </p:nvSpPr>
        <p:spPr>
          <a:xfrm>
            <a:off x="7306970" y="3669291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365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7.5E11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60571-43F4-4F87-B45E-0C1FF93EB080}"/>
              </a:ext>
            </a:extLst>
          </p:cNvPr>
          <p:cNvSpPr txBox="1"/>
          <p:nvPr/>
        </p:nvSpPr>
        <p:spPr>
          <a:xfrm>
            <a:off x="6618787" y="377701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704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Normalized Scientific Notation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68" y="1446822"/>
            <a:ext cx="8087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Helpful for very </a:t>
            </a:r>
            <a:r>
              <a:rPr lang="en-US" sz="3600" b="1" dirty="0"/>
              <a:t>small </a:t>
            </a:r>
            <a:r>
              <a:rPr lang="en-US" sz="3600" dirty="0"/>
              <a:t>numbers</a:t>
            </a:r>
          </a:p>
          <a:p>
            <a:endParaRPr lang="en-US" sz="3600" dirty="0"/>
          </a:p>
          <a:p>
            <a:r>
              <a:rPr lang="en-US" sz="3600" dirty="0"/>
              <a:t>0.00125 =</a:t>
            </a:r>
          </a:p>
          <a:p>
            <a:endParaRPr lang="en-US" sz="3600" dirty="0"/>
          </a:p>
          <a:p>
            <a:r>
              <a:rPr lang="en-US" sz="3600" dirty="0"/>
              <a:t>0.0000008255 =</a:t>
            </a:r>
          </a:p>
          <a:p>
            <a:endParaRPr lang="en-US" sz="3600" dirty="0"/>
          </a:p>
          <a:p>
            <a:r>
              <a:rPr lang="en-US" sz="3600" dirty="0"/>
              <a:t>0.00000082550 = </a:t>
            </a: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F9417-C112-4374-A2C0-24BD00EDC04A}"/>
              </a:ext>
            </a:extLst>
          </p:cNvPr>
          <p:cNvSpPr txBox="1"/>
          <p:nvPr/>
        </p:nvSpPr>
        <p:spPr>
          <a:xfrm>
            <a:off x="3865897" y="2542424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1.25 × 10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-3</a:t>
            </a:r>
            <a:endParaRPr lang="en-US" sz="32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F1493-BBE1-47D8-B935-E5EA5CC89B6A}"/>
              </a:ext>
            </a:extLst>
          </p:cNvPr>
          <p:cNvSpPr txBox="1"/>
          <p:nvPr/>
        </p:nvSpPr>
        <p:spPr>
          <a:xfrm>
            <a:off x="6927586" y="2542425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365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1.25E-3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438BA-9353-4295-8737-97BFC9E7DAD0}"/>
              </a:ext>
            </a:extLst>
          </p:cNvPr>
          <p:cNvSpPr txBox="1"/>
          <p:nvPr/>
        </p:nvSpPr>
        <p:spPr>
          <a:xfrm>
            <a:off x="6397572" y="265014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7C2E9-26D5-4ADB-8210-E7EA6F0A0D8C}"/>
              </a:ext>
            </a:extLst>
          </p:cNvPr>
          <p:cNvSpPr txBox="1"/>
          <p:nvPr/>
        </p:nvSpPr>
        <p:spPr>
          <a:xfrm>
            <a:off x="3865897" y="4788303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8.2550 × 10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-7</a:t>
            </a:r>
            <a:endParaRPr lang="en-US" sz="32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6DAA9-1705-4A65-9F97-FF8C0E7B5973}"/>
              </a:ext>
            </a:extLst>
          </p:cNvPr>
          <p:cNvSpPr txBox="1"/>
          <p:nvPr/>
        </p:nvSpPr>
        <p:spPr>
          <a:xfrm>
            <a:off x="6927586" y="4788303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365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8.2550E-7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AB115-98CA-4E0B-AD64-CBEBC70BA905}"/>
              </a:ext>
            </a:extLst>
          </p:cNvPr>
          <p:cNvSpPr txBox="1"/>
          <p:nvPr/>
        </p:nvSpPr>
        <p:spPr>
          <a:xfrm>
            <a:off x="6397572" y="489602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ED5FD-659B-41B3-8601-C2EDD194BE87}"/>
              </a:ext>
            </a:extLst>
          </p:cNvPr>
          <p:cNvSpPr txBox="1"/>
          <p:nvPr/>
        </p:nvSpPr>
        <p:spPr>
          <a:xfrm>
            <a:off x="3865897" y="3730800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8.255 × 10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-7</a:t>
            </a:r>
            <a:endParaRPr lang="en-US" sz="32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BE549-69AB-41C3-BC30-8ACF15913FA3}"/>
              </a:ext>
            </a:extLst>
          </p:cNvPr>
          <p:cNvSpPr txBox="1"/>
          <p:nvPr/>
        </p:nvSpPr>
        <p:spPr>
          <a:xfrm>
            <a:off x="6927586" y="3730800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365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8.255E-7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10771-B8D2-49BC-B3A1-1C9BEFD94866}"/>
              </a:ext>
            </a:extLst>
          </p:cNvPr>
          <p:cNvSpPr txBox="1"/>
          <p:nvPr/>
        </p:nvSpPr>
        <p:spPr>
          <a:xfrm>
            <a:off x="6397572" y="383852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8967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convert fraction units and exponential units using Dimensional Analysis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dimensional analysis to verify a formula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dimensional analysis to determine the units for a solution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represent large and small numbers using scientific notation</a:t>
            </a:r>
          </a:p>
        </p:txBody>
      </p:sp>
    </p:spTree>
    <p:extLst>
      <p:ext uri="{BB962C8B-B14F-4D97-AF65-F5344CB8AC3E}">
        <p14:creationId xmlns:p14="http://schemas.microsoft.com/office/powerpoint/2010/main" val="1371937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Observations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10292"/>
              </p:ext>
            </p:extLst>
          </p:nvPr>
        </p:nvGraphicFramePr>
        <p:xfrm>
          <a:off x="394446" y="2078182"/>
          <a:ext cx="8283388" cy="38026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3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1332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Quantitative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1332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Qualitative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4446" y="1469429"/>
            <a:ext cx="476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Provide some examples of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1954C-D381-4870-816A-8FCAD755AD2F}"/>
              </a:ext>
            </a:extLst>
          </p:cNvPr>
          <p:cNvSpPr/>
          <p:nvPr/>
        </p:nvSpPr>
        <p:spPr>
          <a:xfrm>
            <a:off x="3870857" y="25520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“How Many” / “How Much”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Numerical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B661C-AE98-48F5-A628-34153D11D9F4}"/>
              </a:ext>
            </a:extLst>
          </p:cNvPr>
          <p:cNvSpPr/>
          <p:nvPr/>
        </p:nvSpPr>
        <p:spPr>
          <a:xfrm>
            <a:off x="5163637" y="4670807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12493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Displacement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</a:t>
            </a:r>
            <a:r>
              <a:rPr lang="en-US" dirty="0" err="1"/>
              <a:t>MOtion</a:t>
            </a:r>
            <a:endParaRPr lang="en-US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419AE31B-CF69-4224-8C2F-8B7CB5FD905B}"/>
              </a:ext>
            </a:extLst>
          </p:cNvPr>
          <p:cNvSpPr/>
          <p:nvPr/>
        </p:nvSpPr>
        <p:spPr>
          <a:xfrm rot="10800000">
            <a:off x="8368837" y="0"/>
            <a:ext cx="775157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3BFE6-E3DD-41BD-BC0E-87D7818381DD}"/>
              </a:ext>
            </a:extLst>
          </p:cNvPr>
          <p:cNvSpPr txBox="1"/>
          <p:nvPr/>
        </p:nvSpPr>
        <p:spPr>
          <a:xfrm>
            <a:off x="8518325" y="0"/>
            <a:ext cx="575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0349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Motion?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U.S. Space Shuttle astronaut Bruce McCandless II using a manned maneuvering unit. Picture courtesy NA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" y="3568072"/>
            <a:ext cx="2573547" cy="257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1029" y="3587074"/>
            <a:ext cx="4920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Relative to the earth: </a:t>
            </a:r>
          </a:p>
          <a:p>
            <a:r>
              <a:rPr lang="en-US" sz="3200" dirty="0">
                <a:latin typeface="+mj-lt"/>
              </a:rPr>
              <a:t>Moving 17,500 mph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Relative to the shuttle:</a:t>
            </a:r>
          </a:p>
          <a:p>
            <a:r>
              <a:rPr lang="en-US" sz="3200" dirty="0">
                <a:latin typeface="+mj-lt"/>
              </a:rPr>
              <a:t>Not moving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732" y="1757874"/>
            <a:ext cx="81157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An object's change in _____________ relative to a reference point.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719B9-8CB2-4A66-8F1E-4D0408617089}"/>
              </a:ext>
            </a:extLst>
          </p:cNvPr>
          <p:cNvSpPr txBox="1"/>
          <p:nvPr/>
        </p:nvSpPr>
        <p:spPr>
          <a:xfrm>
            <a:off x="5477031" y="1496263"/>
            <a:ext cx="2658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67378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vs.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0027" y="1712822"/>
          <a:ext cx="8413630" cy="42827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41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1384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+mj-lt"/>
                        </a:rPr>
                        <a:t>Distance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384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+mj-lt"/>
                        </a:rPr>
                        <a:t>Displacement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2AA0F6-6793-44BB-8848-6D1B541B9563}"/>
              </a:ext>
            </a:extLst>
          </p:cNvPr>
          <p:cNvSpPr txBox="1"/>
          <p:nvPr/>
        </p:nvSpPr>
        <p:spPr>
          <a:xfrm>
            <a:off x="1918026" y="2389238"/>
            <a:ext cx="53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far travelled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5DBC-8628-41EA-8D11-BA8B73ED61D5}"/>
              </a:ext>
            </a:extLst>
          </p:cNvPr>
          <p:cNvSpPr txBox="1"/>
          <p:nvPr/>
        </p:nvSpPr>
        <p:spPr>
          <a:xfrm>
            <a:off x="1725700" y="4683513"/>
            <a:ext cx="6199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far from origin</a:t>
            </a:r>
          </a:p>
        </p:txBody>
      </p:sp>
    </p:spTree>
    <p:extLst>
      <p:ext uri="{BB962C8B-B14F-4D97-AF65-F5344CB8AC3E}">
        <p14:creationId xmlns:p14="http://schemas.microsoft.com/office/powerpoint/2010/main" val="76882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and Displacement in 2D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B8C2F-AA0E-4908-8FE7-E406ACB4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20" y="1418043"/>
            <a:ext cx="5764959" cy="47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3A0A9-A5A4-4991-AD78-EABD958EC61D}"/>
              </a:ext>
            </a:extLst>
          </p:cNvPr>
          <p:cNvCxnSpPr>
            <a:cxnSpLocks/>
          </p:cNvCxnSpPr>
          <p:nvPr/>
        </p:nvCxnSpPr>
        <p:spPr>
          <a:xfrm>
            <a:off x="914400" y="3533366"/>
            <a:ext cx="6400800" cy="0"/>
          </a:xfrm>
          <a:prstGeom prst="straightConnector1">
            <a:avLst/>
          </a:prstGeom>
          <a:ln w="381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82998A06-7975-4DEA-AD8D-3E9E5023A1A9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944195"/>
          <a:ext cx="7315200" cy="111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98922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7394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41751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259018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180130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21463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058105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18445320"/>
                    </a:ext>
                  </a:extLst>
                </a:gridCol>
              </a:tblGrid>
              <a:tr h="1118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33637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Distance and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80" y="1449831"/>
            <a:ext cx="883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You walked 5 km East, turned around and walked 2 km West, turned around again and walked another 4 km East. What is your distance? What is your displacement?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56401" y="4876800"/>
          <a:ext cx="5428573" cy="1311964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56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982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+mj-lt"/>
                        </a:rPr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82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+mj-lt"/>
                        </a:rPr>
                        <a:t>Displacement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A56006-E8D2-4D94-B349-E2083BE5B180}"/>
              </a:ext>
            </a:extLst>
          </p:cNvPr>
          <p:cNvCxnSpPr/>
          <p:nvPr/>
        </p:nvCxnSpPr>
        <p:spPr>
          <a:xfrm>
            <a:off x="914400" y="3187783"/>
            <a:ext cx="457200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A6A5D9-324E-4895-AE6C-D00FD23E580C}"/>
              </a:ext>
            </a:extLst>
          </p:cNvPr>
          <p:cNvCxnSpPr>
            <a:cxnSpLocks/>
          </p:cNvCxnSpPr>
          <p:nvPr/>
        </p:nvCxnSpPr>
        <p:spPr>
          <a:xfrm>
            <a:off x="3657600" y="3843604"/>
            <a:ext cx="365760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24D3E8-5F00-47C6-A27F-2A67AF40D3E5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3533366"/>
            <a:ext cx="182880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1">
            <a:extLst>
              <a:ext uri="{FF2B5EF4-FFF2-40B4-BE49-F238E27FC236}">
                <a16:creationId xmlns:a16="http://schemas.microsoft.com/office/drawing/2014/main" id="{D56597B3-34C6-4D23-B10D-9072A6509D87}"/>
              </a:ext>
            </a:extLst>
          </p:cNvPr>
          <p:cNvGraphicFramePr>
            <a:graphicFrameLocks noGrp="1"/>
          </p:cNvGraphicFramePr>
          <p:nvPr/>
        </p:nvGraphicFramePr>
        <p:xfrm>
          <a:off x="458918" y="4062127"/>
          <a:ext cx="82296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98922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73944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41751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259018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180130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21463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058105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184453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85563739"/>
                    </a:ext>
                  </a:extLst>
                </a:gridCol>
              </a:tblGrid>
              <a:tr h="52897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336374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345BCD7-1535-4896-A804-A4AF17725CE3}"/>
              </a:ext>
            </a:extLst>
          </p:cNvPr>
          <p:cNvSpPr/>
          <p:nvPr/>
        </p:nvSpPr>
        <p:spPr>
          <a:xfrm>
            <a:off x="6850697" y="4936902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km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408F64-A485-4A9E-B4D3-4AABC8F83D57}"/>
              </a:ext>
            </a:extLst>
          </p:cNvPr>
          <p:cNvSpPr/>
          <p:nvPr/>
        </p:nvSpPr>
        <p:spPr>
          <a:xfrm>
            <a:off x="1277773" y="4876800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58ECD-753F-460F-853B-6BC51B6BBB5C}"/>
              </a:ext>
            </a:extLst>
          </p:cNvPr>
          <p:cNvSpPr/>
          <p:nvPr/>
        </p:nvSpPr>
        <p:spPr>
          <a:xfrm>
            <a:off x="1650812" y="4876800"/>
            <a:ext cx="875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+ 2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1F43A2-212D-4DCC-BD17-7723C0058A5A}"/>
              </a:ext>
            </a:extLst>
          </p:cNvPr>
          <p:cNvSpPr/>
          <p:nvPr/>
        </p:nvSpPr>
        <p:spPr>
          <a:xfrm>
            <a:off x="2461631" y="4876800"/>
            <a:ext cx="875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+ 4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9D307A-6A2D-4B72-B8A3-3055951FE343}"/>
              </a:ext>
            </a:extLst>
          </p:cNvPr>
          <p:cNvSpPr/>
          <p:nvPr/>
        </p:nvSpPr>
        <p:spPr>
          <a:xfrm>
            <a:off x="6961304" y="5584765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km</a:t>
            </a:r>
          </a:p>
        </p:txBody>
      </p:sp>
    </p:spTree>
    <p:extLst>
      <p:ext uri="{BB962C8B-B14F-4D97-AF65-F5344CB8AC3E}">
        <p14:creationId xmlns:p14="http://schemas.microsoft.com/office/powerpoint/2010/main" val="3322778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80" y="1449831"/>
            <a:ext cx="883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You walked 5 km East, turned around and walked 2 km West, turned around again and walked another 4 </a:t>
            </a:r>
            <a:r>
              <a:rPr lang="en-US" sz="2800">
                <a:latin typeface="+mj-lt"/>
              </a:rPr>
              <a:t>miles km. </a:t>
            </a:r>
            <a:r>
              <a:rPr lang="en-US" sz="2800" dirty="0">
                <a:latin typeface="+mj-lt"/>
              </a:rPr>
              <a:t>What is your distance? What is your displacement?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2" y="3149602"/>
          <a:ext cx="7516966" cy="2697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6966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/>
          <p:nvPr/>
        </p:nvCxnSpPr>
        <p:spPr>
          <a:xfrm>
            <a:off x="944452" y="5840482"/>
            <a:ext cx="774879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3049172"/>
            <a:ext cx="0" cy="283092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D0EC02-9D51-4D13-AB28-EE3617DF1450}"/>
              </a:ext>
            </a:extLst>
          </p:cNvPr>
          <p:cNvSpPr txBox="1"/>
          <p:nvPr/>
        </p:nvSpPr>
        <p:spPr>
          <a:xfrm rot="16200000">
            <a:off x="-357194" y="411391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 (km)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4138853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FFDCA9-3957-470E-A1B7-7C9196B90B3C}"/>
              </a:ext>
            </a:extLst>
          </p:cNvPr>
          <p:cNvCxnSpPr>
            <a:cxnSpLocks/>
          </p:cNvCxnSpPr>
          <p:nvPr/>
        </p:nvCxnSpPr>
        <p:spPr>
          <a:xfrm flipV="1">
            <a:off x="944451" y="4157242"/>
            <a:ext cx="3194402" cy="1676894"/>
          </a:xfrm>
          <a:prstGeom prst="line">
            <a:avLst/>
          </a:prstGeom>
          <a:ln w="6032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575BE7-9DBF-4A4F-A304-9BDB50D0136A}"/>
              </a:ext>
            </a:extLst>
          </p:cNvPr>
          <p:cNvCxnSpPr>
            <a:cxnSpLocks/>
          </p:cNvCxnSpPr>
          <p:nvPr/>
        </p:nvCxnSpPr>
        <p:spPr>
          <a:xfrm flipH="1" flipV="1">
            <a:off x="4138854" y="4156739"/>
            <a:ext cx="1487246" cy="689488"/>
          </a:xfrm>
          <a:prstGeom prst="line">
            <a:avLst/>
          </a:prstGeom>
          <a:ln w="6032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530B81-16E5-4B5C-9098-E1653DD25EAC}"/>
              </a:ext>
            </a:extLst>
          </p:cNvPr>
          <p:cNvCxnSpPr>
            <a:cxnSpLocks/>
          </p:cNvCxnSpPr>
          <p:nvPr/>
        </p:nvCxnSpPr>
        <p:spPr>
          <a:xfrm flipV="1">
            <a:off x="5626100" y="3486150"/>
            <a:ext cx="2346325" cy="1360077"/>
          </a:xfrm>
          <a:prstGeom prst="line">
            <a:avLst/>
          </a:prstGeom>
          <a:ln w="6032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6">
            <a:extLst>
              <a:ext uri="{FF2B5EF4-FFF2-40B4-BE49-F238E27FC236}">
                <a16:creationId xmlns:a16="http://schemas.microsoft.com/office/drawing/2014/main" id="{199D640A-FE6E-437F-9FE8-64B19504B326}"/>
              </a:ext>
            </a:extLst>
          </p:cNvPr>
          <p:cNvGraphicFramePr>
            <a:graphicFrameLocks noGrp="1"/>
          </p:cNvGraphicFramePr>
          <p:nvPr/>
        </p:nvGraphicFramePr>
        <p:xfrm>
          <a:off x="553360" y="3292872"/>
          <a:ext cx="369333" cy="2697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337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631108" y="4389313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 (km)</a:t>
            </a:r>
          </a:p>
        </p:txBody>
      </p:sp>
    </p:spTree>
    <p:extLst>
      <p:ext uri="{BB962C8B-B14F-4D97-AF65-F5344CB8AC3E}">
        <p14:creationId xmlns:p14="http://schemas.microsoft.com/office/powerpoint/2010/main" val="361814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Stroboscopic Photographs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strobosco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31725"/>
            <a:ext cx="3035300" cy="45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8856" y="1570376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In a stroboscopic photograph, a new snapshot is captured every ___ seconds and combined to show the motion over a period of time.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1950" y="4718355"/>
            <a:ext cx="156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New Capture every 0.04 sec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05200" y="3922695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Circle the part of the motion where this soccer ball is moving the FASTEST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05200" y="525012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Circle the part of the motion where this soccer ball is moving the SLOWEST</a:t>
            </a:r>
          </a:p>
        </p:txBody>
      </p:sp>
      <p:sp>
        <p:nvSpPr>
          <p:cNvPr id="7" name="Oval 6"/>
          <p:cNvSpPr/>
          <p:nvPr/>
        </p:nvSpPr>
        <p:spPr>
          <a:xfrm>
            <a:off x="3548856" y="5264320"/>
            <a:ext cx="860425" cy="4535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90156" y="3932625"/>
            <a:ext cx="860425" cy="4535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6E5CDF-1F13-4AC0-8AF6-B3C07370400E}"/>
              </a:ext>
            </a:extLst>
          </p:cNvPr>
          <p:cNvSpPr/>
          <p:nvPr/>
        </p:nvSpPr>
        <p:spPr>
          <a:xfrm>
            <a:off x="1816101" y="3932625"/>
            <a:ext cx="1188720" cy="1828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32EB05-EC57-4754-B3FC-964AE3BFCDEE}"/>
              </a:ext>
            </a:extLst>
          </p:cNvPr>
          <p:cNvSpPr/>
          <p:nvPr/>
        </p:nvSpPr>
        <p:spPr>
          <a:xfrm>
            <a:off x="361950" y="1936320"/>
            <a:ext cx="1828800" cy="11887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0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Stroboscopic Photographs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3" y="1434741"/>
            <a:ext cx="7033347" cy="833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159" y="2731347"/>
            <a:ext cx="666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+mj-lt"/>
              </a:rPr>
              <a:t>Constant Velocity   </a:t>
            </a:r>
            <a:r>
              <a:rPr lang="en-US" sz="2000" dirty="0">
                <a:latin typeface="+mj-lt"/>
              </a:rPr>
              <a:t>or    </a:t>
            </a:r>
            <a:r>
              <a:rPr lang="en-US" sz="3600" dirty="0">
                <a:solidFill>
                  <a:srgbClr val="FF00FF"/>
                </a:solidFill>
                <a:latin typeface="+mj-lt"/>
              </a:rPr>
              <a:t>Accelerating</a:t>
            </a:r>
            <a:r>
              <a:rPr lang="en-US" sz="3600" dirty="0">
                <a:latin typeface="+mj-lt"/>
              </a:rPr>
              <a:t>?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8316" y="3689561"/>
            <a:ext cx="2940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How do you know?</a:t>
            </a:r>
            <a:endParaRPr lang="en-US" sz="1600" dirty="0">
              <a:latin typeface="+mj-lt"/>
            </a:endParaRPr>
          </a:p>
        </p:txBody>
      </p:sp>
      <p:pic>
        <p:nvPicPr>
          <p:cNvPr id="10" name="Picture 4" descr="Image result for stroboscopic fal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r="10299"/>
          <a:stretch/>
        </p:blipFill>
        <p:spPr bwMode="auto">
          <a:xfrm>
            <a:off x="7533183" y="1434741"/>
            <a:ext cx="1319034" cy="47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C58B8A-939D-4E4A-AE3A-54A9B9683F5C}"/>
              </a:ext>
            </a:extLst>
          </p:cNvPr>
          <p:cNvCxnSpPr>
            <a:cxnSpLocks/>
          </p:cNvCxnSpPr>
          <p:nvPr/>
        </p:nvCxnSpPr>
        <p:spPr>
          <a:xfrm flipV="1">
            <a:off x="1619250" y="2056045"/>
            <a:ext cx="104775" cy="77288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2D764D-18C5-41B4-889F-C1518B3124CE}"/>
              </a:ext>
            </a:extLst>
          </p:cNvPr>
          <p:cNvCxnSpPr>
            <a:cxnSpLocks/>
          </p:cNvCxnSpPr>
          <p:nvPr/>
        </p:nvCxnSpPr>
        <p:spPr>
          <a:xfrm>
            <a:off x="6995543" y="3205218"/>
            <a:ext cx="681607" cy="484343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676E34-5E3A-4E30-964C-2F5A763C0AEF}"/>
              </a:ext>
            </a:extLst>
          </p:cNvPr>
          <p:cNvSpPr txBox="1"/>
          <p:nvPr/>
        </p:nvSpPr>
        <p:spPr>
          <a:xfrm>
            <a:off x="468159" y="4998373"/>
            <a:ext cx="6689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spacing between pictures = moving faster</a:t>
            </a:r>
          </a:p>
        </p:txBody>
      </p:sp>
    </p:spTree>
    <p:extLst>
      <p:ext uri="{BB962C8B-B14F-4D97-AF65-F5344CB8AC3E}">
        <p14:creationId xmlns:p14="http://schemas.microsoft.com/office/powerpoint/2010/main" val="177118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 the Motion…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0028E2-AF56-4BAD-B9C6-D9129FABBF1F}"/>
              </a:ext>
            </a:extLst>
          </p:cNvPr>
          <p:cNvGraphicFramePr>
            <a:graphicFrameLocks noGrp="1"/>
          </p:cNvGraphicFramePr>
          <p:nvPr/>
        </p:nvGraphicFramePr>
        <p:xfrm>
          <a:off x="266699" y="1945640"/>
          <a:ext cx="8620125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406300716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588524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79822369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0251258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73214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02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75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B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0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C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6608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9879F-8241-44D6-993A-FB0D59ED54FB}"/>
              </a:ext>
            </a:extLst>
          </p:cNvPr>
          <p:cNvSpPr txBox="1"/>
          <p:nvPr/>
        </p:nvSpPr>
        <p:spPr>
          <a:xfrm>
            <a:off x="559747" y="1438537"/>
            <a:ext cx="80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cart do you think has the best chance of reaching the 10-meter location first?</a:t>
            </a:r>
          </a:p>
        </p:txBody>
      </p:sp>
    </p:spTree>
    <p:extLst>
      <p:ext uri="{BB962C8B-B14F-4D97-AF65-F5344CB8AC3E}">
        <p14:creationId xmlns:p14="http://schemas.microsoft.com/office/powerpoint/2010/main" val="192359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 the Motion…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A1AD8D-ADD1-4966-AF55-102511546413}"/>
              </a:ext>
            </a:extLst>
          </p:cNvPr>
          <p:cNvSpPr txBox="1"/>
          <p:nvPr/>
        </p:nvSpPr>
        <p:spPr>
          <a:xfrm>
            <a:off x="238409" y="5792529"/>
            <a:ext cx="866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What new information do you have about the carts now that you didn’t before?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705490BC-02BB-405E-A68E-D7828E377BC2}"/>
              </a:ext>
            </a:extLst>
          </p:cNvPr>
          <p:cNvGraphicFramePr>
            <a:graphicFrameLocks noGrp="1"/>
          </p:cNvGraphicFramePr>
          <p:nvPr/>
        </p:nvGraphicFramePr>
        <p:xfrm>
          <a:off x="266699" y="1945640"/>
          <a:ext cx="8620125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406300716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588524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79822369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0251258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73214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02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75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B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0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C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6608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F8286F-C66B-402F-A481-56C8FB88DA18}"/>
              </a:ext>
            </a:extLst>
          </p:cNvPr>
          <p:cNvSpPr txBox="1"/>
          <p:nvPr/>
        </p:nvSpPr>
        <p:spPr>
          <a:xfrm>
            <a:off x="314135" y="1427128"/>
            <a:ext cx="851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</a:t>
            </a:r>
            <a:r>
              <a:rPr lang="en-US" dirty="0"/>
              <a:t> which cart do you think has the best chance of reaching the 10-meter location first?</a:t>
            </a:r>
          </a:p>
        </p:txBody>
      </p:sp>
    </p:spTree>
    <p:extLst>
      <p:ext uri="{BB962C8B-B14F-4D97-AF65-F5344CB8AC3E}">
        <p14:creationId xmlns:p14="http://schemas.microsoft.com/office/powerpoint/2010/main" val="283842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33" y="2774005"/>
            <a:ext cx="8087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How can you </a:t>
            </a:r>
            <a:r>
              <a:rPr lang="en-US" sz="6000" b="1" dirty="0">
                <a:latin typeface="+mj-lt"/>
              </a:rPr>
              <a:t>quantify</a:t>
            </a:r>
            <a:r>
              <a:rPr lang="en-US" sz="6000" dirty="0">
                <a:latin typeface="+mj-lt"/>
              </a:rPr>
              <a:t> a measurement?</a:t>
            </a:r>
          </a:p>
        </p:txBody>
      </p:sp>
    </p:spTree>
    <p:extLst>
      <p:ext uri="{BB962C8B-B14F-4D97-AF65-F5344CB8AC3E}">
        <p14:creationId xmlns:p14="http://schemas.microsoft.com/office/powerpoint/2010/main" val="909021865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 the Motion…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49D4B-DF63-481D-9E00-1A3669A5C75B}"/>
              </a:ext>
            </a:extLst>
          </p:cNvPr>
          <p:cNvSpPr txBox="1"/>
          <p:nvPr/>
        </p:nvSpPr>
        <p:spPr>
          <a:xfrm>
            <a:off x="314135" y="1427128"/>
            <a:ext cx="851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</a:t>
            </a:r>
            <a:r>
              <a:rPr lang="en-US" dirty="0"/>
              <a:t> which cart do you think has the best chance of reaching the 10-meter location first?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2C15B-FDD4-45E8-83CE-5EBCF5EE7856}"/>
              </a:ext>
            </a:extLst>
          </p:cNvPr>
          <p:cNvSpPr txBox="1"/>
          <p:nvPr/>
        </p:nvSpPr>
        <p:spPr>
          <a:xfrm>
            <a:off x="534141" y="4542520"/>
            <a:ext cx="810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What patterns do you see? Can you use these to predict the next position?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611B2F75-39B5-4FA1-8A6E-083FA7C09850}"/>
              </a:ext>
            </a:extLst>
          </p:cNvPr>
          <p:cNvGraphicFramePr>
            <a:graphicFrameLocks noGrp="1"/>
          </p:cNvGraphicFramePr>
          <p:nvPr/>
        </p:nvGraphicFramePr>
        <p:xfrm>
          <a:off x="266699" y="1945640"/>
          <a:ext cx="8620125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406300716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588524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79822369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0251258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73214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02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75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B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0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C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660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69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 the Motion…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49D4B-DF63-481D-9E00-1A3669A5C75B}"/>
              </a:ext>
            </a:extLst>
          </p:cNvPr>
          <p:cNvSpPr txBox="1"/>
          <p:nvPr/>
        </p:nvSpPr>
        <p:spPr>
          <a:xfrm>
            <a:off x="1102238" y="1438537"/>
            <a:ext cx="693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It’s more than just position, you need multiple frames to see motion</a:t>
            </a: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67F40A-2177-4A88-B0E5-B41DA7233244}"/>
              </a:ext>
            </a:extLst>
          </p:cNvPr>
          <p:cNvGraphicFramePr>
            <a:graphicFrameLocks noGrp="1"/>
          </p:cNvGraphicFramePr>
          <p:nvPr/>
        </p:nvGraphicFramePr>
        <p:xfrm>
          <a:off x="266699" y="1945640"/>
          <a:ext cx="8620125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406300716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588524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79822369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30251258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73214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02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75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B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0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 C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66088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1A7060B-CA74-44BD-B26F-CE5A51889DE1}"/>
              </a:ext>
            </a:extLst>
          </p:cNvPr>
          <p:cNvGraphicFramePr>
            <a:graphicFrameLocks noGrp="1"/>
          </p:cNvGraphicFramePr>
          <p:nvPr/>
        </p:nvGraphicFramePr>
        <p:xfrm>
          <a:off x="2831978" y="3566771"/>
          <a:ext cx="5824728" cy="257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216">
                  <a:extLst>
                    <a:ext uri="{9D8B030D-6E8A-4147-A177-3AD203B41FA5}">
                      <a16:colId xmlns:a16="http://schemas.microsoft.com/office/drawing/2014/main" val="2087278295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3915009213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34473835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5798978"/>
                    </a:ext>
                  </a:extLst>
                </a:gridCol>
              </a:tblGrid>
              <a:tr h="25768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717725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3883068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7244039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682364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781535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2227598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6437104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2405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59463"/>
                  </a:ext>
                </a:extLst>
              </a:tr>
              <a:tr h="25768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46772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72DD72-2B10-4BF1-BDB5-481749E1077C}"/>
              </a:ext>
            </a:extLst>
          </p:cNvPr>
          <p:cNvCxnSpPr>
            <a:cxnSpLocks/>
          </p:cNvCxnSpPr>
          <p:nvPr/>
        </p:nvCxnSpPr>
        <p:spPr>
          <a:xfrm>
            <a:off x="2831978" y="6142840"/>
            <a:ext cx="6174862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A214AF-6FF0-434E-98C2-1223E4BE6131}"/>
              </a:ext>
            </a:extLst>
          </p:cNvPr>
          <p:cNvCxnSpPr>
            <a:cxnSpLocks/>
          </p:cNvCxnSpPr>
          <p:nvPr/>
        </p:nvCxnSpPr>
        <p:spPr>
          <a:xfrm flipV="1">
            <a:off x="2831978" y="3486150"/>
            <a:ext cx="0" cy="268678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21824B-89B5-4517-B0AD-654E1C507479}"/>
              </a:ext>
            </a:extLst>
          </p:cNvPr>
          <p:cNvCxnSpPr>
            <a:cxnSpLocks/>
          </p:cNvCxnSpPr>
          <p:nvPr/>
        </p:nvCxnSpPr>
        <p:spPr>
          <a:xfrm flipV="1">
            <a:off x="2831977" y="3824765"/>
            <a:ext cx="6054847" cy="179938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BABD18-B0A3-4293-AF98-3965566E964F}"/>
              </a:ext>
            </a:extLst>
          </p:cNvPr>
          <p:cNvSpPr/>
          <p:nvPr/>
        </p:nvSpPr>
        <p:spPr>
          <a:xfrm>
            <a:off x="2838450" y="3346450"/>
            <a:ext cx="6013450" cy="2025650"/>
          </a:xfrm>
          <a:custGeom>
            <a:avLst/>
            <a:gdLst>
              <a:gd name="connsiteX0" fmla="*/ 0 w 6013450"/>
              <a:gd name="connsiteY0" fmla="*/ 2025650 h 2025650"/>
              <a:gd name="connsiteX1" fmla="*/ 1720850 w 6013450"/>
              <a:gd name="connsiteY1" fmla="*/ 1765300 h 2025650"/>
              <a:gd name="connsiteX2" fmla="*/ 3454400 w 6013450"/>
              <a:gd name="connsiteY2" fmla="*/ 1250950 h 2025650"/>
              <a:gd name="connsiteX3" fmla="*/ 5181600 w 6013450"/>
              <a:gd name="connsiteY3" fmla="*/ 476250 h 2025650"/>
              <a:gd name="connsiteX4" fmla="*/ 6013450 w 6013450"/>
              <a:gd name="connsiteY4" fmla="*/ 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450" h="2025650">
                <a:moveTo>
                  <a:pt x="0" y="2025650"/>
                </a:moveTo>
                <a:cubicBezTo>
                  <a:pt x="572558" y="1960033"/>
                  <a:pt x="1145117" y="1894417"/>
                  <a:pt x="1720850" y="1765300"/>
                </a:cubicBezTo>
                <a:cubicBezTo>
                  <a:pt x="2296583" y="1636183"/>
                  <a:pt x="2877608" y="1465792"/>
                  <a:pt x="3454400" y="1250950"/>
                </a:cubicBezTo>
                <a:cubicBezTo>
                  <a:pt x="4031192" y="1036108"/>
                  <a:pt x="4755092" y="684742"/>
                  <a:pt x="5181600" y="476250"/>
                </a:cubicBezTo>
                <a:cubicBezTo>
                  <a:pt x="5608108" y="267758"/>
                  <a:pt x="5810779" y="133879"/>
                  <a:pt x="6013450" y="0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A9376BF-E71B-41FA-A392-5FF4A1ABC93F}"/>
              </a:ext>
            </a:extLst>
          </p:cNvPr>
          <p:cNvSpPr/>
          <p:nvPr/>
        </p:nvSpPr>
        <p:spPr>
          <a:xfrm>
            <a:off x="2825750" y="3632200"/>
            <a:ext cx="6076950" cy="2495550"/>
          </a:xfrm>
          <a:custGeom>
            <a:avLst/>
            <a:gdLst>
              <a:gd name="connsiteX0" fmla="*/ 0 w 6076950"/>
              <a:gd name="connsiteY0" fmla="*/ 2495550 h 2495550"/>
              <a:gd name="connsiteX1" fmla="*/ 1733550 w 6076950"/>
              <a:gd name="connsiteY1" fmla="*/ 1466850 h 2495550"/>
              <a:gd name="connsiteX2" fmla="*/ 3467100 w 6076950"/>
              <a:gd name="connsiteY2" fmla="*/ 704850 h 2495550"/>
              <a:gd name="connsiteX3" fmla="*/ 5194300 w 6076950"/>
              <a:gd name="connsiteY3" fmla="*/ 177800 h 2495550"/>
              <a:gd name="connsiteX4" fmla="*/ 6076950 w 6076950"/>
              <a:gd name="connsiteY4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6950" h="2495550">
                <a:moveTo>
                  <a:pt x="0" y="2495550"/>
                </a:moveTo>
                <a:cubicBezTo>
                  <a:pt x="577850" y="2130425"/>
                  <a:pt x="1155700" y="1765300"/>
                  <a:pt x="1733550" y="1466850"/>
                </a:cubicBezTo>
                <a:cubicBezTo>
                  <a:pt x="2311400" y="1168400"/>
                  <a:pt x="2890308" y="919692"/>
                  <a:pt x="3467100" y="704850"/>
                </a:cubicBezTo>
                <a:cubicBezTo>
                  <a:pt x="4043892" y="490008"/>
                  <a:pt x="4759325" y="295275"/>
                  <a:pt x="5194300" y="177800"/>
                </a:cubicBezTo>
                <a:cubicBezTo>
                  <a:pt x="5629275" y="60325"/>
                  <a:pt x="5853112" y="30162"/>
                  <a:pt x="6076950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998414-CBC6-4275-9F9F-272552935750}"/>
              </a:ext>
            </a:extLst>
          </p:cNvPr>
          <p:cNvSpPr/>
          <p:nvPr/>
        </p:nvSpPr>
        <p:spPr>
          <a:xfrm>
            <a:off x="2742392" y="5282303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6B8390-008A-4D41-9575-30B337F86C4C}"/>
              </a:ext>
            </a:extLst>
          </p:cNvPr>
          <p:cNvSpPr/>
          <p:nvPr/>
        </p:nvSpPr>
        <p:spPr>
          <a:xfrm>
            <a:off x="4468487" y="5021953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34A302-DB1C-4576-9D23-8B5E107A939E}"/>
              </a:ext>
            </a:extLst>
          </p:cNvPr>
          <p:cNvSpPr/>
          <p:nvPr/>
        </p:nvSpPr>
        <p:spPr>
          <a:xfrm>
            <a:off x="6196792" y="4504564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4A1E9F-9A77-4943-99A9-E07742CCCCA2}"/>
              </a:ext>
            </a:extLst>
          </p:cNvPr>
          <p:cNvSpPr/>
          <p:nvPr/>
        </p:nvSpPr>
        <p:spPr>
          <a:xfrm>
            <a:off x="7923652" y="3733325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F701E0-2095-4FF0-99E2-91AE63745312}"/>
              </a:ext>
            </a:extLst>
          </p:cNvPr>
          <p:cNvSpPr/>
          <p:nvPr/>
        </p:nvSpPr>
        <p:spPr>
          <a:xfrm>
            <a:off x="2740536" y="5520748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5F03010-347A-4C46-A34A-10B6A03FA817}"/>
              </a:ext>
            </a:extLst>
          </p:cNvPr>
          <p:cNvSpPr/>
          <p:nvPr/>
        </p:nvSpPr>
        <p:spPr>
          <a:xfrm>
            <a:off x="4495157" y="5021173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C08447-AB49-4A24-BC7C-3E92783BA455}"/>
              </a:ext>
            </a:extLst>
          </p:cNvPr>
          <p:cNvSpPr/>
          <p:nvPr/>
        </p:nvSpPr>
        <p:spPr>
          <a:xfrm>
            <a:off x="6220583" y="4503784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0D9557-087C-4D2C-BEEE-DE0445D1BDEB}"/>
              </a:ext>
            </a:extLst>
          </p:cNvPr>
          <p:cNvSpPr/>
          <p:nvPr/>
        </p:nvSpPr>
        <p:spPr>
          <a:xfrm>
            <a:off x="7923652" y="3991319"/>
            <a:ext cx="182880" cy="1828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9B1886-C325-4664-86B5-953F5694A75B}"/>
              </a:ext>
            </a:extLst>
          </p:cNvPr>
          <p:cNvSpPr/>
          <p:nvPr/>
        </p:nvSpPr>
        <p:spPr>
          <a:xfrm>
            <a:off x="2740537" y="6032917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48701-BA56-438B-99D6-09E886F0C418}"/>
              </a:ext>
            </a:extLst>
          </p:cNvPr>
          <p:cNvSpPr/>
          <p:nvPr/>
        </p:nvSpPr>
        <p:spPr>
          <a:xfrm>
            <a:off x="4521827" y="5023685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23833F-CCFB-42AF-86EE-338A311DB0C3}"/>
              </a:ext>
            </a:extLst>
          </p:cNvPr>
          <p:cNvSpPr/>
          <p:nvPr/>
        </p:nvSpPr>
        <p:spPr>
          <a:xfrm>
            <a:off x="6196792" y="42520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C6A9E8-7615-40DC-AB79-C68C96852725}"/>
              </a:ext>
            </a:extLst>
          </p:cNvPr>
          <p:cNvSpPr/>
          <p:nvPr/>
        </p:nvSpPr>
        <p:spPr>
          <a:xfrm>
            <a:off x="7950326" y="3733325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3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1220CB-AB5B-475C-8923-B100EA70EC77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not moving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6D7C3E9-9A14-4236-8AB2-1A5BFD6E622F}"/>
              </a:ext>
            </a:extLst>
          </p:cNvPr>
          <p:cNvSpPr/>
          <p:nvPr/>
        </p:nvSpPr>
        <p:spPr>
          <a:xfrm>
            <a:off x="7739564" y="3711623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1483893" y="371162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2165256" y="372006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847511" y="37184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3528874" y="372686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4210237" y="371162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891600" y="372006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5573855" y="37184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944451" y="3857625"/>
            <a:ext cx="5443464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62B66BCE-1328-40D3-B364-BC5663C3B567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DC66530-879C-4AE1-8E57-A76B2284E4E4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09046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2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3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3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40"/>
                            </p:stCondLst>
                            <p:childTnLst>
                              <p:par>
                                <p:cTn id="5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40"/>
                            </p:stCondLst>
                            <p:childTnLst>
                              <p:par>
                                <p:cTn id="56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60"/>
                            </p:stCondLst>
                            <p:childTnLst>
                              <p:par>
                                <p:cTn id="7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60"/>
                            </p:stCondLst>
                            <p:childTnLst>
                              <p:par>
                                <p:cTn id="80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7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ACA440-647D-4EA3-A499-8DBB7B8EB7AB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moving forward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1485378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168409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2849540" y="422032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3529024" y="37264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208975" y="322834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4891162" y="273579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</p:cNvCxnSpPr>
          <p:nvPr/>
        </p:nvCxnSpPr>
        <p:spPr>
          <a:xfrm flipV="1">
            <a:off x="936636" y="1995112"/>
            <a:ext cx="5287952" cy="384284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711FC8-7082-4322-BACF-729648EFE269}"/>
              </a:ext>
            </a:extLst>
          </p:cNvPr>
          <p:cNvSpPr/>
          <p:nvPr/>
        </p:nvSpPr>
        <p:spPr>
          <a:xfrm>
            <a:off x="5573785" y="22358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411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C49B06-BE80-4AAC-B9A9-F4973B578849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C6CD93-2CBA-4016-A6D5-E0E39953BA0C}"/>
              </a:ext>
            </a:extLst>
          </p:cNvPr>
          <p:cNvSpPr/>
          <p:nvPr/>
        </p:nvSpPr>
        <p:spPr>
          <a:xfrm>
            <a:off x="774492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1E54AB-FBA1-4614-A8D9-2265C45F9EDD}"/>
              </a:ext>
            </a:extLst>
          </p:cNvPr>
          <p:cNvSpPr/>
          <p:nvPr/>
        </p:nvSpPr>
        <p:spPr>
          <a:xfrm>
            <a:off x="7744922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18858-8B7A-4DBC-937B-7932FFC68571}"/>
              </a:ext>
            </a:extLst>
          </p:cNvPr>
          <p:cNvSpPr/>
          <p:nvPr/>
        </p:nvSpPr>
        <p:spPr>
          <a:xfrm>
            <a:off x="7744922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CF2DBA-6373-4F76-A821-B1B501E435B3}"/>
              </a:ext>
            </a:extLst>
          </p:cNvPr>
          <p:cNvSpPr/>
          <p:nvPr/>
        </p:nvSpPr>
        <p:spPr>
          <a:xfrm>
            <a:off x="7744922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1DD1DC-39DD-4152-9F50-78C836680C80}"/>
              </a:ext>
            </a:extLst>
          </p:cNvPr>
          <p:cNvSpPr/>
          <p:nvPr/>
        </p:nvSpPr>
        <p:spPr>
          <a:xfrm>
            <a:off x="7744922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8C9C8E-AFFD-4CFF-AB12-5BAC074064AE}"/>
              </a:ext>
            </a:extLst>
          </p:cNvPr>
          <p:cNvSpPr/>
          <p:nvPr/>
        </p:nvSpPr>
        <p:spPr>
          <a:xfrm>
            <a:off x="7744922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691D45-5987-47C7-BC94-6FD353280E45}"/>
              </a:ext>
            </a:extLst>
          </p:cNvPr>
          <p:cNvSpPr/>
          <p:nvPr/>
        </p:nvSpPr>
        <p:spPr>
          <a:xfrm>
            <a:off x="7744922" y="222585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0B003-3F26-4CC9-A7E8-BBEE843460D3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FECAD6A5-B8A3-467C-A73A-CFADA4DE2BD1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6D7C3E9-9A14-4236-8AB2-1A5BFD6E622F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66FD13-4A27-4DF1-B6D1-CA400157AFE9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717597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0.070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0"/>
                            </p:stCondLst>
                            <p:childTnLst>
                              <p:par>
                                <p:cTn id="26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7083 L -0.00052 -0.14305 " pathEditMode="fixed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2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30"/>
                            </p:stCondLst>
                            <p:childTnLst>
                              <p:par>
                                <p:cTn id="39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6 L -0.00052 -0.2173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3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40"/>
                            </p:stCondLst>
                            <p:childTnLst>
                              <p:par>
                                <p:cTn id="5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4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60"/>
                            </p:stCondLst>
                            <p:childTnLst>
                              <p:par>
                                <p:cTn id="78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2 L 8.33333E-7 -0.4319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6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70"/>
                            </p:stCondLst>
                            <p:childTnLst>
                              <p:par>
                                <p:cTn id="91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43194 L -0.00156 -0.5067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70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7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7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0F43AD-0E3A-4AFB-BE7B-F4E6069F9304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moving backward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1485516" y="273579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165234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2847639" y="37264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3529024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207999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489007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</p:cNvCxnSpPr>
          <p:nvPr/>
        </p:nvCxnSpPr>
        <p:spPr>
          <a:xfrm>
            <a:off x="944450" y="2363445"/>
            <a:ext cx="4800667" cy="3464351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711FC8-7082-4322-BACF-729648EFE269}"/>
              </a:ext>
            </a:extLst>
          </p:cNvPr>
          <p:cNvSpPr/>
          <p:nvPr/>
        </p:nvSpPr>
        <p:spPr>
          <a:xfrm>
            <a:off x="5570901" y="569063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7289" y="223330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C49B06-BE80-4AAC-B9A9-F4973B578849}"/>
              </a:ext>
            </a:extLst>
          </p:cNvPr>
          <p:cNvSpPr/>
          <p:nvPr/>
        </p:nvSpPr>
        <p:spPr>
          <a:xfrm>
            <a:off x="7744922" y="569697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C6CD93-2CBA-4016-A6D5-E0E39953BA0C}"/>
              </a:ext>
            </a:extLst>
          </p:cNvPr>
          <p:cNvSpPr/>
          <p:nvPr/>
        </p:nvSpPr>
        <p:spPr>
          <a:xfrm>
            <a:off x="774492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1E54AB-FBA1-4614-A8D9-2265C45F9EDD}"/>
              </a:ext>
            </a:extLst>
          </p:cNvPr>
          <p:cNvSpPr/>
          <p:nvPr/>
        </p:nvSpPr>
        <p:spPr>
          <a:xfrm>
            <a:off x="7744922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18858-8B7A-4DBC-937B-7932FFC68571}"/>
              </a:ext>
            </a:extLst>
          </p:cNvPr>
          <p:cNvSpPr/>
          <p:nvPr/>
        </p:nvSpPr>
        <p:spPr>
          <a:xfrm>
            <a:off x="7744922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CF2DBA-6373-4F76-A821-B1B501E435B3}"/>
              </a:ext>
            </a:extLst>
          </p:cNvPr>
          <p:cNvSpPr/>
          <p:nvPr/>
        </p:nvSpPr>
        <p:spPr>
          <a:xfrm>
            <a:off x="7744922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1DD1DC-39DD-4152-9F50-78C836680C80}"/>
              </a:ext>
            </a:extLst>
          </p:cNvPr>
          <p:cNvSpPr/>
          <p:nvPr/>
        </p:nvSpPr>
        <p:spPr>
          <a:xfrm>
            <a:off x="7744922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8C9C8E-AFFD-4CFF-AB12-5BAC074064AE}"/>
              </a:ext>
            </a:extLst>
          </p:cNvPr>
          <p:cNvSpPr/>
          <p:nvPr/>
        </p:nvSpPr>
        <p:spPr>
          <a:xfrm>
            <a:off x="7744922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691D45-5987-47C7-BC94-6FD353280E45}"/>
              </a:ext>
            </a:extLst>
          </p:cNvPr>
          <p:cNvSpPr/>
          <p:nvPr/>
        </p:nvSpPr>
        <p:spPr>
          <a:xfrm>
            <a:off x="7739564" y="221818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340682-B414-48FD-A177-E1CBDFFCAF76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E3F22C99-93C7-4DD0-9F7E-B9B7BF330B74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6D7C3E9-9A14-4236-8AB2-1A5BFD6E622F}"/>
              </a:ext>
            </a:extLst>
          </p:cNvPr>
          <p:cNvSpPr/>
          <p:nvPr/>
        </p:nvSpPr>
        <p:spPr>
          <a:xfrm>
            <a:off x="7744922" y="2229658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14C8A-C81E-4F0A-9B1D-13D019D14E3D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469592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00035 0.0738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7384 L -0.00017 0.143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20"/>
                            </p:stCondLst>
                            <p:childTnLst>
                              <p:par>
                                <p:cTn id="38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4375 L 0.00017 0.2155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4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2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30"/>
                            </p:stCondLst>
                            <p:childTnLst>
                              <p:par>
                                <p:cTn id="51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1551 L -0.00017 0.2898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3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40"/>
                            </p:stCondLst>
                            <p:childTnLst>
                              <p:par>
                                <p:cTn id="64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8981 L -0.00052 0.3622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4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50"/>
                            </p:stCondLst>
                            <p:childTnLst>
                              <p:par>
                                <p:cTn id="77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36227 L -0.00017 0.4344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60"/>
                            </p:stCondLst>
                            <p:childTnLst>
                              <p:par>
                                <p:cTn id="90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43449 L -0.00087 0.5046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49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6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6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C8E00F-BD0D-45F1-A75C-B86294D3DDAD}"/>
              </a:ext>
            </a:extLst>
          </p:cNvPr>
          <p:cNvCxnSpPr/>
          <p:nvPr/>
        </p:nvCxnSpPr>
        <p:spPr>
          <a:xfrm>
            <a:off x="949102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8726AC6-87F0-4DEB-8974-E0B0DCF8DD48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1485378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168409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2849540" y="422032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3529024" y="37264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208975" y="322834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4891162" y="273579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</p:cNvCxnSpPr>
          <p:nvPr/>
        </p:nvCxnSpPr>
        <p:spPr>
          <a:xfrm flipV="1">
            <a:off x="936636" y="1995112"/>
            <a:ext cx="5287952" cy="384284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711FC8-7082-4322-BACF-729648EFE269}"/>
              </a:ext>
            </a:extLst>
          </p:cNvPr>
          <p:cNvSpPr/>
          <p:nvPr/>
        </p:nvSpPr>
        <p:spPr>
          <a:xfrm>
            <a:off x="5573785" y="22358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C49B06-BE80-4AAC-B9A9-F4973B578849}"/>
              </a:ext>
            </a:extLst>
          </p:cNvPr>
          <p:cNvSpPr/>
          <p:nvPr/>
        </p:nvSpPr>
        <p:spPr>
          <a:xfrm>
            <a:off x="752878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C6CD93-2CBA-4016-A6D5-E0E39953BA0C}"/>
              </a:ext>
            </a:extLst>
          </p:cNvPr>
          <p:cNvSpPr/>
          <p:nvPr/>
        </p:nvSpPr>
        <p:spPr>
          <a:xfrm>
            <a:off x="7528785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1E54AB-FBA1-4614-A8D9-2265C45F9EDD}"/>
              </a:ext>
            </a:extLst>
          </p:cNvPr>
          <p:cNvSpPr/>
          <p:nvPr/>
        </p:nvSpPr>
        <p:spPr>
          <a:xfrm>
            <a:off x="7528785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18858-8B7A-4DBC-937B-7932FFC68571}"/>
              </a:ext>
            </a:extLst>
          </p:cNvPr>
          <p:cNvSpPr/>
          <p:nvPr/>
        </p:nvSpPr>
        <p:spPr>
          <a:xfrm>
            <a:off x="7528785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CF2DBA-6373-4F76-A821-B1B501E435B3}"/>
              </a:ext>
            </a:extLst>
          </p:cNvPr>
          <p:cNvSpPr/>
          <p:nvPr/>
        </p:nvSpPr>
        <p:spPr>
          <a:xfrm>
            <a:off x="7528785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1DD1DC-39DD-4152-9F50-78C836680C80}"/>
              </a:ext>
            </a:extLst>
          </p:cNvPr>
          <p:cNvSpPr/>
          <p:nvPr/>
        </p:nvSpPr>
        <p:spPr>
          <a:xfrm>
            <a:off x="7528785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8C9C8E-AFFD-4CFF-AB12-5BAC074064AE}"/>
              </a:ext>
            </a:extLst>
          </p:cNvPr>
          <p:cNvSpPr/>
          <p:nvPr/>
        </p:nvSpPr>
        <p:spPr>
          <a:xfrm>
            <a:off x="7528785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691D45-5987-47C7-BC94-6FD353280E45}"/>
              </a:ext>
            </a:extLst>
          </p:cNvPr>
          <p:cNvSpPr/>
          <p:nvPr/>
        </p:nvSpPr>
        <p:spPr>
          <a:xfrm>
            <a:off x="7528785" y="222585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0B003-3F26-4CC9-A7E8-BBEE843460D3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FECAD6A5-B8A3-467C-A73A-CFADA4DE2BD1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6D7C3E9-9A14-4236-8AB2-1A5BFD6E622F}"/>
              </a:ext>
            </a:extLst>
          </p:cNvPr>
          <p:cNvSpPr/>
          <p:nvPr/>
        </p:nvSpPr>
        <p:spPr>
          <a:xfrm>
            <a:off x="7528785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E62DEF-4978-4309-9278-0D92BECC026D}"/>
              </a:ext>
            </a:extLst>
          </p:cNvPr>
          <p:cNvSpPr/>
          <p:nvPr/>
        </p:nvSpPr>
        <p:spPr>
          <a:xfrm>
            <a:off x="7921554" y="569697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EB6A984-AFA6-48CF-B604-987E27204A3B}"/>
              </a:ext>
            </a:extLst>
          </p:cNvPr>
          <p:cNvSpPr/>
          <p:nvPr/>
        </p:nvSpPr>
        <p:spPr>
          <a:xfrm>
            <a:off x="7925228" y="569741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6300545-B05D-435C-9AF0-E9017982A44D}"/>
              </a:ext>
            </a:extLst>
          </p:cNvPr>
          <p:cNvSpPr/>
          <p:nvPr/>
        </p:nvSpPr>
        <p:spPr>
          <a:xfrm>
            <a:off x="7928877" y="471629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70F4499-1719-4308-961A-B1EE3AC852F2}"/>
              </a:ext>
            </a:extLst>
          </p:cNvPr>
          <p:cNvSpPr/>
          <p:nvPr/>
        </p:nvSpPr>
        <p:spPr>
          <a:xfrm>
            <a:off x="7928877" y="371371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E97B0C-C8AA-4D13-85A5-CF40FA2FB7CF}"/>
              </a:ext>
            </a:extLst>
          </p:cNvPr>
          <p:cNvSpPr/>
          <p:nvPr/>
        </p:nvSpPr>
        <p:spPr>
          <a:xfrm>
            <a:off x="7928877" y="2739219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28DBBD-F3A6-4048-865D-5BE9C6C49B06}"/>
              </a:ext>
            </a:extLst>
          </p:cNvPr>
          <p:cNvSpPr/>
          <p:nvPr/>
        </p:nvSpPr>
        <p:spPr>
          <a:xfrm>
            <a:off x="1485378" y="471629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131465-8829-4385-AD9F-E34C66E42A5A}"/>
              </a:ext>
            </a:extLst>
          </p:cNvPr>
          <p:cNvSpPr/>
          <p:nvPr/>
        </p:nvSpPr>
        <p:spPr>
          <a:xfrm>
            <a:off x="2168409" y="371371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1143516-4A75-49A8-AF7F-2423E6993C6F}"/>
              </a:ext>
            </a:extLst>
          </p:cNvPr>
          <p:cNvSpPr/>
          <p:nvPr/>
        </p:nvSpPr>
        <p:spPr>
          <a:xfrm>
            <a:off x="2847639" y="2735795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6EA847-E91D-4EFA-90B3-DBFEE7A9B66D}"/>
              </a:ext>
            </a:extLst>
          </p:cNvPr>
          <p:cNvCxnSpPr>
            <a:cxnSpLocks/>
          </p:cNvCxnSpPr>
          <p:nvPr/>
        </p:nvCxnSpPr>
        <p:spPr>
          <a:xfrm flipV="1">
            <a:off x="936636" y="2059096"/>
            <a:ext cx="2613108" cy="377886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411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2AE26D-1368-4C44-BB26-C907ECE51D83}"/>
              </a:ext>
            </a:extLst>
          </p:cNvPr>
          <p:cNvSpPr/>
          <p:nvPr/>
        </p:nvSpPr>
        <p:spPr>
          <a:xfrm>
            <a:off x="800621" y="5712294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03AF5F-FE21-4E5A-97C7-276CF856D541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4170022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0052 -0.2895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04 -0.5798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3.05556E-6 -4.44444E-6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10"/>
                            </p:stCondLst>
                            <p:childTnLst>
                              <p:par>
                                <p:cTn id="20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57986 L -1.66667E-6 -4.44444E-6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-0.0708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20"/>
                            </p:stCondLst>
                            <p:childTnLst>
                              <p:par>
                                <p:cTn id="49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7083 L -0.00052 -0.14305 " pathEditMode="fixed" rAng="0" ptsTypes="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30"/>
                            </p:stCondLst>
                            <p:childTnLst>
                              <p:par>
                                <p:cTn id="62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5 L -0.00052 -0.2173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3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40"/>
                            </p:stCondLst>
                            <p:childTnLst>
                              <p:par>
                                <p:cTn id="75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4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50"/>
                            </p:stCondLst>
                            <p:childTnLst>
                              <p:par>
                                <p:cTn id="88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60"/>
                            </p:stCondLst>
                            <p:childTnLst>
                              <p:par>
                                <p:cTn id="101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1 L 1.94444E-6 -0.4319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58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6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70"/>
                            </p:stCondLst>
                            <p:childTnLst>
                              <p:par>
                                <p:cTn id="114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43194 L -0.00156 -0.50671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5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7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8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"/>
                            </p:stCondLst>
                            <p:childTnLst>
                              <p:par>
                                <p:cTn id="14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74 -0.14375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19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7448 1.48148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1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20"/>
                            </p:stCondLst>
                            <p:childTnLst>
                              <p:par>
                                <p:cTn id="16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14375 L 0.00139 -0.29143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38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1.48148E-6 L 0.14896 1.48148E-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2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30"/>
                            </p:stCondLst>
                            <p:childTnLst>
                              <p:par>
                                <p:cTn id="17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9143 L 0.00104 -0.4335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10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1.48148E-6 L 0.22344 1.48148E-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3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4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8" grpId="0" animBg="1"/>
      <p:bldP spid="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9A2791A-281D-422B-875E-EAC2AA56E521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Up (moving 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053BF7-24EC-4596-900E-2196C6BEEEC7}"/>
              </a:ext>
            </a:extLst>
          </p:cNvPr>
          <p:cNvSpPr/>
          <p:nvPr/>
        </p:nvSpPr>
        <p:spPr>
          <a:xfrm>
            <a:off x="942975" y="2176463"/>
            <a:ext cx="4767263" cy="3657600"/>
          </a:xfrm>
          <a:custGeom>
            <a:avLst/>
            <a:gdLst>
              <a:gd name="connsiteX0" fmla="*/ 0 w 4767263"/>
              <a:gd name="connsiteY0" fmla="*/ 3657600 h 3657600"/>
              <a:gd name="connsiteX1" fmla="*/ 681038 w 4767263"/>
              <a:gd name="connsiteY1" fmla="*/ 3600450 h 3657600"/>
              <a:gd name="connsiteX2" fmla="*/ 1362075 w 4767263"/>
              <a:gd name="connsiteY2" fmla="*/ 3405187 h 3657600"/>
              <a:gd name="connsiteX3" fmla="*/ 2047875 w 4767263"/>
              <a:gd name="connsiteY3" fmla="*/ 3052762 h 3657600"/>
              <a:gd name="connsiteX4" fmla="*/ 2724150 w 4767263"/>
              <a:gd name="connsiteY4" fmla="*/ 2495550 h 3657600"/>
              <a:gd name="connsiteX5" fmla="*/ 3405188 w 4767263"/>
              <a:gd name="connsiteY5" fmla="*/ 1790700 h 3657600"/>
              <a:gd name="connsiteX6" fmla="*/ 4086225 w 4767263"/>
              <a:gd name="connsiteY6" fmla="*/ 990600 h 3657600"/>
              <a:gd name="connsiteX7" fmla="*/ 4767263 w 4767263"/>
              <a:gd name="connsiteY7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7263" h="3657600">
                <a:moveTo>
                  <a:pt x="0" y="3657600"/>
                </a:moveTo>
                <a:cubicBezTo>
                  <a:pt x="227013" y="3650059"/>
                  <a:pt x="454026" y="3642519"/>
                  <a:pt x="681038" y="3600450"/>
                </a:cubicBezTo>
                <a:cubicBezTo>
                  <a:pt x="908050" y="3558381"/>
                  <a:pt x="1134269" y="3496468"/>
                  <a:pt x="1362075" y="3405187"/>
                </a:cubicBezTo>
                <a:cubicBezTo>
                  <a:pt x="1589881" y="3313906"/>
                  <a:pt x="1820863" y="3204368"/>
                  <a:pt x="2047875" y="3052762"/>
                </a:cubicBezTo>
                <a:cubicBezTo>
                  <a:pt x="2274887" y="2901156"/>
                  <a:pt x="2497931" y="2705894"/>
                  <a:pt x="2724150" y="2495550"/>
                </a:cubicBezTo>
                <a:cubicBezTo>
                  <a:pt x="2950369" y="2285206"/>
                  <a:pt x="3178175" y="2041525"/>
                  <a:pt x="3405188" y="1790700"/>
                </a:cubicBezTo>
                <a:cubicBezTo>
                  <a:pt x="3632201" y="1539875"/>
                  <a:pt x="3859213" y="1289050"/>
                  <a:pt x="4086225" y="990600"/>
                </a:cubicBezTo>
                <a:cubicBezTo>
                  <a:pt x="4313237" y="692150"/>
                  <a:pt x="4540250" y="346075"/>
                  <a:pt x="4767263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F54B94-81A1-44DB-8C69-FB722242C6AD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49" name="Table 6">
            <a:extLst>
              <a:ext uri="{FF2B5EF4-FFF2-40B4-BE49-F238E27FC236}">
                <a16:creationId xmlns:a16="http://schemas.microsoft.com/office/drawing/2014/main" id="{2300CDB5-62D6-4DCC-9144-FCA81EC7BB5A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512E12-D087-43E2-8417-B71EF417439D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3B356CD-C1E6-4FF9-A7F2-C174C8A426F5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CC8BC1-A04B-4D7E-BD02-39D45DDC1967}"/>
              </a:ext>
            </a:extLst>
          </p:cNvPr>
          <p:cNvSpPr/>
          <p:nvPr/>
        </p:nvSpPr>
        <p:spPr>
          <a:xfrm>
            <a:off x="1483455" y="563742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FC1556-5463-42CD-8B85-0FA658675B94}"/>
              </a:ext>
            </a:extLst>
          </p:cNvPr>
          <p:cNvSpPr/>
          <p:nvPr/>
        </p:nvSpPr>
        <p:spPr>
          <a:xfrm>
            <a:off x="2162796" y="542788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44FFB08-3AFA-4592-A2A6-ECC1999F44F6}"/>
              </a:ext>
            </a:extLst>
          </p:cNvPr>
          <p:cNvSpPr/>
          <p:nvPr/>
        </p:nvSpPr>
        <p:spPr>
          <a:xfrm>
            <a:off x="2844942" y="507256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F2249E-0AD7-40EE-8CC1-52D692956253}"/>
              </a:ext>
            </a:extLst>
          </p:cNvPr>
          <p:cNvSpPr/>
          <p:nvPr/>
        </p:nvSpPr>
        <p:spPr>
          <a:xfrm>
            <a:off x="3529024" y="45312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5490DBA-A312-4190-8F7E-9920EAC67546}"/>
              </a:ext>
            </a:extLst>
          </p:cNvPr>
          <p:cNvSpPr/>
          <p:nvPr/>
        </p:nvSpPr>
        <p:spPr>
          <a:xfrm>
            <a:off x="4200967" y="382447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FEB7F4-AEA1-4257-B28F-2001C47A3507}"/>
              </a:ext>
            </a:extLst>
          </p:cNvPr>
          <p:cNvSpPr/>
          <p:nvPr/>
        </p:nvSpPr>
        <p:spPr>
          <a:xfrm>
            <a:off x="4887478" y="302641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E0924EE-877D-4C8F-AA50-F9497A6D759A}"/>
              </a:ext>
            </a:extLst>
          </p:cNvPr>
          <p:cNvSpPr/>
          <p:nvPr/>
        </p:nvSpPr>
        <p:spPr>
          <a:xfrm>
            <a:off x="5581375" y="204265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BAD3AC-6715-42CE-85BA-3AEF1808D7A2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FC30AB1-D11D-48B5-A30F-08D25743E556}"/>
              </a:ext>
            </a:extLst>
          </p:cNvPr>
          <p:cNvSpPr/>
          <p:nvPr/>
        </p:nvSpPr>
        <p:spPr>
          <a:xfrm>
            <a:off x="7744922" y="563742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AB7F99B-DCCB-43B4-8D58-90A8466370AC}"/>
              </a:ext>
            </a:extLst>
          </p:cNvPr>
          <p:cNvSpPr/>
          <p:nvPr/>
        </p:nvSpPr>
        <p:spPr>
          <a:xfrm>
            <a:off x="7737643" y="542512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75FF007-CAB0-434E-87D8-195C42399A59}"/>
              </a:ext>
            </a:extLst>
          </p:cNvPr>
          <p:cNvSpPr/>
          <p:nvPr/>
        </p:nvSpPr>
        <p:spPr>
          <a:xfrm>
            <a:off x="7737992" y="508605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EC976FD-AC43-4586-8DB9-076FB477D8BD}"/>
              </a:ext>
            </a:extLst>
          </p:cNvPr>
          <p:cNvSpPr/>
          <p:nvPr/>
        </p:nvSpPr>
        <p:spPr>
          <a:xfrm>
            <a:off x="7737643" y="453065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4551A91-7A2E-4159-9250-705907E3AA38}"/>
              </a:ext>
            </a:extLst>
          </p:cNvPr>
          <p:cNvSpPr/>
          <p:nvPr/>
        </p:nvSpPr>
        <p:spPr>
          <a:xfrm>
            <a:off x="7744922" y="382447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203A6D0-0E31-47EB-91D4-81F1FC83E2D4}"/>
              </a:ext>
            </a:extLst>
          </p:cNvPr>
          <p:cNvSpPr/>
          <p:nvPr/>
        </p:nvSpPr>
        <p:spPr>
          <a:xfrm>
            <a:off x="7737643" y="302641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0F52FF3-9EF6-413A-8809-F197C60C907E}"/>
              </a:ext>
            </a:extLst>
          </p:cNvPr>
          <p:cNvSpPr/>
          <p:nvPr/>
        </p:nvSpPr>
        <p:spPr>
          <a:xfrm>
            <a:off x="7737945" y="204265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EAAB1E4-4C9E-4F67-9EE6-B3B4A5E0960A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411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602C40-289A-423F-96E3-29F4AD3031D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62675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1.66667E-6 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087 -0.04074 " pathEditMode="fixed" rAng="0" ptsTypes="AA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0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20"/>
                            </p:stCondLst>
                            <p:childTnLst>
                              <p:par>
                                <p:cTn id="3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4074 L -0.00087 -0.0881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2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30"/>
                            </p:stCondLst>
                            <p:childTnLst>
                              <p:par>
                                <p:cTn id="47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8819 L -0.00086 -0.1715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1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3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40"/>
                            </p:stCondLst>
                            <p:childTnLst>
                              <p:par>
                                <p:cTn id="60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17152 L 0.00018 -0.2729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4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"/>
                            </p:stCondLst>
                            <p:childTnLst>
                              <p:par>
                                <p:cTn id="73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7291 L -0.00087 -0.3881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76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60"/>
                            </p:stCondLst>
                            <p:childTnLst>
                              <p:par>
                                <p:cTn id="86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38819 L -0.00017 -0.5333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26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6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7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9A2791A-281D-422B-875E-EAC2AA56E521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Up (moving negative)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53F54B94-81A1-44DB-8C69-FB722242C6AD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49" name="Table 6">
            <a:extLst>
              <a:ext uri="{FF2B5EF4-FFF2-40B4-BE49-F238E27FC236}">
                <a16:creationId xmlns:a16="http://schemas.microsoft.com/office/drawing/2014/main" id="{2300CDB5-62D6-4DCC-9144-FCA81EC7BB5A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512E12-D087-43E2-8417-B71EF417439D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3B356CD-C1E6-4FF9-A7F2-C174C8A426F5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CC8BC1-A04B-4D7E-BD02-39D45DDC1967}"/>
              </a:ext>
            </a:extLst>
          </p:cNvPr>
          <p:cNvSpPr/>
          <p:nvPr/>
        </p:nvSpPr>
        <p:spPr>
          <a:xfrm>
            <a:off x="1486793" y="205917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FC1556-5463-42CD-8B85-0FA658675B94}"/>
              </a:ext>
            </a:extLst>
          </p:cNvPr>
          <p:cNvSpPr/>
          <p:nvPr/>
        </p:nvSpPr>
        <p:spPr>
          <a:xfrm>
            <a:off x="2175348" y="228407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44FFB08-3AFA-4592-A2A6-ECC1999F44F6}"/>
              </a:ext>
            </a:extLst>
          </p:cNvPr>
          <p:cNvSpPr/>
          <p:nvPr/>
        </p:nvSpPr>
        <p:spPr>
          <a:xfrm>
            <a:off x="2846034" y="26926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F2249E-0AD7-40EE-8CC1-52D692956253}"/>
              </a:ext>
            </a:extLst>
          </p:cNvPr>
          <p:cNvSpPr/>
          <p:nvPr/>
        </p:nvSpPr>
        <p:spPr>
          <a:xfrm>
            <a:off x="3529023" y="324977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5490DBA-A312-4190-8F7E-9920EAC67546}"/>
              </a:ext>
            </a:extLst>
          </p:cNvPr>
          <p:cNvSpPr/>
          <p:nvPr/>
        </p:nvSpPr>
        <p:spPr>
          <a:xfrm>
            <a:off x="4210492" y="392633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FEB7F4-AEA1-4257-B28F-2001C47A3507}"/>
              </a:ext>
            </a:extLst>
          </p:cNvPr>
          <p:cNvSpPr/>
          <p:nvPr/>
        </p:nvSpPr>
        <p:spPr>
          <a:xfrm>
            <a:off x="4887478" y="475610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E0924EE-877D-4C8F-AA50-F9497A6D759A}"/>
              </a:ext>
            </a:extLst>
          </p:cNvPr>
          <p:cNvSpPr/>
          <p:nvPr/>
        </p:nvSpPr>
        <p:spPr>
          <a:xfrm>
            <a:off x="5570578" y="570329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5815" y="18739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602C40-289A-423F-96E3-29F4AD3031D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29648-4659-4F53-9C3D-099AA727A899}"/>
              </a:ext>
            </a:extLst>
          </p:cNvPr>
          <p:cNvSpPr/>
          <p:nvPr/>
        </p:nvSpPr>
        <p:spPr>
          <a:xfrm>
            <a:off x="7745219" y="18846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D1E2CB-CD2C-419A-AFF9-784AF996818A}"/>
              </a:ext>
            </a:extLst>
          </p:cNvPr>
          <p:cNvSpPr/>
          <p:nvPr/>
        </p:nvSpPr>
        <p:spPr>
          <a:xfrm>
            <a:off x="7745219" y="200975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A4752A3-77ED-4FA6-8F6F-47E0ACDB84B3}"/>
              </a:ext>
            </a:extLst>
          </p:cNvPr>
          <p:cNvSpPr/>
          <p:nvPr/>
        </p:nvSpPr>
        <p:spPr>
          <a:xfrm>
            <a:off x="7745219" y="22759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843517A-D34F-40E9-95FA-A92B05DF1652}"/>
              </a:ext>
            </a:extLst>
          </p:cNvPr>
          <p:cNvSpPr/>
          <p:nvPr/>
        </p:nvSpPr>
        <p:spPr>
          <a:xfrm>
            <a:off x="7745219" y="26926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4D9B2B-E484-463B-8FE7-7A9A5F0CCC4B}"/>
              </a:ext>
            </a:extLst>
          </p:cNvPr>
          <p:cNvSpPr/>
          <p:nvPr/>
        </p:nvSpPr>
        <p:spPr>
          <a:xfrm>
            <a:off x="7745219" y="324977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379777-E1AE-46BD-AA02-681F17CBB383}"/>
              </a:ext>
            </a:extLst>
          </p:cNvPr>
          <p:cNvSpPr/>
          <p:nvPr/>
        </p:nvSpPr>
        <p:spPr>
          <a:xfrm>
            <a:off x="7745219" y="392633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4874E6-D9ED-4BF8-8A3C-F9477CE8C952}"/>
              </a:ext>
            </a:extLst>
          </p:cNvPr>
          <p:cNvSpPr/>
          <p:nvPr/>
        </p:nvSpPr>
        <p:spPr>
          <a:xfrm>
            <a:off x="7745219" y="475610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2AE4C39-8699-40B8-A5C8-FBE4D99BED1B}"/>
              </a:ext>
            </a:extLst>
          </p:cNvPr>
          <p:cNvSpPr/>
          <p:nvPr/>
        </p:nvSpPr>
        <p:spPr>
          <a:xfrm>
            <a:off x="7745219" y="5705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134850-7666-414D-81A0-CB1EF06199BE}"/>
              </a:ext>
            </a:extLst>
          </p:cNvPr>
          <p:cNvSpPr/>
          <p:nvPr/>
        </p:nvSpPr>
        <p:spPr>
          <a:xfrm>
            <a:off x="7745219" y="1881016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3E378B-39A6-4012-A12F-08A1AEB78F1E}"/>
              </a:ext>
            </a:extLst>
          </p:cNvPr>
          <p:cNvSpPr/>
          <p:nvPr/>
        </p:nvSpPr>
        <p:spPr>
          <a:xfrm>
            <a:off x="939800" y="2006600"/>
            <a:ext cx="4768850" cy="3835400"/>
          </a:xfrm>
          <a:custGeom>
            <a:avLst/>
            <a:gdLst>
              <a:gd name="connsiteX0" fmla="*/ 0 w 4768850"/>
              <a:gd name="connsiteY0" fmla="*/ 0 h 3835400"/>
              <a:gd name="connsiteX1" fmla="*/ 685800 w 4768850"/>
              <a:gd name="connsiteY1" fmla="*/ 203200 h 3835400"/>
              <a:gd name="connsiteX2" fmla="*/ 1377950 w 4768850"/>
              <a:gd name="connsiteY2" fmla="*/ 419100 h 3835400"/>
              <a:gd name="connsiteX3" fmla="*/ 2044700 w 4768850"/>
              <a:gd name="connsiteY3" fmla="*/ 825500 h 3835400"/>
              <a:gd name="connsiteX4" fmla="*/ 2730500 w 4768850"/>
              <a:gd name="connsiteY4" fmla="*/ 1384300 h 3835400"/>
              <a:gd name="connsiteX5" fmla="*/ 3416300 w 4768850"/>
              <a:gd name="connsiteY5" fmla="*/ 2063750 h 3835400"/>
              <a:gd name="connsiteX6" fmla="*/ 4083050 w 4768850"/>
              <a:gd name="connsiteY6" fmla="*/ 2889250 h 3835400"/>
              <a:gd name="connsiteX7" fmla="*/ 4768850 w 4768850"/>
              <a:gd name="connsiteY7" fmla="*/ 3835400 h 3835400"/>
              <a:gd name="connsiteX0" fmla="*/ 0 w 4768850"/>
              <a:gd name="connsiteY0" fmla="*/ 0 h 3835400"/>
              <a:gd name="connsiteX1" fmla="*/ 685800 w 4768850"/>
              <a:gd name="connsiteY1" fmla="*/ 190500 h 3835400"/>
              <a:gd name="connsiteX2" fmla="*/ 1377950 w 4768850"/>
              <a:gd name="connsiteY2" fmla="*/ 419100 h 3835400"/>
              <a:gd name="connsiteX3" fmla="*/ 2044700 w 4768850"/>
              <a:gd name="connsiteY3" fmla="*/ 825500 h 3835400"/>
              <a:gd name="connsiteX4" fmla="*/ 2730500 w 4768850"/>
              <a:gd name="connsiteY4" fmla="*/ 1384300 h 3835400"/>
              <a:gd name="connsiteX5" fmla="*/ 3416300 w 4768850"/>
              <a:gd name="connsiteY5" fmla="*/ 2063750 h 3835400"/>
              <a:gd name="connsiteX6" fmla="*/ 4083050 w 4768850"/>
              <a:gd name="connsiteY6" fmla="*/ 2889250 h 3835400"/>
              <a:gd name="connsiteX7" fmla="*/ 4768850 w 4768850"/>
              <a:gd name="connsiteY7" fmla="*/ 3835400 h 3835400"/>
              <a:gd name="connsiteX0" fmla="*/ 0 w 4768850"/>
              <a:gd name="connsiteY0" fmla="*/ 0 h 3835400"/>
              <a:gd name="connsiteX1" fmla="*/ 685800 w 4768850"/>
              <a:gd name="connsiteY1" fmla="*/ 177800 h 3835400"/>
              <a:gd name="connsiteX2" fmla="*/ 1377950 w 4768850"/>
              <a:gd name="connsiteY2" fmla="*/ 419100 h 3835400"/>
              <a:gd name="connsiteX3" fmla="*/ 2044700 w 4768850"/>
              <a:gd name="connsiteY3" fmla="*/ 825500 h 3835400"/>
              <a:gd name="connsiteX4" fmla="*/ 2730500 w 4768850"/>
              <a:gd name="connsiteY4" fmla="*/ 1384300 h 3835400"/>
              <a:gd name="connsiteX5" fmla="*/ 3416300 w 4768850"/>
              <a:gd name="connsiteY5" fmla="*/ 2063750 h 3835400"/>
              <a:gd name="connsiteX6" fmla="*/ 4083050 w 4768850"/>
              <a:gd name="connsiteY6" fmla="*/ 2889250 h 3835400"/>
              <a:gd name="connsiteX7" fmla="*/ 4768850 w 4768850"/>
              <a:gd name="connsiteY7" fmla="*/ 3835400 h 3835400"/>
              <a:gd name="connsiteX0" fmla="*/ 0 w 4768850"/>
              <a:gd name="connsiteY0" fmla="*/ 0 h 3835400"/>
              <a:gd name="connsiteX1" fmla="*/ 685800 w 4768850"/>
              <a:gd name="connsiteY1" fmla="*/ 177800 h 3835400"/>
              <a:gd name="connsiteX2" fmla="*/ 1377950 w 4768850"/>
              <a:gd name="connsiteY2" fmla="*/ 419100 h 3835400"/>
              <a:gd name="connsiteX3" fmla="*/ 2044700 w 4768850"/>
              <a:gd name="connsiteY3" fmla="*/ 825500 h 3835400"/>
              <a:gd name="connsiteX4" fmla="*/ 2730500 w 4768850"/>
              <a:gd name="connsiteY4" fmla="*/ 1384300 h 3835400"/>
              <a:gd name="connsiteX5" fmla="*/ 3416300 w 4768850"/>
              <a:gd name="connsiteY5" fmla="*/ 2063750 h 3835400"/>
              <a:gd name="connsiteX6" fmla="*/ 4083050 w 4768850"/>
              <a:gd name="connsiteY6" fmla="*/ 2889250 h 3835400"/>
              <a:gd name="connsiteX7" fmla="*/ 4768850 w 4768850"/>
              <a:gd name="connsiteY7" fmla="*/ 383540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8850" h="3835400">
                <a:moveTo>
                  <a:pt x="0" y="0"/>
                </a:moveTo>
                <a:cubicBezTo>
                  <a:pt x="241300" y="40217"/>
                  <a:pt x="457200" y="118533"/>
                  <a:pt x="685800" y="177800"/>
                </a:cubicBezTo>
                <a:cubicBezTo>
                  <a:pt x="915458" y="247650"/>
                  <a:pt x="1151467" y="311150"/>
                  <a:pt x="1377950" y="419100"/>
                </a:cubicBezTo>
                <a:cubicBezTo>
                  <a:pt x="1604433" y="527050"/>
                  <a:pt x="1819275" y="664633"/>
                  <a:pt x="2044700" y="825500"/>
                </a:cubicBezTo>
                <a:cubicBezTo>
                  <a:pt x="2270125" y="986367"/>
                  <a:pt x="2501900" y="1177925"/>
                  <a:pt x="2730500" y="1384300"/>
                </a:cubicBezTo>
                <a:cubicBezTo>
                  <a:pt x="2959100" y="1590675"/>
                  <a:pt x="3190875" y="1812925"/>
                  <a:pt x="3416300" y="2063750"/>
                </a:cubicBezTo>
                <a:cubicBezTo>
                  <a:pt x="3641725" y="2314575"/>
                  <a:pt x="3857625" y="2593975"/>
                  <a:pt x="4083050" y="2889250"/>
                </a:cubicBezTo>
                <a:cubicBezTo>
                  <a:pt x="4308475" y="3184525"/>
                  <a:pt x="4538662" y="3509962"/>
                  <a:pt x="4768850" y="383540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035 0.017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169 L -0.00034 0.05602 " pathEditMode="fixed" rAng="0" ptsTypes="AA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2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20"/>
                            </p:stCondLst>
                            <p:childTnLst>
                              <p:par>
                                <p:cTn id="39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5625 L -0.00052 0.1187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2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3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30"/>
                            </p:stCondLst>
                            <p:childTnLst>
                              <p:par>
                                <p:cTn id="53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875 L -0.00052 0.1997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3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4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40"/>
                            </p:stCondLst>
                            <p:childTnLst>
                              <p:par>
                                <p:cTn id="67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9977 L -0.00052 0.29838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4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50"/>
                            </p:stCondLst>
                            <p:childTnLst>
                              <p:par>
                                <p:cTn id="81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29838 L -0.00052 0.4194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6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60"/>
                            </p:stCondLst>
                            <p:childTnLst>
                              <p:par>
                                <p:cTn id="95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1945 L -0.00052 0.5567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6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7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these Similar?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60DB84-4496-4EDC-B4AD-3BFFA3A49AB3}"/>
              </a:ext>
            </a:extLst>
          </p:cNvPr>
          <p:cNvCxnSpPr/>
          <p:nvPr/>
        </p:nvCxnSpPr>
        <p:spPr>
          <a:xfrm>
            <a:off x="5248814" y="1501196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154576-BA55-4BC1-84AA-ECDB07D8A9DF}"/>
              </a:ext>
            </a:extLst>
          </p:cNvPr>
          <p:cNvCxnSpPr>
            <a:cxnSpLocks/>
          </p:cNvCxnSpPr>
          <p:nvPr/>
        </p:nvCxnSpPr>
        <p:spPr>
          <a:xfrm flipH="1">
            <a:off x="5255381" y="4244396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EED2964-02DC-43C3-9041-E8731458F74A}"/>
              </a:ext>
            </a:extLst>
          </p:cNvPr>
          <p:cNvSpPr txBox="1"/>
          <p:nvPr/>
        </p:nvSpPr>
        <p:spPr>
          <a:xfrm>
            <a:off x="4687268" y="1680906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E716E7-8F44-4D6F-AC79-63E4CD5E49A7}"/>
              </a:ext>
            </a:extLst>
          </p:cNvPr>
          <p:cNvSpPr txBox="1"/>
          <p:nvPr/>
        </p:nvSpPr>
        <p:spPr>
          <a:xfrm>
            <a:off x="8629046" y="3827632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5FBE346-2038-4E33-86A7-751BCA39330C}"/>
              </a:ext>
            </a:extLst>
          </p:cNvPr>
          <p:cNvSpPr/>
          <p:nvPr/>
        </p:nvSpPr>
        <p:spPr>
          <a:xfrm flipV="1">
            <a:off x="5269046" y="1952118"/>
            <a:ext cx="3014132" cy="2289734"/>
          </a:xfrm>
          <a:custGeom>
            <a:avLst/>
            <a:gdLst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511"/>
              <a:gd name="connsiteX1" fmla="*/ 3057525 w 3057525"/>
              <a:gd name="connsiteY1" fmla="*/ 0 h 2257511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52"/>
              <a:gd name="connsiteY0" fmla="*/ 2257425 h 2257425"/>
              <a:gd name="connsiteX1" fmla="*/ 3057525 w 3057552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88"/>
              <a:gd name="connsiteX1" fmla="*/ 3057525 w 3057525"/>
              <a:gd name="connsiteY1" fmla="*/ 0 h 2257488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 h="2257425">
                <a:moveTo>
                  <a:pt x="0" y="2257425"/>
                </a:moveTo>
                <a:cubicBezTo>
                  <a:pt x="1609223" y="2252637"/>
                  <a:pt x="2795565" y="938268"/>
                  <a:pt x="3057525" y="0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D09EE71-E10E-497A-BDE6-3E34134744A2}"/>
              </a:ext>
            </a:extLst>
          </p:cNvPr>
          <p:cNvCxnSpPr/>
          <p:nvPr/>
        </p:nvCxnSpPr>
        <p:spPr>
          <a:xfrm>
            <a:off x="676814" y="1501196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F72F129-BD28-4822-A241-1286A3318BD1}"/>
              </a:ext>
            </a:extLst>
          </p:cNvPr>
          <p:cNvCxnSpPr>
            <a:cxnSpLocks/>
          </p:cNvCxnSpPr>
          <p:nvPr/>
        </p:nvCxnSpPr>
        <p:spPr>
          <a:xfrm flipH="1">
            <a:off x="676814" y="4244396"/>
            <a:ext cx="3383280" cy="0"/>
          </a:xfrm>
          <a:prstGeom prst="straightConnector1">
            <a:avLst/>
          </a:prstGeom>
          <a:ln w="57150" cap="sq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566D277-2778-4AE0-B0AF-AADBFB632A79}"/>
              </a:ext>
            </a:extLst>
          </p:cNvPr>
          <p:cNvSpPr txBox="1"/>
          <p:nvPr/>
        </p:nvSpPr>
        <p:spPr>
          <a:xfrm>
            <a:off x="122687" y="1682171"/>
            <a:ext cx="566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6C6090-FAD7-48A3-A403-827D805B6A8B}"/>
              </a:ext>
            </a:extLst>
          </p:cNvPr>
          <p:cNvSpPr txBox="1"/>
          <p:nvPr/>
        </p:nvSpPr>
        <p:spPr>
          <a:xfrm>
            <a:off x="4057046" y="3827632"/>
            <a:ext cx="4235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A80F2A3-83EC-4A18-A233-0AB3A0DC0A16}"/>
              </a:ext>
            </a:extLst>
          </p:cNvPr>
          <p:cNvSpPr/>
          <p:nvPr/>
        </p:nvSpPr>
        <p:spPr>
          <a:xfrm>
            <a:off x="708571" y="1954659"/>
            <a:ext cx="3056306" cy="2288463"/>
          </a:xfrm>
          <a:custGeom>
            <a:avLst/>
            <a:gdLst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511"/>
              <a:gd name="connsiteX1" fmla="*/ 3057525 w 3057525"/>
              <a:gd name="connsiteY1" fmla="*/ 0 h 2257511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45"/>
              <a:gd name="connsiteY0" fmla="*/ 2257425 h 2257426"/>
              <a:gd name="connsiteX1" fmla="*/ 3057525 w 3057545"/>
              <a:gd name="connsiteY1" fmla="*/ 0 h 2257426"/>
              <a:gd name="connsiteX0" fmla="*/ 0 w 3057552"/>
              <a:gd name="connsiteY0" fmla="*/ 2257425 h 2257425"/>
              <a:gd name="connsiteX1" fmla="*/ 3057525 w 3057552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88"/>
              <a:gd name="connsiteX1" fmla="*/ 3057525 w 3057525"/>
              <a:gd name="connsiteY1" fmla="*/ 0 h 2257488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  <a:gd name="connsiteX0" fmla="*/ 0 w 3057525"/>
              <a:gd name="connsiteY0" fmla="*/ 2257425 h 2257425"/>
              <a:gd name="connsiteX1" fmla="*/ 3057525 w 3057525"/>
              <a:gd name="connsiteY1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 h="2257425">
                <a:moveTo>
                  <a:pt x="0" y="2257425"/>
                </a:moveTo>
                <a:cubicBezTo>
                  <a:pt x="1609223" y="2252637"/>
                  <a:pt x="2795565" y="938268"/>
                  <a:pt x="3057525" y="0"/>
                </a:cubicBezTo>
              </a:path>
            </a:pathLst>
          </a:cu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206C85-B20D-442F-86F8-74685F9C71CA}"/>
              </a:ext>
            </a:extLst>
          </p:cNvPr>
          <p:cNvSpPr txBox="1"/>
          <p:nvPr/>
        </p:nvSpPr>
        <p:spPr>
          <a:xfrm>
            <a:off x="486114" y="4763455"/>
            <a:ext cx="817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CADE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Getting faster because the graph is getting steeper (farther spacing)</a:t>
            </a:r>
          </a:p>
        </p:txBody>
      </p:sp>
    </p:spTree>
    <p:extLst>
      <p:ext uri="{BB962C8B-B14F-4D97-AF65-F5344CB8AC3E}">
        <p14:creationId xmlns:p14="http://schemas.microsoft.com/office/powerpoint/2010/main" val="353110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3" grpId="0" animBg="1"/>
      <p:bldP spid="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8D648D9-41E1-4E41-9D63-D9AEE89DB2B6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(moving 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985862-6ECB-4AA2-9FBC-3B9C43628BA1}"/>
              </a:ext>
            </a:extLst>
          </p:cNvPr>
          <p:cNvSpPr/>
          <p:nvPr/>
        </p:nvSpPr>
        <p:spPr>
          <a:xfrm>
            <a:off x="942975" y="2169368"/>
            <a:ext cx="4767263" cy="3664695"/>
          </a:xfrm>
          <a:custGeom>
            <a:avLst/>
            <a:gdLst>
              <a:gd name="connsiteX0" fmla="*/ 0 w 4767263"/>
              <a:gd name="connsiteY0" fmla="*/ 3664695 h 3664695"/>
              <a:gd name="connsiteX1" fmla="*/ 676275 w 4767263"/>
              <a:gd name="connsiteY1" fmla="*/ 2697907 h 3664695"/>
              <a:gd name="connsiteX2" fmla="*/ 1362075 w 4767263"/>
              <a:gd name="connsiteY2" fmla="*/ 1921620 h 3664695"/>
              <a:gd name="connsiteX3" fmla="*/ 2043113 w 4767263"/>
              <a:gd name="connsiteY3" fmla="*/ 1240582 h 3664695"/>
              <a:gd name="connsiteX4" fmla="*/ 2719388 w 4767263"/>
              <a:gd name="connsiteY4" fmla="*/ 702420 h 3664695"/>
              <a:gd name="connsiteX5" fmla="*/ 3405188 w 4767263"/>
              <a:gd name="connsiteY5" fmla="*/ 307132 h 3664695"/>
              <a:gd name="connsiteX6" fmla="*/ 4090988 w 4767263"/>
              <a:gd name="connsiteY6" fmla="*/ 92820 h 3664695"/>
              <a:gd name="connsiteX7" fmla="*/ 4767263 w 4767263"/>
              <a:gd name="connsiteY7" fmla="*/ 2332 h 36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7263" h="3664695">
                <a:moveTo>
                  <a:pt x="0" y="3664695"/>
                </a:moveTo>
                <a:cubicBezTo>
                  <a:pt x="224631" y="3326557"/>
                  <a:pt x="449262" y="2988420"/>
                  <a:pt x="676275" y="2697907"/>
                </a:cubicBezTo>
                <a:cubicBezTo>
                  <a:pt x="903288" y="2407394"/>
                  <a:pt x="1134269" y="2164507"/>
                  <a:pt x="1362075" y="1921620"/>
                </a:cubicBezTo>
                <a:cubicBezTo>
                  <a:pt x="1589881" y="1678732"/>
                  <a:pt x="1816894" y="1443782"/>
                  <a:pt x="2043113" y="1240582"/>
                </a:cubicBezTo>
                <a:cubicBezTo>
                  <a:pt x="2269332" y="1037382"/>
                  <a:pt x="2492376" y="857995"/>
                  <a:pt x="2719388" y="702420"/>
                </a:cubicBezTo>
                <a:cubicBezTo>
                  <a:pt x="2946400" y="546845"/>
                  <a:pt x="3176588" y="408732"/>
                  <a:pt x="3405188" y="307132"/>
                </a:cubicBezTo>
                <a:cubicBezTo>
                  <a:pt x="3633788" y="205532"/>
                  <a:pt x="3863976" y="143620"/>
                  <a:pt x="4090988" y="92820"/>
                </a:cubicBezTo>
                <a:cubicBezTo>
                  <a:pt x="4318000" y="42020"/>
                  <a:pt x="4624388" y="-11955"/>
                  <a:pt x="4767263" y="2332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90EF1D-96DC-4015-BD7B-DF255CA8F50E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626AEF28-B031-420F-A754-44E9A9AFEFB0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767746-6563-465E-9149-B0B034A75E7F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B43877C-10C1-4DDE-9706-9FF186E76F9C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AE4F86-9701-4A84-BF26-D44D2F90EC6A}"/>
              </a:ext>
            </a:extLst>
          </p:cNvPr>
          <p:cNvSpPr/>
          <p:nvPr/>
        </p:nvSpPr>
        <p:spPr>
          <a:xfrm>
            <a:off x="1484389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30ADD4-9F42-4D40-8FAF-9541C23060DC}"/>
              </a:ext>
            </a:extLst>
          </p:cNvPr>
          <p:cNvSpPr/>
          <p:nvPr/>
        </p:nvSpPr>
        <p:spPr>
          <a:xfrm>
            <a:off x="2163838" y="395128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5A8030F-AD23-43F9-BFAC-68A16B224B78}"/>
              </a:ext>
            </a:extLst>
          </p:cNvPr>
          <p:cNvSpPr/>
          <p:nvPr/>
        </p:nvSpPr>
        <p:spPr>
          <a:xfrm>
            <a:off x="2847286" y="3264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F05294-2CA3-49F4-9D10-B86A13A9FD9F}"/>
              </a:ext>
            </a:extLst>
          </p:cNvPr>
          <p:cNvSpPr/>
          <p:nvPr/>
        </p:nvSpPr>
        <p:spPr>
          <a:xfrm>
            <a:off x="3532844" y="27311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25062B-7F9C-4B52-AAC9-E5E5C6A71083}"/>
              </a:ext>
            </a:extLst>
          </p:cNvPr>
          <p:cNvSpPr/>
          <p:nvPr/>
        </p:nvSpPr>
        <p:spPr>
          <a:xfrm>
            <a:off x="4206184" y="233842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3B055D-3330-43F4-B256-057950F345BA}"/>
              </a:ext>
            </a:extLst>
          </p:cNvPr>
          <p:cNvSpPr/>
          <p:nvPr/>
        </p:nvSpPr>
        <p:spPr>
          <a:xfrm>
            <a:off x="4899508" y="211871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A4185-EA4E-4E51-BAB0-BA088FEBC0D4}"/>
              </a:ext>
            </a:extLst>
          </p:cNvPr>
          <p:cNvSpPr/>
          <p:nvPr/>
        </p:nvSpPr>
        <p:spPr>
          <a:xfrm>
            <a:off x="5573079" y="20464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F855A-5AE8-44C4-9717-974E3773F73A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A5E7CB-2B95-4CC5-AA84-64C318CD55DF}"/>
              </a:ext>
            </a:extLst>
          </p:cNvPr>
          <p:cNvSpPr/>
          <p:nvPr/>
        </p:nvSpPr>
        <p:spPr>
          <a:xfrm>
            <a:off x="7739564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4975FA-41A7-402E-84EB-04532239E2EB}"/>
              </a:ext>
            </a:extLst>
          </p:cNvPr>
          <p:cNvSpPr/>
          <p:nvPr/>
        </p:nvSpPr>
        <p:spPr>
          <a:xfrm>
            <a:off x="7739564" y="395128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33770E-4A0D-4430-A637-FB0F92E9376B}"/>
              </a:ext>
            </a:extLst>
          </p:cNvPr>
          <p:cNvSpPr/>
          <p:nvPr/>
        </p:nvSpPr>
        <p:spPr>
          <a:xfrm>
            <a:off x="7739564" y="3264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74510-D262-4EAE-A0CD-241AFA0D918A}"/>
              </a:ext>
            </a:extLst>
          </p:cNvPr>
          <p:cNvSpPr/>
          <p:nvPr/>
        </p:nvSpPr>
        <p:spPr>
          <a:xfrm>
            <a:off x="7744922" y="27311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2DF1285-4564-480B-AAB6-169744CB5FD9}"/>
              </a:ext>
            </a:extLst>
          </p:cNvPr>
          <p:cNvSpPr/>
          <p:nvPr/>
        </p:nvSpPr>
        <p:spPr>
          <a:xfrm>
            <a:off x="7750231" y="233979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607329F-E340-405C-9823-97EE5FD3F0E2}"/>
              </a:ext>
            </a:extLst>
          </p:cNvPr>
          <p:cNvSpPr/>
          <p:nvPr/>
        </p:nvSpPr>
        <p:spPr>
          <a:xfrm>
            <a:off x="7750231" y="211871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7A6B50-ACF3-4180-9E0C-664E5633954A}"/>
              </a:ext>
            </a:extLst>
          </p:cNvPr>
          <p:cNvSpPr/>
          <p:nvPr/>
        </p:nvSpPr>
        <p:spPr>
          <a:xfrm>
            <a:off x="7750231" y="203839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74DDA3E-F77C-48B9-A418-7E4A6F750C46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411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9D1DEE-22F2-490E-AD41-DE60A2455E43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12758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052 -0.1430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6 L -0.00104 -0.25486 " pathEditMode="fixed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20"/>
                            </p:stCondLst>
                            <p:childTnLst>
                              <p:par>
                                <p:cTn id="3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86 L -0.00104 -0.360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2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30"/>
                            </p:stCondLst>
                            <p:childTnLst>
                              <p:par>
                                <p:cTn id="47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2 L 8.33333E-7 -0.4319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9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3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40"/>
                            </p:stCondLst>
                            <p:childTnLst>
                              <p:par>
                                <p:cTn id="60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3194 L 0.00052 -0.4902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9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"/>
                            </p:stCondLst>
                            <p:childTnLst>
                              <p:par>
                                <p:cTn id="73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9027 L 0.00052 -0.52152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60"/>
                            </p:stCondLst>
                            <p:childTnLst>
                              <p:par>
                                <p:cTn id="86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52153 L 0.00017 -0.5342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6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7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and Units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0755"/>
              </p:ext>
            </p:extLst>
          </p:nvPr>
        </p:nvGraphicFramePr>
        <p:xfrm>
          <a:off x="636675" y="2321898"/>
          <a:ext cx="6221324" cy="373387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30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1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Electric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Amount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Luminous Intensity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0386" y="1602041"/>
            <a:ext cx="4147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Fundamental S.I. Units:</a:t>
            </a:r>
          </a:p>
        </p:txBody>
      </p:sp>
      <p:sp>
        <p:nvSpPr>
          <p:cNvPr id="6" name="Left Brace 5"/>
          <p:cNvSpPr/>
          <p:nvPr/>
        </p:nvSpPr>
        <p:spPr>
          <a:xfrm>
            <a:off x="238991" y="2317173"/>
            <a:ext cx="332509" cy="31957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26E17-7534-467B-9992-DA8085D397ED}"/>
              </a:ext>
            </a:extLst>
          </p:cNvPr>
          <p:cNvSpPr/>
          <p:nvPr/>
        </p:nvSpPr>
        <p:spPr>
          <a:xfrm>
            <a:off x="3797923" y="2381827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Meter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7E9B2-8948-43D5-BD4A-7A3C3E91EB02}"/>
              </a:ext>
            </a:extLst>
          </p:cNvPr>
          <p:cNvSpPr/>
          <p:nvPr/>
        </p:nvSpPr>
        <p:spPr>
          <a:xfrm>
            <a:off x="3590331" y="2895836"/>
            <a:ext cx="140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Kilogram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B9B3A-958E-47FF-A81D-4E80B5E7B237}"/>
              </a:ext>
            </a:extLst>
          </p:cNvPr>
          <p:cNvSpPr/>
          <p:nvPr/>
        </p:nvSpPr>
        <p:spPr>
          <a:xfrm>
            <a:off x="3698534" y="3437886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Second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C1591-B6E9-42B1-8D14-F30F8EB20635}"/>
              </a:ext>
            </a:extLst>
          </p:cNvPr>
          <p:cNvSpPr/>
          <p:nvPr/>
        </p:nvSpPr>
        <p:spPr>
          <a:xfrm>
            <a:off x="3227252" y="3967092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Ampere (amp)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F33F0C-640F-42E2-8D06-B7E3449DCD77}"/>
              </a:ext>
            </a:extLst>
          </p:cNvPr>
          <p:cNvSpPr/>
          <p:nvPr/>
        </p:nvSpPr>
        <p:spPr>
          <a:xfrm>
            <a:off x="3794717" y="4496298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Kelvin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8AAB62-EAF8-44A0-A4A6-A9A66E56DF5D}"/>
              </a:ext>
            </a:extLst>
          </p:cNvPr>
          <p:cNvSpPr/>
          <p:nvPr/>
        </p:nvSpPr>
        <p:spPr>
          <a:xfrm>
            <a:off x="3854027" y="5024327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5B970-6B0F-427B-8F86-E5B0A77AB2ED}"/>
              </a:ext>
            </a:extLst>
          </p:cNvPr>
          <p:cNvSpPr/>
          <p:nvPr/>
        </p:nvSpPr>
        <p:spPr>
          <a:xfrm>
            <a:off x="3652050" y="5552357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Candela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93BB98-2731-4C30-B812-9EE778DBF92B}"/>
              </a:ext>
            </a:extLst>
          </p:cNvPr>
          <p:cNvSpPr/>
          <p:nvPr/>
        </p:nvSpPr>
        <p:spPr>
          <a:xfrm>
            <a:off x="6057432" y="2381827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14FC8-613E-441E-9601-EB4C66E810A9}"/>
              </a:ext>
            </a:extLst>
          </p:cNvPr>
          <p:cNvSpPr/>
          <p:nvPr/>
        </p:nvSpPr>
        <p:spPr>
          <a:xfrm>
            <a:off x="6021362" y="289583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3E5DB-B3B8-4CE5-B297-87D22D4E75F7}"/>
              </a:ext>
            </a:extLst>
          </p:cNvPr>
          <p:cNvSpPr/>
          <p:nvPr/>
        </p:nvSpPr>
        <p:spPr>
          <a:xfrm>
            <a:off x="6123153" y="3437886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9E7A5-F48B-49AF-84CC-65088D93CD23}"/>
              </a:ext>
            </a:extLst>
          </p:cNvPr>
          <p:cNvSpPr/>
          <p:nvPr/>
        </p:nvSpPr>
        <p:spPr>
          <a:xfrm>
            <a:off x="6088689" y="3967092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917F80-2F77-404D-868C-7E0A0DA7EFA4}"/>
              </a:ext>
            </a:extLst>
          </p:cNvPr>
          <p:cNvSpPr/>
          <p:nvPr/>
        </p:nvSpPr>
        <p:spPr>
          <a:xfrm>
            <a:off x="6099110" y="4496298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5C0BAF-D283-4992-A27B-7E533FD81120}"/>
              </a:ext>
            </a:extLst>
          </p:cNvPr>
          <p:cNvSpPr/>
          <p:nvPr/>
        </p:nvSpPr>
        <p:spPr>
          <a:xfrm>
            <a:off x="5927588" y="5024327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A42158-E91E-4323-A3D3-218292665E32}"/>
              </a:ext>
            </a:extLst>
          </p:cNvPr>
          <p:cNvSpPr/>
          <p:nvPr/>
        </p:nvSpPr>
        <p:spPr>
          <a:xfrm>
            <a:off x="6026174" y="5552357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729269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9A2791A-281D-422B-875E-EAC2AA56E521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(moving negative)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53F54B94-81A1-44DB-8C69-FB722242C6AD}"/>
              </a:ext>
            </a:extLst>
          </p:cNvPr>
          <p:cNvSpPr txBox="1"/>
          <p:nvPr/>
        </p:nvSpPr>
        <p:spPr>
          <a:xfrm rot="16200000">
            <a:off x="-410507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graphicFrame>
        <p:nvGraphicFramePr>
          <p:cNvPr id="49" name="Table 6">
            <a:extLst>
              <a:ext uri="{FF2B5EF4-FFF2-40B4-BE49-F238E27FC236}">
                <a16:creationId xmlns:a16="http://schemas.microsoft.com/office/drawing/2014/main" id="{2300CDB5-62D6-4DCC-9144-FCA81EC7BB5A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211553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512E12-D087-43E2-8417-B71EF417439D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3B356CD-C1E6-4FF9-A7F2-C174C8A426F5}"/>
              </a:ext>
            </a:extLst>
          </p:cNvPr>
          <p:cNvSpPr txBox="1"/>
          <p:nvPr/>
        </p:nvSpPr>
        <p:spPr>
          <a:xfrm>
            <a:off x="3264584" y="58801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CC8BC1-A04B-4D7E-BD02-39D45DDC1967}"/>
              </a:ext>
            </a:extLst>
          </p:cNvPr>
          <p:cNvSpPr/>
          <p:nvPr/>
        </p:nvSpPr>
        <p:spPr>
          <a:xfrm>
            <a:off x="1492779" y="281252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FC1556-5463-42CD-8B85-0FA658675B94}"/>
              </a:ext>
            </a:extLst>
          </p:cNvPr>
          <p:cNvSpPr/>
          <p:nvPr/>
        </p:nvSpPr>
        <p:spPr>
          <a:xfrm>
            <a:off x="2165991" y="365260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44FFB08-3AFA-4592-A2A6-ECC1999F44F6}"/>
              </a:ext>
            </a:extLst>
          </p:cNvPr>
          <p:cNvSpPr/>
          <p:nvPr/>
        </p:nvSpPr>
        <p:spPr>
          <a:xfrm>
            <a:off x="2846034" y="43291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F2249E-0AD7-40EE-8CC1-52D692956253}"/>
              </a:ext>
            </a:extLst>
          </p:cNvPr>
          <p:cNvSpPr/>
          <p:nvPr/>
        </p:nvSpPr>
        <p:spPr>
          <a:xfrm>
            <a:off x="3531744" y="489326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5490DBA-A312-4190-8F7E-9920EAC67546}"/>
              </a:ext>
            </a:extLst>
          </p:cNvPr>
          <p:cNvSpPr/>
          <p:nvPr/>
        </p:nvSpPr>
        <p:spPr>
          <a:xfrm>
            <a:off x="4210492" y="530062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FEB7F4-AEA1-4257-B28F-2001C47A3507}"/>
              </a:ext>
            </a:extLst>
          </p:cNvPr>
          <p:cNvSpPr/>
          <p:nvPr/>
        </p:nvSpPr>
        <p:spPr>
          <a:xfrm>
            <a:off x="4897007" y="554779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E0924EE-877D-4C8F-AA50-F9497A6D759A}"/>
              </a:ext>
            </a:extLst>
          </p:cNvPr>
          <p:cNvSpPr/>
          <p:nvPr/>
        </p:nvSpPr>
        <p:spPr>
          <a:xfrm>
            <a:off x="5570578" y="570329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5815" y="18739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602C40-289A-423F-96E3-29F4AD3031D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F22D37F-E702-4CEB-B27A-EDC00F266437}"/>
              </a:ext>
            </a:extLst>
          </p:cNvPr>
          <p:cNvSpPr/>
          <p:nvPr/>
        </p:nvSpPr>
        <p:spPr>
          <a:xfrm>
            <a:off x="7743649" y="18846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956C57-D106-47E3-94AA-8AB0B2BD353F}"/>
              </a:ext>
            </a:extLst>
          </p:cNvPr>
          <p:cNvSpPr/>
          <p:nvPr/>
        </p:nvSpPr>
        <p:spPr>
          <a:xfrm>
            <a:off x="7743649" y="281738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EFF75F-7F40-4DDE-A1EC-825AB3A689DB}"/>
              </a:ext>
            </a:extLst>
          </p:cNvPr>
          <p:cNvSpPr/>
          <p:nvPr/>
        </p:nvSpPr>
        <p:spPr>
          <a:xfrm>
            <a:off x="7743649" y="365260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808B52-FDE8-438B-A7F1-6F02FEE0A1D0}"/>
              </a:ext>
            </a:extLst>
          </p:cNvPr>
          <p:cNvSpPr/>
          <p:nvPr/>
        </p:nvSpPr>
        <p:spPr>
          <a:xfrm>
            <a:off x="7743649" y="43291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98E9F8C-B49C-4F42-93C6-880F76AAA281}"/>
              </a:ext>
            </a:extLst>
          </p:cNvPr>
          <p:cNvSpPr/>
          <p:nvPr/>
        </p:nvSpPr>
        <p:spPr>
          <a:xfrm>
            <a:off x="7743649" y="488022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09379F-D0D1-45AA-A8DC-375698EF122D}"/>
              </a:ext>
            </a:extLst>
          </p:cNvPr>
          <p:cNvSpPr/>
          <p:nvPr/>
        </p:nvSpPr>
        <p:spPr>
          <a:xfrm>
            <a:off x="7743649" y="530062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641819-B0CB-4EE9-BB4D-4B1A3FA92E3D}"/>
              </a:ext>
            </a:extLst>
          </p:cNvPr>
          <p:cNvSpPr/>
          <p:nvPr/>
        </p:nvSpPr>
        <p:spPr>
          <a:xfrm>
            <a:off x="7743649" y="55522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3BD3888-7864-40C6-9AA0-4D4B6AEBF1CB}"/>
              </a:ext>
            </a:extLst>
          </p:cNvPr>
          <p:cNvSpPr/>
          <p:nvPr/>
        </p:nvSpPr>
        <p:spPr>
          <a:xfrm>
            <a:off x="7743649" y="5705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5CC2903-C274-49E2-90C6-7680640CCD40}"/>
              </a:ext>
            </a:extLst>
          </p:cNvPr>
          <p:cNvSpPr/>
          <p:nvPr/>
        </p:nvSpPr>
        <p:spPr>
          <a:xfrm>
            <a:off x="7743649" y="1881016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3B6E3C-6444-49D8-8165-34580CE4523D}"/>
              </a:ext>
            </a:extLst>
          </p:cNvPr>
          <p:cNvSpPr/>
          <p:nvPr/>
        </p:nvSpPr>
        <p:spPr>
          <a:xfrm>
            <a:off x="937260" y="2004060"/>
            <a:ext cx="4770120" cy="3825240"/>
          </a:xfrm>
          <a:custGeom>
            <a:avLst/>
            <a:gdLst>
              <a:gd name="connsiteX0" fmla="*/ 0 w 4770120"/>
              <a:gd name="connsiteY0" fmla="*/ 0 h 3825240"/>
              <a:gd name="connsiteX1" fmla="*/ 693420 w 4770120"/>
              <a:gd name="connsiteY1" fmla="*/ 952500 h 3825240"/>
              <a:gd name="connsiteX2" fmla="*/ 1363980 w 4770120"/>
              <a:gd name="connsiteY2" fmla="*/ 1790700 h 3825240"/>
              <a:gd name="connsiteX3" fmla="*/ 2049780 w 4770120"/>
              <a:gd name="connsiteY3" fmla="*/ 2461260 h 3825240"/>
              <a:gd name="connsiteX4" fmla="*/ 2727960 w 4770120"/>
              <a:gd name="connsiteY4" fmla="*/ 3025140 h 3825240"/>
              <a:gd name="connsiteX5" fmla="*/ 3413760 w 4770120"/>
              <a:gd name="connsiteY5" fmla="*/ 3436620 h 3825240"/>
              <a:gd name="connsiteX6" fmla="*/ 4099560 w 4770120"/>
              <a:gd name="connsiteY6" fmla="*/ 3688080 h 3825240"/>
              <a:gd name="connsiteX7" fmla="*/ 4770120 w 4770120"/>
              <a:gd name="connsiteY7" fmla="*/ 382524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0120" h="3825240">
                <a:moveTo>
                  <a:pt x="0" y="0"/>
                </a:moveTo>
                <a:cubicBezTo>
                  <a:pt x="233045" y="327025"/>
                  <a:pt x="466090" y="654050"/>
                  <a:pt x="693420" y="952500"/>
                </a:cubicBezTo>
                <a:cubicBezTo>
                  <a:pt x="920750" y="1250950"/>
                  <a:pt x="1137920" y="1539240"/>
                  <a:pt x="1363980" y="1790700"/>
                </a:cubicBezTo>
                <a:cubicBezTo>
                  <a:pt x="1590040" y="2042160"/>
                  <a:pt x="1822450" y="2255520"/>
                  <a:pt x="2049780" y="2461260"/>
                </a:cubicBezTo>
                <a:cubicBezTo>
                  <a:pt x="2277110" y="2667000"/>
                  <a:pt x="2500630" y="2862580"/>
                  <a:pt x="2727960" y="3025140"/>
                </a:cubicBezTo>
                <a:cubicBezTo>
                  <a:pt x="2955290" y="3187700"/>
                  <a:pt x="3185160" y="3326130"/>
                  <a:pt x="3413760" y="3436620"/>
                </a:cubicBezTo>
                <a:cubicBezTo>
                  <a:pt x="3642360" y="3547110"/>
                  <a:pt x="3873500" y="3623310"/>
                  <a:pt x="4099560" y="3688080"/>
                </a:cubicBezTo>
                <a:cubicBezTo>
                  <a:pt x="4325620" y="3752850"/>
                  <a:pt x="4547870" y="3789045"/>
                  <a:pt x="4770120" y="382524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017 0.1372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3727 L -0.00018 0.25834 " pathEditMode="fixed" rAng="0" ptsTypes="AA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2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20"/>
                            </p:stCondLst>
                            <p:childTnLst>
                              <p:par>
                                <p:cTn id="39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25834 L -0.00018 0.356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2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3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30"/>
                            </p:stCondLst>
                            <p:childTnLst>
                              <p:par>
                                <p:cTn id="53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35695 L -0.00018 0.4379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3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4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40"/>
                            </p:stCondLst>
                            <p:childTnLst>
                              <p:par>
                                <p:cTn id="67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43797 L -0.00018 0.4986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4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50"/>
                            </p:stCondLst>
                            <p:childTnLst>
                              <p:par>
                                <p:cTn id="81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49861 L -0.00018 0.5363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6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60"/>
                            </p:stCondLst>
                            <p:childTnLst>
                              <p:par>
                                <p:cTn id="95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53635 L -0.00053 0.5567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6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7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60" grpId="0" animBg="1"/>
      <p:bldP spid="61" grpId="0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 vs Time Graphs</a:t>
            </a:r>
          </a:p>
        </p:txBody>
      </p:sp>
      <p:pic>
        <p:nvPicPr>
          <p:cNvPr id="202" name="table">
            <a:extLst>
              <a:ext uri="{FF2B5EF4-FFF2-40B4-BE49-F238E27FC236}">
                <a16:creationId xmlns:a16="http://schemas.microsoft.com/office/drawing/2014/main" id="{FBED78E6-B14A-4B23-9EED-93F5D2F3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29" y="4449886"/>
            <a:ext cx="1371600" cy="1371600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8C26DFE-4EE2-4CA8-945F-B264855075EF}"/>
              </a:ext>
            </a:extLst>
          </p:cNvPr>
          <p:cNvGrpSpPr/>
          <p:nvPr/>
        </p:nvGrpSpPr>
        <p:grpSpPr>
          <a:xfrm>
            <a:off x="490830" y="4287965"/>
            <a:ext cx="1729432" cy="1762977"/>
            <a:chOff x="400435" y="276703"/>
            <a:chExt cx="1729432" cy="1762977"/>
          </a:xfrm>
        </p:grpSpPr>
        <p:sp>
          <p:nvSpPr>
            <p:cNvPr id="272" name="TextBox 214">
              <a:extLst>
                <a:ext uri="{FF2B5EF4-FFF2-40B4-BE49-F238E27FC236}">
                  <a16:creationId xmlns:a16="http://schemas.microsoft.com/office/drawing/2014/main" id="{C930A925-8DE9-4E93-B8A5-5C9B48DC46AD}"/>
                </a:ext>
              </a:extLst>
            </p:cNvPr>
            <p:cNvSpPr txBox="1"/>
            <p:nvPr/>
          </p:nvSpPr>
          <p:spPr>
            <a:xfrm>
              <a:off x="400435" y="14269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73" name="TextBox 215">
              <a:extLst>
                <a:ext uri="{FF2B5EF4-FFF2-40B4-BE49-F238E27FC236}">
                  <a16:creationId xmlns:a16="http://schemas.microsoft.com/office/drawing/2014/main" id="{6079996A-3897-4A56-B3C0-25068BA3F852}"/>
                </a:ext>
              </a:extLst>
            </p:cNvPr>
            <p:cNvSpPr txBox="1"/>
            <p:nvPr/>
          </p:nvSpPr>
          <p:spPr>
            <a:xfrm>
              <a:off x="400435" y="12001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74" name="TextBox 216">
              <a:extLst>
                <a:ext uri="{FF2B5EF4-FFF2-40B4-BE49-F238E27FC236}">
                  <a16:creationId xmlns:a16="http://schemas.microsoft.com/office/drawing/2014/main" id="{70142E87-E3A3-4BDB-98B8-2474D79464D8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75" name="TextBox 217">
              <a:extLst>
                <a:ext uri="{FF2B5EF4-FFF2-40B4-BE49-F238E27FC236}">
                  <a16:creationId xmlns:a16="http://schemas.microsoft.com/office/drawing/2014/main" id="{8AE5A802-3B09-4B0C-A7E0-55E10DC9D746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76" name="TextBox 218">
              <a:extLst>
                <a:ext uri="{FF2B5EF4-FFF2-40B4-BE49-F238E27FC236}">
                  <a16:creationId xmlns:a16="http://schemas.microsoft.com/office/drawing/2014/main" id="{8BB9E552-9758-4DD0-B171-06AFF8706FF7}"/>
                </a:ext>
              </a:extLst>
            </p:cNvPr>
            <p:cNvSpPr txBox="1"/>
            <p:nvPr/>
          </p:nvSpPr>
          <p:spPr>
            <a:xfrm>
              <a:off x="400436" y="506850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77" name="TextBox 219">
              <a:extLst>
                <a:ext uri="{FF2B5EF4-FFF2-40B4-BE49-F238E27FC236}">
                  <a16:creationId xmlns:a16="http://schemas.microsoft.com/office/drawing/2014/main" id="{71F012A5-6BDB-4009-953F-01522EEF5A70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78" name="TextBox 221">
              <a:extLst>
                <a:ext uri="{FF2B5EF4-FFF2-40B4-BE49-F238E27FC236}">
                  <a16:creationId xmlns:a16="http://schemas.microsoft.com/office/drawing/2014/main" id="{DB85BBBE-155E-4498-9D6E-738CF1BD2EFE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79" name="TextBox 222">
              <a:extLst>
                <a:ext uri="{FF2B5EF4-FFF2-40B4-BE49-F238E27FC236}">
                  <a16:creationId xmlns:a16="http://schemas.microsoft.com/office/drawing/2014/main" id="{01C881A2-3B98-4365-B01F-6B9C753D7CF5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80" name="TextBox 223">
              <a:extLst>
                <a:ext uri="{FF2B5EF4-FFF2-40B4-BE49-F238E27FC236}">
                  <a16:creationId xmlns:a16="http://schemas.microsoft.com/office/drawing/2014/main" id="{211B328F-3230-48B1-9465-CBB4D21B98DD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81" name="TextBox 224">
              <a:extLst>
                <a:ext uri="{FF2B5EF4-FFF2-40B4-BE49-F238E27FC236}">
                  <a16:creationId xmlns:a16="http://schemas.microsoft.com/office/drawing/2014/main" id="{330D12A8-78FC-4063-95F8-5D528B6FBC6F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82" name="TextBox 225">
              <a:extLst>
                <a:ext uri="{FF2B5EF4-FFF2-40B4-BE49-F238E27FC236}">
                  <a16:creationId xmlns:a16="http://schemas.microsoft.com/office/drawing/2014/main" id="{5F6877D1-FEF3-4835-8937-2F96B02D6E3D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83" name="TextBox 226">
              <a:extLst>
                <a:ext uri="{FF2B5EF4-FFF2-40B4-BE49-F238E27FC236}">
                  <a16:creationId xmlns:a16="http://schemas.microsoft.com/office/drawing/2014/main" id="{9E11FDAF-6A41-4CAA-8604-E228BF632E81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84" name="TextBox 228">
              <a:extLst>
                <a:ext uri="{FF2B5EF4-FFF2-40B4-BE49-F238E27FC236}">
                  <a16:creationId xmlns:a16="http://schemas.microsoft.com/office/drawing/2014/main" id="{878F3756-A53B-4A7C-A13A-CF35DBF77AD5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285" name="TextBox 229">
              <a:extLst>
                <a:ext uri="{FF2B5EF4-FFF2-40B4-BE49-F238E27FC236}">
                  <a16:creationId xmlns:a16="http://schemas.microsoft.com/office/drawing/2014/main" id="{AA0AB866-827F-4A51-88A3-DC01EEF8A584}"/>
                </a:ext>
              </a:extLst>
            </p:cNvPr>
            <p:cNvSpPr txBox="1"/>
            <p:nvPr/>
          </p:nvSpPr>
          <p:spPr>
            <a:xfrm>
              <a:off x="403672" y="16537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04" name="Arc 203">
            <a:extLst>
              <a:ext uri="{FF2B5EF4-FFF2-40B4-BE49-F238E27FC236}">
                <a16:creationId xmlns:a16="http://schemas.microsoft.com/office/drawing/2014/main" id="{6BE04D1D-21A4-4167-AC68-8285A52D9300}"/>
              </a:ext>
            </a:extLst>
          </p:cNvPr>
          <p:cNvSpPr/>
          <p:nvPr/>
        </p:nvSpPr>
        <p:spPr>
          <a:xfrm>
            <a:off x="718329" y="4453354"/>
            <a:ext cx="2714513" cy="2786062"/>
          </a:xfrm>
          <a:prstGeom prst="arc">
            <a:avLst>
              <a:gd name="adj1" fmla="val 10853876"/>
              <a:gd name="adj2" fmla="val 1622709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BC8B6F16-1053-4676-9AD0-46BB7EA9D2F2}"/>
              </a:ext>
            </a:extLst>
          </p:cNvPr>
          <p:cNvSpPr/>
          <p:nvPr/>
        </p:nvSpPr>
        <p:spPr>
          <a:xfrm>
            <a:off x="2054363" y="440243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A68B2D5-C0A8-4F77-ABA1-2491AB3D215F}"/>
              </a:ext>
            </a:extLst>
          </p:cNvPr>
          <p:cNvSpPr/>
          <p:nvPr/>
        </p:nvSpPr>
        <p:spPr>
          <a:xfrm>
            <a:off x="669078" y="575716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7" name="TextBox 240">
            <a:extLst>
              <a:ext uri="{FF2B5EF4-FFF2-40B4-BE49-F238E27FC236}">
                <a16:creationId xmlns:a16="http://schemas.microsoft.com/office/drawing/2014/main" id="{59691E2D-0CCA-41F7-8496-ED8F01E9B3C2}"/>
              </a:ext>
            </a:extLst>
          </p:cNvPr>
          <p:cNvSpPr txBox="1"/>
          <p:nvPr/>
        </p:nvSpPr>
        <p:spPr>
          <a:xfrm rot="16200000">
            <a:off x="-236092" y="4994340"/>
            <a:ext cx="1274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Displacement (m)</a:t>
            </a:r>
            <a:endParaRPr lang="en-US" sz="900" dirty="0">
              <a:latin typeface="+mj-lt"/>
            </a:endParaRPr>
          </a:p>
        </p:txBody>
      </p:sp>
      <p:sp>
        <p:nvSpPr>
          <p:cNvPr id="208" name="TextBox 241">
            <a:extLst>
              <a:ext uri="{FF2B5EF4-FFF2-40B4-BE49-F238E27FC236}">
                <a16:creationId xmlns:a16="http://schemas.microsoft.com/office/drawing/2014/main" id="{9CE92851-0E4D-432E-9CE3-A839AB90A91E}"/>
              </a:ext>
            </a:extLst>
          </p:cNvPr>
          <p:cNvSpPr txBox="1"/>
          <p:nvPr/>
        </p:nvSpPr>
        <p:spPr>
          <a:xfrm>
            <a:off x="1239467" y="5972077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Time (s)</a:t>
            </a:r>
            <a:endParaRPr lang="en-US" sz="900" dirty="0">
              <a:latin typeface="+mj-lt"/>
            </a:endParaRPr>
          </a:p>
        </p:txBody>
      </p:sp>
      <p:pic>
        <p:nvPicPr>
          <p:cNvPr id="209" name="table">
            <a:extLst>
              <a:ext uri="{FF2B5EF4-FFF2-40B4-BE49-F238E27FC236}">
                <a16:creationId xmlns:a16="http://schemas.microsoft.com/office/drawing/2014/main" id="{871EFE75-FF11-4CA9-94B5-B1D5770A4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916" y="4458351"/>
            <a:ext cx="1371600" cy="1371600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E736F33-13C6-408B-9A4B-0B7AD20B4B72}"/>
              </a:ext>
            </a:extLst>
          </p:cNvPr>
          <p:cNvGrpSpPr/>
          <p:nvPr/>
        </p:nvGrpSpPr>
        <p:grpSpPr>
          <a:xfrm>
            <a:off x="2659417" y="4296430"/>
            <a:ext cx="1729432" cy="1762977"/>
            <a:chOff x="400435" y="276703"/>
            <a:chExt cx="1729432" cy="1762977"/>
          </a:xfrm>
        </p:grpSpPr>
        <p:sp>
          <p:nvSpPr>
            <p:cNvPr id="258" name="TextBox 244">
              <a:extLst>
                <a:ext uri="{FF2B5EF4-FFF2-40B4-BE49-F238E27FC236}">
                  <a16:creationId xmlns:a16="http://schemas.microsoft.com/office/drawing/2014/main" id="{5C677C43-5DA2-4D00-9A1E-0F3BFF5F01D6}"/>
                </a:ext>
              </a:extLst>
            </p:cNvPr>
            <p:cNvSpPr txBox="1"/>
            <p:nvPr/>
          </p:nvSpPr>
          <p:spPr>
            <a:xfrm>
              <a:off x="400435" y="14269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59" name="TextBox 245">
              <a:extLst>
                <a:ext uri="{FF2B5EF4-FFF2-40B4-BE49-F238E27FC236}">
                  <a16:creationId xmlns:a16="http://schemas.microsoft.com/office/drawing/2014/main" id="{DA16D76D-F37B-47EF-912C-35AEEC61F0D7}"/>
                </a:ext>
              </a:extLst>
            </p:cNvPr>
            <p:cNvSpPr txBox="1"/>
            <p:nvPr/>
          </p:nvSpPr>
          <p:spPr>
            <a:xfrm>
              <a:off x="400435" y="12001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60" name="TextBox 246">
              <a:extLst>
                <a:ext uri="{FF2B5EF4-FFF2-40B4-BE49-F238E27FC236}">
                  <a16:creationId xmlns:a16="http://schemas.microsoft.com/office/drawing/2014/main" id="{0C2438B3-BF90-415A-BC8A-0027AB96DCE4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61" name="TextBox 247">
              <a:extLst>
                <a:ext uri="{FF2B5EF4-FFF2-40B4-BE49-F238E27FC236}">
                  <a16:creationId xmlns:a16="http://schemas.microsoft.com/office/drawing/2014/main" id="{4BB7D5F2-2BDE-4E37-AE70-4F70BE6D258E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62" name="TextBox 248">
              <a:extLst>
                <a:ext uri="{FF2B5EF4-FFF2-40B4-BE49-F238E27FC236}">
                  <a16:creationId xmlns:a16="http://schemas.microsoft.com/office/drawing/2014/main" id="{D449DAFB-4620-4A25-88C1-CD826EE6ED5F}"/>
                </a:ext>
              </a:extLst>
            </p:cNvPr>
            <p:cNvSpPr txBox="1"/>
            <p:nvPr/>
          </p:nvSpPr>
          <p:spPr>
            <a:xfrm>
              <a:off x="400436" y="506850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63" name="TextBox 249">
              <a:extLst>
                <a:ext uri="{FF2B5EF4-FFF2-40B4-BE49-F238E27FC236}">
                  <a16:creationId xmlns:a16="http://schemas.microsoft.com/office/drawing/2014/main" id="{B0B0EF71-A56B-4BF3-A61D-026CB3BA1DE0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64" name="TextBox 250">
              <a:extLst>
                <a:ext uri="{FF2B5EF4-FFF2-40B4-BE49-F238E27FC236}">
                  <a16:creationId xmlns:a16="http://schemas.microsoft.com/office/drawing/2014/main" id="{949AC8FE-53E1-40CF-935F-9AC1C8E13233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65" name="TextBox 251">
              <a:extLst>
                <a:ext uri="{FF2B5EF4-FFF2-40B4-BE49-F238E27FC236}">
                  <a16:creationId xmlns:a16="http://schemas.microsoft.com/office/drawing/2014/main" id="{C851FE1D-657F-4132-904A-FF88FAE1926C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66" name="TextBox 252">
              <a:extLst>
                <a:ext uri="{FF2B5EF4-FFF2-40B4-BE49-F238E27FC236}">
                  <a16:creationId xmlns:a16="http://schemas.microsoft.com/office/drawing/2014/main" id="{A675B6C8-5D84-4170-9DF9-6211C538B892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67" name="TextBox 253">
              <a:extLst>
                <a:ext uri="{FF2B5EF4-FFF2-40B4-BE49-F238E27FC236}">
                  <a16:creationId xmlns:a16="http://schemas.microsoft.com/office/drawing/2014/main" id="{3410F062-6674-459E-B59B-03C185D12CF0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68" name="TextBox 254">
              <a:extLst>
                <a:ext uri="{FF2B5EF4-FFF2-40B4-BE49-F238E27FC236}">
                  <a16:creationId xmlns:a16="http://schemas.microsoft.com/office/drawing/2014/main" id="{0523E51E-0132-4B80-AF47-08BC37ADC20D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69" name="TextBox 255">
              <a:extLst>
                <a:ext uri="{FF2B5EF4-FFF2-40B4-BE49-F238E27FC236}">
                  <a16:creationId xmlns:a16="http://schemas.microsoft.com/office/drawing/2014/main" id="{B88582B9-BFB8-41CD-9E5D-CF1D78C82338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70" name="TextBox 256">
              <a:extLst>
                <a:ext uri="{FF2B5EF4-FFF2-40B4-BE49-F238E27FC236}">
                  <a16:creationId xmlns:a16="http://schemas.microsoft.com/office/drawing/2014/main" id="{55A19BA2-93A1-4C37-B99B-C5FD2B2AE112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271" name="TextBox 257">
              <a:extLst>
                <a:ext uri="{FF2B5EF4-FFF2-40B4-BE49-F238E27FC236}">
                  <a16:creationId xmlns:a16="http://schemas.microsoft.com/office/drawing/2014/main" id="{4AFB3C80-3117-42BD-8B59-FBC78273F442}"/>
                </a:ext>
              </a:extLst>
            </p:cNvPr>
            <p:cNvSpPr txBox="1"/>
            <p:nvPr/>
          </p:nvSpPr>
          <p:spPr>
            <a:xfrm>
              <a:off x="403672" y="16537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11" name="Arc 210">
            <a:extLst>
              <a:ext uri="{FF2B5EF4-FFF2-40B4-BE49-F238E27FC236}">
                <a16:creationId xmlns:a16="http://schemas.microsoft.com/office/drawing/2014/main" id="{B20A1C96-5FAC-4C9C-B208-AA8876644E2A}"/>
              </a:ext>
            </a:extLst>
          </p:cNvPr>
          <p:cNvSpPr/>
          <p:nvPr/>
        </p:nvSpPr>
        <p:spPr>
          <a:xfrm>
            <a:off x="1520456" y="4461819"/>
            <a:ext cx="2734041" cy="2786062"/>
          </a:xfrm>
          <a:prstGeom prst="arc">
            <a:avLst>
              <a:gd name="adj1" fmla="val 16200965"/>
              <a:gd name="adj2" fmla="val 215095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C6D227F-B25A-45DD-8887-B1CC7A5E68E3}"/>
              </a:ext>
            </a:extLst>
          </p:cNvPr>
          <p:cNvSpPr/>
          <p:nvPr/>
        </p:nvSpPr>
        <p:spPr>
          <a:xfrm>
            <a:off x="4201610" y="576351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B128BC72-8BFE-4E96-8E5C-9508DA21B564}"/>
              </a:ext>
            </a:extLst>
          </p:cNvPr>
          <p:cNvSpPr/>
          <p:nvPr/>
        </p:nvSpPr>
        <p:spPr>
          <a:xfrm>
            <a:off x="2836854" y="441883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4" name="TextBox 261">
            <a:extLst>
              <a:ext uri="{FF2B5EF4-FFF2-40B4-BE49-F238E27FC236}">
                <a16:creationId xmlns:a16="http://schemas.microsoft.com/office/drawing/2014/main" id="{3EB4C5FE-C1F5-4389-80DE-B11990112384}"/>
              </a:ext>
            </a:extLst>
          </p:cNvPr>
          <p:cNvSpPr txBox="1"/>
          <p:nvPr/>
        </p:nvSpPr>
        <p:spPr>
          <a:xfrm rot="16200000">
            <a:off x="1932495" y="5002805"/>
            <a:ext cx="1274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Displacement (m)</a:t>
            </a:r>
            <a:endParaRPr lang="en-US" sz="900" dirty="0">
              <a:latin typeface="+mj-lt"/>
            </a:endParaRPr>
          </a:p>
        </p:txBody>
      </p:sp>
      <p:sp>
        <p:nvSpPr>
          <p:cNvPr id="215" name="TextBox 262">
            <a:extLst>
              <a:ext uri="{FF2B5EF4-FFF2-40B4-BE49-F238E27FC236}">
                <a16:creationId xmlns:a16="http://schemas.microsoft.com/office/drawing/2014/main" id="{C5ABC2D7-8CA0-49FC-AD41-7CC733A6D888}"/>
              </a:ext>
            </a:extLst>
          </p:cNvPr>
          <p:cNvSpPr txBox="1"/>
          <p:nvPr/>
        </p:nvSpPr>
        <p:spPr>
          <a:xfrm>
            <a:off x="3408054" y="5980542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Time (s)</a:t>
            </a:r>
            <a:endParaRPr lang="en-US" sz="900" dirty="0">
              <a:latin typeface="+mj-lt"/>
            </a:endParaRPr>
          </a:p>
        </p:txBody>
      </p:sp>
      <p:pic>
        <p:nvPicPr>
          <p:cNvPr id="216" name="table">
            <a:extLst>
              <a:ext uri="{FF2B5EF4-FFF2-40B4-BE49-F238E27FC236}">
                <a16:creationId xmlns:a16="http://schemas.microsoft.com/office/drawing/2014/main" id="{27EFB238-C5D1-464B-8811-245F01174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40" y="4457294"/>
            <a:ext cx="1371600" cy="1371600"/>
          </a:xfrm>
          <a:prstGeom prst="rect">
            <a:avLst/>
          </a:prstGeom>
        </p:spPr>
      </p:pic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20F4034-E1DC-46DA-B03D-BB45A7C79866}"/>
              </a:ext>
            </a:extLst>
          </p:cNvPr>
          <p:cNvGrpSpPr/>
          <p:nvPr/>
        </p:nvGrpSpPr>
        <p:grpSpPr>
          <a:xfrm>
            <a:off x="4947041" y="4295373"/>
            <a:ext cx="1729432" cy="1762977"/>
            <a:chOff x="400435" y="276703"/>
            <a:chExt cx="1729432" cy="1762977"/>
          </a:xfrm>
        </p:grpSpPr>
        <p:sp>
          <p:nvSpPr>
            <p:cNvPr id="244" name="TextBox 265">
              <a:extLst>
                <a:ext uri="{FF2B5EF4-FFF2-40B4-BE49-F238E27FC236}">
                  <a16:creationId xmlns:a16="http://schemas.microsoft.com/office/drawing/2014/main" id="{8A59109E-0D06-4442-BFD5-8858D286F25F}"/>
                </a:ext>
              </a:extLst>
            </p:cNvPr>
            <p:cNvSpPr txBox="1"/>
            <p:nvPr/>
          </p:nvSpPr>
          <p:spPr>
            <a:xfrm>
              <a:off x="400435" y="14269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45" name="TextBox 266">
              <a:extLst>
                <a:ext uri="{FF2B5EF4-FFF2-40B4-BE49-F238E27FC236}">
                  <a16:creationId xmlns:a16="http://schemas.microsoft.com/office/drawing/2014/main" id="{648104A5-FBD7-440D-82D0-DEC9FE39DEBA}"/>
                </a:ext>
              </a:extLst>
            </p:cNvPr>
            <p:cNvSpPr txBox="1"/>
            <p:nvPr/>
          </p:nvSpPr>
          <p:spPr>
            <a:xfrm>
              <a:off x="400435" y="12001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46" name="TextBox 267">
              <a:extLst>
                <a:ext uri="{FF2B5EF4-FFF2-40B4-BE49-F238E27FC236}">
                  <a16:creationId xmlns:a16="http://schemas.microsoft.com/office/drawing/2014/main" id="{027B3A73-06E8-4AAD-94DB-EC8F7366D6C3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47" name="TextBox 268">
              <a:extLst>
                <a:ext uri="{FF2B5EF4-FFF2-40B4-BE49-F238E27FC236}">
                  <a16:creationId xmlns:a16="http://schemas.microsoft.com/office/drawing/2014/main" id="{B9883846-FEE4-4345-A402-AE65570B8823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48" name="TextBox 269">
              <a:extLst>
                <a:ext uri="{FF2B5EF4-FFF2-40B4-BE49-F238E27FC236}">
                  <a16:creationId xmlns:a16="http://schemas.microsoft.com/office/drawing/2014/main" id="{629BB188-3D58-45AB-BF92-6287C76897C8}"/>
                </a:ext>
              </a:extLst>
            </p:cNvPr>
            <p:cNvSpPr txBox="1"/>
            <p:nvPr/>
          </p:nvSpPr>
          <p:spPr>
            <a:xfrm>
              <a:off x="400436" y="506850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49" name="TextBox 270">
              <a:extLst>
                <a:ext uri="{FF2B5EF4-FFF2-40B4-BE49-F238E27FC236}">
                  <a16:creationId xmlns:a16="http://schemas.microsoft.com/office/drawing/2014/main" id="{3048CB82-80CE-4474-85BC-5679E5892F4C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50" name="TextBox 271">
              <a:extLst>
                <a:ext uri="{FF2B5EF4-FFF2-40B4-BE49-F238E27FC236}">
                  <a16:creationId xmlns:a16="http://schemas.microsoft.com/office/drawing/2014/main" id="{FBE0264C-77F6-4405-8FEC-B606F560F98F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51" name="TextBox 272">
              <a:extLst>
                <a:ext uri="{FF2B5EF4-FFF2-40B4-BE49-F238E27FC236}">
                  <a16:creationId xmlns:a16="http://schemas.microsoft.com/office/drawing/2014/main" id="{EB766A2A-377F-46D0-8B20-444F519DF48B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52" name="TextBox 273">
              <a:extLst>
                <a:ext uri="{FF2B5EF4-FFF2-40B4-BE49-F238E27FC236}">
                  <a16:creationId xmlns:a16="http://schemas.microsoft.com/office/drawing/2014/main" id="{C3D51C44-11AB-4A24-9EC1-59E31BA7655A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53" name="TextBox 274">
              <a:extLst>
                <a:ext uri="{FF2B5EF4-FFF2-40B4-BE49-F238E27FC236}">
                  <a16:creationId xmlns:a16="http://schemas.microsoft.com/office/drawing/2014/main" id="{26350514-BDF5-452E-BF17-A9C2EB888E73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54" name="TextBox 275">
              <a:extLst>
                <a:ext uri="{FF2B5EF4-FFF2-40B4-BE49-F238E27FC236}">
                  <a16:creationId xmlns:a16="http://schemas.microsoft.com/office/drawing/2014/main" id="{EB9D7608-4FFD-4E75-9077-B55F721E0D73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55" name="TextBox 276">
              <a:extLst>
                <a:ext uri="{FF2B5EF4-FFF2-40B4-BE49-F238E27FC236}">
                  <a16:creationId xmlns:a16="http://schemas.microsoft.com/office/drawing/2014/main" id="{D59EDCEE-31B2-4B4B-9D3A-3D8640A052E4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56" name="TextBox 277">
              <a:extLst>
                <a:ext uri="{FF2B5EF4-FFF2-40B4-BE49-F238E27FC236}">
                  <a16:creationId xmlns:a16="http://schemas.microsoft.com/office/drawing/2014/main" id="{0B917CEB-548F-4279-B96B-8F366275108B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257" name="TextBox 278">
              <a:extLst>
                <a:ext uri="{FF2B5EF4-FFF2-40B4-BE49-F238E27FC236}">
                  <a16:creationId xmlns:a16="http://schemas.microsoft.com/office/drawing/2014/main" id="{7CE0B826-133D-415F-A2F8-AC9D44DBFB9B}"/>
                </a:ext>
              </a:extLst>
            </p:cNvPr>
            <p:cNvSpPr txBox="1"/>
            <p:nvPr/>
          </p:nvSpPr>
          <p:spPr>
            <a:xfrm>
              <a:off x="403672" y="16537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18" name="Arc 217">
            <a:extLst>
              <a:ext uri="{FF2B5EF4-FFF2-40B4-BE49-F238E27FC236}">
                <a16:creationId xmlns:a16="http://schemas.microsoft.com/office/drawing/2014/main" id="{25CA53CD-0201-4FD0-A584-348D1E76FD14}"/>
              </a:ext>
            </a:extLst>
          </p:cNvPr>
          <p:cNvSpPr/>
          <p:nvPr/>
        </p:nvSpPr>
        <p:spPr>
          <a:xfrm>
            <a:off x="5181135" y="3094043"/>
            <a:ext cx="2714513" cy="2727443"/>
          </a:xfrm>
          <a:prstGeom prst="arc">
            <a:avLst>
              <a:gd name="adj1" fmla="val 5382769"/>
              <a:gd name="adj2" fmla="val 108772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72B55D27-A50B-49BE-B2B9-AB589E976535}"/>
              </a:ext>
            </a:extLst>
          </p:cNvPr>
          <p:cNvSpPr/>
          <p:nvPr/>
        </p:nvSpPr>
        <p:spPr>
          <a:xfrm>
            <a:off x="6500983" y="576702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965BB69-4A06-4D11-84A2-414F64054501}"/>
              </a:ext>
            </a:extLst>
          </p:cNvPr>
          <p:cNvSpPr/>
          <p:nvPr/>
        </p:nvSpPr>
        <p:spPr>
          <a:xfrm>
            <a:off x="5137808" y="440499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1" name="TextBox 282">
            <a:extLst>
              <a:ext uri="{FF2B5EF4-FFF2-40B4-BE49-F238E27FC236}">
                <a16:creationId xmlns:a16="http://schemas.microsoft.com/office/drawing/2014/main" id="{A0F5FF39-8034-40F3-8766-43E9B5544A7D}"/>
              </a:ext>
            </a:extLst>
          </p:cNvPr>
          <p:cNvSpPr txBox="1"/>
          <p:nvPr/>
        </p:nvSpPr>
        <p:spPr>
          <a:xfrm rot="16200000">
            <a:off x="4220119" y="5001748"/>
            <a:ext cx="1274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Displacement (m)</a:t>
            </a:r>
            <a:endParaRPr lang="en-US" sz="900" dirty="0">
              <a:latin typeface="+mj-lt"/>
            </a:endParaRPr>
          </a:p>
        </p:txBody>
      </p:sp>
      <p:sp>
        <p:nvSpPr>
          <p:cNvPr id="222" name="TextBox 283">
            <a:extLst>
              <a:ext uri="{FF2B5EF4-FFF2-40B4-BE49-F238E27FC236}">
                <a16:creationId xmlns:a16="http://schemas.microsoft.com/office/drawing/2014/main" id="{D7BD54BA-38C8-4743-B7A3-429A50DA81D5}"/>
              </a:ext>
            </a:extLst>
          </p:cNvPr>
          <p:cNvSpPr txBox="1"/>
          <p:nvPr/>
        </p:nvSpPr>
        <p:spPr>
          <a:xfrm>
            <a:off x="5695678" y="5979485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Time (s)</a:t>
            </a:r>
            <a:endParaRPr lang="en-US" sz="900" dirty="0">
              <a:latin typeface="+mj-lt"/>
            </a:endParaRPr>
          </a:p>
        </p:txBody>
      </p:sp>
      <p:pic>
        <p:nvPicPr>
          <p:cNvPr id="223" name="table">
            <a:extLst>
              <a:ext uri="{FF2B5EF4-FFF2-40B4-BE49-F238E27FC236}">
                <a16:creationId xmlns:a16="http://schemas.microsoft.com/office/drawing/2014/main" id="{0490BECE-AB60-4A60-8A51-804939838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240" y="4456237"/>
            <a:ext cx="1371600" cy="1371600"/>
          </a:xfrm>
          <a:prstGeom prst="rect">
            <a:avLst/>
          </a:prstGeom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625ECE6-B59F-454A-8A2B-63D840B96420}"/>
              </a:ext>
            </a:extLst>
          </p:cNvPr>
          <p:cNvGrpSpPr/>
          <p:nvPr/>
        </p:nvGrpSpPr>
        <p:grpSpPr>
          <a:xfrm>
            <a:off x="7151741" y="4294316"/>
            <a:ext cx="1729432" cy="1762977"/>
            <a:chOff x="400435" y="276703"/>
            <a:chExt cx="1729432" cy="1762977"/>
          </a:xfrm>
        </p:grpSpPr>
        <p:sp>
          <p:nvSpPr>
            <p:cNvPr id="230" name="TextBox 286">
              <a:extLst>
                <a:ext uri="{FF2B5EF4-FFF2-40B4-BE49-F238E27FC236}">
                  <a16:creationId xmlns:a16="http://schemas.microsoft.com/office/drawing/2014/main" id="{1942FF24-BB80-4297-8553-979192A1E46E}"/>
                </a:ext>
              </a:extLst>
            </p:cNvPr>
            <p:cNvSpPr txBox="1"/>
            <p:nvPr/>
          </p:nvSpPr>
          <p:spPr>
            <a:xfrm>
              <a:off x="400435" y="14269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31" name="TextBox 287">
              <a:extLst>
                <a:ext uri="{FF2B5EF4-FFF2-40B4-BE49-F238E27FC236}">
                  <a16:creationId xmlns:a16="http://schemas.microsoft.com/office/drawing/2014/main" id="{75C50B75-9D58-4D4D-9602-1AC52A44173C}"/>
                </a:ext>
              </a:extLst>
            </p:cNvPr>
            <p:cNvSpPr txBox="1"/>
            <p:nvPr/>
          </p:nvSpPr>
          <p:spPr>
            <a:xfrm>
              <a:off x="400435" y="12001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32" name="TextBox 288">
              <a:extLst>
                <a:ext uri="{FF2B5EF4-FFF2-40B4-BE49-F238E27FC236}">
                  <a16:creationId xmlns:a16="http://schemas.microsoft.com/office/drawing/2014/main" id="{028DCD13-77E3-421A-AF26-DC24CB8359A3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33" name="TextBox 289">
              <a:extLst>
                <a:ext uri="{FF2B5EF4-FFF2-40B4-BE49-F238E27FC236}">
                  <a16:creationId xmlns:a16="http://schemas.microsoft.com/office/drawing/2014/main" id="{6084CEFA-3038-4851-A0F9-D0E5D12AF6AE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34" name="TextBox 290">
              <a:extLst>
                <a:ext uri="{FF2B5EF4-FFF2-40B4-BE49-F238E27FC236}">
                  <a16:creationId xmlns:a16="http://schemas.microsoft.com/office/drawing/2014/main" id="{3F4EF2DC-5D14-444D-82E1-FFB482E8C317}"/>
                </a:ext>
              </a:extLst>
            </p:cNvPr>
            <p:cNvSpPr txBox="1"/>
            <p:nvPr/>
          </p:nvSpPr>
          <p:spPr>
            <a:xfrm>
              <a:off x="400436" y="506850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35" name="TextBox 291">
              <a:extLst>
                <a:ext uri="{FF2B5EF4-FFF2-40B4-BE49-F238E27FC236}">
                  <a16:creationId xmlns:a16="http://schemas.microsoft.com/office/drawing/2014/main" id="{CF597148-121F-47C7-B1B7-DC7B595CB7A2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36" name="TextBox 292">
              <a:extLst>
                <a:ext uri="{FF2B5EF4-FFF2-40B4-BE49-F238E27FC236}">
                  <a16:creationId xmlns:a16="http://schemas.microsoft.com/office/drawing/2014/main" id="{6683C428-FA48-4CCB-A6AC-DD0F157EB50F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37" name="TextBox 293">
              <a:extLst>
                <a:ext uri="{FF2B5EF4-FFF2-40B4-BE49-F238E27FC236}">
                  <a16:creationId xmlns:a16="http://schemas.microsoft.com/office/drawing/2014/main" id="{8D2D2940-F4C0-4B32-A423-55B7422F72EC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38" name="TextBox 294">
              <a:extLst>
                <a:ext uri="{FF2B5EF4-FFF2-40B4-BE49-F238E27FC236}">
                  <a16:creationId xmlns:a16="http://schemas.microsoft.com/office/drawing/2014/main" id="{458037FC-55D2-44D8-B7BD-96B128AD9C6F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39" name="TextBox 295">
              <a:extLst>
                <a:ext uri="{FF2B5EF4-FFF2-40B4-BE49-F238E27FC236}">
                  <a16:creationId xmlns:a16="http://schemas.microsoft.com/office/drawing/2014/main" id="{768CC4EC-BF4E-4FD0-BE90-42E11ED83E4C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40" name="TextBox 296">
              <a:extLst>
                <a:ext uri="{FF2B5EF4-FFF2-40B4-BE49-F238E27FC236}">
                  <a16:creationId xmlns:a16="http://schemas.microsoft.com/office/drawing/2014/main" id="{9193256B-FC4A-4AF1-9786-DB0665DD432C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41" name="TextBox 297">
              <a:extLst>
                <a:ext uri="{FF2B5EF4-FFF2-40B4-BE49-F238E27FC236}">
                  <a16:creationId xmlns:a16="http://schemas.microsoft.com/office/drawing/2014/main" id="{E3D3385E-8A91-41B3-99C0-4479B85F56E2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242" name="TextBox 298">
              <a:extLst>
                <a:ext uri="{FF2B5EF4-FFF2-40B4-BE49-F238E27FC236}">
                  <a16:creationId xmlns:a16="http://schemas.microsoft.com/office/drawing/2014/main" id="{998772F9-B21A-45DF-BDC3-77B5E379EF02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243" name="TextBox 299">
              <a:extLst>
                <a:ext uri="{FF2B5EF4-FFF2-40B4-BE49-F238E27FC236}">
                  <a16:creationId xmlns:a16="http://schemas.microsoft.com/office/drawing/2014/main" id="{A6B7AEBB-C40A-401A-9A30-B8E3989CE3D1}"/>
                </a:ext>
              </a:extLst>
            </p:cNvPr>
            <p:cNvSpPr txBox="1"/>
            <p:nvPr/>
          </p:nvSpPr>
          <p:spPr>
            <a:xfrm>
              <a:off x="403672" y="16537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25" name="Arc 224">
            <a:extLst>
              <a:ext uri="{FF2B5EF4-FFF2-40B4-BE49-F238E27FC236}">
                <a16:creationId xmlns:a16="http://schemas.microsoft.com/office/drawing/2014/main" id="{C5A8222E-F61A-4280-A8B7-E1FE08DF32E1}"/>
              </a:ext>
            </a:extLst>
          </p:cNvPr>
          <p:cNvSpPr/>
          <p:nvPr/>
        </p:nvSpPr>
        <p:spPr>
          <a:xfrm>
            <a:off x="5950991" y="2572255"/>
            <a:ext cx="2813662" cy="3255582"/>
          </a:xfrm>
          <a:prstGeom prst="arc">
            <a:avLst>
              <a:gd name="adj1" fmla="val 703046"/>
              <a:gd name="adj2" fmla="val 53658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E063A7D6-15F0-4F3E-A38E-1BA0221BC0B0}"/>
              </a:ext>
            </a:extLst>
          </p:cNvPr>
          <p:cNvSpPr/>
          <p:nvPr/>
        </p:nvSpPr>
        <p:spPr>
          <a:xfrm>
            <a:off x="8705000" y="440878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BB5CE9A-79AE-46B5-A64C-15DD05463303}"/>
              </a:ext>
            </a:extLst>
          </p:cNvPr>
          <p:cNvSpPr/>
          <p:nvPr/>
        </p:nvSpPr>
        <p:spPr>
          <a:xfrm>
            <a:off x="7329989" y="576351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8" name="TextBox 303">
            <a:extLst>
              <a:ext uri="{FF2B5EF4-FFF2-40B4-BE49-F238E27FC236}">
                <a16:creationId xmlns:a16="http://schemas.microsoft.com/office/drawing/2014/main" id="{A8D2195B-D871-47B2-9AD7-3D8AE8E483F4}"/>
              </a:ext>
            </a:extLst>
          </p:cNvPr>
          <p:cNvSpPr txBox="1"/>
          <p:nvPr/>
        </p:nvSpPr>
        <p:spPr>
          <a:xfrm rot="16200000">
            <a:off x="6424819" y="5000691"/>
            <a:ext cx="1274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Displacement (m)</a:t>
            </a:r>
            <a:endParaRPr lang="en-US" sz="900" dirty="0">
              <a:latin typeface="+mj-lt"/>
            </a:endParaRPr>
          </a:p>
        </p:txBody>
      </p:sp>
      <p:sp>
        <p:nvSpPr>
          <p:cNvPr id="229" name="TextBox 304">
            <a:extLst>
              <a:ext uri="{FF2B5EF4-FFF2-40B4-BE49-F238E27FC236}">
                <a16:creationId xmlns:a16="http://schemas.microsoft.com/office/drawing/2014/main" id="{10B1E040-3568-437E-9EB3-0FD1863C05C3}"/>
              </a:ext>
            </a:extLst>
          </p:cNvPr>
          <p:cNvSpPr txBox="1"/>
          <p:nvPr/>
        </p:nvSpPr>
        <p:spPr>
          <a:xfrm>
            <a:off x="7900378" y="5978428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Time (s)</a:t>
            </a:r>
            <a:endParaRPr lang="en-US" sz="9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83D9E-AD0D-45AC-9DA1-1CE6C12456E2}"/>
              </a:ext>
            </a:extLst>
          </p:cNvPr>
          <p:cNvSpPr txBox="1"/>
          <p:nvPr/>
        </p:nvSpPr>
        <p:spPr>
          <a:xfrm>
            <a:off x="1093624" y="3643323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F1AA8CB1-1A97-4951-931A-C83B4E107701}"/>
              </a:ext>
            </a:extLst>
          </p:cNvPr>
          <p:cNvSpPr txBox="1"/>
          <p:nvPr/>
        </p:nvSpPr>
        <p:spPr>
          <a:xfrm>
            <a:off x="3280758" y="3642391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850363B1-09E2-4421-B9E2-A5E682398D3E}"/>
              </a:ext>
            </a:extLst>
          </p:cNvPr>
          <p:cNvSpPr txBox="1"/>
          <p:nvPr/>
        </p:nvSpPr>
        <p:spPr>
          <a:xfrm>
            <a:off x="5534651" y="3639079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5069B70-8951-4CA1-8844-34624380BD46}"/>
              </a:ext>
            </a:extLst>
          </p:cNvPr>
          <p:cNvSpPr txBox="1"/>
          <p:nvPr/>
        </p:nvSpPr>
        <p:spPr>
          <a:xfrm>
            <a:off x="7749506" y="3635530"/>
            <a:ext cx="63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0436E-AB22-401A-B936-6C94162A17EC}"/>
              </a:ext>
            </a:extLst>
          </p:cNvPr>
          <p:cNvSpPr txBox="1"/>
          <p:nvPr/>
        </p:nvSpPr>
        <p:spPr>
          <a:xfrm>
            <a:off x="918844" y="1502561"/>
            <a:ext cx="694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Which graph(s) represent an object moving in the negative direction?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61D2C8D-9681-4ED3-89D8-1B54C7B69E6A}"/>
              </a:ext>
            </a:extLst>
          </p:cNvPr>
          <p:cNvSpPr txBox="1"/>
          <p:nvPr/>
        </p:nvSpPr>
        <p:spPr>
          <a:xfrm>
            <a:off x="310843" y="2771023"/>
            <a:ext cx="8551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Which graph(s) represent an object slowing down?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EC0F76-D9C1-4076-9FF4-91E5C6F0525A}"/>
              </a:ext>
            </a:extLst>
          </p:cNvPr>
          <p:cNvSpPr/>
          <p:nvPr/>
        </p:nvSpPr>
        <p:spPr>
          <a:xfrm>
            <a:off x="2345730" y="3707758"/>
            <a:ext cx="2201292" cy="2547668"/>
          </a:xfrm>
          <a:prstGeom prst="roundRect">
            <a:avLst/>
          </a:prstGeom>
          <a:solidFill>
            <a:srgbClr val="00B050">
              <a:alpha val="30196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96B93CDC-8290-43E6-9806-205E9F2D2356}"/>
              </a:ext>
            </a:extLst>
          </p:cNvPr>
          <p:cNvSpPr/>
          <p:nvPr/>
        </p:nvSpPr>
        <p:spPr>
          <a:xfrm>
            <a:off x="4635876" y="3707758"/>
            <a:ext cx="2201292" cy="2547668"/>
          </a:xfrm>
          <a:prstGeom prst="roundRect">
            <a:avLst/>
          </a:prstGeom>
          <a:solidFill>
            <a:srgbClr val="00B050">
              <a:alpha val="30196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EFBC5345-F69E-4F64-9C48-A95345494890}"/>
              </a:ext>
            </a:extLst>
          </p:cNvPr>
          <p:cNvSpPr/>
          <p:nvPr/>
        </p:nvSpPr>
        <p:spPr>
          <a:xfrm>
            <a:off x="88718" y="3693955"/>
            <a:ext cx="2201292" cy="2547668"/>
          </a:xfrm>
          <a:prstGeom prst="roundRect">
            <a:avLst/>
          </a:prstGeom>
          <a:solidFill>
            <a:srgbClr val="0070C0">
              <a:alpha val="3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213BDF59-5A27-433F-B66D-CC8F4C9B6C99}"/>
              </a:ext>
            </a:extLst>
          </p:cNvPr>
          <p:cNvSpPr/>
          <p:nvPr/>
        </p:nvSpPr>
        <p:spPr>
          <a:xfrm>
            <a:off x="4694121" y="3762375"/>
            <a:ext cx="2094494" cy="2440658"/>
          </a:xfrm>
          <a:prstGeom prst="roundRect">
            <a:avLst/>
          </a:prstGeom>
          <a:solidFill>
            <a:srgbClr val="0070C0">
              <a:alpha val="3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0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2" grpId="0" animBg="1"/>
      <p:bldP spid="293" grpId="0" animBg="1"/>
      <p:bldP spid="29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difference between distance and displacement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distance and displacement for 1D motion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plot constant velocity on a displacement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plot changing velocity on a displacement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a displacement vs time graph to identify if an object is moving in the positive or negative direction as well as if it is speeding up or slowing down</a:t>
            </a:r>
          </a:p>
        </p:txBody>
      </p:sp>
    </p:spTree>
    <p:extLst>
      <p:ext uri="{BB962C8B-B14F-4D97-AF65-F5344CB8AC3E}">
        <p14:creationId xmlns:p14="http://schemas.microsoft.com/office/powerpoint/2010/main" val="2010117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Velocity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A8C3B20A-9BF9-4C67-9BCF-C8A46DCF3FD1}"/>
              </a:ext>
            </a:extLst>
          </p:cNvPr>
          <p:cNvSpPr/>
          <p:nvPr/>
        </p:nvSpPr>
        <p:spPr>
          <a:xfrm rot="10800000">
            <a:off x="8321041" y="0"/>
            <a:ext cx="822956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5EA90-F345-4B74-A5C0-2A2AD402ABA6}"/>
              </a:ext>
            </a:extLst>
          </p:cNvPr>
          <p:cNvSpPr txBox="1"/>
          <p:nvPr/>
        </p:nvSpPr>
        <p:spPr>
          <a:xfrm>
            <a:off x="8450999" y="0"/>
            <a:ext cx="643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8997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7135" y="1545279"/>
          <a:ext cx="8625015" cy="45342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Velocity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0356B3-4C10-434D-B70F-78B79077BF73}"/>
              </a:ext>
            </a:extLst>
          </p:cNvPr>
          <p:cNvSpPr txBox="1"/>
          <p:nvPr/>
        </p:nvSpPr>
        <p:spPr>
          <a:xfrm>
            <a:off x="1262610" y="2153264"/>
            <a:ext cx="7003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rate of change of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2CD1D-5201-4DAC-AA81-DAC83D086BB9}"/>
              </a:ext>
            </a:extLst>
          </p:cNvPr>
          <p:cNvSpPr txBox="1"/>
          <p:nvPr/>
        </p:nvSpPr>
        <p:spPr>
          <a:xfrm>
            <a:off x="3315551" y="2861150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“how fast</a:t>
            </a:r>
            <a:r>
              <a:rPr lang="en-US" sz="40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B0870-2C29-415C-B73E-18D52477C859}"/>
              </a:ext>
            </a:extLst>
          </p:cNvPr>
          <p:cNvSpPr txBox="1"/>
          <p:nvPr/>
        </p:nvSpPr>
        <p:spPr>
          <a:xfrm>
            <a:off x="1238564" y="4739148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 </a:t>
            </a:r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direction</a:t>
            </a:r>
          </a:p>
        </p:txBody>
      </p:sp>
    </p:spTree>
    <p:extLst>
      <p:ext uri="{BB962C8B-B14F-4D97-AF65-F5344CB8AC3E}">
        <p14:creationId xmlns:p14="http://schemas.microsoft.com/office/powerpoint/2010/main" val="40321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Vector?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904" y="1539280"/>
            <a:ext cx="8330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 Vector is a quantity that includes both </a:t>
            </a:r>
          </a:p>
          <a:p>
            <a:pPr algn="ctr"/>
            <a:r>
              <a:rPr lang="en-US" sz="3200" b="1" dirty="0">
                <a:latin typeface="+mj-lt"/>
              </a:rPr>
              <a:t>direction</a:t>
            </a:r>
            <a:r>
              <a:rPr lang="en-US" sz="3200" dirty="0">
                <a:latin typeface="+mj-lt"/>
              </a:rPr>
              <a:t> and </a:t>
            </a:r>
            <a:r>
              <a:rPr lang="en-US" sz="3200" b="1" dirty="0">
                <a:latin typeface="+mj-lt"/>
              </a:rPr>
              <a:t>magnitude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20854" y="3150576"/>
            <a:ext cx="3479124" cy="2452729"/>
          </a:xfrm>
          <a:prstGeom prst="straightConnector1">
            <a:avLst/>
          </a:prstGeom>
          <a:ln w="2540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vignette1.wikia.nocookie.net/villains/images/5/5e/Vector-_Despicable_Me.jpg/revision/latest?cb=20110326201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012101"/>
            <a:ext cx="3931591" cy="20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9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vs Scalar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5BC854-463E-4F3B-B451-7E99CDC0D888}"/>
              </a:ext>
            </a:extLst>
          </p:cNvPr>
          <p:cNvGraphicFramePr>
            <a:graphicFrameLocks noGrp="1"/>
          </p:cNvGraphicFramePr>
          <p:nvPr/>
        </p:nvGraphicFramePr>
        <p:xfrm>
          <a:off x="207817" y="1531727"/>
          <a:ext cx="8714510" cy="37076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7255">
                  <a:extLst>
                    <a:ext uri="{9D8B030D-6E8A-4147-A177-3AD203B41FA5}">
                      <a16:colId xmlns:a16="http://schemas.microsoft.com/office/drawing/2014/main" val="1037531595"/>
                    </a:ext>
                  </a:extLst>
                </a:gridCol>
                <a:gridCol w="4357255">
                  <a:extLst>
                    <a:ext uri="{9D8B030D-6E8A-4147-A177-3AD203B41FA5}">
                      <a16:colId xmlns:a16="http://schemas.microsoft.com/office/drawing/2014/main" val="3062863196"/>
                    </a:ext>
                  </a:extLst>
                </a:gridCol>
              </a:tblGrid>
              <a:tr h="5158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Vector Quantities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Scalar Quantities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432347"/>
                  </a:ext>
                </a:extLst>
              </a:tr>
              <a:tr h="3189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881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0D46E6-F9DB-4BE8-AE76-9B01B4258787}"/>
              </a:ext>
            </a:extLst>
          </p:cNvPr>
          <p:cNvSpPr txBox="1"/>
          <p:nvPr/>
        </p:nvSpPr>
        <p:spPr>
          <a:xfrm>
            <a:off x="752168" y="2390752"/>
            <a:ext cx="325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2DCF2-FBFD-42ED-A677-BF58F9C2B4D9}"/>
              </a:ext>
            </a:extLst>
          </p:cNvPr>
          <p:cNvSpPr txBox="1"/>
          <p:nvPr/>
        </p:nvSpPr>
        <p:spPr>
          <a:xfrm>
            <a:off x="5714208" y="2390752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DFF6A-8438-4385-945E-42BF37601BC6}"/>
              </a:ext>
            </a:extLst>
          </p:cNvPr>
          <p:cNvSpPr txBox="1"/>
          <p:nvPr/>
        </p:nvSpPr>
        <p:spPr>
          <a:xfrm>
            <a:off x="1387761" y="3330757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98BEA-3982-4C37-85D7-C4920E584C4C}"/>
              </a:ext>
            </a:extLst>
          </p:cNvPr>
          <p:cNvSpPr txBox="1"/>
          <p:nvPr/>
        </p:nvSpPr>
        <p:spPr>
          <a:xfrm>
            <a:off x="5974697" y="3330757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0563A-3D65-497C-83AD-1EAA8A8DBC5F}"/>
              </a:ext>
            </a:extLst>
          </p:cNvPr>
          <p:cNvSpPr txBox="1"/>
          <p:nvPr/>
        </p:nvSpPr>
        <p:spPr>
          <a:xfrm>
            <a:off x="1669089" y="4244570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49BF6-3929-4680-8EFE-6C1BF41403E5}"/>
              </a:ext>
            </a:extLst>
          </p:cNvPr>
          <p:cNvSpPr txBox="1"/>
          <p:nvPr/>
        </p:nvSpPr>
        <p:spPr>
          <a:xfrm>
            <a:off x="5907371" y="4244570"/>
            <a:ext cx="172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4ECE5-2C21-4EB4-AECF-7C36D6EAB434}"/>
              </a:ext>
            </a:extLst>
          </p:cNvPr>
          <p:cNvSpPr txBox="1"/>
          <p:nvPr/>
        </p:nvSpPr>
        <p:spPr>
          <a:xfrm>
            <a:off x="679498" y="5239337"/>
            <a:ext cx="339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 be negative to indicate direction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E24E9-B6A4-4F12-9466-86E3EF296006}"/>
              </a:ext>
            </a:extLst>
          </p:cNvPr>
          <p:cNvSpPr txBox="1"/>
          <p:nvPr/>
        </p:nvSpPr>
        <p:spPr>
          <a:xfrm>
            <a:off x="5073273" y="5445264"/>
            <a:ext cx="339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 Positive</a:t>
            </a:r>
          </a:p>
        </p:txBody>
      </p:sp>
    </p:spTree>
    <p:extLst>
      <p:ext uri="{BB962C8B-B14F-4D97-AF65-F5344CB8AC3E}">
        <p14:creationId xmlns:p14="http://schemas.microsoft.com/office/powerpoint/2010/main" val="129089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5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A52627-F5A6-4200-8D4E-C2D7F4441D65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not moving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1528343" y="3767561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2209706" y="376769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891961" y="376604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3573324" y="377448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4254687" y="375924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936050" y="376769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5618305" y="376604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944451" y="3857625"/>
            <a:ext cx="5443464" cy="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BE3EC1-B8B0-49C1-B3F3-7158A7ADDAC3}"/>
              </a:ext>
            </a:extLst>
          </p:cNvPr>
          <p:cNvSpPr/>
          <p:nvPr/>
        </p:nvSpPr>
        <p:spPr>
          <a:xfrm>
            <a:off x="7739564" y="3711623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2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3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3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40"/>
                            </p:stCondLst>
                            <p:childTnLst>
                              <p:par>
                                <p:cTn id="5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40"/>
                            </p:stCondLst>
                            <p:childTnLst>
                              <p:par>
                                <p:cTn id="56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60"/>
                            </p:stCondLst>
                            <p:childTnLst>
                              <p:par>
                                <p:cTn id="7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60"/>
                            </p:stCondLst>
                            <p:childTnLst>
                              <p:par>
                                <p:cTn id="80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7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moving forward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0593585-7781-4013-B4E0-376D06011163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graphicFrame>
        <p:nvGraphicFramePr>
          <p:cNvPr id="53" name="Table 6">
            <a:extLst>
              <a:ext uri="{FF2B5EF4-FFF2-40B4-BE49-F238E27FC236}">
                <a16:creationId xmlns:a16="http://schemas.microsoft.com/office/drawing/2014/main" id="{120EC814-C9E1-43EB-895F-9CACE8052B8E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54" name="Oval 53">
            <a:extLst>
              <a:ext uri="{FF2B5EF4-FFF2-40B4-BE49-F238E27FC236}">
                <a16:creationId xmlns:a16="http://schemas.microsoft.com/office/drawing/2014/main" id="{2BA7A2B0-216D-4079-98E8-9059518E172F}"/>
              </a:ext>
            </a:extLst>
          </p:cNvPr>
          <p:cNvSpPr/>
          <p:nvPr/>
        </p:nvSpPr>
        <p:spPr>
          <a:xfrm>
            <a:off x="1529031" y="32800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C930EB-CC56-4045-AA36-4DA350EA8CE2}"/>
              </a:ext>
            </a:extLst>
          </p:cNvPr>
          <p:cNvSpPr/>
          <p:nvPr/>
        </p:nvSpPr>
        <p:spPr>
          <a:xfrm>
            <a:off x="2215599" y="328930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7447DE-C5D5-472F-A944-47477DA35778}"/>
              </a:ext>
            </a:extLst>
          </p:cNvPr>
          <p:cNvSpPr/>
          <p:nvPr/>
        </p:nvSpPr>
        <p:spPr>
          <a:xfrm>
            <a:off x="2889712" y="32800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1B0FAEA-01C0-45E4-83DF-43C771ACCDC1}"/>
              </a:ext>
            </a:extLst>
          </p:cNvPr>
          <p:cNvSpPr/>
          <p:nvPr/>
        </p:nvSpPr>
        <p:spPr>
          <a:xfrm>
            <a:off x="3576280" y="328324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6C490D7-C069-4178-B1B9-05F48C4147CB}"/>
              </a:ext>
            </a:extLst>
          </p:cNvPr>
          <p:cNvSpPr/>
          <p:nvPr/>
        </p:nvSpPr>
        <p:spPr>
          <a:xfrm>
            <a:off x="4256600" y="328549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A9A50B0-C172-492A-AF75-723E58888E33}"/>
              </a:ext>
            </a:extLst>
          </p:cNvPr>
          <p:cNvSpPr/>
          <p:nvPr/>
        </p:nvSpPr>
        <p:spPr>
          <a:xfrm>
            <a:off x="4944659" y="327927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C78D817-0D8C-4F37-B59C-651D0238FC75}"/>
              </a:ext>
            </a:extLst>
          </p:cNvPr>
          <p:cNvCxnSpPr>
            <a:cxnSpLocks/>
          </p:cNvCxnSpPr>
          <p:nvPr/>
        </p:nvCxnSpPr>
        <p:spPr>
          <a:xfrm flipV="1">
            <a:off x="960325" y="3369315"/>
            <a:ext cx="5277005" cy="1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E6CD6DDC-EB9B-442C-A6C6-BF98525980E8}"/>
              </a:ext>
            </a:extLst>
          </p:cNvPr>
          <p:cNvSpPr/>
          <p:nvPr/>
        </p:nvSpPr>
        <p:spPr>
          <a:xfrm>
            <a:off x="5605606" y="326975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D6E76EA-43F1-4966-8A43-28E4BE47EC4A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551B530-81EE-4033-BC32-BB390924D5BC}"/>
              </a:ext>
            </a:extLst>
          </p:cNvPr>
          <p:cNvSpPr/>
          <p:nvPr/>
        </p:nvSpPr>
        <p:spPr>
          <a:xfrm>
            <a:off x="774492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B84250-B3FE-4892-814E-F7F390E4483C}"/>
              </a:ext>
            </a:extLst>
          </p:cNvPr>
          <p:cNvSpPr/>
          <p:nvPr/>
        </p:nvSpPr>
        <p:spPr>
          <a:xfrm>
            <a:off x="7744922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E3B27F5-68C0-4913-AF1E-67D0E4E083FE}"/>
              </a:ext>
            </a:extLst>
          </p:cNvPr>
          <p:cNvSpPr/>
          <p:nvPr/>
        </p:nvSpPr>
        <p:spPr>
          <a:xfrm>
            <a:off x="7744922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086586-41EF-490E-BE4F-6C02AC828333}"/>
              </a:ext>
            </a:extLst>
          </p:cNvPr>
          <p:cNvSpPr/>
          <p:nvPr/>
        </p:nvSpPr>
        <p:spPr>
          <a:xfrm>
            <a:off x="7744922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42039BC-5BC6-4D7F-96DC-442A46718AD1}"/>
              </a:ext>
            </a:extLst>
          </p:cNvPr>
          <p:cNvSpPr/>
          <p:nvPr/>
        </p:nvSpPr>
        <p:spPr>
          <a:xfrm>
            <a:off x="7744922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F413725-8F96-4CE0-B45F-935856AF76C3}"/>
              </a:ext>
            </a:extLst>
          </p:cNvPr>
          <p:cNvSpPr/>
          <p:nvPr/>
        </p:nvSpPr>
        <p:spPr>
          <a:xfrm>
            <a:off x="7744922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623FE0D-B240-4E47-8560-8AC7C9FB3DB8}"/>
              </a:ext>
            </a:extLst>
          </p:cNvPr>
          <p:cNvSpPr/>
          <p:nvPr/>
        </p:nvSpPr>
        <p:spPr>
          <a:xfrm>
            <a:off x="7744922" y="222585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EE93A3C-3980-49F2-A0D5-D4DA876E809F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307CB8-7D06-4A85-9D02-65439B1357BC}"/>
              </a:ext>
            </a:extLst>
          </p:cNvPr>
          <p:cNvCxnSpPr/>
          <p:nvPr/>
        </p:nvCxnSpPr>
        <p:spPr>
          <a:xfrm flipV="1">
            <a:off x="8212975" y="5346889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C26431-2365-426B-928A-74F008960768}"/>
              </a:ext>
            </a:extLst>
          </p:cNvPr>
          <p:cNvCxnSpPr/>
          <p:nvPr/>
        </p:nvCxnSpPr>
        <p:spPr>
          <a:xfrm flipV="1">
            <a:off x="8212975" y="4853450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25E35FC-4F67-48FD-AFD3-030E4987E72B}"/>
              </a:ext>
            </a:extLst>
          </p:cNvPr>
          <p:cNvCxnSpPr/>
          <p:nvPr/>
        </p:nvCxnSpPr>
        <p:spPr>
          <a:xfrm flipV="1">
            <a:off x="8207434" y="4346274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EE4D4D4-31BB-4253-B1DE-8BE7FF07D04B}"/>
              </a:ext>
            </a:extLst>
          </p:cNvPr>
          <p:cNvCxnSpPr/>
          <p:nvPr/>
        </p:nvCxnSpPr>
        <p:spPr>
          <a:xfrm flipV="1">
            <a:off x="8207434" y="3850873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8718D6-E735-44B6-8392-F6339D430C4B}"/>
              </a:ext>
            </a:extLst>
          </p:cNvPr>
          <p:cNvCxnSpPr/>
          <p:nvPr/>
        </p:nvCxnSpPr>
        <p:spPr>
          <a:xfrm flipV="1">
            <a:off x="8207434" y="3359288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74A208A-325E-4243-9429-67435CAF0C4E}"/>
              </a:ext>
            </a:extLst>
          </p:cNvPr>
          <p:cNvCxnSpPr/>
          <p:nvPr/>
        </p:nvCxnSpPr>
        <p:spPr>
          <a:xfrm flipV="1">
            <a:off x="8207434" y="2862513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31002BD-A5FD-4BB6-A297-22397D6863B5}"/>
              </a:ext>
            </a:extLst>
          </p:cNvPr>
          <p:cNvCxnSpPr/>
          <p:nvPr/>
        </p:nvCxnSpPr>
        <p:spPr>
          <a:xfrm flipV="1">
            <a:off x="8207434" y="2363011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7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0.0708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7083 L -0.00052 -0.14305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6 L -0.00052 -0.2173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2 L 8.33333E-7 -0.431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43194 L -0.00156 -0.5067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7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42239 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13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64618 -0.2164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-1069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57118 -0.142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696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49635 -0.070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-342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27361 0.1465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736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34826 0.073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3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72049 -0.2884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1" grpId="2" animBg="1"/>
      <p:bldP spid="71" grpId="3" animBg="1"/>
      <p:bldP spid="71" grpId="4" animBg="1"/>
      <p:bldP spid="71" grpId="5" animBg="1"/>
      <p:bldP spid="71" grpId="6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moving backward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0593585-7781-4013-B4E0-376D06011163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graphicFrame>
        <p:nvGraphicFramePr>
          <p:cNvPr id="53" name="Table 6">
            <a:extLst>
              <a:ext uri="{FF2B5EF4-FFF2-40B4-BE49-F238E27FC236}">
                <a16:creationId xmlns:a16="http://schemas.microsoft.com/office/drawing/2014/main" id="{120EC814-C9E1-43EB-895F-9CACE8052B8E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37C5D33-A238-4E54-A91B-0706B1F70F84}"/>
              </a:ext>
            </a:extLst>
          </p:cNvPr>
          <p:cNvSpPr/>
          <p:nvPr/>
        </p:nvSpPr>
        <p:spPr>
          <a:xfrm>
            <a:off x="1531685" y="4253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E3AAF3-B9C1-4FDF-A3F1-7857CA08A607}"/>
              </a:ext>
            </a:extLst>
          </p:cNvPr>
          <p:cNvSpPr/>
          <p:nvPr/>
        </p:nvSpPr>
        <p:spPr>
          <a:xfrm>
            <a:off x="2207509" y="4253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76174BA-EA22-4068-B789-47829B21C475}"/>
              </a:ext>
            </a:extLst>
          </p:cNvPr>
          <p:cNvSpPr/>
          <p:nvPr/>
        </p:nvSpPr>
        <p:spPr>
          <a:xfrm>
            <a:off x="2891126" y="4253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7E0C81-FD77-4E33-A708-F518D2C67F2C}"/>
              </a:ext>
            </a:extLst>
          </p:cNvPr>
          <p:cNvSpPr/>
          <p:nvPr/>
        </p:nvSpPr>
        <p:spPr>
          <a:xfrm>
            <a:off x="3574744" y="425483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CAB2EB4-9C5E-4C61-9C11-550EF4526AA8}"/>
              </a:ext>
            </a:extLst>
          </p:cNvPr>
          <p:cNvSpPr/>
          <p:nvPr/>
        </p:nvSpPr>
        <p:spPr>
          <a:xfrm>
            <a:off x="4253247" y="426243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DF83E8-0D4C-461C-9CF4-43DA43553921}"/>
              </a:ext>
            </a:extLst>
          </p:cNvPr>
          <p:cNvSpPr/>
          <p:nvPr/>
        </p:nvSpPr>
        <p:spPr>
          <a:xfrm>
            <a:off x="4936864" y="426243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95A247E-1580-463E-B335-60A974A3C155}"/>
              </a:ext>
            </a:extLst>
          </p:cNvPr>
          <p:cNvCxnSpPr>
            <a:cxnSpLocks/>
          </p:cNvCxnSpPr>
          <p:nvPr/>
        </p:nvCxnSpPr>
        <p:spPr>
          <a:xfrm>
            <a:off x="943577" y="4345052"/>
            <a:ext cx="5197420" cy="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0DEC804-10AF-4FFB-AC1B-095FAA8F242A}"/>
              </a:ext>
            </a:extLst>
          </p:cNvPr>
          <p:cNvSpPr/>
          <p:nvPr/>
        </p:nvSpPr>
        <p:spPr>
          <a:xfrm>
            <a:off x="5615368" y="426541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76C10D2-6D56-4DCA-B830-F673A51BA8E9}"/>
              </a:ext>
            </a:extLst>
          </p:cNvPr>
          <p:cNvSpPr/>
          <p:nvPr/>
        </p:nvSpPr>
        <p:spPr>
          <a:xfrm>
            <a:off x="7744922" y="569697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D85B75-70E9-4617-B8C3-58A5A35F55FC}"/>
              </a:ext>
            </a:extLst>
          </p:cNvPr>
          <p:cNvSpPr/>
          <p:nvPr/>
        </p:nvSpPr>
        <p:spPr>
          <a:xfrm>
            <a:off x="774492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ED9369F-E671-4981-AAD2-0B23A95575E4}"/>
              </a:ext>
            </a:extLst>
          </p:cNvPr>
          <p:cNvSpPr/>
          <p:nvPr/>
        </p:nvSpPr>
        <p:spPr>
          <a:xfrm>
            <a:off x="7744922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2CB02F-857D-43EA-AA30-CA8B63C333C5}"/>
              </a:ext>
            </a:extLst>
          </p:cNvPr>
          <p:cNvSpPr/>
          <p:nvPr/>
        </p:nvSpPr>
        <p:spPr>
          <a:xfrm>
            <a:off x="7744922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86D8F7-6E1D-48DE-986F-E6AB67C4FDAD}"/>
              </a:ext>
            </a:extLst>
          </p:cNvPr>
          <p:cNvSpPr/>
          <p:nvPr/>
        </p:nvSpPr>
        <p:spPr>
          <a:xfrm>
            <a:off x="7744922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04EA046-0C79-4E57-99F9-2C07C717FD5E}"/>
              </a:ext>
            </a:extLst>
          </p:cNvPr>
          <p:cNvSpPr/>
          <p:nvPr/>
        </p:nvSpPr>
        <p:spPr>
          <a:xfrm>
            <a:off x="7744922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DEE824-9098-477E-9F93-A912B6457567}"/>
              </a:ext>
            </a:extLst>
          </p:cNvPr>
          <p:cNvSpPr/>
          <p:nvPr/>
        </p:nvSpPr>
        <p:spPr>
          <a:xfrm>
            <a:off x="7744922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39B887F-8CC5-4A0F-9F3D-BED25638543C}"/>
              </a:ext>
            </a:extLst>
          </p:cNvPr>
          <p:cNvSpPr/>
          <p:nvPr/>
        </p:nvSpPr>
        <p:spPr>
          <a:xfrm>
            <a:off x="7739564" y="221818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B0CF1D2-9CFF-40FB-946F-5FBD24A6F64C}"/>
              </a:ext>
            </a:extLst>
          </p:cNvPr>
          <p:cNvSpPr/>
          <p:nvPr/>
        </p:nvSpPr>
        <p:spPr>
          <a:xfrm>
            <a:off x="7744922" y="2229658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EE9DD6E-FCD4-4902-B5B2-256CAAD1535B}"/>
              </a:ext>
            </a:extLst>
          </p:cNvPr>
          <p:cNvCxnSpPr>
            <a:cxnSpLocks/>
          </p:cNvCxnSpPr>
          <p:nvPr/>
        </p:nvCxnSpPr>
        <p:spPr>
          <a:xfrm>
            <a:off x="8196350" y="2363445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BDAF6A8-EC90-45E2-A0EB-F92ECF053B97}"/>
              </a:ext>
            </a:extLst>
          </p:cNvPr>
          <p:cNvCxnSpPr>
            <a:cxnSpLocks/>
          </p:cNvCxnSpPr>
          <p:nvPr/>
        </p:nvCxnSpPr>
        <p:spPr>
          <a:xfrm>
            <a:off x="8196350" y="2858718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0E30FA5-461A-4B5B-A7D1-36F11971CCA7}"/>
              </a:ext>
            </a:extLst>
          </p:cNvPr>
          <p:cNvCxnSpPr>
            <a:cxnSpLocks/>
          </p:cNvCxnSpPr>
          <p:nvPr/>
        </p:nvCxnSpPr>
        <p:spPr>
          <a:xfrm>
            <a:off x="8196350" y="3355009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307CC8C-12D0-4604-9EF2-491E6A95D793}"/>
              </a:ext>
            </a:extLst>
          </p:cNvPr>
          <p:cNvCxnSpPr>
            <a:cxnSpLocks/>
          </p:cNvCxnSpPr>
          <p:nvPr/>
        </p:nvCxnSpPr>
        <p:spPr>
          <a:xfrm>
            <a:off x="8196350" y="3844482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F88710-91DD-4412-8F1E-0F5D94391C37}"/>
              </a:ext>
            </a:extLst>
          </p:cNvPr>
          <p:cNvCxnSpPr>
            <a:cxnSpLocks/>
          </p:cNvCxnSpPr>
          <p:nvPr/>
        </p:nvCxnSpPr>
        <p:spPr>
          <a:xfrm>
            <a:off x="8196350" y="4345052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4574B00-25F7-4514-B53F-331CFAB03135}"/>
              </a:ext>
            </a:extLst>
          </p:cNvPr>
          <p:cNvCxnSpPr>
            <a:cxnSpLocks/>
          </p:cNvCxnSpPr>
          <p:nvPr/>
        </p:nvCxnSpPr>
        <p:spPr>
          <a:xfrm>
            <a:off x="8196350" y="4845622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2A1CC4F-AFDA-44CF-BB7A-04207E84657F}"/>
              </a:ext>
            </a:extLst>
          </p:cNvPr>
          <p:cNvCxnSpPr>
            <a:cxnSpLocks/>
          </p:cNvCxnSpPr>
          <p:nvPr/>
        </p:nvCxnSpPr>
        <p:spPr>
          <a:xfrm>
            <a:off x="8196350" y="5333566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00035 0.073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7384 L -0.00017 0.1437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4375 L 0.00017 0.2155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4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1551 L -0.00017 0.2898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8981 L -0.00052 0.3622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36227 L -0.00017 0.4344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43449 L -0.00087 0.5046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4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7187 0.21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099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4688 0.145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73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42084 0.072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358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49583 0.001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56979 -0.0712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354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4479 -0.144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-719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71875 -0.21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8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51" grpId="0" animBg="1"/>
      <p:bldP spid="52" grpId="0" animBg="1"/>
      <p:bldP spid="6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3982989" y="3571836"/>
            <a:ext cx="368031" cy="16761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155180" y="3907673"/>
            <a:ext cx="311737" cy="28720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75046" y="3588028"/>
            <a:ext cx="109753" cy="15275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6750" y="3944559"/>
            <a:ext cx="58049" cy="25032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4549" y="3584580"/>
            <a:ext cx="1382721" cy="15570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5619" y="3917516"/>
            <a:ext cx="1605869" cy="32084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are Arbitrary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" y="3827282"/>
            <a:ext cx="877824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79" y="2806736"/>
            <a:ext cx="154222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1790</a:t>
            </a:r>
            <a:r>
              <a:rPr lang="en-US" sz="1100" dirty="0"/>
              <a:t> - The length of a pendulum that swings half of its maximum distance in one second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844" y="4158737"/>
            <a:ext cx="176689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1791</a:t>
            </a:r>
            <a:r>
              <a:rPr lang="en-US" sz="1100" dirty="0"/>
              <a:t> - The length of one ten-millionth of the distance between the North Pole and the equator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1334" y="2806736"/>
            <a:ext cx="185959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1795</a:t>
            </a:r>
            <a:r>
              <a:rPr lang="en-US" sz="1100" dirty="0"/>
              <a:t> - The length of an official bar of brass fabricated to be exactly one meter as determined in 1791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7061" y="4157025"/>
            <a:ext cx="18595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1799</a:t>
            </a:r>
            <a:r>
              <a:rPr lang="en-US" sz="1100" dirty="0"/>
              <a:t> - The length of an official bar of platinum, measured from the brass bar and stored at the French National archives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8363" y="2806736"/>
            <a:ext cx="18991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1889</a:t>
            </a:r>
            <a:r>
              <a:rPr lang="en-US" sz="1100" dirty="0"/>
              <a:t> – The distance between two lines on an official bar of platinum-iridium alloy, measured at 0°C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0212" y="4157025"/>
            <a:ext cx="189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1983</a:t>
            </a:r>
            <a:r>
              <a:rPr lang="en-US" sz="1100" dirty="0"/>
              <a:t> – The length traveled by light in a vacuum during 1/299,792,458 of a second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88525" y="1541335"/>
            <a:ext cx="466344" cy="8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11943" y="2340515"/>
            <a:ext cx="126206" cy="123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54869" y="1540669"/>
            <a:ext cx="0" cy="1027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91766" y="2493732"/>
            <a:ext cx="126206" cy="123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2413" y="1495425"/>
            <a:ext cx="701579" cy="11453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54869" y="1540669"/>
            <a:ext cx="469106" cy="833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73970" y="2334983"/>
            <a:ext cx="126206" cy="123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-230981" y="-184001"/>
            <a:ext cx="2171700" cy="2865944"/>
          </a:xfrm>
          <a:prstGeom prst="arc">
            <a:avLst>
              <a:gd name="adj1" fmla="val 4069113"/>
              <a:gd name="adj2" fmla="val 5396930"/>
            </a:avLst>
          </a:prstGeom>
          <a:ln w="9525"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54869" y="2633375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globe with equa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7" y="5144647"/>
            <a:ext cx="991760" cy="9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25317" y="5192456"/>
            <a:ext cx="0" cy="448071"/>
          </a:xfrm>
          <a:prstGeom prst="line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726249" y="5042872"/>
            <a:ext cx="6591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C00000"/>
                </a:solidFill>
                <a:latin typeface="+mj-lt"/>
              </a:rPr>
              <a:t>1/10,000,000</a:t>
            </a:r>
            <a:r>
              <a:rPr lang="en-US" sz="600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60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1027" name="Rectangle 1026"/>
          <p:cNvSpPr/>
          <p:nvPr/>
        </p:nvSpPr>
        <p:spPr>
          <a:xfrm>
            <a:off x="2001344" y="2445051"/>
            <a:ext cx="131975" cy="135364"/>
          </a:xfrm>
          <a:prstGeom prst="rect">
            <a:avLst/>
          </a:prstGeom>
          <a:solidFill>
            <a:srgbClr val="B99347"/>
          </a:solidFill>
          <a:ln>
            <a:noFill/>
          </a:ln>
          <a:scene3d>
            <a:camera prst="isometricLeftDown">
              <a:rot lat="1200000" lon="2700000" rev="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1" name="Straight Arrow Connector 1030"/>
          <p:cNvCxnSpPr/>
          <p:nvPr/>
        </p:nvCxnSpPr>
        <p:spPr>
          <a:xfrm flipV="1">
            <a:off x="2133319" y="2193972"/>
            <a:ext cx="1350168" cy="45960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250852" y="5681803"/>
            <a:ext cx="131975" cy="135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LeftDown">
              <a:rot lat="1200000" lon="2700000" rev="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382827" y="5430724"/>
            <a:ext cx="1350168" cy="45960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25304" y="2518216"/>
            <a:ext cx="131975" cy="1353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LeftDown">
              <a:rot lat="1200000" lon="2700000" rev="0"/>
            </a:camera>
            <a:lightRig rig="threePt" dir="t"/>
          </a:scene3d>
          <a:sp3d extrusionH="2222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691438" y="2232430"/>
            <a:ext cx="1350168" cy="45960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4616124" y="2475724"/>
            <a:ext cx="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>
            <a:off x="4562851" y="2471670"/>
            <a:ext cx="91440" cy="36582"/>
          </a:xfrm>
          <a:prstGeom prst="line">
            <a:avLst/>
          </a:prstGeom>
          <a:ln w="63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68524" y="2628124"/>
            <a:ext cx="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04162" y="2007574"/>
            <a:ext cx="91440" cy="36582"/>
          </a:xfrm>
          <a:prstGeom prst="line">
            <a:avLst/>
          </a:prstGeom>
          <a:ln w="63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19"/>
          <p:cNvSpPr/>
          <p:nvPr/>
        </p:nvSpPr>
        <p:spPr>
          <a:xfrm>
            <a:off x="5870866" y="5062996"/>
            <a:ext cx="1439504" cy="135504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225" h="2671153">
                <a:moveTo>
                  <a:pt x="0" y="2671153"/>
                </a:moveTo>
                <a:cubicBezTo>
                  <a:pt x="373965" y="2634300"/>
                  <a:pt x="795338" y="3876"/>
                  <a:pt x="1190625" y="11"/>
                </a:cubicBezTo>
                <a:cubicBezTo>
                  <a:pt x="1585912" y="-3854"/>
                  <a:pt x="1978025" y="2641611"/>
                  <a:pt x="2371725" y="2647961"/>
                </a:cubicBezTo>
                <a:cubicBezTo>
                  <a:pt x="2765425" y="2654311"/>
                  <a:pt x="3157538" y="34936"/>
                  <a:pt x="3552825" y="38111"/>
                </a:cubicBezTo>
                <a:cubicBezTo>
                  <a:pt x="3948112" y="41286"/>
                  <a:pt x="4344988" y="2673361"/>
                  <a:pt x="4743450" y="2667011"/>
                </a:cubicBezTo>
                <a:cubicBezTo>
                  <a:pt x="5141912" y="2660661"/>
                  <a:pt x="5545138" y="6361"/>
                  <a:pt x="5943600" y="11"/>
                </a:cubicBezTo>
                <a:cubicBezTo>
                  <a:pt x="6342062" y="-6339"/>
                  <a:pt x="6799263" y="2640023"/>
                  <a:pt x="7134225" y="2628911"/>
                </a:cubicBezTo>
              </a:path>
            </a:pathLst>
          </a:custGeom>
          <a:noFill/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8" descr="Image result for light bu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72" y="4877665"/>
            <a:ext cx="489821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5960202" y="4908675"/>
            <a:ext cx="1350168" cy="385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/>
          <p:nvPr/>
        </p:nvCxnSpPr>
        <p:spPr>
          <a:xfrm>
            <a:off x="375046" y="3735410"/>
            <a:ext cx="0" cy="1280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8149" y="3786188"/>
            <a:ext cx="1190" cy="1321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40939" y="3735410"/>
            <a:ext cx="0" cy="1280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65218" y="3785416"/>
            <a:ext cx="0" cy="1280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90697" y="3735410"/>
            <a:ext cx="0" cy="1280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466917" y="3779656"/>
            <a:ext cx="0" cy="1280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TextBox 1043"/>
          <p:cNvSpPr txBox="1"/>
          <p:nvPr/>
        </p:nvSpPr>
        <p:spPr>
          <a:xfrm rot="1731172">
            <a:off x="6638872" y="1957940"/>
            <a:ext cx="245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Take the history of the meter…</a:t>
            </a:r>
          </a:p>
        </p:txBody>
      </p:sp>
    </p:spTree>
    <p:extLst>
      <p:ext uri="{BB962C8B-B14F-4D97-AF65-F5344CB8AC3E}">
        <p14:creationId xmlns:p14="http://schemas.microsoft.com/office/powerpoint/2010/main" val="16426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025" grpId="0"/>
      <p:bldP spid="1027" grpId="0" animBg="1"/>
      <p:bldP spid="42" grpId="0" animBg="1"/>
      <p:bldP spid="44" grpId="0" animBg="1"/>
      <p:bldP spid="5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3A38E8-469C-4C38-AB30-D90EBFAC9FF3}"/>
              </a:ext>
            </a:extLst>
          </p:cNvPr>
          <p:cNvSpPr/>
          <p:nvPr/>
        </p:nvSpPr>
        <p:spPr>
          <a:xfrm>
            <a:off x="1534554" y="327388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8E5546-258B-4113-9626-A6F85C1873CA}"/>
              </a:ext>
            </a:extLst>
          </p:cNvPr>
          <p:cNvSpPr/>
          <p:nvPr/>
        </p:nvSpPr>
        <p:spPr>
          <a:xfrm>
            <a:off x="2207316" y="328214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23E2B1-369A-4728-A1A1-74CDF7EDDD00}"/>
              </a:ext>
            </a:extLst>
          </p:cNvPr>
          <p:cNvSpPr/>
          <p:nvPr/>
        </p:nvSpPr>
        <p:spPr>
          <a:xfrm>
            <a:off x="2895259" y="327146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171344-0A10-433D-A157-7BB094B5909A}"/>
              </a:ext>
            </a:extLst>
          </p:cNvPr>
          <p:cNvSpPr/>
          <p:nvPr/>
        </p:nvSpPr>
        <p:spPr>
          <a:xfrm>
            <a:off x="3568021" y="327849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0F23AB-3778-4A6A-8BC9-AFD48103BDBE}"/>
              </a:ext>
            </a:extLst>
          </p:cNvPr>
          <p:cNvSpPr/>
          <p:nvPr/>
        </p:nvSpPr>
        <p:spPr>
          <a:xfrm>
            <a:off x="4256595" y="327119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014A9D-6094-4C14-9BA2-0B6E6F1C32B7}"/>
              </a:ext>
            </a:extLst>
          </p:cNvPr>
          <p:cNvSpPr/>
          <p:nvPr/>
        </p:nvSpPr>
        <p:spPr>
          <a:xfrm>
            <a:off x="4939619" y="32767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7379C2-39AD-4392-B87A-DE57A381FA29}"/>
              </a:ext>
            </a:extLst>
          </p:cNvPr>
          <p:cNvCxnSpPr>
            <a:cxnSpLocks/>
          </p:cNvCxnSpPr>
          <p:nvPr/>
        </p:nvCxnSpPr>
        <p:spPr>
          <a:xfrm>
            <a:off x="916622" y="3365766"/>
            <a:ext cx="5220856" cy="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619D2B7-8935-4715-B4D9-5C24202E31B2}"/>
              </a:ext>
            </a:extLst>
          </p:cNvPr>
          <p:cNvSpPr/>
          <p:nvPr/>
        </p:nvSpPr>
        <p:spPr>
          <a:xfrm>
            <a:off x="5618381" y="328192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3BC1467-F4A2-48A4-9263-9741048BCFD2}"/>
              </a:ext>
            </a:extLst>
          </p:cNvPr>
          <p:cNvSpPr/>
          <p:nvPr/>
        </p:nvSpPr>
        <p:spPr>
          <a:xfrm>
            <a:off x="752878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589376-1518-4897-BEF5-A54526D8B784}"/>
              </a:ext>
            </a:extLst>
          </p:cNvPr>
          <p:cNvSpPr/>
          <p:nvPr/>
        </p:nvSpPr>
        <p:spPr>
          <a:xfrm>
            <a:off x="7528785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AC1757-E65C-4A52-A91F-D9D5A5A259C2}"/>
              </a:ext>
            </a:extLst>
          </p:cNvPr>
          <p:cNvSpPr/>
          <p:nvPr/>
        </p:nvSpPr>
        <p:spPr>
          <a:xfrm>
            <a:off x="7528785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8512DF-8F05-45A4-9B1A-DFA909A79313}"/>
              </a:ext>
            </a:extLst>
          </p:cNvPr>
          <p:cNvSpPr/>
          <p:nvPr/>
        </p:nvSpPr>
        <p:spPr>
          <a:xfrm>
            <a:off x="7528785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4BB968-4064-4788-A93C-C5B24FF0897A}"/>
              </a:ext>
            </a:extLst>
          </p:cNvPr>
          <p:cNvSpPr/>
          <p:nvPr/>
        </p:nvSpPr>
        <p:spPr>
          <a:xfrm>
            <a:off x="7528785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F7B34F-D2C2-408C-9A61-A562BBFB5EE6}"/>
              </a:ext>
            </a:extLst>
          </p:cNvPr>
          <p:cNvSpPr/>
          <p:nvPr/>
        </p:nvSpPr>
        <p:spPr>
          <a:xfrm>
            <a:off x="7528785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003D13-43FC-4540-9F07-CCA8D8232FCD}"/>
              </a:ext>
            </a:extLst>
          </p:cNvPr>
          <p:cNvSpPr/>
          <p:nvPr/>
        </p:nvSpPr>
        <p:spPr>
          <a:xfrm>
            <a:off x="7528785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74A0D3-A833-4318-B721-4E7FE6B72996}"/>
              </a:ext>
            </a:extLst>
          </p:cNvPr>
          <p:cNvSpPr/>
          <p:nvPr/>
        </p:nvSpPr>
        <p:spPr>
          <a:xfrm>
            <a:off x="7528785" y="222585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1AA6D1-6D7C-41D0-90CD-7B417DD8EB7C}"/>
              </a:ext>
            </a:extLst>
          </p:cNvPr>
          <p:cNvSpPr/>
          <p:nvPr/>
        </p:nvSpPr>
        <p:spPr>
          <a:xfrm>
            <a:off x="7528785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776DBC-67D2-40E9-864E-31C90623E1CA}"/>
              </a:ext>
            </a:extLst>
          </p:cNvPr>
          <p:cNvSpPr/>
          <p:nvPr/>
        </p:nvSpPr>
        <p:spPr>
          <a:xfrm>
            <a:off x="7921554" y="569697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358A618-B772-4869-999C-4AFA2B12E219}"/>
              </a:ext>
            </a:extLst>
          </p:cNvPr>
          <p:cNvSpPr/>
          <p:nvPr/>
        </p:nvSpPr>
        <p:spPr>
          <a:xfrm>
            <a:off x="7925228" y="569741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95AEAA-3564-4A07-AA29-C648ED1C629B}"/>
              </a:ext>
            </a:extLst>
          </p:cNvPr>
          <p:cNvSpPr/>
          <p:nvPr/>
        </p:nvSpPr>
        <p:spPr>
          <a:xfrm>
            <a:off x="7928877" y="471629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6426E5-5B86-433D-814D-05EBB9C7D707}"/>
              </a:ext>
            </a:extLst>
          </p:cNvPr>
          <p:cNvSpPr/>
          <p:nvPr/>
        </p:nvSpPr>
        <p:spPr>
          <a:xfrm>
            <a:off x="7928877" y="371371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DDD63EE-A445-488C-98CF-32A535F095E3}"/>
              </a:ext>
            </a:extLst>
          </p:cNvPr>
          <p:cNvSpPr/>
          <p:nvPr/>
        </p:nvSpPr>
        <p:spPr>
          <a:xfrm>
            <a:off x="7928877" y="2739219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35928D-E713-4558-97E0-D625F4DDC2E9}"/>
              </a:ext>
            </a:extLst>
          </p:cNvPr>
          <p:cNvSpPr/>
          <p:nvPr/>
        </p:nvSpPr>
        <p:spPr>
          <a:xfrm>
            <a:off x="1534554" y="2764416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DB79DF-0C8F-49D4-81D9-BCEB950887B1}"/>
              </a:ext>
            </a:extLst>
          </p:cNvPr>
          <p:cNvSpPr/>
          <p:nvPr/>
        </p:nvSpPr>
        <p:spPr>
          <a:xfrm>
            <a:off x="2207316" y="2764416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2545AD-82A7-48E2-B83B-2FA6B42F3DCB}"/>
              </a:ext>
            </a:extLst>
          </p:cNvPr>
          <p:cNvSpPr/>
          <p:nvPr/>
        </p:nvSpPr>
        <p:spPr>
          <a:xfrm>
            <a:off x="2895259" y="2778653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31C9B9-AF74-4F56-95B1-61A3717A4A30}"/>
              </a:ext>
            </a:extLst>
          </p:cNvPr>
          <p:cNvCxnSpPr>
            <a:cxnSpLocks/>
          </p:cNvCxnSpPr>
          <p:nvPr/>
        </p:nvCxnSpPr>
        <p:spPr>
          <a:xfrm flipV="1">
            <a:off x="916622" y="2866566"/>
            <a:ext cx="2637035" cy="3390"/>
          </a:xfrm>
          <a:prstGeom prst="line">
            <a:avLst/>
          </a:prstGeom>
          <a:ln w="76200">
            <a:solidFill>
              <a:srgbClr val="00582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7119AE-F00F-46C3-A7D4-041C832F1617}"/>
              </a:ext>
            </a:extLst>
          </p:cNvPr>
          <p:cNvCxnSpPr/>
          <p:nvPr/>
        </p:nvCxnSpPr>
        <p:spPr>
          <a:xfrm flipV="1">
            <a:off x="7448204" y="5351595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E54F9F-D3BF-4488-8CD7-A1A8C9105B9C}"/>
              </a:ext>
            </a:extLst>
          </p:cNvPr>
          <p:cNvCxnSpPr/>
          <p:nvPr/>
        </p:nvCxnSpPr>
        <p:spPr>
          <a:xfrm flipV="1">
            <a:off x="7448204" y="4858156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268DF3C-B5A7-4617-8036-17985819076C}"/>
              </a:ext>
            </a:extLst>
          </p:cNvPr>
          <p:cNvCxnSpPr/>
          <p:nvPr/>
        </p:nvCxnSpPr>
        <p:spPr>
          <a:xfrm flipV="1">
            <a:off x="7442663" y="4350980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F25D841-D3CF-4B10-9201-D96FAF3AEEAB}"/>
              </a:ext>
            </a:extLst>
          </p:cNvPr>
          <p:cNvCxnSpPr/>
          <p:nvPr/>
        </p:nvCxnSpPr>
        <p:spPr>
          <a:xfrm flipV="1">
            <a:off x="7442663" y="3855579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5639E5-0E7D-48A7-8C2E-8AACA49533A2}"/>
              </a:ext>
            </a:extLst>
          </p:cNvPr>
          <p:cNvCxnSpPr/>
          <p:nvPr/>
        </p:nvCxnSpPr>
        <p:spPr>
          <a:xfrm flipV="1">
            <a:off x="7442663" y="3363994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7E52AFD-676F-4E10-83B5-E7C0513C6256}"/>
              </a:ext>
            </a:extLst>
          </p:cNvPr>
          <p:cNvCxnSpPr/>
          <p:nvPr/>
        </p:nvCxnSpPr>
        <p:spPr>
          <a:xfrm flipV="1">
            <a:off x="7442663" y="2867219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393BA7-8B06-4030-BBF2-69535C708C19}"/>
              </a:ext>
            </a:extLst>
          </p:cNvPr>
          <p:cNvCxnSpPr/>
          <p:nvPr/>
        </p:nvCxnSpPr>
        <p:spPr>
          <a:xfrm flipV="1">
            <a:off x="7442663" y="2367717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17833F-0F8B-427A-B75E-4D9EE9968FC6}"/>
              </a:ext>
            </a:extLst>
          </p:cNvPr>
          <p:cNvCxnSpPr>
            <a:cxnSpLocks/>
          </p:cNvCxnSpPr>
          <p:nvPr/>
        </p:nvCxnSpPr>
        <p:spPr>
          <a:xfrm flipV="1">
            <a:off x="8290561" y="4838227"/>
            <a:ext cx="0" cy="992462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0D7F621-ECB0-4FAC-A764-FEA8093C7383}"/>
              </a:ext>
            </a:extLst>
          </p:cNvPr>
          <p:cNvCxnSpPr>
            <a:cxnSpLocks/>
          </p:cNvCxnSpPr>
          <p:nvPr/>
        </p:nvCxnSpPr>
        <p:spPr>
          <a:xfrm flipV="1">
            <a:off x="8290561" y="3861926"/>
            <a:ext cx="0" cy="976301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36D4239-4FA1-4CDB-AF97-D3FE4BC83F92}"/>
              </a:ext>
            </a:extLst>
          </p:cNvPr>
          <p:cNvCxnSpPr>
            <a:cxnSpLocks/>
          </p:cNvCxnSpPr>
          <p:nvPr/>
        </p:nvCxnSpPr>
        <p:spPr>
          <a:xfrm flipV="1">
            <a:off x="8296105" y="2854965"/>
            <a:ext cx="0" cy="1006960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5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0052 -0.2895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04 -0.5798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3.05556E-6 -4.44444E-6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10"/>
                            </p:stCondLst>
                            <p:childTnLst>
                              <p:par>
                                <p:cTn id="20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57986 L -1.66667E-6 -4.44444E-6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-0.0708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10"/>
                            </p:stCondLst>
                            <p:childTnLst>
                              <p:par>
                                <p:cTn id="37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7083 L -0.00052 -0.14305 " pathEditMode="fixed" rAng="0" ptsTypes="AA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5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0"/>
                            </p:stCondLst>
                            <p:childTnLst>
                              <p:par>
                                <p:cTn id="46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5 L -0.00052 -0.2173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2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30"/>
                            </p:stCondLst>
                            <p:childTnLst>
                              <p:par>
                                <p:cTn id="55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3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40"/>
                            </p:stCondLst>
                            <p:childTnLst>
                              <p:par>
                                <p:cTn id="64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4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"/>
                            </p:stCondLst>
                            <p:childTnLst>
                              <p:par>
                                <p:cTn id="73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1 L 1.94444E-6 -0.4319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58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60"/>
                            </p:stCondLst>
                            <p:childTnLst>
                              <p:par>
                                <p:cTn id="82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43194 L -0.00156 -0.5067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5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6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74 -0.1437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10"/>
                            </p:stCondLst>
                            <p:childTnLst>
                              <p:par>
                                <p:cTn id="107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14375 L 0.00139 -0.2914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38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20"/>
                            </p:stCondLst>
                            <p:childTnLst>
                              <p:par>
                                <p:cTn id="116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9143 L 0.00104 -0.4335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10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2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63854 -0.288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1437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56302 -0.2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1074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48784 -0.1423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703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41423 -0.070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342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33872 0.0016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26441 0.0740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386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908 0.14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72917 -0.2870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1437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65486 -0.1439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8" y="-708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58055 0.001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Up (moving 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26371" y="36313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09060" y="3488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84945" y="333418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1949" y="320915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1029" y="308274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4667" y="292776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3921" y="280835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6357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6357" y="56055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6357" y="532314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6357" y="490749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6357" y="43518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6357" y="367488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6357" y="284026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6357" y="189077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6357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 flipV="1">
            <a:off x="954247" y="2742537"/>
            <a:ext cx="5527787" cy="1116113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08916" y="5714825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08916" y="5455961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08916" y="5040703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08916" y="4484507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08916" y="3807943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15242" y="2977427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08915" y="2027931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27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0017 -0.015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1504 L -0.00034 -0.05509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5509 L -2.77778E-6 -0.115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1597 L -2.77778E-6 -0.196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9699 L -2.77778E-6 -0.295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2956 L -2.77778E-6 -0.4166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41666 L -2.77778E-6 -0.5550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72014 -0.2898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-14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646 -0.270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-134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57101 -0.233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4" y="-115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49688 -0.172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84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4224 -0.091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43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4931 0.007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50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27378 0.128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Up (moving negative)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35596" y="389086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19233" y="402640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97645" y="416657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1949" y="4309541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4853" y="444776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7718" y="457957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3921" y="471495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5219" y="18846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5219" y="200975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5219" y="22759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5219" y="26926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5219" y="324977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5219" y="392633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5219" y="475610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5219" y="5705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5219" y="1881016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>
            <a:off x="937227" y="3853008"/>
            <a:ext cx="5303966" cy="1065657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04284" y="2022641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04284" y="2154638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04284" y="2415479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04284" y="2830737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04284" y="3386933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04284" y="4063497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08651" y="4893265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035 0.0171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169 L -0.00034 0.05602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5625 L -0.00052 0.1187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875 L -0.00052 0.1997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9977 L -0.00052 0.2983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29838 L -0.00052 0.4194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1945 L -0.00052 0.5567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72031 0.268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1340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64566 0.249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1247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5717 0.210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1078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49653 0.150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7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4224 0.0692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377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34757 -0.02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25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27378 -0.150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these Similar?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A2E43A-522D-446F-82C6-2B88E813DC9F}"/>
              </a:ext>
            </a:extLst>
          </p:cNvPr>
          <p:cNvCxnSpPr/>
          <p:nvPr/>
        </p:nvCxnSpPr>
        <p:spPr>
          <a:xfrm>
            <a:off x="640103" y="1606019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22BF5F-6586-4517-8046-6631D5D2A617}"/>
              </a:ext>
            </a:extLst>
          </p:cNvPr>
          <p:cNvCxnSpPr>
            <a:cxnSpLocks/>
          </p:cNvCxnSpPr>
          <p:nvPr/>
        </p:nvCxnSpPr>
        <p:spPr>
          <a:xfrm flipH="1">
            <a:off x="640103" y="2976989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EEC3CA-36D4-472A-96EC-D245DBC91D4C}"/>
              </a:ext>
            </a:extLst>
          </p:cNvPr>
          <p:cNvSpPr txBox="1"/>
          <p:nvPr/>
        </p:nvSpPr>
        <p:spPr>
          <a:xfrm>
            <a:off x="78557" y="1604754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658701-E793-436B-9098-4C778BA61D93}"/>
              </a:ext>
            </a:extLst>
          </p:cNvPr>
          <p:cNvSpPr txBox="1"/>
          <p:nvPr/>
        </p:nvSpPr>
        <p:spPr>
          <a:xfrm>
            <a:off x="4029950" y="2561488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BD400D-3BBD-4DF3-A644-04F165101D8E}"/>
              </a:ext>
            </a:extLst>
          </p:cNvPr>
          <p:cNvCxnSpPr>
            <a:cxnSpLocks/>
          </p:cNvCxnSpPr>
          <p:nvPr/>
        </p:nvCxnSpPr>
        <p:spPr>
          <a:xfrm>
            <a:off x="679353" y="2987175"/>
            <a:ext cx="3076277" cy="90174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7F8727-2C84-424B-9E7A-5539B45C70CD}"/>
              </a:ext>
            </a:extLst>
          </p:cNvPr>
          <p:cNvCxnSpPr/>
          <p:nvPr/>
        </p:nvCxnSpPr>
        <p:spPr>
          <a:xfrm>
            <a:off x="5281911" y="1604754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684C4FD-E047-455F-915C-AF12C3A18320}"/>
              </a:ext>
            </a:extLst>
          </p:cNvPr>
          <p:cNvCxnSpPr>
            <a:cxnSpLocks/>
          </p:cNvCxnSpPr>
          <p:nvPr/>
        </p:nvCxnSpPr>
        <p:spPr>
          <a:xfrm flipH="1">
            <a:off x="5281911" y="2975724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A9F1C21-2854-469A-9958-DD869F352A2E}"/>
              </a:ext>
            </a:extLst>
          </p:cNvPr>
          <p:cNvSpPr txBox="1"/>
          <p:nvPr/>
        </p:nvSpPr>
        <p:spPr>
          <a:xfrm>
            <a:off x="4727784" y="1604754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F998BA-F90D-4357-BBCF-ADAAD95EC7DA}"/>
              </a:ext>
            </a:extLst>
          </p:cNvPr>
          <p:cNvSpPr txBox="1"/>
          <p:nvPr/>
        </p:nvSpPr>
        <p:spPr>
          <a:xfrm>
            <a:off x="8671758" y="2560223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FBE42-6CFE-4FD7-9F2E-C934FD1A4393}"/>
              </a:ext>
            </a:extLst>
          </p:cNvPr>
          <p:cNvCxnSpPr>
            <a:cxnSpLocks/>
          </p:cNvCxnSpPr>
          <p:nvPr/>
        </p:nvCxnSpPr>
        <p:spPr>
          <a:xfrm flipV="1">
            <a:off x="5317948" y="2055798"/>
            <a:ext cx="3065501" cy="884237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05317-18A3-4061-B36E-723A83C5FA91}"/>
              </a:ext>
            </a:extLst>
          </p:cNvPr>
          <p:cNvSpPr txBox="1"/>
          <p:nvPr/>
        </p:nvSpPr>
        <p:spPr>
          <a:xfrm>
            <a:off x="486114" y="4763455"/>
            <a:ext cx="817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33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Getting faster because velocity is getting farther from zero</a:t>
            </a:r>
          </a:p>
        </p:txBody>
      </p:sp>
    </p:spTree>
    <p:extLst>
      <p:ext uri="{BB962C8B-B14F-4D97-AF65-F5344CB8AC3E}">
        <p14:creationId xmlns:p14="http://schemas.microsoft.com/office/powerpoint/2010/main" val="394957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(moving 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34171" y="282257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18352" y="296280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93259" y="309890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67802" y="323977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5409" y="3382923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5224" y="351566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6481" y="365137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>
            <a:off x="943577" y="2775186"/>
            <a:ext cx="5146073" cy="1055202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195658" y="2052717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195658" y="2183286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195658" y="2441144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195658" y="2856402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195658" y="3422226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195658" y="4081514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195658" y="4897326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7249690-4F86-4C97-8DCC-FED6DAD44BB5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6689A51-C57C-4C5D-A29D-D8994C7B5F4F}"/>
              </a:ext>
            </a:extLst>
          </p:cNvPr>
          <p:cNvSpPr/>
          <p:nvPr/>
        </p:nvSpPr>
        <p:spPr>
          <a:xfrm>
            <a:off x="7739564" y="477260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C6F7591-1A4F-4B37-B29F-3BE2F2D24C27}"/>
              </a:ext>
            </a:extLst>
          </p:cNvPr>
          <p:cNvSpPr/>
          <p:nvPr/>
        </p:nvSpPr>
        <p:spPr>
          <a:xfrm>
            <a:off x="7739564" y="39443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C6EA28-5179-439D-9141-BF2DDD4F09DF}"/>
              </a:ext>
            </a:extLst>
          </p:cNvPr>
          <p:cNvSpPr/>
          <p:nvPr/>
        </p:nvSpPr>
        <p:spPr>
          <a:xfrm>
            <a:off x="7739564" y="32754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121F87-6050-4593-9BC1-D84307572DD1}"/>
              </a:ext>
            </a:extLst>
          </p:cNvPr>
          <p:cNvSpPr/>
          <p:nvPr/>
        </p:nvSpPr>
        <p:spPr>
          <a:xfrm>
            <a:off x="7744922" y="27311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0E4935-07B9-4F3E-8CC6-2E93A48D106E}"/>
              </a:ext>
            </a:extLst>
          </p:cNvPr>
          <p:cNvSpPr/>
          <p:nvPr/>
        </p:nvSpPr>
        <p:spPr>
          <a:xfrm>
            <a:off x="7750231" y="230398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3CE6DD-0A91-4113-9E2C-443EC9E9BF6B}"/>
              </a:ext>
            </a:extLst>
          </p:cNvPr>
          <p:cNvSpPr/>
          <p:nvPr/>
        </p:nvSpPr>
        <p:spPr>
          <a:xfrm>
            <a:off x="7750231" y="203786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3651D30-D7B6-411A-B553-B317FEAC5AF7}"/>
              </a:ext>
            </a:extLst>
          </p:cNvPr>
          <p:cNvSpPr/>
          <p:nvPr/>
        </p:nvSpPr>
        <p:spPr>
          <a:xfrm>
            <a:off x="7750231" y="191854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991E8DF-04E1-4637-9B9D-C0A8551DB3E9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104 -0.1344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3449 L -0.00104 -0.25486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86 L -0.00052 -0.3530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353 L 8.33333E-7 -0.4319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9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3194 L 8.33333E-7 -0.494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9467 L 0.00017 -0.5321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53217 L 0.00052 -0.5518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71823 -0.2893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-1428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4341 -0.1530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736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56945 -0.0344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14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49549 0.0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3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42135 0.1467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754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34531 0.207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1060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7378 0.2446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(moving negative)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26372" y="471872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199731" y="4580053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903222" y="44414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0833" y="430007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2895" y="4154599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26644" y="4015663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08706" y="388949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3649" y="18846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3649" y="281738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3649" y="365260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3649" y="43291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3649" y="488022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3649" y="530062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3649" y="55522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3649" y="5705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3649" y="1881016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 flipV="1">
            <a:off x="954828" y="3899941"/>
            <a:ext cx="5111226" cy="104176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32458" y="5702139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32458" y="5437780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32458" y="5022522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32458" y="4466326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32458" y="3789762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32458" y="2959246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32458" y="2009750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6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017 0.137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3727 L -0.00018 0.25834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25834 L -0.00018 0.3569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35695 L -0.00018 0.4379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43797 L -0.00018 0.4986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49861 L -0.00018 0.5363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53635 L -0.00053 0.5567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27708 -0.2682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307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35018 -0.229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1131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2396 -0.16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814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5 -0.087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43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57327 0.0106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83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64861 0.13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657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72396 0.2701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table">
            <a:extLst>
              <a:ext uri="{FF2B5EF4-FFF2-40B4-BE49-F238E27FC236}">
                <a16:creationId xmlns:a16="http://schemas.microsoft.com/office/drawing/2014/main" id="{5A86FE78-1792-48D1-BC19-9C5552D7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97" y="4402353"/>
            <a:ext cx="1371600" cy="13716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4CD8CAB-6AE2-43BF-8C41-1461ABBB5D9A}"/>
              </a:ext>
            </a:extLst>
          </p:cNvPr>
          <p:cNvGrpSpPr/>
          <p:nvPr/>
        </p:nvGrpSpPr>
        <p:grpSpPr>
          <a:xfrm>
            <a:off x="491455" y="4253883"/>
            <a:ext cx="1775918" cy="1762977"/>
            <a:chOff x="353949" y="276703"/>
            <a:chExt cx="1775918" cy="1762977"/>
          </a:xfrm>
        </p:grpSpPr>
        <p:sp>
          <p:nvSpPr>
            <p:cNvPr id="344" name="TextBox 52">
              <a:extLst>
                <a:ext uri="{FF2B5EF4-FFF2-40B4-BE49-F238E27FC236}">
                  <a16:creationId xmlns:a16="http://schemas.microsoft.com/office/drawing/2014/main" id="{48258C86-0A33-4DBA-847F-B9423C29FD97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45" name="TextBox 53">
              <a:extLst>
                <a:ext uri="{FF2B5EF4-FFF2-40B4-BE49-F238E27FC236}">
                  <a16:creationId xmlns:a16="http://schemas.microsoft.com/office/drawing/2014/main" id="{1E6B313B-555E-4D04-B8B5-94BC1CC6C5AC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46" name="TextBox 54">
              <a:extLst>
                <a:ext uri="{FF2B5EF4-FFF2-40B4-BE49-F238E27FC236}">
                  <a16:creationId xmlns:a16="http://schemas.microsoft.com/office/drawing/2014/main" id="{6FB25759-2D98-4F2F-8293-1FE08AD982C9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47" name="TextBox 55">
              <a:extLst>
                <a:ext uri="{FF2B5EF4-FFF2-40B4-BE49-F238E27FC236}">
                  <a16:creationId xmlns:a16="http://schemas.microsoft.com/office/drawing/2014/main" id="{14F03A2E-CFA2-47C8-85FF-24A1794AFF6B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48" name="TextBox 56">
              <a:extLst>
                <a:ext uri="{FF2B5EF4-FFF2-40B4-BE49-F238E27FC236}">
                  <a16:creationId xmlns:a16="http://schemas.microsoft.com/office/drawing/2014/main" id="{59DA4E2F-C974-4A72-8A82-CD04BA68ABAB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49" name="TextBox 57">
              <a:extLst>
                <a:ext uri="{FF2B5EF4-FFF2-40B4-BE49-F238E27FC236}">
                  <a16:creationId xmlns:a16="http://schemas.microsoft.com/office/drawing/2014/main" id="{CF10D355-DA9D-481F-AD3F-99CF8926D568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50" name="TextBox 59">
              <a:extLst>
                <a:ext uri="{FF2B5EF4-FFF2-40B4-BE49-F238E27FC236}">
                  <a16:creationId xmlns:a16="http://schemas.microsoft.com/office/drawing/2014/main" id="{3DFB4CA8-B526-4C31-B761-ABD02AFBA339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51" name="TextBox 60">
              <a:extLst>
                <a:ext uri="{FF2B5EF4-FFF2-40B4-BE49-F238E27FC236}">
                  <a16:creationId xmlns:a16="http://schemas.microsoft.com/office/drawing/2014/main" id="{CDE2ECD4-54BD-43C6-A4F6-D74F37BC19C0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52" name="TextBox 61">
              <a:extLst>
                <a:ext uri="{FF2B5EF4-FFF2-40B4-BE49-F238E27FC236}">
                  <a16:creationId xmlns:a16="http://schemas.microsoft.com/office/drawing/2014/main" id="{3B3586E3-CF7A-47D3-9400-A7FAADDE5063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53" name="TextBox 62">
              <a:extLst>
                <a:ext uri="{FF2B5EF4-FFF2-40B4-BE49-F238E27FC236}">
                  <a16:creationId xmlns:a16="http://schemas.microsoft.com/office/drawing/2014/main" id="{92E60827-1A68-41B2-86D9-D7B79FF00849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54" name="TextBox 63">
              <a:extLst>
                <a:ext uri="{FF2B5EF4-FFF2-40B4-BE49-F238E27FC236}">
                  <a16:creationId xmlns:a16="http://schemas.microsoft.com/office/drawing/2014/main" id="{2C8D2B9C-F681-4616-BDBD-40F08A51DA9B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55" name="TextBox 64">
              <a:extLst>
                <a:ext uri="{FF2B5EF4-FFF2-40B4-BE49-F238E27FC236}">
                  <a16:creationId xmlns:a16="http://schemas.microsoft.com/office/drawing/2014/main" id="{2C8C7019-3F9C-4B24-A934-6BB0F9C3F8B9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56" name="TextBox 66">
              <a:extLst>
                <a:ext uri="{FF2B5EF4-FFF2-40B4-BE49-F238E27FC236}">
                  <a16:creationId xmlns:a16="http://schemas.microsoft.com/office/drawing/2014/main" id="{E14562E3-6601-440A-9C43-FD00629D86ED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57" name="TextBox 67">
              <a:extLst>
                <a:ext uri="{FF2B5EF4-FFF2-40B4-BE49-F238E27FC236}">
                  <a16:creationId xmlns:a16="http://schemas.microsoft.com/office/drawing/2014/main" id="{3B1FD4A7-9974-45A0-8FAA-6B45F8020483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85" name="TextBox 68">
            <a:extLst>
              <a:ext uri="{FF2B5EF4-FFF2-40B4-BE49-F238E27FC236}">
                <a16:creationId xmlns:a16="http://schemas.microsoft.com/office/drawing/2014/main" id="{1F6751C4-7EFD-4CD6-813F-C107F09FAE7E}"/>
              </a:ext>
            </a:extLst>
          </p:cNvPr>
          <p:cNvSpPr txBox="1"/>
          <p:nvPr/>
        </p:nvSpPr>
        <p:spPr>
          <a:xfrm rot="16200000">
            <a:off x="-276200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E4590E6-DA5B-43D5-92EA-18A69517CCEB}"/>
              </a:ext>
            </a:extLst>
          </p:cNvPr>
          <p:cNvCxnSpPr/>
          <p:nvPr/>
        </p:nvCxnSpPr>
        <p:spPr>
          <a:xfrm flipH="1" flipV="1">
            <a:off x="755846" y="4395455"/>
            <a:ext cx="1370751" cy="692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>
            <a:extLst>
              <a:ext uri="{FF2B5EF4-FFF2-40B4-BE49-F238E27FC236}">
                <a16:creationId xmlns:a16="http://schemas.microsoft.com/office/drawing/2014/main" id="{8555D37F-1622-411C-813F-862794CAF7FD}"/>
              </a:ext>
            </a:extLst>
          </p:cNvPr>
          <p:cNvSpPr/>
          <p:nvPr/>
        </p:nvSpPr>
        <p:spPr>
          <a:xfrm>
            <a:off x="720620" y="434802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60A01182-FA57-4A75-9B7F-B2245C008E01}"/>
              </a:ext>
            </a:extLst>
          </p:cNvPr>
          <p:cNvSpPr/>
          <p:nvPr/>
        </p:nvSpPr>
        <p:spPr>
          <a:xfrm>
            <a:off x="2080877" y="503862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TextBox 77">
            <a:extLst>
              <a:ext uri="{FF2B5EF4-FFF2-40B4-BE49-F238E27FC236}">
                <a16:creationId xmlns:a16="http://schemas.microsoft.com/office/drawing/2014/main" id="{9FF8B2C1-779F-4832-9A4E-DE376EB88E3B}"/>
              </a:ext>
            </a:extLst>
          </p:cNvPr>
          <p:cNvSpPr txBox="1"/>
          <p:nvPr/>
        </p:nvSpPr>
        <p:spPr>
          <a:xfrm>
            <a:off x="1131266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pic>
        <p:nvPicPr>
          <p:cNvPr id="190" name="table">
            <a:extLst>
              <a:ext uri="{FF2B5EF4-FFF2-40B4-BE49-F238E27FC236}">
                <a16:creationId xmlns:a16="http://schemas.microsoft.com/office/drawing/2014/main" id="{3610A54E-296C-483E-8D52-EEBC618A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10" y="4402353"/>
            <a:ext cx="1371600" cy="1371600"/>
          </a:xfrm>
          <a:prstGeom prst="rect">
            <a:avLst/>
          </a:prstGeom>
        </p:spPr>
      </p:pic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03318B6-87F3-4009-8265-81C0F4321D82}"/>
              </a:ext>
            </a:extLst>
          </p:cNvPr>
          <p:cNvGrpSpPr/>
          <p:nvPr/>
        </p:nvGrpSpPr>
        <p:grpSpPr>
          <a:xfrm>
            <a:off x="2693368" y="4253883"/>
            <a:ext cx="1775918" cy="1762977"/>
            <a:chOff x="353949" y="276703"/>
            <a:chExt cx="1775918" cy="1762977"/>
          </a:xfrm>
        </p:grpSpPr>
        <p:sp>
          <p:nvSpPr>
            <p:cNvPr id="330" name="TextBox 128">
              <a:extLst>
                <a:ext uri="{FF2B5EF4-FFF2-40B4-BE49-F238E27FC236}">
                  <a16:creationId xmlns:a16="http://schemas.microsoft.com/office/drawing/2014/main" id="{3D9EBA2B-4443-43FD-926E-5337FA236E13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31" name="TextBox 129">
              <a:extLst>
                <a:ext uri="{FF2B5EF4-FFF2-40B4-BE49-F238E27FC236}">
                  <a16:creationId xmlns:a16="http://schemas.microsoft.com/office/drawing/2014/main" id="{79040FFB-E7EF-44E3-BE9E-58F39DDD97C9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32" name="TextBox 130">
              <a:extLst>
                <a:ext uri="{FF2B5EF4-FFF2-40B4-BE49-F238E27FC236}">
                  <a16:creationId xmlns:a16="http://schemas.microsoft.com/office/drawing/2014/main" id="{B7EC0B29-13CB-4130-AC64-D9855C395500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33" name="TextBox 131">
              <a:extLst>
                <a:ext uri="{FF2B5EF4-FFF2-40B4-BE49-F238E27FC236}">
                  <a16:creationId xmlns:a16="http://schemas.microsoft.com/office/drawing/2014/main" id="{0228FAEC-E7DB-42EA-82DA-A05FC11C9C22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34" name="TextBox 132">
              <a:extLst>
                <a:ext uri="{FF2B5EF4-FFF2-40B4-BE49-F238E27FC236}">
                  <a16:creationId xmlns:a16="http://schemas.microsoft.com/office/drawing/2014/main" id="{69025FB5-8BAE-47BD-A7B9-BF40CBF0CE45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35" name="TextBox 133">
              <a:extLst>
                <a:ext uri="{FF2B5EF4-FFF2-40B4-BE49-F238E27FC236}">
                  <a16:creationId xmlns:a16="http://schemas.microsoft.com/office/drawing/2014/main" id="{12B29DA5-6890-4EDD-8F44-E19C44FA3B6B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36" name="TextBox 134">
              <a:extLst>
                <a:ext uri="{FF2B5EF4-FFF2-40B4-BE49-F238E27FC236}">
                  <a16:creationId xmlns:a16="http://schemas.microsoft.com/office/drawing/2014/main" id="{6CE40951-3E46-46C7-AE86-3B18659F281C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37" name="TextBox 135">
              <a:extLst>
                <a:ext uri="{FF2B5EF4-FFF2-40B4-BE49-F238E27FC236}">
                  <a16:creationId xmlns:a16="http://schemas.microsoft.com/office/drawing/2014/main" id="{5A4020D6-4F3B-46AE-9166-F3D4CA813DCE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38" name="TextBox 136">
              <a:extLst>
                <a:ext uri="{FF2B5EF4-FFF2-40B4-BE49-F238E27FC236}">
                  <a16:creationId xmlns:a16="http://schemas.microsoft.com/office/drawing/2014/main" id="{3B6E544D-880F-49E6-9871-076F36F70D03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39" name="TextBox 137">
              <a:extLst>
                <a:ext uri="{FF2B5EF4-FFF2-40B4-BE49-F238E27FC236}">
                  <a16:creationId xmlns:a16="http://schemas.microsoft.com/office/drawing/2014/main" id="{03F6CEDF-1BAC-435A-8556-EB7661C0408B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40" name="TextBox 138">
              <a:extLst>
                <a:ext uri="{FF2B5EF4-FFF2-40B4-BE49-F238E27FC236}">
                  <a16:creationId xmlns:a16="http://schemas.microsoft.com/office/drawing/2014/main" id="{33350D1F-5065-4062-B7D9-5827B664216E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41" name="TextBox 139">
              <a:extLst>
                <a:ext uri="{FF2B5EF4-FFF2-40B4-BE49-F238E27FC236}">
                  <a16:creationId xmlns:a16="http://schemas.microsoft.com/office/drawing/2014/main" id="{9653D926-B839-4FEC-94DF-2EED63DD9C67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42" name="TextBox 140">
              <a:extLst>
                <a:ext uri="{FF2B5EF4-FFF2-40B4-BE49-F238E27FC236}">
                  <a16:creationId xmlns:a16="http://schemas.microsoft.com/office/drawing/2014/main" id="{BD5B9895-A641-475B-AE9D-22AD60111FFF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43" name="TextBox 141">
              <a:extLst>
                <a:ext uri="{FF2B5EF4-FFF2-40B4-BE49-F238E27FC236}">
                  <a16:creationId xmlns:a16="http://schemas.microsoft.com/office/drawing/2014/main" id="{B9DDD54A-46C8-4B68-AE68-5E816DB386EA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92" name="TextBox 142">
            <a:extLst>
              <a:ext uri="{FF2B5EF4-FFF2-40B4-BE49-F238E27FC236}">
                <a16:creationId xmlns:a16="http://schemas.microsoft.com/office/drawing/2014/main" id="{5E296098-3A80-48A5-94DC-62BD7B9EA8BA}"/>
              </a:ext>
            </a:extLst>
          </p:cNvPr>
          <p:cNvSpPr txBox="1"/>
          <p:nvPr/>
        </p:nvSpPr>
        <p:spPr>
          <a:xfrm rot="16200000">
            <a:off x="1925713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AF04ADB-CDDE-400F-9046-77624FA7E212}"/>
              </a:ext>
            </a:extLst>
          </p:cNvPr>
          <p:cNvCxnSpPr/>
          <p:nvPr/>
        </p:nvCxnSpPr>
        <p:spPr>
          <a:xfrm flipH="1">
            <a:off x="2951410" y="5088153"/>
            <a:ext cx="1377100" cy="677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8665EC0F-13FC-44B1-927B-5F2D6B69F514}"/>
              </a:ext>
            </a:extLst>
          </p:cNvPr>
          <p:cNvSpPr/>
          <p:nvPr/>
        </p:nvSpPr>
        <p:spPr>
          <a:xfrm>
            <a:off x="2918490" y="57166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DEAFF335-64A7-4532-A73D-B9F7A1FC69B2}"/>
              </a:ext>
            </a:extLst>
          </p:cNvPr>
          <p:cNvSpPr/>
          <p:nvPr/>
        </p:nvSpPr>
        <p:spPr>
          <a:xfrm>
            <a:off x="4282790" y="504243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6" name="TextBox 146">
            <a:extLst>
              <a:ext uri="{FF2B5EF4-FFF2-40B4-BE49-F238E27FC236}">
                <a16:creationId xmlns:a16="http://schemas.microsoft.com/office/drawing/2014/main" id="{F6AE6538-803C-479A-B71A-68D8771749ED}"/>
              </a:ext>
            </a:extLst>
          </p:cNvPr>
          <p:cNvSpPr txBox="1"/>
          <p:nvPr/>
        </p:nvSpPr>
        <p:spPr>
          <a:xfrm>
            <a:off x="3333179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pic>
        <p:nvPicPr>
          <p:cNvPr id="197" name="table">
            <a:extLst>
              <a:ext uri="{FF2B5EF4-FFF2-40B4-BE49-F238E27FC236}">
                <a16:creationId xmlns:a16="http://schemas.microsoft.com/office/drawing/2014/main" id="{844E9C6E-41C9-48B9-A01A-C0BA7EB7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408" y="4402353"/>
            <a:ext cx="1371600" cy="1371600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F764E1E-DC81-4D44-A2A0-EDA40B31EA65}"/>
              </a:ext>
            </a:extLst>
          </p:cNvPr>
          <p:cNvGrpSpPr/>
          <p:nvPr/>
        </p:nvGrpSpPr>
        <p:grpSpPr>
          <a:xfrm>
            <a:off x="7157866" y="4253883"/>
            <a:ext cx="1775918" cy="1762977"/>
            <a:chOff x="353949" y="276703"/>
            <a:chExt cx="1775918" cy="1762977"/>
          </a:xfrm>
        </p:grpSpPr>
        <p:sp>
          <p:nvSpPr>
            <p:cNvPr id="316" name="TextBox 151">
              <a:extLst>
                <a:ext uri="{FF2B5EF4-FFF2-40B4-BE49-F238E27FC236}">
                  <a16:creationId xmlns:a16="http://schemas.microsoft.com/office/drawing/2014/main" id="{5255D624-78A3-424E-9411-C1D5206C1289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17" name="TextBox 154">
              <a:extLst>
                <a:ext uri="{FF2B5EF4-FFF2-40B4-BE49-F238E27FC236}">
                  <a16:creationId xmlns:a16="http://schemas.microsoft.com/office/drawing/2014/main" id="{58B9BD2D-B20D-4B73-8996-B9C6239CB966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18" name="TextBox 155">
              <a:extLst>
                <a:ext uri="{FF2B5EF4-FFF2-40B4-BE49-F238E27FC236}">
                  <a16:creationId xmlns:a16="http://schemas.microsoft.com/office/drawing/2014/main" id="{77F63EBE-5F2F-4B2C-919E-FF4935C9DB67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19" name="TextBox 156">
              <a:extLst>
                <a:ext uri="{FF2B5EF4-FFF2-40B4-BE49-F238E27FC236}">
                  <a16:creationId xmlns:a16="http://schemas.microsoft.com/office/drawing/2014/main" id="{CFC64ADE-6B06-44B8-9ACA-A4E8FE43D0C2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20" name="TextBox 157">
              <a:extLst>
                <a:ext uri="{FF2B5EF4-FFF2-40B4-BE49-F238E27FC236}">
                  <a16:creationId xmlns:a16="http://schemas.microsoft.com/office/drawing/2014/main" id="{2E832E60-F7B9-4396-BE37-3545919D4753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21" name="TextBox 158">
              <a:extLst>
                <a:ext uri="{FF2B5EF4-FFF2-40B4-BE49-F238E27FC236}">
                  <a16:creationId xmlns:a16="http://schemas.microsoft.com/office/drawing/2014/main" id="{86814D2D-7EA3-4CE9-8909-34CF88823BC2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22" name="TextBox 159">
              <a:extLst>
                <a:ext uri="{FF2B5EF4-FFF2-40B4-BE49-F238E27FC236}">
                  <a16:creationId xmlns:a16="http://schemas.microsoft.com/office/drawing/2014/main" id="{F4BCE13C-5AA8-4678-9BF1-EE7A24BAE509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23" name="TextBox 160">
              <a:extLst>
                <a:ext uri="{FF2B5EF4-FFF2-40B4-BE49-F238E27FC236}">
                  <a16:creationId xmlns:a16="http://schemas.microsoft.com/office/drawing/2014/main" id="{12F3DEDE-3CFA-4F9B-9A8B-0930BA2CA629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24" name="TextBox 161">
              <a:extLst>
                <a:ext uri="{FF2B5EF4-FFF2-40B4-BE49-F238E27FC236}">
                  <a16:creationId xmlns:a16="http://schemas.microsoft.com/office/drawing/2014/main" id="{C73649A3-EE9B-481E-8FE0-922BC2ACC5EF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25" name="TextBox 162">
              <a:extLst>
                <a:ext uri="{FF2B5EF4-FFF2-40B4-BE49-F238E27FC236}">
                  <a16:creationId xmlns:a16="http://schemas.microsoft.com/office/drawing/2014/main" id="{5894BCA6-B77B-4418-84C5-A70D39630BE0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26" name="TextBox 163">
              <a:extLst>
                <a:ext uri="{FF2B5EF4-FFF2-40B4-BE49-F238E27FC236}">
                  <a16:creationId xmlns:a16="http://schemas.microsoft.com/office/drawing/2014/main" id="{554F7D39-72B6-4C90-97C7-E15BBA58A724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27" name="TextBox 164">
              <a:extLst>
                <a:ext uri="{FF2B5EF4-FFF2-40B4-BE49-F238E27FC236}">
                  <a16:creationId xmlns:a16="http://schemas.microsoft.com/office/drawing/2014/main" id="{BAD0B064-F88B-40BF-AFA4-DC6C34BA79E9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28" name="TextBox 165">
              <a:extLst>
                <a:ext uri="{FF2B5EF4-FFF2-40B4-BE49-F238E27FC236}">
                  <a16:creationId xmlns:a16="http://schemas.microsoft.com/office/drawing/2014/main" id="{C07312E4-62DE-476A-B58D-01899C3A7B49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29" name="TextBox 166">
              <a:extLst>
                <a:ext uri="{FF2B5EF4-FFF2-40B4-BE49-F238E27FC236}">
                  <a16:creationId xmlns:a16="http://schemas.microsoft.com/office/drawing/2014/main" id="{4F3A84F9-B8C0-4577-8FBD-248C4113BDB6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99" name="TextBox 167">
            <a:extLst>
              <a:ext uri="{FF2B5EF4-FFF2-40B4-BE49-F238E27FC236}">
                <a16:creationId xmlns:a16="http://schemas.microsoft.com/office/drawing/2014/main" id="{3376A884-A8CC-4F35-9B11-94ACC82C167C}"/>
              </a:ext>
            </a:extLst>
          </p:cNvPr>
          <p:cNvSpPr txBox="1"/>
          <p:nvPr/>
        </p:nvSpPr>
        <p:spPr>
          <a:xfrm rot="16200000">
            <a:off x="6390211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669B7ED-2127-4B53-8DD5-11466A4BD1FC}"/>
              </a:ext>
            </a:extLst>
          </p:cNvPr>
          <p:cNvCxnSpPr/>
          <p:nvPr/>
        </p:nvCxnSpPr>
        <p:spPr>
          <a:xfrm flipH="1">
            <a:off x="7415908" y="4415053"/>
            <a:ext cx="1377100" cy="677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>
            <a:extLst>
              <a:ext uri="{FF2B5EF4-FFF2-40B4-BE49-F238E27FC236}">
                <a16:creationId xmlns:a16="http://schemas.microsoft.com/office/drawing/2014/main" id="{A50162BE-46E0-42A2-A587-C15EBAE55874}"/>
              </a:ext>
            </a:extLst>
          </p:cNvPr>
          <p:cNvSpPr/>
          <p:nvPr/>
        </p:nvSpPr>
        <p:spPr>
          <a:xfrm>
            <a:off x="7382988" y="50435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F54F93E-C0CF-4CA5-B80D-F8800147B251}"/>
              </a:ext>
            </a:extLst>
          </p:cNvPr>
          <p:cNvSpPr/>
          <p:nvPr/>
        </p:nvSpPr>
        <p:spPr>
          <a:xfrm>
            <a:off x="8747288" y="436933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1" name="TextBox 171">
            <a:extLst>
              <a:ext uri="{FF2B5EF4-FFF2-40B4-BE49-F238E27FC236}">
                <a16:creationId xmlns:a16="http://schemas.microsoft.com/office/drawing/2014/main" id="{FD9F9920-635A-49AA-8D9E-7CF69EB84184}"/>
              </a:ext>
            </a:extLst>
          </p:cNvPr>
          <p:cNvSpPr txBox="1"/>
          <p:nvPr/>
        </p:nvSpPr>
        <p:spPr>
          <a:xfrm>
            <a:off x="7797677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pic>
        <p:nvPicPr>
          <p:cNvPr id="295" name="table">
            <a:extLst>
              <a:ext uri="{FF2B5EF4-FFF2-40B4-BE49-F238E27FC236}">
                <a16:creationId xmlns:a16="http://schemas.microsoft.com/office/drawing/2014/main" id="{C89C7320-09F7-43B3-AA22-7EE9568AF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187" y="4402353"/>
            <a:ext cx="1371600" cy="1371600"/>
          </a:xfrm>
          <a:prstGeom prst="rect">
            <a:avLst/>
          </a:prstGeom>
        </p:spPr>
      </p:pic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9FE5A9F-6370-4805-9C59-028D091C9EED}"/>
              </a:ext>
            </a:extLst>
          </p:cNvPr>
          <p:cNvGrpSpPr/>
          <p:nvPr/>
        </p:nvGrpSpPr>
        <p:grpSpPr>
          <a:xfrm>
            <a:off x="4958645" y="4253883"/>
            <a:ext cx="1775918" cy="1762977"/>
            <a:chOff x="353949" y="276703"/>
            <a:chExt cx="1775918" cy="1762977"/>
          </a:xfrm>
        </p:grpSpPr>
        <p:sp>
          <p:nvSpPr>
            <p:cNvPr id="302" name="TextBox 174">
              <a:extLst>
                <a:ext uri="{FF2B5EF4-FFF2-40B4-BE49-F238E27FC236}">
                  <a16:creationId xmlns:a16="http://schemas.microsoft.com/office/drawing/2014/main" id="{5BD4D9CB-4206-495E-9A0C-A7B94D92E9A3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03" name="TextBox 175">
              <a:extLst>
                <a:ext uri="{FF2B5EF4-FFF2-40B4-BE49-F238E27FC236}">
                  <a16:creationId xmlns:a16="http://schemas.microsoft.com/office/drawing/2014/main" id="{9135A1BC-EDFF-429E-BFD0-867939276026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04" name="TextBox 176">
              <a:extLst>
                <a:ext uri="{FF2B5EF4-FFF2-40B4-BE49-F238E27FC236}">
                  <a16:creationId xmlns:a16="http://schemas.microsoft.com/office/drawing/2014/main" id="{7BDCAC1F-524D-434E-8398-3D07FE11AA0C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05" name="TextBox 177">
              <a:extLst>
                <a:ext uri="{FF2B5EF4-FFF2-40B4-BE49-F238E27FC236}">
                  <a16:creationId xmlns:a16="http://schemas.microsoft.com/office/drawing/2014/main" id="{63EE141B-BF16-4199-B687-9C9A26B310A4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06" name="TextBox 178">
              <a:extLst>
                <a:ext uri="{FF2B5EF4-FFF2-40B4-BE49-F238E27FC236}">
                  <a16:creationId xmlns:a16="http://schemas.microsoft.com/office/drawing/2014/main" id="{508B7036-898B-4684-8025-8D106B02F8A1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07" name="TextBox 179">
              <a:extLst>
                <a:ext uri="{FF2B5EF4-FFF2-40B4-BE49-F238E27FC236}">
                  <a16:creationId xmlns:a16="http://schemas.microsoft.com/office/drawing/2014/main" id="{21DD85B3-3B3A-4933-8995-4B754BCD0A1B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08" name="TextBox 180">
              <a:extLst>
                <a:ext uri="{FF2B5EF4-FFF2-40B4-BE49-F238E27FC236}">
                  <a16:creationId xmlns:a16="http://schemas.microsoft.com/office/drawing/2014/main" id="{0BF304B8-9948-4DB1-8087-FBD73CE01CB4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09" name="TextBox 181">
              <a:extLst>
                <a:ext uri="{FF2B5EF4-FFF2-40B4-BE49-F238E27FC236}">
                  <a16:creationId xmlns:a16="http://schemas.microsoft.com/office/drawing/2014/main" id="{8A29F0B2-9955-427E-8BC1-9B30ABE92B19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10" name="TextBox 182">
              <a:extLst>
                <a:ext uri="{FF2B5EF4-FFF2-40B4-BE49-F238E27FC236}">
                  <a16:creationId xmlns:a16="http://schemas.microsoft.com/office/drawing/2014/main" id="{302B16B1-8261-4137-855C-AC1A3AB24DB6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11" name="TextBox 193">
              <a:extLst>
                <a:ext uri="{FF2B5EF4-FFF2-40B4-BE49-F238E27FC236}">
                  <a16:creationId xmlns:a16="http://schemas.microsoft.com/office/drawing/2014/main" id="{08B4FBAA-6137-461B-8C7F-72AC4B393495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12" name="TextBox 194">
              <a:extLst>
                <a:ext uri="{FF2B5EF4-FFF2-40B4-BE49-F238E27FC236}">
                  <a16:creationId xmlns:a16="http://schemas.microsoft.com/office/drawing/2014/main" id="{12FDC072-DB7F-4FE6-901D-F821860CB4E3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13" name="TextBox 195">
              <a:extLst>
                <a:ext uri="{FF2B5EF4-FFF2-40B4-BE49-F238E27FC236}">
                  <a16:creationId xmlns:a16="http://schemas.microsoft.com/office/drawing/2014/main" id="{A056B676-774E-4FD9-B0CE-E4D0A29ECD3B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14" name="TextBox 196">
              <a:extLst>
                <a:ext uri="{FF2B5EF4-FFF2-40B4-BE49-F238E27FC236}">
                  <a16:creationId xmlns:a16="http://schemas.microsoft.com/office/drawing/2014/main" id="{06CE0D9D-7410-41DB-8472-7DF614C92797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15" name="TextBox 197">
              <a:extLst>
                <a:ext uri="{FF2B5EF4-FFF2-40B4-BE49-F238E27FC236}">
                  <a16:creationId xmlns:a16="http://schemas.microsoft.com/office/drawing/2014/main" id="{FB56F123-5D7A-4ED1-AEFC-07FFD8E866D4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97" name="TextBox 198">
            <a:extLst>
              <a:ext uri="{FF2B5EF4-FFF2-40B4-BE49-F238E27FC236}">
                <a16:creationId xmlns:a16="http://schemas.microsoft.com/office/drawing/2014/main" id="{77AA02E3-96FE-4EAF-930D-68637B631D63}"/>
              </a:ext>
            </a:extLst>
          </p:cNvPr>
          <p:cNvSpPr txBox="1"/>
          <p:nvPr/>
        </p:nvSpPr>
        <p:spPr>
          <a:xfrm rot="16200000">
            <a:off x="4190990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3D18AD20-15D0-468B-BE31-B63E434EDAA2}"/>
              </a:ext>
            </a:extLst>
          </p:cNvPr>
          <p:cNvCxnSpPr/>
          <p:nvPr/>
        </p:nvCxnSpPr>
        <p:spPr>
          <a:xfrm flipH="1" flipV="1">
            <a:off x="5223036" y="5081255"/>
            <a:ext cx="1370751" cy="692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>
            <a:extLst>
              <a:ext uri="{FF2B5EF4-FFF2-40B4-BE49-F238E27FC236}">
                <a16:creationId xmlns:a16="http://schemas.microsoft.com/office/drawing/2014/main" id="{DED99211-D1B0-4917-9551-3C4F3498E9D7}"/>
              </a:ext>
            </a:extLst>
          </p:cNvPr>
          <p:cNvSpPr/>
          <p:nvPr/>
        </p:nvSpPr>
        <p:spPr>
          <a:xfrm>
            <a:off x="5187810" y="503382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AF0668A-20AA-4D0C-B589-AD83C86655C1}"/>
              </a:ext>
            </a:extLst>
          </p:cNvPr>
          <p:cNvSpPr/>
          <p:nvPr/>
        </p:nvSpPr>
        <p:spPr>
          <a:xfrm>
            <a:off x="6548067" y="572442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1" name="TextBox 211">
            <a:extLst>
              <a:ext uri="{FF2B5EF4-FFF2-40B4-BE49-F238E27FC236}">
                <a16:creationId xmlns:a16="http://schemas.microsoft.com/office/drawing/2014/main" id="{EBBC96B6-F6A1-486A-9548-9FC9FCF4C238}"/>
              </a:ext>
            </a:extLst>
          </p:cNvPr>
          <p:cNvSpPr txBox="1"/>
          <p:nvPr/>
        </p:nvSpPr>
        <p:spPr>
          <a:xfrm>
            <a:off x="5598456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vs Time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83D9E-AD0D-45AC-9DA1-1CE6C12456E2}"/>
              </a:ext>
            </a:extLst>
          </p:cNvPr>
          <p:cNvSpPr txBox="1"/>
          <p:nvPr/>
        </p:nvSpPr>
        <p:spPr>
          <a:xfrm>
            <a:off x="1093624" y="3643323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F1AA8CB1-1A97-4951-931A-C83B4E107701}"/>
              </a:ext>
            </a:extLst>
          </p:cNvPr>
          <p:cNvSpPr txBox="1"/>
          <p:nvPr/>
        </p:nvSpPr>
        <p:spPr>
          <a:xfrm>
            <a:off x="3280758" y="3642391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850363B1-09E2-4421-B9E2-A5E682398D3E}"/>
              </a:ext>
            </a:extLst>
          </p:cNvPr>
          <p:cNvSpPr txBox="1"/>
          <p:nvPr/>
        </p:nvSpPr>
        <p:spPr>
          <a:xfrm>
            <a:off x="5534651" y="3639079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5069B70-8951-4CA1-8844-34624380BD46}"/>
              </a:ext>
            </a:extLst>
          </p:cNvPr>
          <p:cNvSpPr txBox="1"/>
          <p:nvPr/>
        </p:nvSpPr>
        <p:spPr>
          <a:xfrm>
            <a:off x="7749506" y="3635530"/>
            <a:ext cx="63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0436E-AB22-401A-B936-6C94162A17EC}"/>
              </a:ext>
            </a:extLst>
          </p:cNvPr>
          <p:cNvSpPr txBox="1"/>
          <p:nvPr/>
        </p:nvSpPr>
        <p:spPr>
          <a:xfrm>
            <a:off x="918844" y="1502561"/>
            <a:ext cx="694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Which graph(s) represent an object moving in the negative direction?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61D2C8D-9681-4ED3-89D8-1B54C7B69E6A}"/>
              </a:ext>
            </a:extLst>
          </p:cNvPr>
          <p:cNvSpPr txBox="1"/>
          <p:nvPr/>
        </p:nvSpPr>
        <p:spPr>
          <a:xfrm>
            <a:off x="310843" y="2771023"/>
            <a:ext cx="8551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Which graph(s) represent an object slowing down?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EC0F76-D9C1-4076-9FF4-91E5C6F0525A}"/>
              </a:ext>
            </a:extLst>
          </p:cNvPr>
          <p:cNvSpPr/>
          <p:nvPr/>
        </p:nvSpPr>
        <p:spPr>
          <a:xfrm>
            <a:off x="2358609" y="3707758"/>
            <a:ext cx="2201292" cy="2547668"/>
          </a:xfrm>
          <a:prstGeom prst="roundRect">
            <a:avLst/>
          </a:prstGeom>
          <a:solidFill>
            <a:srgbClr val="00B050">
              <a:alpha val="30196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96B93CDC-8290-43E6-9806-205E9F2D2356}"/>
              </a:ext>
            </a:extLst>
          </p:cNvPr>
          <p:cNvSpPr/>
          <p:nvPr/>
        </p:nvSpPr>
        <p:spPr>
          <a:xfrm>
            <a:off x="4635876" y="3707758"/>
            <a:ext cx="2201292" cy="2547668"/>
          </a:xfrm>
          <a:prstGeom prst="roundRect">
            <a:avLst/>
          </a:prstGeom>
          <a:solidFill>
            <a:srgbClr val="00B050">
              <a:alpha val="30196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EFBC5345-F69E-4F64-9C48-A95345494890}"/>
              </a:ext>
            </a:extLst>
          </p:cNvPr>
          <p:cNvSpPr/>
          <p:nvPr/>
        </p:nvSpPr>
        <p:spPr>
          <a:xfrm>
            <a:off x="88718" y="3693955"/>
            <a:ext cx="2201292" cy="2547668"/>
          </a:xfrm>
          <a:prstGeom prst="roundRect">
            <a:avLst/>
          </a:prstGeom>
          <a:solidFill>
            <a:srgbClr val="0070C0">
              <a:alpha val="3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213BDF59-5A27-433F-B66D-CC8F4C9B6C99}"/>
              </a:ext>
            </a:extLst>
          </p:cNvPr>
          <p:cNvSpPr/>
          <p:nvPr/>
        </p:nvSpPr>
        <p:spPr>
          <a:xfrm>
            <a:off x="2408097" y="3762058"/>
            <a:ext cx="2094494" cy="2440658"/>
          </a:xfrm>
          <a:prstGeom prst="roundRect">
            <a:avLst/>
          </a:prstGeom>
          <a:solidFill>
            <a:srgbClr val="0070C0">
              <a:alpha val="3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2" grpId="0" animBg="1"/>
      <p:bldP spid="293" grpId="0" animBg="1"/>
      <p:bldP spid="29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7135" y="1545279"/>
          <a:ext cx="8625015" cy="45342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Velocity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0356B3-4C10-434D-B70F-78B79077BF73}"/>
              </a:ext>
            </a:extLst>
          </p:cNvPr>
          <p:cNvSpPr txBox="1"/>
          <p:nvPr/>
        </p:nvSpPr>
        <p:spPr>
          <a:xfrm>
            <a:off x="1262610" y="2153264"/>
            <a:ext cx="678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change in </a:t>
            </a:r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2CD1D-5201-4DAC-AA81-DAC83D086BB9}"/>
              </a:ext>
            </a:extLst>
          </p:cNvPr>
          <p:cNvSpPr txBox="1"/>
          <p:nvPr/>
        </p:nvSpPr>
        <p:spPr>
          <a:xfrm>
            <a:off x="1999189" y="286115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“speed </a:t>
            </a:r>
            <a:r>
              <a:rPr lang="en-US" sz="40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direction”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B0870-2C29-415C-B73E-18D52477C859}"/>
              </a:ext>
            </a:extLst>
          </p:cNvPr>
          <p:cNvSpPr txBox="1"/>
          <p:nvPr/>
        </p:nvSpPr>
        <p:spPr>
          <a:xfrm>
            <a:off x="1238564" y="4739148"/>
            <a:ext cx="6696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change in </a:t>
            </a:r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time</a:t>
            </a:r>
          </a:p>
        </p:txBody>
      </p:sp>
    </p:spTree>
    <p:extLst>
      <p:ext uri="{BB962C8B-B14F-4D97-AF65-F5344CB8AC3E}">
        <p14:creationId xmlns:p14="http://schemas.microsoft.com/office/powerpoint/2010/main" val="376266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Acceleration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BB03B8-D089-4F8A-B9B9-C4174D5A6913}"/>
              </a:ext>
            </a:extLst>
          </p:cNvPr>
          <p:cNvGraphicFramePr>
            <a:graphicFrameLocks noGrp="1"/>
          </p:cNvGraphicFramePr>
          <p:nvPr/>
        </p:nvGraphicFramePr>
        <p:xfrm>
          <a:off x="247135" y="1545279"/>
          <a:ext cx="8625015" cy="44601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0412">
                <a:tc>
                  <a:txBody>
                    <a:bodyPr/>
                    <a:lstStyle/>
                    <a:p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3">
                <a:tc>
                  <a:txBody>
                    <a:bodyPr/>
                    <a:lstStyle/>
                    <a:p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A3C05C6-53BE-4363-B466-910B4CC0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77" y="4591323"/>
            <a:ext cx="1597031" cy="1308206"/>
          </a:xfrm>
          <a:prstGeom prst="rect">
            <a:avLst/>
          </a:prstGeom>
        </p:spPr>
      </p:pic>
      <p:pic>
        <p:nvPicPr>
          <p:cNvPr id="12" name="Picture 2" descr="https://cdn.clipart.email/5fd437cb444c55317c091a3668854afd_traffic-light-yellow-clip-art-free-vector-4vector_510-600.png">
            <a:extLst>
              <a:ext uri="{FF2B5EF4-FFF2-40B4-BE49-F238E27FC236}">
                <a16:creationId xmlns:a16="http://schemas.microsoft.com/office/drawing/2014/main" id="{B3539DBA-B545-4C8D-BACB-BF80CC0D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3" y="3101169"/>
            <a:ext cx="1009778" cy="11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dn.clipart.email/37441543e58d93267104b46bc7e1f164_traffic-light-green-clip-art-free-vector-4vector_510-600.png">
            <a:extLst>
              <a:ext uri="{FF2B5EF4-FFF2-40B4-BE49-F238E27FC236}">
                <a16:creationId xmlns:a16="http://schemas.microsoft.com/office/drawing/2014/main" id="{4A28868A-D1EF-428C-94D2-205BC30A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2" y="1732125"/>
            <a:ext cx="1009779" cy="11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DC75B-8EC5-4470-BFD2-35BC4E3D4897}"/>
              </a:ext>
            </a:extLst>
          </p:cNvPr>
          <p:cNvSpPr txBox="1"/>
          <p:nvPr/>
        </p:nvSpPr>
        <p:spPr>
          <a:xfrm>
            <a:off x="589935" y="1941391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Speeding 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19DF5-C7E8-4CF6-A4AB-05D2D79A0E60}"/>
              </a:ext>
            </a:extLst>
          </p:cNvPr>
          <p:cNvSpPr txBox="1"/>
          <p:nvPr/>
        </p:nvSpPr>
        <p:spPr>
          <a:xfrm>
            <a:off x="589934" y="3203946"/>
            <a:ext cx="3751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Slowing 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20207-C840-4246-ADD4-79BE8158AC7B}"/>
              </a:ext>
            </a:extLst>
          </p:cNvPr>
          <p:cNvSpPr txBox="1"/>
          <p:nvPr/>
        </p:nvSpPr>
        <p:spPr>
          <a:xfrm>
            <a:off x="589935" y="4862613"/>
            <a:ext cx="4992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Changing Direction</a:t>
            </a:r>
          </a:p>
        </p:txBody>
      </p:sp>
    </p:spTree>
    <p:extLst>
      <p:ext uri="{BB962C8B-B14F-4D97-AF65-F5344CB8AC3E}">
        <p14:creationId xmlns:p14="http://schemas.microsoft.com/office/powerpoint/2010/main" val="393439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Related to Force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017123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991838" y="5612590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697812" y="5933374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888717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88723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88729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88732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88738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88744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05435" y="484323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88416" y="4272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88416" y="3725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88416" y="3163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88416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25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465017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90664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34828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278991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154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67317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11480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556441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998073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3970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81337" y="562224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748522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627110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518172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96452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20454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307657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182388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71829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58129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855174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66637" y="5677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322971" y="561789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129005" y="56860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88416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30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005762" y="222528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005762" y="2783750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05762" y="3342216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05762" y="3900682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05762" y="4459148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05762" y="501761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464110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497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34828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78356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282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7317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5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529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0116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4397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7816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32297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6661653" y="2986403"/>
            <a:ext cx="248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0-30 m s</a:t>
            </a:r>
            <a:r>
              <a:rPr lang="en-US" baseline="30000" dirty="0"/>
              <a:t>-1</a:t>
            </a:r>
            <a:r>
              <a:rPr lang="en-US" dirty="0"/>
              <a:t> in 10 seconds </a:t>
            </a:r>
          </a:p>
        </p:txBody>
      </p:sp>
      <p:pic>
        <p:nvPicPr>
          <p:cNvPr id="185" name="Picture 2" descr="http://static.cargurus.com/images/site/2008/06/11/19/00/2003_toyota_matrix_4_dr_xr_wagon-pic-514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80" y="1599905"/>
            <a:ext cx="2106735" cy="13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www.thetorquereport.com/2012_lamborghini_aventador_lp700_4_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80" y="3629325"/>
            <a:ext cx="2102064" cy="14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6617679" y="5030153"/>
            <a:ext cx="254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0-30 m s</a:t>
            </a:r>
            <a:r>
              <a:rPr lang="en-US" baseline="30000" dirty="0"/>
              <a:t>-1</a:t>
            </a:r>
            <a:r>
              <a:rPr lang="en-US" dirty="0"/>
              <a:t> in 2.5 seconds 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930762" y="296112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A5117D-7873-4DC1-90D1-3EFF6815A692}"/>
              </a:ext>
            </a:extLst>
          </p:cNvPr>
          <p:cNvCxnSpPr>
            <a:cxnSpLocks/>
          </p:cNvCxnSpPr>
          <p:nvPr/>
        </p:nvCxnSpPr>
        <p:spPr>
          <a:xfrm flipV="1">
            <a:off x="1043887" y="2225284"/>
            <a:ext cx="4395593" cy="334925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1FD537-B70A-4475-8D56-3108CE9768AA}"/>
              </a:ext>
            </a:extLst>
          </p:cNvPr>
          <p:cNvCxnSpPr>
            <a:cxnSpLocks/>
          </p:cNvCxnSpPr>
          <p:nvPr/>
        </p:nvCxnSpPr>
        <p:spPr>
          <a:xfrm flipV="1">
            <a:off x="1043887" y="2219107"/>
            <a:ext cx="1099595" cy="3355429"/>
          </a:xfrm>
          <a:prstGeom prst="line">
            <a:avLst/>
          </a:prstGeom>
          <a:ln w="76200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2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‘the standard’?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99" y="4658061"/>
            <a:ext cx="71108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 “second” is defined as the interval required for 9,192,631,770 vibrations of the cesium-133 atom measured via an atomic beam clock</a:t>
            </a:r>
          </a:p>
        </p:txBody>
      </p:sp>
      <p:pic>
        <p:nvPicPr>
          <p:cNvPr id="2050" name="Picture 2" descr="Image result for seco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39395" b="12362"/>
          <a:stretch/>
        </p:blipFill>
        <p:spPr bwMode="auto">
          <a:xfrm>
            <a:off x="398033" y="4658061"/>
            <a:ext cx="1355463" cy="14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3998" y="1531726"/>
            <a:ext cx="8469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All of our base SI units are grounded in some “standard” that helps maintain consistency. 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Some of these units even reference each other…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98" y="4102351"/>
            <a:ext cx="711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Definition of the Second</a:t>
            </a:r>
          </a:p>
        </p:txBody>
      </p:sp>
    </p:spTree>
    <p:extLst>
      <p:ext uri="{BB962C8B-B14F-4D97-AF65-F5344CB8AC3E}">
        <p14:creationId xmlns:p14="http://schemas.microsoft.com/office/powerpoint/2010/main" val="1808953018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| Slowing or Speeding?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34678" y="1310097"/>
            <a:ext cx="0" cy="501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604" y="1531726"/>
            <a:ext cx="413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the acceleration is in the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same</a:t>
            </a:r>
            <a:r>
              <a:rPr lang="en-US" sz="2400" dirty="0">
                <a:latin typeface="+mj-lt"/>
              </a:rPr>
              <a:t> direction as the velocity the object is 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8615" y="1531726"/>
            <a:ext cx="425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the acceleration is in the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opposite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direction as the velocity the object is ______________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5432"/>
          <a:stretch/>
        </p:blipFill>
        <p:spPr>
          <a:xfrm>
            <a:off x="214604" y="3662826"/>
            <a:ext cx="734692" cy="234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5361"/>
          <a:stretch/>
        </p:blipFill>
        <p:spPr>
          <a:xfrm>
            <a:off x="4758615" y="3654012"/>
            <a:ext cx="806957" cy="2350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4632"/>
          <a:stretch/>
        </p:blipFill>
        <p:spPr>
          <a:xfrm>
            <a:off x="3490109" y="3662825"/>
            <a:ext cx="740715" cy="234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25075"/>
          <a:stretch/>
        </p:blipFill>
        <p:spPr>
          <a:xfrm>
            <a:off x="8176047" y="3654012"/>
            <a:ext cx="740715" cy="2350784"/>
          </a:xfrm>
          <a:prstGeom prst="rect">
            <a:avLst/>
          </a:prstGeom>
        </p:spPr>
      </p:pic>
      <p:pic>
        <p:nvPicPr>
          <p:cNvPr id="1026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5428" y="4238774"/>
            <a:ext cx="974908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265428" y="4627173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20030FA-AE80-43BF-8297-437286136A04}"/>
              </a:ext>
            </a:extLst>
          </p:cNvPr>
          <p:cNvGrpSpPr/>
          <p:nvPr/>
        </p:nvGrpSpPr>
        <p:grpSpPr>
          <a:xfrm>
            <a:off x="1341591" y="3744722"/>
            <a:ext cx="1082612" cy="369332"/>
            <a:chOff x="1341591" y="3744722"/>
            <a:chExt cx="1082612" cy="369332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630453" y="3967551"/>
              <a:ext cx="79375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41591" y="374472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v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198D8-5E23-46CF-A1D7-E36DFD4C7031}"/>
              </a:ext>
            </a:extLst>
          </p:cNvPr>
          <p:cNvGrpSpPr/>
          <p:nvPr/>
        </p:nvGrpSpPr>
        <p:grpSpPr>
          <a:xfrm>
            <a:off x="1341591" y="3967551"/>
            <a:ext cx="1082612" cy="369332"/>
            <a:chOff x="1341591" y="3967551"/>
            <a:chExt cx="1082612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630453" y="4177101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341591" y="396755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85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94" y="5398146"/>
            <a:ext cx="987186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/>
          <p:nvPr/>
        </p:nvCxnSpPr>
        <p:spPr>
          <a:xfrm>
            <a:off x="1253150" y="5785170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DBA4B-E5AE-4B70-955E-08A569BAE45F}"/>
              </a:ext>
            </a:extLst>
          </p:cNvPr>
          <p:cNvGrpSpPr/>
          <p:nvPr/>
        </p:nvGrpSpPr>
        <p:grpSpPr>
          <a:xfrm>
            <a:off x="1903925" y="4902719"/>
            <a:ext cx="1076643" cy="369332"/>
            <a:chOff x="1903925" y="4902719"/>
            <a:chExt cx="1076643" cy="369332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1903925" y="5125548"/>
              <a:ext cx="79375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691706" y="490271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C491C4-793B-4F92-AD2E-3590EAB25ED3}"/>
              </a:ext>
            </a:extLst>
          </p:cNvPr>
          <p:cNvGrpSpPr/>
          <p:nvPr/>
        </p:nvGrpSpPr>
        <p:grpSpPr>
          <a:xfrm>
            <a:off x="1903925" y="5125548"/>
            <a:ext cx="1083055" cy="369332"/>
            <a:chOff x="1903925" y="5125548"/>
            <a:chExt cx="1083055" cy="369332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1903925" y="5335098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691706" y="512554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91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276" y="5454132"/>
            <a:ext cx="974908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/>
          <p:cNvCxnSpPr/>
          <p:nvPr/>
        </p:nvCxnSpPr>
        <p:spPr>
          <a:xfrm>
            <a:off x="6012276" y="5842531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377301" y="5182909"/>
            <a:ext cx="79375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088439" y="49600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1334C9-81AF-4E3E-BE4D-8D7C24296B9E}"/>
              </a:ext>
            </a:extLst>
          </p:cNvPr>
          <p:cNvGrpSpPr/>
          <p:nvPr/>
        </p:nvGrpSpPr>
        <p:grpSpPr>
          <a:xfrm>
            <a:off x="6088439" y="5182909"/>
            <a:ext cx="1082612" cy="369332"/>
            <a:chOff x="6088439" y="5182909"/>
            <a:chExt cx="1082612" cy="36933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6377301" y="5392459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088439" y="518290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97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20" y="4267541"/>
            <a:ext cx="987186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>
          <a:xfrm>
            <a:off x="6012276" y="4654565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663051" y="3994943"/>
            <a:ext cx="793750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450832" y="37721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0E739-4A5E-48D0-9B89-6DEBA20BEE2F}"/>
              </a:ext>
            </a:extLst>
          </p:cNvPr>
          <p:cNvGrpSpPr/>
          <p:nvPr/>
        </p:nvGrpSpPr>
        <p:grpSpPr>
          <a:xfrm>
            <a:off x="6663051" y="3994943"/>
            <a:ext cx="1083055" cy="369332"/>
            <a:chOff x="6663051" y="3994943"/>
            <a:chExt cx="1083055" cy="369332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6663051" y="4204493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450832" y="399494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89605" y="3154985"/>
            <a:ext cx="18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“Foot on the Gas”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887157" y="3154985"/>
            <a:ext cx="20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“Foot on the Brake”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F363E-A441-451B-B124-FB7FF68D0509}"/>
              </a:ext>
            </a:extLst>
          </p:cNvPr>
          <p:cNvSpPr txBox="1"/>
          <p:nvPr/>
        </p:nvSpPr>
        <p:spPr>
          <a:xfrm>
            <a:off x="2013553" y="221647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speeding up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CD1CEC-FB01-43F2-8F95-9290C12A7D92}"/>
              </a:ext>
            </a:extLst>
          </p:cNvPr>
          <p:cNvSpPr txBox="1"/>
          <p:nvPr/>
        </p:nvSpPr>
        <p:spPr>
          <a:xfrm>
            <a:off x="6456283" y="221840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slowing down</a:t>
            </a:r>
          </a:p>
        </p:txBody>
      </p:sp>
    </p:spTree>
    <p:extLst>
      <p:ext uri="{BB962C8B-B14F-4D97-AF65-F5344CB8AC3E}">
        <p14:creationId xmlns:p14="http://schemas.microsoft.com/office/powerpoint/2010/main" val="59140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4" grpId="0"/>
      <p:bldP spid="2" grpId="0"/>
      <p:bldP spid="3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difference between speed and 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compare the difference between a vector and scalar quantity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plot constant velocity on a velocity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plot changing velocity on a velocity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a velocity vs time graph to identify if an object is moving in the positive or negative direction as well as if it is speeding up or slowing down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acceleration in terms of 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3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Calculating from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FECDB342-0923-4ADB-9E04-B7E8CEE6A510}"/>
              </a:ext>
            </a:extLst>
          </p:cNvPr>
          <p:cNvSpPr/>
          <p:nvPr/>
        </p:nvSpPr>
        <p:spPr>
          <a:xfrm rot="10800000">
            <a:off x="8321041" y="0"/>
            <a:ext cx="822956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2B291-E622-40EA-832C-C15B981D8127}"/>
              </a:ext>
            </a:extLst>
          </p:cNvPr>
          <p:cNvSpPr txBox="1"/>
          <p:nvPr/>
        </p:nvSpPr>
        <p:spPr>
          <a:xfrm>
            <a:off x="8368838" y="0"/>
            <a:ext cx="7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6564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Graphs Guide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78490" y="3232300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50499" y="413736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78490" y="4280439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50499" y="482907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-1902" y="3407352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8135" y="4472283"/>
            <a:ext cx="41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v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803909" y="324163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775918" y="414670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803909" y="4289770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775918" y="483841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061985" y="3238778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033994" y="414384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3061985" y="428691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033994" y="483555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352717" y="3238778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324726" y="414384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352717" y="428691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324726" y="483555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637228" y="3238778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609237" y="414384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637228" y="428691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609237" y="483555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920183" y="3250018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892192" y="415508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6920183" y="429815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6892192" y="484679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8178259" y="3229447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8150268" y="4134516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8178259" y="4277586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8150268" y="4826226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16200000">
            <a:off x="267186" y="2179848"/>
            <a:ext cx="14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Constant Displacement</a:t>
            </a: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1477677" y="2179848"/>
            <a:ext cx="14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Constant </a:t>
            </a:r>
          </a:p>
          <a:p>
            <a:r>
              <a:rPr lang="en-US" dirty="0">
                <a:latin typeface="+mj-lt"/>
              </a:rPr>
              <a:t>+ Velocity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2760631" y="2179848"/>
            <a:ext cx="148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Constant </a:t>
            </a:r>
          </a:p>
          <a:p>
            <a:r>
              <a:rPr lang="en-US" dirty="0">
                <a:latin typeface="+mj-lt"/>
              </a:rPr>
              <a:t>- Velocity</a:t>
            </a: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4027032" y="2160193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+ Acceleration </a:t>
            </a:r>
          </a:p>
          <a:p>
            <a:r>
              <a:rPr lang="en-US" dirty="0">
                <a:latin typeface="+mj-lt"/>
              </a:rPr>
              <a:t>Speeding up</a:t>
            </a: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5266440" y="2160193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+ Acceleration </a:t>
            </a:r>
          </a:p>
          <a:p>
            <a:r>
              <a:rPr lang="en-US" dirty="0">
                <a:latin typeface="+mj-lt"/>
              </a:rPr>
              <a:t>Slowing Down</a:t>
            </a: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6574086" y="2160193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- Acceleration </a:t>
            </a:r>
          </a:p>
          <a:p>
            <a:r>
              <a:rPr lang="en-US" dirty="0">
                <a:latin typeface="+mj-lt"/>
              </a:rPr>
              <a:t>Speeding up</a:t>
            </a: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7847724" y="2160193"/>
            <a:ext cx="152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- Acceleration </a:t>
            </a:r>
          </a:p>
          <a:p>
            <a:r>
              <a:rPr lang="en-US" dirty="0">
                <a:latin typeface="+mj-lt"/>
              </a:rPr>
              <a:t>Slowing Down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578490" y="3707218"/>
            <a:ext cx="68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78490" y="4829226"/>
            <a:ext cx="685800" cy="2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878121" y="3501653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805925" y="4604129"/>
            <a:ext cx="685800" cy="2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145956" y="3525046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059335" y="5049467"/>
            <a:ext cx="685800" cy="2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411660" y="4388417"/>
            <a:ext cx="54864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282921" y="4388417"/>
            <a:ext cx="50292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752287" y="4902241"/>
            <a:ext cx="54864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992941" y="4902241"/>
            <a:ext cx="50292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/>
        </p:nvSpPr>
        <p:spPr>
          <a:xfrm rot="5400000">
            <a:off x="3731244" y="2700207"/>
            <a:ext cx="1416215" cy="1240667"/>
          </a:xfrm>
          <a:prstGeom prst="arc">
            <a:avLst>
              <a:gd name="adj1" fmla="val 17086467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/>
          <p:cNvSpPr/>
          <p:nvPr/>
        </p:nvSpPr>
        <p:spPr>
          <a:xfrm rot="10800000">
            <a:off x="5746988" y="2825046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c 149"/>
          <p:cNvSpPr/>
          <p:nvPr/>
        </p:nvSpPr>
        <p:spPr>
          <a:xfrm rot="16200000">
            <a:off x="8152550" y="3589427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c 150"/>
          <p:cNvSpPr/>
          <p:nvPr/>
        </p:nvSpPr>
        <p:spPr>
          <a:xfrm>
            <a:off x="6200733" y="3453352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75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C8E00F-BD0D-45F1-A75C-B86294D3DDAD}"/>
              </a:ext>
            </a:extLst>
          </p:cNvPr>
          <p:cNvCxnSpPr/>
          <p:nvPr/>
        </p:nvCxnSpPr>
        <p:spPr>
          <a:xfrm>
            <a:off x="949102" y="169743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8726AC6-87F0-4DEB-8974-E0B0DCF8DD48}"/>
              </a:ext>
            </a:extLst>
          </p:cNvPr>
          <p:cNvCxnSpPr/>
          <p:nvPr/>
        </p:nvCxnSpPr>
        <p:spPr>
          <a:xfrm>
            <a:off x="944451" y="169743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Instantaneous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69743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326186" y="596466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(s)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18056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191538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1485378" y="502684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168409" y="45334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2849540" y="40374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3529024" y="354353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208975" y="304546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4891162" y="255291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</p:cNvCxnSpPr>
          <p:nvPr/>
        </p:nvCxnSpPr>
        <p:spPr>
          <a:xfrm flipV="1">
            <a:off x="936636" y="1812232"/>
            <a:ext cx="5287952" cy="384284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711FC8-7082-4322-BACF-729648EFE269}"/>
              </a:ext>
            </a:extLst>
          </p:cNvPr>
          <p:cNvSpPr/>
          <p:nvPr/>
        </p:nvSpPr>
        <p:spPr>
          <a:xfrm>
            <a:off x="5573785" y="205293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C49B06-BE80-4AAC-B9A9-F4973B578849}"/>
              </a:ext>
            </a:extLst>
          </p:cNvPr>
          <p:cNvSpPr/>
          <p:nvPr/>
        </p:nvSpPr>
        <p:spPr>
          <a:xfrm>
            <a:off x="7528785" y="55194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C6CD93-2CBA-4016-A6D5-E0E39953BA0C}"/>
              </a:ext>
            </a:extLst>
          </p:cNvPr>
          <p:cNvSpPr/>
          <p:nvPr/>
        </p:nvSpPr>
        <p:spPr>
          <a:xfrm>
            <a:off x="7528785" y="502684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1E54AB-FBA1-4614-A8D9-2265C45F9EDD}"/>
              </a:ext>
            </a:extLst>
          </p:cNvPr>
          <p:cNvSpPr/>
          <p:nvPr/>
        </p:nvSpPr>
        <p:spPr>
          <a:xfrm>
            <a:off x="7528785" y="453341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18858-8B7A-4DBC-937B-7932FFC68571}"/>
              </a:ext>
            </a:extLst>
          </p:cNvPr>
          <p:cNvSpPr/>
          <p:nvPr/>
        </p:nvSpPr>
        <p:spPr>
          <a:xfrm>
            <a:off x="7528785" y="402623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CF2DBA-6373-4F76-A821-B1B501E435B3}"/>
              </a:ext>
            </a:extLst>
          </p:cNvPr>
          <p:cNvSpPr/>
          <p:nvPr/>
        </p:nvSpPr>
        <p:spPr>
          <a:xfrm>
            <a:off x="7528785" y="35308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1DD1DC-39DD-4152-9F50-78C836680C80}"/>
              </a:ext>
            </a:extLst>
          </p:cNvPr>
          <p:cNvSpPr/>
          <p:nvPr/>
        </p:nvSpPr>
        <p:spPr>
          <a:xfrm>
            <a:off x="7528785" y="304358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8C9C8E-AFFD-4CFF-AB12-5BAC074064AE}"/>
              </a:ext>
            </a:extLst>
          </p:cNvPr>
          <p:cNvSpPr/>
          <p:nvPr/>
        </p:nvSpPr>
        <p:spPr>
          <a:xfrm>
            <a:off x="7528785" y="255633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691D45-5987-47C7-BC94-6FD353280E45}"/>
              </a:ext>
            </a:extLst>
          </p:cNvPr>
          <p:cNvSpPr/>
          <p:nvPr/>
        </p:nvSpPr>
        <p:spPr>
          <a:xfrm>
            <a:off x="7528785" y="204297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0B003-3F26-4CC9-A7E8-BBEE843460D3}"/>
              </a:ext>
            </a:extLst>
          </p:cNvPr>
          <p:cNvSpPr txBox="1"/>
          <p:nvPr/>
        </p:nvSpPr>
        <p:spPr>
          <a:xfrm rot="16200000">
            <a:off x="-610079" y="3481237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 (m)</a:t>
            </a:r>
          </a:p>
        </p:txBody>
      </p:sp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FECAD6A5-B8A3-467C-A73A-CFADA4DE2BD1}"/>
              </a:ext>
            </a:extLst>
          </p:cNvPr>
          <p:cNvGraphicFramePr>
            <a:graphicFrameLocks noGrp="1"/>
          </p:cNvGraphicFramePr>
          <p:nvPr/>
        </p:nvGraphicFramePr>
        <p:xfrm>
          <a:off x="481118" y="1932658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6D7C3E9-9A14-4236-8AB2-1A5BFD6E622F}"/>
              </a:ext>
            </a:extLst>
          </p:cNvPr>
          <p:cNvSpPr/>
          <p:nvPr/>
        </p:nvSpPr>
        <p:spPr>
          <a:xfrm>
            <a:off x="7528785" y="551453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E62DEF-4978-4309-9278-0D92BECC026D}"/>
              </a:ext>
            </a:extLst>
          </p:cNvPr>
          <p:cNvSpPr/>
          <p:nvPr/>
        </p:nvSpPr>
        <p:spPr>
          <a:xfrm>
            <a:off x="7921554" y="551409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EB6A984-AFA6-48CF-B604-987E27204A3B}"/>
              </a:ext>
            </a:extLst>
          </p:cNvPr>
          <p:cNvSpPr/>
          <p:nvPr/>
        </p:nvSpPr>
        <p:spPr>
          <a:xfrm>
            <a:off x="7925228" y="551453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6300545-B05D-435C-9AF0-E9017982A44D}"/>
              </a:ext>
            </a:extLst>
          </p:cNvPr>
          <p:cNvSpPr/>
          <p:nvPr/>
        </p:nvSpPr>
        <p:spPr>
          <a:xfrm>
            <a:off x="7928877" y="453341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70F4499-1719-4308-961A-B1EE3AC852F2}"/>
              </a:ext>
            </a:extLst>
          </p:cNvPr>
          <p:cNvSpPr/>
          <p:nvPr/>
        </p:nvSpPr>
        <p:spPr>
          <a:xfrm>
            <a:off x="7928877" y="353083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E97B0C-C8AA-4D13-85A5-CF40FA2FB7CF}"/>
              </a:ext>
            </a:extLst>
          </p:cNvPr>
          <p:cNvSpPr/>
          <p:nvPr/>
        </p:nvSpPr>
        <p:spPr>
          <a:xfrm>
            <a:off x="7928877" y="2556339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28DBBD-F3A6-4048-865D-5BE9C6C49B06}"/>
              </a:ext>
            </a:extLst>
          </p:cNvPr>
          <p:cNvSpPr/>
          <p:nvPr/>
        </p:nvSpPr>
        <p:spPr>
          <a:xfrm>
            <a:off x="1485378" y="453341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131465-8829-4385-AD9F-E34C66E42A5A}"/>
              </a:ext>
            </a:extLst>
          </p:cNvPr>
          <p:cNvSpPr/>
          <p:nvPr/>
        </p:nvSpPr>
        <p:spPr>
          <a:xfrm>
            <a:off x="2168409" y="353083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1143516-4A75-49A8-AF7F-2423E6993C6F}"/>
              </a:ext>
            </a:extLst>
          </p:cNvPr>
          <p:cNvSpPr/>
          <p:nvPr/>
        </p:nvSpPr>
        <p:spPr>
          <a:xfrm>
            <a:off x="2847639" y="2552915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6EA847-E91D-4EFA-90B3-DBFEE7A9B66D}"/>
              </a:ext>
            </a:extLst>
          </p:cNvPr>
          <p:cNvCxnSpPr>
            <a:cxnSpLocks/>
          </p:cNvCxnSpPr>
          <p:nvPr/>
        </p:nvCxnSpPr>
        <p:spPr>
          <a:xfrm flipV="1">
            <a:off x="936636" y="1876216"/>
            <a:ext cx="2613108" cy="377886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65125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38834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804115" y="55194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2AE26D-1368-4C44-BB26-C907ECE51D83}"/>
              </a:ext>
            </a:extLst>
          </p:cNvPr>
          <p:cNvSpPr/>
          <p:nvPr/>
        </p:nvSpPr>
        <p:spPr>
          <a:xfrm>
            <a:off x="800621" y="5529414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F58447-4FC8-44C6-B4DA-C1E42EC4E85F}"/>
              </a:ext>
            </a:extLst>
          </p:cNvPr>
          <p:cNvGraphicFramePr>
            <a:graphicFrameLocks noGrp="1"/>
          </p:cNvGraphicFramePr>
          <p:nvPr/>
        </p:nvGraphicFramePr>
        <p:xfrm>
          <a:off x="618184" y="5644360"/>
          <a:ext cx="54186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049453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5332821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476692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988942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448655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713039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0381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3260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5547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C1AE737-ECDE-49B1-8CF6-CD3B5EC77AE4}"/>
              </a:ext>
            </a:extLst>
          </p:cNvPr>
          <p:cNvSpPr txBox="1"/>
          <p:nvPr/>
        </p:nvSpPr>
        <p:spPr>
          <a:xfrm>
            <a:off x="7411416" y="577999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A1C384-1F7F-4487-99EE-FEE868C4CDA6}"/>
              </a:ext>
            </a:extLst>
          </p:cNvPr>
          <p:cNvCxnSpPr/>
          <p:nvPr/>
        </p:nvCxnSpPr>
        <p:spPr>
          <a:xfrm>
            <a:off x="3682538" y="3682538"/>
            <a:ext cx="1346662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6C35DB-7F54-4663-B4B6-99C2D3526CAF}"/>
              </a:ext>
            </a:extLst>
          </p:cNvPr>
          <p:cNvCxnSpPr>
            <a:cxnSpLocks/>
          </p:cNvCxnSpPr>
          <p:nvPr/>
        </p:nvCxnSpPr>
        <p:spPr>
          <a:xfrm flipV="1">
            <a:off x="5029200" y="2683904"/>
            <a:ext cx="0" cy="998634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0271E4-06C8-414C-A374-F832F1AF59E0}"/>
              </a:ext>
            </a:extLst>
          </p:cNvPr>
          <p:cNvSpPr txBox="1"/>
          <p:nvPr/>
        </p:nvSpPr>
        <p:spPr>
          <a:xfrm>
            <a:off x="5002795" y="303924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A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27F167-7383-4D09-9162-F75D2CF9CE9F}"/>
              </a:ext>
            </a:extLst>
          </p:cNvPr>
          <p:cNvSpPr txBox="1"/>
          <p:nvPr/>
        </p:nvSpPr>
        <p:spPr>
          <a:xfrm>
            <a:off x="4144809" y="3674347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A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CE2FAA-C95B-4571-A4C1-C78213318315}"/>
                  </a:ext>
                </a:extLst>
              </p:cNvPr>
              <p:cNvSpPr txBox="1"/>
              <p:nvPr/>
            </p:nvSpPr>
            <p:spPr>
              <a:xfrm>
                <a:off x="4279486" y="4142771"/>
                <a:ext cx="2234201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8A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𝑆𝑙𝑜𝑝𝑒</m:t>
                      </m:r>
                      <m:r>
                        <a:rPr lang="en-US" sz="1600" b="0" i="1" smtClean="0">
                          <a:solidFill>
                            <a:srgbClr val="8A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2 </m:t>
                          </m:r>
                          <m:r>
                            <a:rPr lang="en-US" sz="1600" b="0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2 </m:t>
                          </m:r>
                          <m:r>
                            <a:rPr lang="en-US" sz="1600" b="0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8A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8A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𝟏</m:t>
                      </m:r>
                      <m:r>
                        <a:rPr lang="en-US" sz="1600" b="1" i="1" smtClean="0">
                          <a:solidFill>
                            <a:srgbClr val="8A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sz="1600" b="1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𝒎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8A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8A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CE2FAA-C95B-4571-A4C1-C78213318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486" y="4142771"/>
                <a:ext cx="2234201" cy="555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DBF7E8-C2D5-4238-89AD-A919293324BF}"/>
                  </a:ext>
                </a:extLst>
              </p:cNvPr>
              <p:cNvSpPr txBox="1"/>
              <p:nvPr/>
            </p:nvSpPr>
            <p:spPr>
              <a:xfrm>
                <a:off x="1218875" y="1323039"/>
                <a:ext cx="2234201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𝑆𝑙𝑜𝑝𝑒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2 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1 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𝒎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DBF7E8-C2D5-4238-89AD-A91929332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75" y="1323039"/>
                <a:ext cx="2234201" cy="555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ECB7223-73D7-4D98-B56E-5CEA323E33B0}"/>
              </a:ext>
            </a:extLst>
          </p:cNvPr>
          <p:cNvCxnSpPr>
            <a:cxnSpLocks/>
          </p:cNvCxnSpPr>
          <p:nvPr/>
        </p:nvCxnSpPr>
        <p:spPr>
          <a:xfrm>
            <a:off x="2335876" y="3674347"/>
            <a:ext cx="654092" cy="0"/>
          </a:xfrm>
          <a:prstGeom prst="line">
            <a:avLst/>
          </a:prstGeom>
          <a:ln w="38100">
            <a:solidFill>
              <a:srgbClr val="005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A789E0-07D5-44F2-AED1-43ACFEA1016C}"/>
              </a:ext>
            </a:extLst>
          </p:cNvPr>
          <p:cNvCxnSpPr>
            <a:cxnSpLocks/>
          </p:cNvCxnSpPr>
          <p:nvPr/>
        </p:nvCxnSpPr>
        <p:spPr>
          <a:xfrm flipV="1">
            <a:off x="2989968" y="2683904"/>
            <a:ext cx="0" cy="998634"/>
          </a:xfrm>
          <a:prstGeom prst="line">
            <a:avLst/>
          </a:prstGeom>
          <a:ln w="38100">
            <a:solidFill>
              <a:srgbClr val="005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C4CF74A-1FEB-44C4-BE2A-37EFE9E9F5B9}"/>
              </a:ext>
            </a:extLst>
          </p:cNvPr>
          <p:cNvSpPr txBox="1"/>
          <p:nvPr/>
        </p:nvSpPr>
        <p:spPr>
          <a:xfrm>
            <a:off x="2963563" y="303924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A8A74F-45B6-4580-9950-649CB53FFC4C}"/>
              </a:ext>
            </a:extLst>
          </p:cNvPr>
          <p:cNvSpPr txBox="1"/>
          <p:nvPr/>
        </p:nvSpPr>
        <p:spPr>
          <a:xfrm>
            <a:off x="2407091" y="365842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s</a:t>
            </a:r>
          </a:p>
        </p:txBody>
      </p:sp>
    </p:spTree>
    <p:extLst>
      <p:ext uri="{BB962C8B-B14F-4D97-AF65-F5344CB8AC3E}">
        <p14:creationId xmlns:p14="http://schemas.microsoft.com/office/powerpoint/2010/main" val="25436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0052 -0.2895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04 -0.5798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3.05556E-6 -4.44444E-6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10"/>
                            </p:stCondLst>
                            <p:childTnLst>
                              <p:par>
                                <p:cTn id="20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57986 L -1.66667E-6 -4.44444E-6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-0.0708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20"/>
                            </p:stCondLst>
                            <p:childTnLst>
                              <p:par>
                                <p:cTn id="49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7083 L -0.00052 -0.14305 " pathEditMode="fixed" rAng="0" ptsTypes="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30"/>
                            </p:stCondLst>
                            <p:childTnLst>
                              <p:par>
                                <p:cTn id="62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5 L -0.00052 -0.2173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3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40"/>
                            </p:stCondLst>
                            <p:childTnLst>
                              <p:par>
                                <p:cTn id="75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4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50"/>
                            </p:stCondLst>
                            <p:childTnLst>
                              <p:par>
                                <p:cTn id="88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60"/>
                            </p:stCondLst>
                            <p:childTnLst>
                              <p:par>
                                <p:cTn id="101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1 L 1.94444E-6 -0.4319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58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6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70"/>
                            </p:stCondLst>
                            <p:childTnLst>
                              <p:par>
                                <p:cTn id="114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43194 L -0.00156 -0.50671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5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7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8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"/>
                            </p:stCondLst>
                            <p:childTnLst>
                              <p:par>
                                <p:cTn id="14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74 -0.14375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19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7448 1.48148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1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20"/>
                            </p:stCondLst>
                            <p:childTnLst>
                              <p:par>
                                <p:cTn id="16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14375 L 0.00139 -0.29143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38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1.48148E-6 L 0.14896 1.48148E-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2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30"/>
                            </p:stCondLst>
                            <p:childTnLst>
                              <p:par>
                                <p:cTn id="174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9143 L 0.00104 -0.4335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10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1.48148E-6 L 0.22344 1.48148E-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3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4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8" grpId="0" animBg="1"/>
      <p:bldP spid="47" grpId="0" animBg="1"/>
      <p:bldP spid="17" grpId="0"/>
      <p:bldP spid="53" grpId="0"/>
      <p:bldP spid="54" grpId="0"/>
      <p:bldP spid="55" grpId="0"/>
      <p:bldP spid="58" grpId="0"/>
      <p:bldP spid="5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slope!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c 2"/>
          <p:cNvSpPr/>
          <p:nvPr/>
        </p:nvSpPr>
        <p:spPr>
          <a:xfrm flipH="1">
            <a:off x="1226757" y="2170840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35106" y="2314141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25238" y="1680906"/>
          <a:ext cx="3848100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/>
                        <a:t>Displacement vs Time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9835" y="3009040"/>
          <a:ext cx="2217023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7023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/>
                        <a:t>Velocity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4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Speed and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816079" y="2412972"/>
                <a:ext cx="3784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Average</m:t>
                      </m:r>
                      <m:r>
                        <a:rPr lang="en-US" alt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Speed</m:t>
                      </m:r>
                    </m:oMath>
                  </m:oMathPara>
                </a14:m>
                <a:endParaRPr lang="en-US" altLang="en-US" sz="4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079" y="2412972"/>
                <a:ext cx="37846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241300" y="4448005"/>
                <a:ext cx="417325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Average</m:t>
                      </m:r>
                      <m:r>
                        <a:rPr lang="en-US" alt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Velocity</m:t>
                      </m:r>
                    </m:oMath>
                  </m:oMathPara>
                </a14:m>
                <a:endParaRPr lang="en-US" altLang="en-US" sz="4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00" y="4448005"/>
                <a:ext cx="41732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2256DEB-8176-4EF8-93AF-3FAF421E2B81}"/>
              </a:ext>
            </a:extLst>
          </p:cNvPr>
          <p:cNvSpPr txBox="1"/>
          <p:nvPr/>
        </p:nvSpPr>
        <p:spPr>
          <a:xfrm>
            <a:off x="1430594" y="3089350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 Always Positive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03EA2-4982-4DF4-B512-7EDA6345FFFE}"/>
              </a:ext>
            </a:extLst>
          </p:cNvPr>
          <p:cNvSpPr txBox="1"/>
          <p:nvPr/>
        </p:nvSpPr>
        <p:spPr>
          <a:xfrm>
            <a:off x="816079" y="5144020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 Includes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12EC8044-3A03-4524-856D-E8B49AC4B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1300" y="2098697"/>
                <a:ext cx="9114806" cy="114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</m:num>
                        <m:den>
                          <m:r>
                            <a:rPr lang="en-US" alt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altLang="en-US" sz="4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12EC8044-3A03-4524-856D-E8B49AC4B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1300" y="2098697"/>
                <a:ext cx="9114806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8981AB39-2115-4D37-A480-FD101326F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500" y="4173595"/>
                <a:ext cx="9114806" cy="114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𝐷𝑖𝑠𝑝𝑙𝑎𝑐𝑒𝑚𝑒𝑛𝑡</m:t>
                          </m:r>
                        </m:num>
                        <m:den>
                          <m:r>
                            <a:rPr lang="en-US" alt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altLang="en-US" sz="4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8981AB39-2115-4D37-A480-FD101326F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500" y="4173595"/>
                <a:ext cx="9114806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274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Average Speed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637" y="1531726"/>
            <a:ext cx="8399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Eliud Kipchoge broke the 2-hour marathon (26.2 miles) in October of 2019. Kipchoge finished in 1.99 hours. What was his average speed in mph?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F24B3F-8A23-4DE2-88F4-6814182CEA64}"/>
                  </a:ext>
                </a:extLst>
              </p:cNvPr>
              <p:cNvSpPr txBox="1"/>
              <p:nvPr/>
            </p:nvSpPr>
            <p:spPr>
              <a:xfrm>
                <a:off x="582592" y="3429000"/>
                <a:ext cx="1530868" cy="1285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F24B3F-8A23-4DE2-88F4-6814182CE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2" y="3429000"/>
                <a:ext cx="1530868" cy="1285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ow Eliud Kipchoge went from farmer's son to sub-two hour marathon champ -  Mirror Online">
            <a:extLst>
              <a:ext uri="{FF2B5EF4-FFF2-40B4-BE49-F238E27FC236}">
                <a16:creationId xmlns:a16="http://schemas.microsoft.com/office/drawing/2014/main" id="{F84CBC2A-A4AF-4C68-A90A-0B926999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89" y="3342417"/>
            <a:ext cx="3723167" cy="27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C1D445-6CA1-481B-A563-8BDB756229A1}"/>
                  </a:ext>
                </a:extLst>
              </p:cNvPr>
              <p:cNvSpPr txBox="1"/>
              <p:nvPr/>
            </p:nvSpPr>
            <p:spPr>
              <a:xfrm>
                <a:off x="1035029" y="5246622"/>
                <a:ext cx="3187347" cy="67710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 w="28575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13.2 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hr</m:t>
                          </m:r>
                        </m:e>
                        <m:sup>
                          <m: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C1D445-6CA1-481B-A563-8BDB75622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29" y="5246622"/>
                <a:ext cx="318734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055EC1-5239-454D-98C5-2716B9C2D14B}"/>
                  </a:ext>
                </a:extLst>
              </p:cNvPr>
              <p:cNvSpPr txBox="1"/>
              <p:nvPr/>
            </p:nvSpPr>
            <p:spPr>
              <a:xfrm>
                <a:off x="2113460" y="3442528"/>
                <a:ext cx="233801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26.2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1.99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055EC1-5239-454D-98C5-2716B9C2D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60" y="3442528"/>
                <a:ext cx="2338012" cy="1272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944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vs Instantaneous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2" y="1880318"/>
          <a:ext cx="5443466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3466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2" y="5834136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3"/>
            <a:ext cx="0" cy="43088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3627684" y="586406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FFDCA9-3957-470E-A1B7-7C9196B90B3C}"/>
              </a:ext>
            </a:extLst>
          </p:cNvPr>
          <p:cNvCxnSpPr>
            <a:cxnSpLocks/>
          </p:cNvCxnSpPr>
          <p:nvPr/>
        </p:nvCxnSpPr>
        <p:spPr>
          <a:xfrm flipV="1">
            <a:off x="944451" y="2374106"/>
            <a:ext cx="4389549" cy="3460030"/>
          </a:xfrm>
          <a:prstGeom prst="line">
            <a:avLst/>
          </a:prstGeom>
          <a:ln w="6032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07308" y="36641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EF5586-44FC-4D48-8D9C-DE5851D8F0D9}"/>
              </a:ext>
            </a:extLst>
          </p:cNvPr>
          <p:cNvCxnSpPr>
            <a:cxnSpLocks/>
          </p:cNvCxnSpPr>
          <p:nvPr/>
        </p:nvCxnSpPr>
        <p:spPr>
          <a:xfrm flipV="1">
            <a:off x="944450" y="4847771"/>
            <a:ext cx="2451893" cy="986365"/>
          </a:xfrm>
          <a:prstGeom prst="line">
            <a:avLst/>
          </a:prstGeom>
          <a:ln w="6032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D0247D-BA9D-4612-8A02-0FBE2B302822}"/>
              </a:ext>
            </a:extLst>
          </p:cNvPr>
          <p:cNvCxnSpPr>
            <a:cxnSpLocks/>
          </p:cNvCxnSpPr>
          <p:nvPr/>
        </p:nvCxnSpPr>
        <p:spPr>
          <a:xfrm flipH="1" flipV="1">
            <a:off x="3396342" y="4835086"/>
            <a:ext cx="911336" cy="535193"/>
          </a:xfrm>
          <a:prstGeom prst="line">
            <a:avLst/>
          </a:prstGeom>
          <a:ln w="6032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214056-FCEB-47A2-B934-2408B475B61D}"/>
              </a:ext>
            </a:extLst>
          </p:cNvPr>
          <p:cNvCxnSpPr>
            <a:cxnSpLocks/>
          </p:cNvCxnSpPr>
          <p:nvPr/>
        </p:nvCxnSpPr>
        <p:spPr>
          <a:xfrm flipV="1">
            <a:off x="4307678" y="2374106"/>
            <a:ext cx="1026322" cy="2996173"/>
          </a:xfrm>
          <a:prstGeom prst="line">
            <a:avLst/>
          </a:prstGeom>
          <a:ln w="6032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D0464C-2DAD-4682-9BBD-A9260F6B1E30}"/>
              </a:ext>
            </a:extLst>
          </p:cNvPr>
          <p:cNvSpPr txBox="1"/>
          <p:nvPr/>
        </p:nvSpPr>
        <p:spPr>
          <a:xfrm>
            <a:off x="4082527" y="1517753"/>
            <a:ext cx="250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Same average velocity for the whole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92AD9-2714-49C6-9980-55311BD7AF6D}"/>
              </a:ext>
            </a:extLst>
          </p:cNvPr>
          <p:cNvSpPr txBox="1"/>
          <p:nvPr/>
        </p:nvSpPr>
        <p:spPr>
          <a:xfrm>
            <a:off x="4820839" y="4493828"/>
            <a:ext cx="267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Different instantaneous velocity throughout</a:t>
            </a:r>
          </a:p>
        </p:txBody>
      </p:sp>
    </p:spTree>
    <p:extLst>
      <p:ext uri="{BB962C8B-B14F-4D97-AF65-F5344CB8AC3E}">
        <p14:creationId xmlns:p14="http://schemas.microsoft.com/office/powerpoint/2010/main" val="97743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speeding up (positive)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658163" y="348624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520437" y="367091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 (m/s)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26371" y="36313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09060" y="3488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84945" y="333418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1949" y="320915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1029" y="308274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4667" y="292776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3921" y="280835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6357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6357" y="56055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6357" y="532314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6357" y="490749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6357" y="43518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6357" y="367488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6357" y="284026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6357" y="189077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6357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 flipV="1">
            <a:off x="954247" y="2742537"/>
            <a:ext cx="5527787" cy="1116113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08916" y="5714825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08916" y="5455961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08916" y="5040703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08916" y="4484507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08916" y="3807943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15242" y="2977427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08915" y="2027931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6">
            <a:extLst>
              <a:ext uri="{FF2B5EF4-FFF2-40B4-BE49-F238E27FC236}">
                <a16:creationId xmlns:a16="http://schemas.microsoft.com/office/drawing/2014/main" id="{C8CC5E9B-E2C1-4CA2-9445-D51B6F805974}"/>
              </a:ext>
            </a:extLst>
          </p:cNvPr>
          <p:cNvGraphicFramePr>
            <a:graphicFrameLocks noGrp="1"/>
          </p:cNvGraphicFramePr>
          <p:nvPr/>
        </p:nvGraphicFramePr>
        <p:xfrm>
          <a:off x="597450" y="3874490"/>
          <a:ext cx="54186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049453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5332821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476692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988942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448655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713039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0381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3260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55472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480CBD-F2F3-4F4E-BC5A-5A9FE6E1ADFE}"/>
              </a:ext>
            </a:extLst>
          </p:cNvPr>
          <p:cNvCxnSpPr>
            <a:cxnSpLocks/>
          </p:cNvCxnSpPr>
          <p:nvPr/>
        </p:nvCxnSpPr>
        <p:spPr>
          <a:xfrm flipV="1">
            <a:off x="954247" y="3853008"/>
            <a:ext cx="475111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E3F4B7-7456-4599-9A62-9069D4C63C29}"/>
              </a:ext>
            </a:extLst>
          </p:cNvPr>
          <p:cNvCxnSpPr>
            <a:cxnSpLocks/>
          </p:cNvCxnSpPr>
          <p:nvPr/>
        </p:nvCxnSpPr>
        <p:spPr>
          <a:xfrm flipV="1">
            <a:off x="5705361" y="2882453"/>
            <a:ext cx="0" cy="99863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D544388-0B9F-4177-ACA2-0D805893E5D7}"/>
              </a:ext>
            </a:extLst>
          </p:cNvPr>
          <p:cNvSpPr txBox="1"/>
          <p:nvPr/>
        </p:nvSpPr>
        <p:spPr>
          <a:xfrm>
            <a:off x="4862628" y="320626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m/s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0691-CD80-4353-8A97-E0FCD5136952}"/>
              </a:ext>
            </a:extLst>
          </p:cNvPr>
          <p:cNvSpPr txBox="1"/>
          <p:nvPr/>
        </p:nvSpPr>
        <p:spPr>
          <a:xfrm>
            <a:off x="4370928" y="349423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C5CC24-73B5-4278-A491-D4AB0EAD8961}"/>
                  </a:ext>
                </a:extLst>
              </p:cNvPr>
              <p:cNvSpPr txBox="1"/>
              <p:nvPr/>
            </p:nvSpPr>
            <p:spPr>
              <a:xfrm>
                <a:off x="1090319" y="1639278"/>
                <a:ext cx="1960152" cy="703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𝑆𝑙𝑜𝑝𝑒</m:t>
                      </m:r>
                      <m:r>
                        <a:rPr lang="en-US" sz="2000" b="0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2 </m:t>
                          </m:r>
                          <m:f>
                            <m:fPr>
                              <m:type m:val="skw"/>
                              <m:ctrlPr>
                                <a:rPr lang="en-US" sz="2000" i="1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2000" b="0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7 </m:t>
                          </m:r>
                          <m:r>
                            <a:rPr lang="en-US" sz="2000" b="0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582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C5CC24-73B5-4278-A491-D4AB0EAD8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19" y="1639278"/>
                <a:ext cx="1960152" cy="703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E302C2-FAB8-41A1-8C9F-0B4527262542}"/>
                  </a:ext>
                </a:extLst>
              </p:cNvPr>
              <p:cNvSpPr/>
              <p:nvPr/>
            </p:nvSpPr>
            <p:spPr>
              <a:xfrm>
                <a:off x="2976385" y="1719142"/>
                <a:ext cx="1639359" cy="50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𝟐𝟗</m:t>
                      </m:r>
                      <m:f>
                        <m:fPr>
                          <m:type m:val="skw"/>
                          <m:ctrlPr>
                            <a:rPr lang="en-US" b="1" i="1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b="1" i="1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𝒔</m:t>
                              </m:r>
                            </m:den>
                          </m:f>
                        </m:num>
                        <m:den>
                          <m:r>
                            <a:rPr lang="en-US" b="1" i="1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5828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E302C2-FAB8-41A1-8C9F-0B452726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385" y="1719142"/>
                <a:ext cx="1639359" cy="502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952464C-99F9-4CDF-A9BB-A75B50740355}"/>
                  </a:ext>
                </a:extLst>
              </p:cNvPr>
              <p:cNvSpPr/>
              <p:nvPr/>
            </p:nvSpPr>
            <p:spPr>
              <a:xfrm>
                <a:off x="4468976" y="1828984"/>
                <a:ext cx="1544334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𝟐𝟗</m:t>
                      </m:r>
                      <m:f>
                        <m:fPr>
                          <m:type m:val="skw"/>
                          <m:ctrlPr>
                            <a:rPr lang="en-US" b="1" i="1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5828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952464C-99F9-4CDF-A9BB-A75B507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76" y="1828984"/>
                <a:ext cx="1544334" cy="441275"/>
              </a:xfrm>
              <a:prstGeom prst="rect">
                <a:avLst/>
              </a:prstGeom>
              <a:blipFill>
                <a:blip r:embed="rId4"/>
                <a:stretch>
                  <a:fillRect t="-126389" r="-36364" b="-19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076CB50-3A01-405F-96A7-A019F4D2A893}"/>
                  </a:ext>
                </a:extLst>
              </p:cNvPr>
              <p:cNvSpPr/>
              <p:nvPr/>
            </p:nvSpPr>
            <p:spPr>
              <a:xfrm>
                <a:off x="5836447" y="1840155"/>
                <a:ext cx="164012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𝟐𝟗</m:t>
                      </m:r>
                      <m:r>
                        <a:rPr lang="en-US" b="1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5828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076CB50-3A01-405F-96A7-A019F4D2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47" y="1840155"/>
                <a:ext cx="1640129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13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0017 -0.015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1504 L -0.00034 -0.05509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5509 L -2.77778E-6 -0.115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1597 L -2.77778E-6 -0.196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9699 L -2.77778E-6 -0.295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2956 L -2.77778E-6 -0.4166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41666 L -2.77778E-6 -0.5550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72014 -0.2898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-14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646 -0.270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-134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57101 -0.233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4" y="-115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49688 -0.172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84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4224 -0.091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43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4931 0.007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50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27378 0.128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45" grpId="0"/>
      <p:bldP spid="46" grpId="0"/>
      <p:bldP spid="47" grpId="0"/>
      <p:bldP spid="6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and Secondary Colors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386" y="1602041"/>
            <a:ext cx="26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Primary Colors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915" y="1603882"/>
            <a:ext cx="311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Secondary Colors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83527" y="1433945"/>
            <a:ext cx="10391" cy="4748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A50C9DF-0099-400C-B3F0-58B04CD85A08}"/>
              </a:ext>
            </a:extLst>
          </p:cNvPr>
          <p:cNvSpPr/>
          <p:nvPr/>
        </p:nvSpPr>
        <p:spPr>
          <a:xfrm>
            <a:off x="662557" y="4016667"/>
            <a:ext cx="914400" cy="914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04E009-0B5A-4559-926D-998EF2024DCF}"/>
              </a:ext>
            </a:extLst>
          </p:cNvPr>
          <p:cNvSpPr/>
          <p:nvPr/>
        </p:nvSpPr>
        <p:spPr>
          <a:xfrm>
            <a:off x="1775720" y="401666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68EC7-FA6E-4026-AD99-6F60368165BD}"/>
              </a:ext>
            </a:extLst>
          </p:cNvPr>
          <p:cNvSpPr/>
          <p:nvPr/>
        </p:nvSpPr>
        <p:spPr>
          <a:xfrm>
            <a:off x="1225861" y="2981437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5F6D0-B442-4CF5-B9F0-CF7B4033C305}"/>
              </a:ext>
            </a:extLst>
          </p:cNvPr>
          <p:cNvSpPr/>
          <p:nvPr/>
        </p:nvSpPr>
        <p:spPr>
          <a:xfrm>
            <a:off x="6016094" y="2981437"/>
            <a:ext cx="1828800" cy="1828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800EB1-081F-4739-AFEC-8188525E62D2}"/>
              </a:ext>
            </a:extLst>
          </p:cNvPr>
          <p:cNvSpPr/>
          <p:nvPr/>
        </p:nvSpPr>
        <p:spPr>
          <a:xfrm>
            <a:off x="4736461" y="2981437"/>
            <a:ext cx="1828800" cy="1828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92E934-B6CE-4D9D-9E07-13657BCF83C1}"/>
              </a:ext>
            </a:extLst>
          </p:cNvPr>
          <p:cNvSpPr/>
          <p:nvPr/>
        </p:nvSpPr>
        <p:spPr>
          <a:xfrm>
            <a:off x="6295774" y="3239016"/>
            <a:ext cx="278851" cy="1307306"/>
          </a:xfrm>
          <a:custGeom>
            <a:avLst/>
            <a:gdLst>
              <a:gd name="connsiteX0" fmla="*/ 4763 w 278610"/>
              <a:gd name="connsiteY0" fmla="*/ 0 h 1307306"/>
              <a:gd name="connsiteX1" fmla="*/ 278607 w 278610"/>
              <a:gd name="connsiteY1" fmla="*/ 661988 h 1307306"/>
              <a:gd name="connsiteX2" fmla="*/ 0 w 278610"/>
              <a:gd name="connsiteY2" fmla="*/ 1307306 h 1307306"/>
              <a:gd name="connsiteX0" fmla="*/ 4763 w 278919"/>
              <a:gd name="connsiteY0" fmla="*/ 0 h 1307306"/>
              <a:gd name="connsiteX1" fmla="*/ 278607 w 278919"/>
              <a:gd name="connsiteY1" fmla="*/ 661988 h 1307306"/>
              <a:gd name="connsiteX2" fmla="*/ 0 w 278919"/>
              <a:gd name="connsiteY2" fmla="*/ 1307306 h 1307306"/>
              <a:gd name="connsiteX0" fmla="*/ 4763 w 278851"/>
              <a:gd name="connsiteY0" fmla="*/ 0 h 1307306"/>
              <a:gd name="connsiteX1" fmla="*/ 278607 w 278851"/>
              <a:gd name="connsiteY1" fmla="*/ 661988 h 1307306"/>
              <a:gd name="connsiteX2" fmla="*/ 0 w 278851"/>
              <a:gd name="connsiteY2" fmla="*/ 1307306 h 1307306"/>
              <a:gd name="connsiteX0" fmla="*/ 4763 w 278851"/>
              <a:gd name="connsiteY0" fmla="*/ 0 h 1307306"/>
              <a:gd name="connsiteX1" fmla="*/ 278607 w 278851"/>
              <a:gd name="connsiteY1" fmla="*/ 661988 h 1307306"/>
              <a:gd name="connsiteX2" fmla="*/ 0 w 278851"/>
              <a:gd name="connsiteY2" fmla="*/ 1307306 h 13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851" h="1307306">
                <a:moveTo>
                  <a:pt x="4763" y="0"/>
                </a:moveTo>
                <a:cubicBezTo>
                  <a:pt x="99220" y="91083"/>
                  <a:pt x="286545" y="294085"/>
                  <a:pt x="278607" y="661988"/>
                </a:cubicBezTo>
                <a:cubicBezTo>
                  <a:pt x="270669" y="1029891"/>
                  <a:pt x="93662" y="1207889"/>
                  <a:pt x="0" y="1307306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1F28BF-DAE8-4FD6-B211-E9FF65983EDB}"/>
              </a:ext>
            </a:extLst>
          </p:cNvPr>
          <p:cNvSpPr/>
          <p:nvPr/>
        </p:nvSpPr>
        <p:spPr>
          <a:xfrm rot="10800000">
            <a:off x="6032345" y="3234564"/>
            <a:ext cx="278851" cy="1307306"/>
          </a:xfrm>
          <a:custGeom>
            <a:avLst/>
            <a:gdLst>
              <a:gd name="connsiteX0" fmla="*/ 4763 w 278610"/>
              <a:gd name="connsiteY0" fmla="*/ 0 h 1307306"/>
              <a:gd name="connsiteX1" fmla="*/ 278607 w 278610"/>
              <a:gd name="connsiteY1" fmla="*/ 661988 h 1307306"/>
              <a:gd name="connsiteX2" fmla="*/ 0 w 278610"/>
              <a:gd name="connsiteY2" fmla="*/ 1307306 h 1307306"/>
              <a:gd name="connsiteX0" fmla="*/ 4763 w 278919"/>
              <a:gd name="connsiteY0" fmla="*/ 0 h 1307306"/>
              <a:gd name="connsiteX1" fmla="*/ 278607 w 278919"/>
              <a:gd name="connsiteY1" fmla="*/ 661988 h 1307306"/>
              <a:gd name="connsiteX2" fmla="*/ 0 w 278919"/>
              <a:gd name="connsiteY2" fmla="*/ 1307306 h 1307306"/>
              <a:gd name="connsiteX0" fmla="*/ 4763 w 278851"/>
              <a:gd name="connsiteY0" fmla="*/ 0 h 1307306"/>
              <a:gd name="connsiteX1" fmla="*/ 278607 w 278851"/>
              <a:gd name="connsiteY1" fmla="*/ 661988 h 1307306"/>
              <a:gd name="connsiteX2" fmla="*/ 0 w 278851"/>
              <a:gd name="connsiteY2" fmla="*/ 1307306 h 1307306"/>
              <a:gd name="connsiteX0" fmla="*/ 4763 w 278851"/>
              <a:gd name="connsiteY0" fmla="*/ 0 h 1307306"/>
              <a:gd name="connsiteX1" fmla="*/ 278607 w 278851"/>
              <a:gd name="connsiteY1" fmla="*/ 661988 h 1307306"/>
              <a:gd name="connsiteX2" fmla="*/ 0 w 278851"/>
              <a:gd name="connsiteY2" fmla="*/ 1307306 h 13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851" h="1307306">
                <a:moveTo>
                  <a:pt x="4763" y="0"/>
                </a:moveTo>
                <a:cubicBezTo>
                  <a:pt x="99220" y="91083"/>
                  <a:pt x="286545" y="294085"/>
                  <a:pt x="278607" y="661988"/>
                </a:cubicBezTo>
                <a:cubicBezTo>
                  <a:pt x="270669" y="1029891"/>
                  <a:pt x="93662" y="1207889"/>
                  <a:pt x="0" y="1307306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660092-240B-4401-AC99-F16F6AEC07F5}"/>
              </a:ext>
            </a:extLst>
          </p:cNvPr>
          <p:cNvCxnSpPr>
            <a:cxnSpLocks/>
          </p:cNvCxnSpPr>
          <p:nvPr/>
        </p:nvCxnSpPr>
        <p:spPr>
          <a:xfrm flipV="1">
            <a:off x="6305937" y="4644619"/>
            <a:ext cx="0" cy="82296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21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slope!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c 2"/>
          <p:cNvSpPr/>
          <p:nvPr/>
        </p:nvSpPr>
        <p:spPr>
          <a:xfrm flipH="1">
            <a:off x="1226757" y="2170840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35106" y="2314141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25238" y="1680906"/>
          <a:ext cx="3848100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/>
                        <a:t>Displacement vs Time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9835" y="3009040"/>
          <a:ext cx="2217023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7023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/>
                        <a:t>Velocity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sp>
        <p:nvSpPr>
          <p:cNvPr id="8" name="Arc 7">
            <a:extLst>
              <a:ext uri="{FF2B5EF4-FFF2-40B4-BE49-F238E27FC236}">
                <a16:creationId xmlns:a16="http://schemas.microsoft.com/office/drawing/2014/main" id="{3328A046-2AF8-496C-B4D2-9011A2B0E131}"/>
              </a:ext>
            </a:extLst>
          </p:cNvPr>
          <p:cNvSpPr/>
          <p:nvPr/>
        </p:nvSpPr>
        <p:spPr>
          <a:xfrm flipH="1">
            <a:off x="4870501" y="4326608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B26B9-0447-4485-912B-568687566F06}"/>
              </a:ext>
            </a:extLst>
          </p:cNvPr>
          <p:cNvSpPr txBox="1"/>
          <p:nvPr/>
        </p:nvSpPr>
        <p:spPr>
          <a:xfrm rot="16200000">
            <a:off x="3508638" y="4469909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3E5F74-F099-4F73-8CBE-DC8961E0E5B9}"/>
              </a:ext>
            </a:extLst>
          </p:cNvPr>
          <p:cNvGraphicFramePr>
            <a:graphicFrameLocks noGrp="1"/>
          </p:cNvGraphicFramePr>
          <p:nvPr/>
        </p:nvGraphicFramePr>
        <p:xfrm>
          <a:off x="5368982" y="3836674"/>
          <a:ext cx="3218064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8064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/>
                        <a:t>Velocity vs Time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3BF2A16-8111-40E3-A664-BEE294464FCD}"/>
              </a:ext>
            </a:extLst>
          </p:cNvPr>
          <p:cNvGraphicFramePr>
            <a:graphicFrameLocks noGrp="1"/>
          </p:cNvGraphicFramePr>
          <p:nvPr/>
        </p:nvGraphicFramePr>
        <p:xfrm>
          <a:off x="5383579" y="5164808"/>
          <a:ext cx="2355569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5569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/>
                        <a:t>Acceleration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25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B3C2AAD-F91E-4064-BC1E-7BCDB9FE9C35}"/>
              </a:ext>
            </a:extLst>
          </p:cNvPr>
          <p:cNvSpPr/>
          <p:nvPr/>
        </p:nvSpPr>
        <p:spPr>
          <a:xfrm>
            <a:off x="8467748" y="2607177"/>
            <a:ext cx="582189" cy="43493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CFFE20-1DA8-4182-BE1E-E40AAD7B2EEC}"/>
              </a:ext>
            </a:extLst>
          </p:cNvPr>
          <p:cNvSpPr/>
          <p:nvPr/>
        </p:nvSpPr>
        <p:spPr>
          <a:xfrm>
            <a:off x="940803" y="2873038"/>
            <a:ext cx="2045282" cy="974557"/>
          </a:xfrm>
          <a:prstGeom prst="rect">
            <a:avLst/>
          </a:prstGeom>
          <a:solidFill>
            <a:srgbClr val="0058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Displacement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616600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600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776DBC-67D2-40E9-864E-31C90623E1CA}"/>
              </a:ext>
            </a:extLst>
          </p:cNvPr>
          <p:cNvSpPr/>
          <p:nvPr/>
        </p:nvSpPr>
        <p:spPr>
          <a:xfrm>
            <a:off x="7921554" y="569697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358A618-B772-4869-999C-4AFA2B12E219}"/>
              </a:ext>
            </a:extLst>
          </p:cNvPr>
          <p:cNvSpPr/>
          <p:nvPr/>
        </p:nvSpPr>
        <p:spPr>
          <a:xfrm>
            <a:off x="7925228" y="569741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95AEAA-3564-4A07-AA29-C648ED1C629B}"/>
              </a:ext>
            </a:extLst>
          </p:cNvPr>
          <p:cNvSpPr/>
          <p:nvPr/>
        </p:nvSpPr>
        <p:spPr>
          <a:xfrm>
            <a:off x="7928877" y="471629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6426E5-5B86-433D-814D-05EBB9C7D707}"/>
              </a:ext>
            </a:extLst>
          </p:cNvPr>
          <p:cNvSpPr/>
          <p:nvPr/>
        </p:nvSpPr>
        <p:spPr>
          <a:xfrm>
            <a:off x="7928877" y="371371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DDD63EE-A445-488C-98CF-32A535F095E3}"/>
              </a:ext>
            </a:extLst>
          </p:cNvPr>
          <p:cNvSpPr/>
          <p:nvPr/>
        </p:nvSpPr>
        <p:spPr>
          <a:xfrm>
            <a:off x="7928877" y="2739219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35928D-E713-4558-97E0-D625F4DDC2E9}"/>
              </a:ext>
            </a:extLst>
          </p:cNvPr>
          <p:cNvSpPr/>
          <p:nvPr/>
        </p:nvSpPr>
        <p:spPr>
          <a:xfrm>
            <a:off x="1534554" y="2780291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DB79DF-0C8F-49D4-81D9-BCEB950887B1}"/>
              </a:ext>
            </a:extLst>
          </p:cNvPr>
          <p:cNvSpPr/>
          <p:nvPr/>
        </p:nvSpPr>
        <p:spPr>
          <a:xfrm>
            <a:off x="2213666" y="2780291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2545AD-82A7-48E2-B83B-2FA6B42F3DCB}"/>
              </a:ext>
            </a:extLst>
          </p:cNvPr>
          <p:cNvSpPr/>
          <p:nvPr/>
        </p:nvSpPr>
        <p:spPr>
          <a:xfrm>
            <a:off x="2895259" y="2778653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31C9B9-AF74-4F56-95B1-61A3717A4A30}"/>
              </a:ext>
            </a:extLst>
          </p:cNvPr>
          <p:cNvCxnSpPr>
            <a:cxnSpLocks/>
          </p:cNvCxnSpPr>
          <p:nvPr/>
        </p:nvCxnSpPr>
        <p:spPr>
          <a:xfrm>
            <a:off x="940803" y="2873038"/>
            <a:ext cx="2045285" cy="0"/>
          </a:xfrm>
          <a:prstGeom prst="line">
            <a:avLst/>
          </a:prstGeom>
          <a:ln w="76200">
            <a:solidFill>
              <a:srgbClr val="005828"/>
            </a:solidFill>
            <a:headEnd type="non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17833F-0F8B-427A-B75E-4D9EE9968FC6}"/>
              </a:ext>
            </a:extLst>
          </p:cNvPr>
          <p:cNvCxnSpPr>
            <a:cxnSpLocks/>
          </p:cNvCxnSpPr>
          <p:nvPr/>
        </p:nvCxnSpPr>
        <p:spPr>
          <a:xfrm flipV="1">
            <a:off x="8290561" y="4838227"/>
            <a:ext cx="0" cy="992462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0D7F621-ECB0-4FAC-A764-FEA8093C7383}"/>
              </a:ext>
            </a:extLst>
          </p:cNvPr>
          <p:cNvCxnSpPr>
            <a:cxnSpLocks/>
          </p:cNvCxnSpPr>
          <p:nvPr/>
        </p:nvCxnSpPr>
        <p:spPr>
          <a:xfrm flipV="1">
            <a:off x="8290561" y="3861926"/>
            <a:ext cx="0" cy="976301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36D4239-4FA1-4CDB-AF97-D3FE4BC83F92}"/>
              </a:ext>
            </a:extLst>
          </p:cNvPr>
          <p:cNvCxnSpPr>
            <a:cxnSpLocks/>
          </p:cNvCxnSpPr>
          <p:nvPr/>
        </p:nvCxnSpPr>
        <p:spPr>
          <a:xfrm flipV="1">
            <a:off x="8296105" y="2854965"/>
            <a:ext cx="0" cy="1006960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9FA4BE6-5822-4AB8-9245-878A5DBA716F}"/>
              </a:ext>
            </a:extLst>
          </p:cNvPr>
          <p:cNvSpPr txBox="1"/>
          <p:nvPr/>
        </p:nvSpPr>
        <p:spPr>
          <a:xfrm>
            <a:off x="5658163" y="348624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(s)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F7E963-0FF4-4723-94D1-1CA045EE927D}"/>
              </a:ext>
            </a:extLst>
          </p:cNvPr>
          <p:cNvSpPr txBox="1"/>
          <p:nvPr/>
        </p:nvSpPr>
        <p:spPr>
          <a:xfrm rot="16200000">
            <a:off x="-520437" y="367091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 (m/s)</a:t>
            </a:r>
          </a:p>
        </p:txBody>
      </p:sp>
      <p:graphicFrame>
        <p:nvGraphicFramePr>
          <p:cNvPr id="71" name="Table 6">
            <a:extLst>
              <a:ext uri="{FF2B5EF4-FFF2-40B4-BE49-F238E27FC236}">
                <a16:creationId xmlns:a16="http://schemas.microsoft.com/office/drawing/2014/main" id="{3DFF74FC-5FFE-4F7E-A730-1EB835424A34}"/>
              </a:ext>
            </a:extLst>
          </p:cNvPr>
          <p:cNvGraphicFramePr>
            <a:graphicFrameLocks noGrp="1"/>
          </p:cNvGraphicFramePr>
          <p:nvPr/>
        </p:nvGraphicFramePr>
        <p:xfrm>
          <a:off x="597450" y="3874490"/>
          <a:ext cx="54186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049453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5332821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476692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988942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448655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713039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0381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3260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554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837D22-B1E3-4EBE-BCDC-81903824FC79}"/>
                  </a:ext>
                </a:extLst>
              </p:cNvPr>
              <p:cNvSpPr/>
              <p:nvPr/>
            </p:nvSpPr>
            <p:spPr>
              <a:xfrm>
                <a:off x="3287992" y="1725727"/>
                <a:ext cx="101720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837D22-B1E3-4EBE-BCDC-81903824F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992" y="1725727"/>
                <a:ext cx="1017202" cy="793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9BBE8A3-F2F8-475A-BFF9-0446449D6F26}"/>
                  </a:ext>
                </a:extLst>
              </p:cNvPr>
              <p:cNvSpPr/>
              <p:nvPr/>
            </p:nvSpPr>
            <p:spPr>
              <a:xfrm>
                <a:off x="5047094" y="1900372"/>
                <a:ext cx="1137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9BBE8A3-F2F8-475A-BFF9-0446449D6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94" y="1900372"/>
                <a:ext cx="113749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1C1DD5-7624-4001-816B-6A3A13BE0360}"/>
              </a:ext>
            </a:extLst>
          </p:cNvPr>
          <p:cNvCxnSpPr>
            <a:cxnSpLocks/>
          </p:cNvCxnSpPr>
          <p:nvPr/>
        </p:nvCxnSpPr>
        <p:spPr>
          <a:xfrm>
            <a:off x="4318712" y="2131204"/>
            <a:ext cx="72838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EB3A1F4-91C7-4205-9F87-FDC7D84BA8A1}"/>
                  </a:ext>
                </a:extLst>
              </p:cNvPr>
              <p:cNvSpPr/>
              <p:nvPr/>
            </p:nvSpPr>
            <p:spPr>
              <a:xfrm>
                <a:off x="5047094" y="2368777"/>
                <a:ext cx="2211696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box>
                            <m:box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(3 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EB3A1F4-91C7-4205-9F87-FDC7D84BA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94" y="2368777"/>
                <a:ext cx="2211696" cy="526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BD56491-0D99-4951-9278-3D5BF99480A3}"/>
                  </a:ext>
                </a:extLst>
              </p:cNvPr>
              <p:cNvSpPr/>
              <p:nvPr/>
            </p:nvSpPr>
            <p:spPr>
              <a:xfrm>
                <a:off x="5047094" y="2870035"/>
                <a:ext cx="1378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BD56491-0D99-4951-9278-3D5BF9948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94" y="2870035"/>
                <a:ext cx="13784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5C0423-7E75-4BEF-A8CA-208CEEF48688}"/>
              </a:ext>
            </a:extLst>
          </p:cNvPr>
          <p:cNvCxnSpPr>
            <a:cxnSpLocks/>
          </p:cNvCxnSpPr>
          <p:nvPr/>
        </p:nvCxnSpPr>
        <p:spPr>
          <a:xfrm flipV="1">
            <a:off x="6152942" y="2717671"/>
            <a:ext cx="170486" cy="1644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5693AE-9E13-45FA-91D8-E592DB857533}"/>
              </a:ext>
            </a:extLst>
          </p:cNvPr>
          <p:cNvCxnSpPr>
            <a:cxnSpLocks/>
          </p:cNvCxnSpPr>
          <p:nvPr/>
        </p:nvCxnSpPr>
        <p:spPr>
          <a:xfrm flipV="1">
            <a:off x="6822396" y="2578602"/>
            <a:ext cx="170486" cy="1644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79D785E-C597-4806-A391-397671262D0C}"/>
                  </a:ext>
                </a:extLst>
              </p:cNvPr>
              <p:cNvSpPr/>
              <p:nvPr/>
            </p:nvSpPr>
            <p:spPr>
              <a:xfrm>
                <a:off x="1397404" y="4292461"/>
                <a:ext cx="3084242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5828"/>
                        </a:solidFill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sz="2800" b="0" i="1" smtClean="0">
                        <a:solidFill>
                          <a:srgbClr val="005828"/>
                        </a:solidFill>
                        <a:latin typeface="Cambria Math" panose="02040503050406030204" pitchFamily="18" charset="0"/>
                      </a:rPr>
                      <m:t>=(3 </m:t>
                    </m:r>
                    <m:r>
                      <a:rPr lang="en-US" sz="2800" b="0" i="1" smtClean="0">
                        <a:solidFill>
                          <a:srgbClr val="005828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582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5828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582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5828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box>
                          <m:boxPr>
                            <m:ctrlPr>
                              <a:rPr lang="en-US" sz="2800" i="1">
                                <a:solidFill>
                                  <a:srgbClr val="00582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582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5828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5828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en-US" sz="2800" dirty="0">
                  <a:solidFill>
                    <a:srgbClr val="005828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79D785E-C597-4806-A391-397671262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404" y="4292461"/>
                <a:ext cx="3084242" cy="598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5B37DC-508E-41EC-861B-2B1F17476343}"/>
                  </a:ext>
                </a:extLst>
              </p:cNvPr>
              <p:cNvSpPr/>
              <p:nvPr/>
            </p:nvSpPr>
            <p:spPr>
              <a:xfrm>
                <a:off x="4267019" y="4329907"/>
                <a:ext cx="1252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2800" b="1" dirty="0">
                  <a:solidFill>
                    <a:srgbClr val="005828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5B37DC-508E-41EC-861B-2B1F17476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19" y="4329907"/>
                <a:ext cx="125265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2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57986 L -1.66667E-6 -4.44444E-6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74 -0.143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14375 L 0.00139 -0.2914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3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20"/>
                            </p:stCondLst>
                            <p:childTnLst>
                              <p:par>
                                <p:cTn id="30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9143 L 0.00104 -0.4335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1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2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72917 -0.287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1437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65486 -0.143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8" y="-70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58055 0.00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9" grpId="0"/>
      <p:bldP spid="75" grpId="0"/>
      <p:bldP spid="76" grpId="0"/>
      <p:bldP spid="77" grpId="0"/>
      <p:bldP spid="79" grpId="0"/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BD92B1AA-69B2-45AD-A4D5-E92A98108FCA}"/>
              </a:ext>
            </a:extLst>
          </p:cNvPr>
          <p:cNvSpPr/>
          <p:nvPr/>
        </p:nvSpPr>
        <p:spPr>
          <a:xfrm flipH="1">
            <a:off x="1184788" y="1911078"/>
            <a:ext cx="1776153" cy="1091202"/>
          </a:xfrm>
          <a:prstGeom prst="rtTriangle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from a V vs T graph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-746019" y="2344985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1063762" y="412590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063765" y="384667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063768" y="356744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063771" y="328820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063797" y="300897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63774" y="272974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063777" y="245050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063780" y="217127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63783" y="18920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94524" y="36595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2951" y="311265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3484" y="255117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4508" y="198501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640059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081691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523323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964955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949322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827910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508457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383188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1180804" y="2171276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80804" y="2729742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180804" y="3288208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180804" y="3846674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180804" y="1892043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180804" y="2450509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180804" y="3567441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180804" y="4125907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639152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080017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523323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958605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94524" y="393343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-4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82951" y="33865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-2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753484" y="2825049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64508" y="225888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60177" y="1703687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1173988" y="1489466"/>
            <a:ext cx="0" cy="303941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166880" y="3004616"/>
            <a:ext cx="2300220" cy="108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165233" y="1892043"/>
            <a:ext cx="1779370" cy="11112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2700" y="1574608"/>
            <a:ext cx="435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velocity at 4 seconds?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3822700" y="3105776"/>
            <a:ext cx="5026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acceleration from 1 s – 4 s?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822700" y="4528880"/>
            <a:ext cx="456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displacement after 4 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148CD-2D3C-411E-B51A-9257E870BF55}"/>
              </a:ext>
            </a:extLst>
          </p:cNvPr>
          <p:cNvSpPr txBox="1"/>
          <p:nvPr/>
        </p:nvSpPr>
        <p:spPr>
          <a:xfrm>
            <a:off x="5395599" y="22372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59DE59-CD8A-4BE9-AD8E-AB5C77AEA7CD}"/>
              </a:ext>
            </a:extLst>
          </p:cNvPr>
          <p:cNvSpPr txBox="1"/>
          <p:nvPr/>
        </p:nvSpPr>
        <p:spPr>
          <a:xfrm>
            <a:off x="4717686" y="3755773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= 1 m s</a:t>
            </a:r>
            <a:r>
              <a:rPr lang="en-US" sz="3200" baseline="30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E6FB18-53AC-4AA6-95B9-DF9D1ED36886}"/>
              </a:ext>
            </a:extLst>
          </p:cNvPr>
          <p:cNvSpPr txBox="1"/>
          <p:nvPr/>
        </p:nvSpPr>
        <p:spPr>
          <a:xfrm>
            <a:off x="4897898" y="5367209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 = 8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085036A-9A2D-4FB2-8731-10C8F21174EC}"/>
                  </a:ext>
                </a:extLst>
              </p:cNvPr>
              <p:cNvSpPr txBox="1"/>
              <p:nvPr/>
            </p:nvSpPr>
            <p:spPr>
              <a:xfrm>
                <a:off x="1700424" y="3530006"/>
                <a:ext cx="1075294" cy="451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582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085036A-9A2D-4FB2-8731-10C8F2117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24" y="3530006"/>
                <a:ext cx="1075294" cy="451534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BB246-C6DC-4736-9481-23C089EA9EF1}"/>
              </a:ext>
            </a:extLst>
          </p:cNvPr>
          <p:cNvCxnSpPr/>
          <p:nvPr/>
        </p:nvCxnSpPr>
        <p:spPr>
          <a:xfrm flipV="1">
            <a:off x="2225360" y="2756445"/>
            <a:ext cx="201252" cy="775334"/>
          </a:xfrm>
          <a:prstGeom prst="straightConnector1">
            <a:avLst/>
          </a:prstGeom>
          <a:ln w="5715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C8E4662-C873-4AB2-A1F5-C62E61F41A6E}"/>
                  </a:ext>
                </a:extLst>
              </p:cNvPr>
              <p:cNvSpPr txBox="1"/>
              <p:nvPr/>
            </p:nvSpPr>
            <p:spPr>
              <a:xfrm>
                <a:off x="1551867" y="1630249"/>
                <a:ext cx="354584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C8E4662-C873-4AB2-A1F5-C62E61F41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7" y="1630249"/>
                <a:ext cx="354584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A80319-C52B-4F8D-8D4A-A53FC6E1B37F}"/>
              </a:ext>
            </a:extLst>
          </p:cNvPr>
          <p:cNvCxnSpPr>
            <a:cxnSpLocks/>
          </p:cNvCxnSpPr>
          <p:nvPr/>
        </p:nvCxnSpPr>
        <p:spPr>
          <a:xfrm>
            <a:off x="1913266" y="2073019"/>
            <a:ext cx="239646" cy="28038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891376" y="1821417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59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" grpId="0"/>
      <p:bldP spid="52" grpId="0"/>
      <p:bldP spid="53" grpId="0"/>
      <p:bldP spid="56" grpId="0"/>
      <p:bldP spid="59" grpId="0"/>
      <p:bldP spid="20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2CC4896C-9340-43DE-8424-BAE3925E96F7}"/>
              </a:ext>
            </a:extLst>
          </p:cNvPr>
          <p:cNvSpPr/>
          <p:nvPr/>
        </p:nvSpPr>
        <p:spPr>
          <a:xfrm flipH="1" flipV="1">
            <a:off x="1184787" y="3002280"/>
            <a:ext cx="1776153" cy="1111778"/>
          </a:xfrm>
          <a:prstGeom prst="rtTriangle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from a V vs T graph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-746019" y="2344985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1063762" y="412590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063765" y="384667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063768" y="356744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063771" y="328820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063797" y="300897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63774" y="272974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063777" y="245050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063780" y="217127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63783" y="18920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94524" y="36595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2951" y="311265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3484" y="255117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4508" y="198501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640059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081691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523323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964955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949322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827910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508457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383188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1180804" y="2171276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80804" y="2729742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180804" y="3288208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180804" y="3846674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180804" y="1892043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180804" y="2450509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180804" y="3567441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180804" y="4125907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639152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080017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523323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958605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94524" y="393343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-4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82951" y="33865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-2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753484" y="2825049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64508" y="225888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60177" y="1703687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1173988" y="1489466"/>
            <a:ext cx="0" cy="303941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166880" y="3004616"/>
            <a:ext cx="2300220" cy="108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1108010" y="2934015"/>
            <a:ext cx="137160" cy="1371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65233" y="3003323"/>
            <a:ext cx="1799722" cy="11225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2700" y="1574608"/>
            <a:ext cx="435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velocity at 4 seconds?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3822700" y="3105776"/>
            <a:ext cx="5026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acceleration from 0 s – 4 s?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822700" y="4528880"/>
            <a:ext cx="456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displacement after 4 s?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0E0DD5-9441-4BAF-8DBF-84F13BF0AEA9}"/>
              </a:ext>
            </a:extLst>
          </p:cNvPr>
          <p:cNvSpPr txBox="1"/>
          <p:nvPr/>
        </p:nvSpPr>
        <p:spPr>
          <a:xfrm>
            <a:off x="5395599" y="2237263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-4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810FE1-0BB5-4651-8F9C-BBA3C4C9C270}"/>
              </a:ext>
            </a:extLst>
          </p:cNvPr>
          <p:cNvSpPr txBox="1"/>
          <p:nvPr/>
        </p:nvSpPr>
        <p:spPr>
          <a:xfrm>
            <a:off x="4717686" y="3755773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= -1 m s</a:t>
            </a:r>
            <a:r>
              <a:rPr lang="en-US" sz="3200" baseline="30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68DB92-F0B1-4AD9-98DF-1C41A8E4E4B2}"/>
              </a:ext>
            </a:extLst>
          </p:cNvPr>
          <p:cNvSpPr txBox="1"/>
          <p:nvPr/>
        </p:nvSpPr>
        <p:spPr>
          <a:xfrm>
            <a:off x="4897898" y="5367209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 = -8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1B93E1-A442-46EC-ACD8-8DDD263F4C0F}"/>
                  </a:ext>
                </a:extLst>
              </p:cNvPr>
              <p:cNvSpPr txBox="1"/>
              <p:nvPr/>
            </p:nvSpPr>
            <p:spPr>
              <a:xfrm>
                <a:off x="1617660" y="2052196"/>
                <a:ext cx="1267655" cy="451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5828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582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1B93E1-A442-46EC-ACD8-8DDD263F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0" y="2052196"/>
                <a:ext cx="1267655" cy="451534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8B05945-14F8-43E1-B4E0-9EDD3FCDAF99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2251488" y="2503730"/>
            <a:ext cx="73945" cy="875852"/>
          </a:xfrm>
          <a:prstGeom prst="straightConnector1">
            <a:avLst/>
          </a:prstGeom>
          <a:ln w="5715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1D007A3-5D84-4665-B586-5E70AE9B37C4}"/>
                  </a:ext>
                </a:extLst>
              </p:cNvPr>
              <p:cNvSpPr txBox="1"/>
              <p:nvPr/>
            </p:nvSpPr>
            <p:spPr>
              <a:xfrm>
                <a:off x="1409333" y="3791763"/>
                <a:ext cx="508473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1D007A3-5D84-4665-B586-5E70AE9B3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33" y="3791763"/>
                <a:ext cx="508473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80E8E98-72AD-491E-A168-461CB52E86D8}"/>
              </a:ext>
            </a:extLst>
          </p:cNvPr>
          <p:cNvCxnSpPr>
            <a:cxnSpLocks/>
          </p:cNvCxnSpPr>
          <p:nvPr/>
        </p:nvCxnSpPr>
        <p:spPr>
          <a:xfrm flipV="1">
            <a:off x="1911518" y="3619453"/>
            <a:ext cx="232352" cy="29548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890025" y="4047940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63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5" grpId="0"/>
      <p:bldP spid="57" grpId="0"/>
      <p:bldP spid="20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BBC77F12-34B2-4E88-AB62-3D71D742D90C}"/>
              </a:ext>
            </a:extLst>
          </p:cNvPr>
          <p:cNvSpPr/>
          <p:nvPr/>
        </p:nvSpPr>
        <p:spPr>
          <a:xfrm flipH="1">
            <a:off x="1184787" y="1911078"/>
            <a:ext cx="1776153" cy="535072"/>
          </a:xfrm>
          <a:prstGeom prst="rtTriangle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B123BE-3B81-4C42-811B-BC39CEE8A687}"/>
              </a:ext>
            </a:extLst>
          </p:cNvPr>
          <p:cNvSpPr/>
          <p:nvPr/>
        </p:nvSpPr>
        <p:spPr>
          <a:xfrm flipH="1">
            <a:off x="1184787" y="2445163"/>
            <a:ext cx="1776153" cy="535072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from a V vs T graph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-746019" y="2344985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1063762" y="412590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063765" y="384667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063768" y="356744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063771" y="328820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063797" y="300897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63774" y="272974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063777" y="245050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063780" y="217127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63783" y="18920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94524" y="36595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2951" y="311265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3484" y="255117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4508" y="198501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640059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081691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523323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964955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949322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827910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508457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383188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1180804" y="2171276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80804" y="2729742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180804" y="3288208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180804" y="3846674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180804" y="1892043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180804" y="2450509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180804" y="3567441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180804" y="4125907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639152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080017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523323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958605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94524" y="393343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-4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82951" y="33865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-2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753484" y="2825049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64508" y="225888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60177" y="1703687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1173988" y="1489466"/>
            <a:ext cx="0" cy="303941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166880" y="3004616"/>
            <a:ext cx="2300220" cy="108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1105408" y="2386839"/>
            <a:ext cx="137160" cy="1371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80804" y="1869351"/>
            <a:ext cx="1836403" cy="58760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2700" y="1574608"/>
            <a:ext cx="435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velocity at 4 seconds?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3822700" y="3105776"/>
            <a:ext cx="5026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acceleration from 0 s – 4 s?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822700" y="4528880"/>
            <a:ext cx="456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displacement after 4 s?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CD51D6-AAD3-4C96-ADD7-215C7F1761FD}"/>
              </a:ext>
            </a:extLst>
          </p:cNvPr>
          <p:cNvSpPr txBox="1"/>
          <p:nvPr/>
        </p:nvSpPr>
        <p:spPr>
          <a:xfrm>
            <a:off x="5395599" y="22372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6E46A9-C23D-47D8-B8FA-20B40E996004}"/>
              </a:ext>
            </a:extLst>
          </p:cNvPr>
          <p:cNvSpPr txBox="1"/>
          <p:nvPr/>
        </p:nvSpPr>
        <p:spPr>
          <a:xfrm>
            <a:off x="4717686" y="3755773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= 0.5 m s</a:t>
            </a:r>
            <a:r>
              <a:rPr lang="en-US" sz="3200" baseline="30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B03C90-A02E-4063-992D-CE8AF2EED7B7}"/>
              </a:ext>
            </a:extLst>
          </p:cNvPr>
          <p:cNvSpPr txBox="1"/>
          <p:nvPr/>
        </p:nvSpPr>
        <p:spPr>
          <a:xfrm>
            <a:off x="4897898" y="5367209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 = 12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9514BEB-3FA3-4F4B-834F-F6376F3856EC}"/>
                  </a:ext>
                </a:extLst>
              </p:cNvPr>
              <p:cNvSpPr txBox="1"/>
              <p:nvPr/>
            </p:nvSpPr>
            <p:spPr>
              <a:xfrm>
                <a:off x="1844047" y="3655151"/>
                <a:ext cx="1552797" cy="451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=4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9514BEB-3FA3-4F4B-834F-F6376F385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47" y="3655151"/>
                <a:ext cx="1552797" cy="451534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A320508-CA39-4645-96AF-6036FECEF9CD}"/>
              </a:ext>
            </a:extLst>
          </p:cNvPr>
          <p:cNvCxnSpPr>
            <a:cxnSpLocks/>
          </p:cNvCxnSpPr>
          <p:nvPr/>
        </p:nvCxnSpPr>
        <p:spPr>
          <a:xfrm flipH="1" flipV="1">
            <a:off x="2656424" y="2311084"/>
            <a:ext cx="126904" cy="134406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EA5F2A-59CF-4CBE-8E61-89F199727141}"/>
                  </a:ext>
                </a:extLst>
              </p:cNvPr>
              <p:cNvSpPr txBox="1"/>
              <p:nvPr/>
            </p:nvSpPr>
            <p:spPr>
              <a:xfrm>
                <a:off x="1390883" y="1449023"/>
                <a:ext cx="891783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=0.5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EA5F2A-59CF-4CBE-8E61-89F199727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3" y="1449023"/>
                <a:ext cx="891783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3461627-C5F3-4706-BAE4-745D67E1A3EF}"/>
              </a:ext>
            </a:extLst>
          </p:cNvPr>
          <p:cNvCxnSpPr>
            <a:cxnSpLocks/>
          </p:cNvCxnSpPr>
          <p:nvPr/>
        </p:nvCxnSpPr>
        <p:spPr>
          <a:xfrm>
            <a:off x="1769848" y="1877245"/>
            <a:ext cx="191057" cy="34313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A81DC40-94E5-4D76-86CB-6CC56C74B13E}"/>
                  </a:ext>
                </a:extLst>
              </p:cNvPr>
              <p:cNvSpPr txBox="1"/>
              <p:nvPr/>
            </p:nvSpPr>
            <p:spPr>
              <a:xfrm>
                <a:off x="1206115" y="3311853"/>
                <a:ext cx="1443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5828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5828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=8</m:t>
                      </m:r>
                    </m:oMath>
                  </m:oMathPara>
                </a14:m>
                <a:endParaRPr lang="en-US" sz="2000" dirty="0">
                  <a:solidFill>
                    <a:srgbClr val="00582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A81DC40-94E5-4D76-86CB-6CC56C74B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15" y="3311853"/>
                <a:ext cx="144379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1AC4AF1-AFA5-4843-AC60-5C68DE59C0EE}"/>
              </a:ext>
            </a:extLst>
          </p:cNvPr>
          <p:cNvCxnSpPr>
            <a:cxnSpLocks/>
          </p:cNvCxnSpPr>
          <p:nvPr/>
        </p:nvCxnSpPr>
        <p:spPr>
          <a:xfrm flipH="1" flipV="1">
            <a:off x="1845249" y="2707131"/>
            <a:ext cx="53908" cy="625112"/>
          </a:xfrm>
          <a:prstGeom prst="straightConnector1">
            <a:avLst/>
          </a:prstGeom>
          <a:ln w="5715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916671" y="1799504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6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0" grpId="0" animBg="1"/>
      <p:bldP spid="52" grpId="0"/>
      <p:bldP spid="54" grpId="0"/>
      <p:bldP spid="55" grpId="0"/>
      <p:bldP spid="57" grpId="0"/>
      <p:bldP spid="64" grpId="0"/>
      <p:bldP spid="20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ight Triangle 77">
            <a:extLst>
              <a:ext uri="{FF2B5EF4-FFF2-40B4-BE49-F238E27FC236}">
                <a16:creationId xmlns:a16="http://schemas.microsoft.com/office/drawing/2014/main" id="{D8CD9329-394A-4E66-BA77-E4DECC8A4C5D}"/>
              </a:ext>
            </a:extLst>
          </p:cNvPr>
          <p:cNvSpPr/>
          <p:nvPr/>
        </p:nvSpPr>
        <p:spPr>
          <a:xfrm>
            <a:off x="1637167" y="2462603"/>
            <a:ext cx="436299" cy="535072"/>
          </a:xfrm>
          <a:prstGeom prst="rtTriangle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B14737-1677-4256-B1CD-8200E14F9450}"/>
              </a:ext>
            </a:extLst>
          </p:cNvPr>
          <p:cNvSpPr/>
          <p:nvPr/>
        </p:nvSpPr>
        <p:spPr>
          <a:xfrm flipH="1">
            <a:off x="1184786" y="2459452"/>
            <a:ext cx="453561" cy="535072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660C13FB-529F-4A3B-B2B1-3648318159BE}"/>
              </a:ext>
            </a:extLst>
          </p:cNvPr>
          <p:cNvSpPr/>
          <p:nvPr/>
        </p:nvSpPr>
        <p:spPr>
          <a:xfrm flipH="1" flipV="1">
            <a:off x="2086534" y="2998177"/>
            <a:ext cx="441290" cy="578873"/>
          </a:xfrm>
          <a:prstGeom prst="rtTriangle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from a V vs T graph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-746019" y="2344985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1063762" y="412590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063765" y="384667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063768" y="356744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063771" y="328820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063797" y="300897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63774" y="272974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063777" y="245050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063780" y="217127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063783" y="18920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94524" y="36595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2951" y="311265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3484" y="255117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4508" y="198501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640059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081691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523323" y="301158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949322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508457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383188" y="3060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1180804" y="2171276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180804" y="2729742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180804" y="3288208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180804" y="3846674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180804" y="1892043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180804" y="2450509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180804" y="3567441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180804" y="4125907"/>
            <a:ext cx="15544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639152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080017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523323" y="1731891"/>
            <a:ext cx="0" cy="256032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94524" y="393343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-4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82951" y="33865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-2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753484" y="2825049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64508" y="225888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60177" y="1703687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1173988" y="1489466"/>
            <a:ext cx="0" cy="303941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166880" y="3004616"/>
            <a:ext cx="17191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1089668" y="2380423"/>
            <a:ext cx="137160" cy="1371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Oval 205"/>
          <p:cNvSpPr/>
          <p:nvPr/>
        </p:nvSpPr>
        <p:spPr>
          <a:xfrm>
            <a:off x="2005049" y="2935914"/>
            <a:ext cx="137160" cy="1371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39152" y="2450509"/>
            <a:ext cx="884171" cy="11177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2700" y="1574608"/>
            <a:ext cx="435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velocity at 3 seconds?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3822700" y="3105776"/>
            <a:ext cx="5026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acceleration from 1 s – 3 s?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822700" y="4528880"/>
            <a:ext cx="453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 is the displacement after 3 s?</a:t>
            </a:r>
          </a:p>
        </p:txBody>
      </p:sp>
      <p:sp>
        <p:nvSpPr>
          <p:cNvPr id="57" name="Oval 56"/>
          <p:cNvSpPr/>
          <p:nvPr/>
        </p:nvSpPr>
        <p:spPr>
          <a:xfrm>
            <a:off x="2446719" y="3493952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141211" y="2443554"/>
            <a:ext cx="497941" cy="695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1569943" y="2384017"/>
            <a:ext cx="137160" cy="1371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758BF1D-8FBC-48DC-BA8A-0706B0404DCB}"/>
              </a:ext>
            </a:extLst>
          </p:cNvPr>
          <p:cNvCxnSpPr/>
          <p:nvPr/>
        </p:nvCxnSpPr>
        <p:spPr>
          <a:xfrm>
            <a:off x="1180804" y="2729742"/>
            <a:ext cx="20116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CE01C7D-FCE7-4E14-BDD7-B3B55C180397}"/>
              </a:ext>
            </a:extLst>
          </p:cNvPr>
          <p:cNvSpPr txBox="1"/>
          <p:nvPr/>
        </p:nvSpPr>
        <p:spPr>
          <a:xfrm>
            <a:off x="5395599" y="2237263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DD4E35-C1C9-46BC-A6D6-639D79B71DE4}"/>
              </a:ext>
            </a:extLst>
          </p:cNvPr>
          <p:cNvSpPr txBox="1"/>
          <p:nvPr/>
        </p:nvSpPr>
        <p:spPr>
          <a:xfrm>
            <a:off x="4717686" y="3755773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= -2 m s</a:t>
            </a:r>
            <a:r>
              <a:rPr lang="en-US" sz="3200" baseline="30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394028-899F-4B50-AABC-838DE149C19C}"/>
              </a:ext>
            </a:extLst>
          </p:cNvPr>
          <p:cNvSpPr txBox="1"/>
          <p:nvPr/>
        </p:nvSpPr>
        <p:spPr>
          <a:xfrm>
            <a:off x="4897898" y="5367209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 = 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CB0CD3-B77F-492C-A634-DB482F6A6D7D}"/>
                  </a:ext>
                </a:extLst>
              </p:cNvPr>
              <p:cNvSpPr txBox="1"/>
              <p:nvPr/>
            </p:nvSpPr>
            <p:spPr>
              <a:xfrm>
                <a:off x="2117972" y="2314525"/>
                <a:ext cx="1140312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rgbClr val="FF99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CB0CD3-B77F-492C-A634-DB482F6A6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72" y="2314525"/>
                <a:ext cx="1140312" cy="34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6B8FC1-6859-45E8-BC93-73994B5CCC52}"/>
              </a:ext>
            </a:extLst>
          </p:cNvPr>
          <p:cNvCxnSpPr>
            <a:cxnSpLocks/>
          </p:cNvCxnSpPr>
          <p:nvPr/>
        </p:nvCxnSpPr>
        <p:spPr>
          <a:xfrm flipH="1">
            <a:off x="1766458" y="2551172"/>
            <a:ext cx="389809" cy="270867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236A1A-0DD1-42E5-A294-135551970ECE}"/>
                  </a:ext>
                </a:extLst>
              </p:cNvPr>
              <p:cNvSpPr txBox="1"/>
              <p:nvPr/>
            </p:nvSpPr>
            <p:spPr>
              <a:xfrm>
                <a:off x="1508457" y="1553501"/>
                <a:ext cx="104406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=−2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236A1A-0DD1-42E5-A294-135551970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57" y="1553501"/>
                <a:ext cx="1044068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4F807F3-FB7D-4C71-AEB4-62D89F841DF6}"/>
              </a:ext>
            </a:extLst>
          </p:cNvPr>
          <p:cNvCxnSpPr>
            <a:cxnSpLocks/>
          </p:cNvCxnSpPr>
          <p:nvPr/>
        </p:nvCxnSpPr>
        <p:spPr>
          <a:xfrm flipH="1">
            <a:off x="1784495" y="2036273"/>
            <a:ext cx="220554" cy="53614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40ECFD0-CAE1-4E73-98E5-BDAE5E44CF09}"/>
                  </a:ext>
                </a:extLst>
              </p:cNvPr>
              <p:cNvSpPr txBox="1"/>
              <p:nvPr/>
            </p:nvSpPr>
            <p:spPr>
              <a:xfrm>
                <a:off x="1131418" y="3311508"/>
                <a:ext cx="9621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dirty="0" smtClean="0">
                            <a:solidFill>
                              <a:srgbClr val="005828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005828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1400" b="0" i="1" dirty="0" smtClean="0">
                            <a:solidFill>
                              <a:srgbClr val="005828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005828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1400" b="0" i="1" dirty="0" smtClean="0">
                        <a:solidFill>
                          <a:srgbClr val="005828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=</m:t>
                    </m:r>
                  </m:oMath>
                </a14:m>
                <a:r>
                  <a:rPr lang="en-US" sz="1400" dirty="0">
                    <a:solidFill>
                      <a:srgbClr val="00582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40ECFD0-CAE1-4E73-98E5-BDAE5E44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8" y="3311508"/>
                <a:ext cx="962186" cy="307777"/>
              </a:xfrm>
              <a:prstGeom prst="rect">
                <a:avLst/>
              </a:prstGeom>
              <a:blipFill>
                <a:blip r:embed="rId4"/>
                <a:stretch>
                  <a:fillRect t="-5882" r="-191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5979797-1CBE-412B-BD57-077DB7730E11}"/>
              </a:ext>
            </a:extLst>
          </p:cNvPr>
          <p:cNvCxnSpPr>
            <a:cxnSpLocks/>
          </p:cNvCxnSpPr>
          <p:nvPr/>
        </p:nvCxnSpPr>
        <p:spPr>
          <a:xfrm flipH="1" flipV="1">
            <a:off x="1406975" y="2706097"/>
            <a:ext cx="53908" cy="625112"/>
          </a:xfrm>
          <a:prstGeom prst="straightConnector1">
            <a:avLst/>
          </a:prstGeom>
          <a:ln w="5715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1ED9DE9-BF8C-4FCD-A903-24EEB2E5AFC2}"/>
                  </a:ext>
                </a:extLst>
              </p:cNvPr>
              <p:cNvSpPr txBox="1"/>
              <p:nvPr/>
            </p:nvSpPr>
            <p:spPr>
              <a:xfrm>
                <a:off x="1456321" y="3755246"/>
                <a:ext cx="1409617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−2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=−1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1ED9DE9-BF8C-4FCD-A903-24EEB2E5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21" y="3755246"/>
                <a:ext cx="1409617" cy="34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CA8EACC-833E-45EE-9DD9-EB7149CC413B}"/>
              </a:ext>
            </a:extLst>
          </p:cNvPr>
          <p:cNvCxnSpPr>
            <a:cxnSpLocks/>
          </p:cNvCxnSpPr>
          <p:nvPr/>
        </p:nvCxnSpPr>
        <p:spPr>
          <a:xfrm flipV="1">
            <a:off x="2147051" y="3203440"/>
            <a:ext cx="205383" cy="5733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4A135C4-2756-4955-B20D-FE6CE5B8A330}"/>
              </a:ext>
            </a:extLst>
          </p:cNvPr>
          <p:cNvSpPr txBox="1"/>
          <p:nvPr/>
        </p:nvSpPr>
        <p:spPr>
          <a:xfrm>
            <a:off x="1707103" y="5353836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82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(2)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3200" dirty="0">
                <a:solidFill>
                  <a:srgbClr val="FF99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(1)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+ 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(-1)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490146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57" grpId="0" animBg="1"/>
      <p:bldP spid="68" grpId="0"/>
      <p:bldP spid="69" grpId="0"/>
      <p:bldP spid="70" grpId="0"/>
      <p:bldP spid="71" grpId="0"/>
      <p:bldP spid="73" grpId="0"/>
      <p:bldP spid="75" grpId="0"/>
      <p:bldP spid="81" grpId="0"/>
      <p:bldP spid="6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graphs to tell you MORE!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c 2"/>
          <p:cNvSpPr/>
          <p:nvPr/>
        </p:nvSpPr>
        <p:spPr>
          <a:xfrm flipH="1">
            <a:off x="754983" y="2045082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677202" y="4702088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 flipH="1">
            <a:off x="7296553" y="3398234"/>
            <a:ext cx="990599" cy="1117600"/>
          </a:xfrm>
          <a:prstGeom prst="arc">
            <a:avLst>
              <a:gd name="adj1" fmla="val 16481582"/>
              <a:gd name="adj2" fmla="val 5553607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27335" y="2228645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6846342" y="3734141"/>
            <a:ext cx="37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Area Under Curve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3465" y="1555148"/>
          <a:ext cx="3344324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4324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latin typeface="+mj-lt"/>
                        </a:rPr>
                        <a:t>Displacement vs Time</a:t>
                      </a:r>
                      <a:endParaRPr lang="en-US" sz="28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0282" y="4112252"/>
          <a:ext cx="2494633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4633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latin typeface="+mj-lt"/>
                        </a:rPr>
                        <a:t>Velocity vs Time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61970" y="4874458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08816" y="4112252"/>
          <a:ext cx="2569139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9139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latin typeface="+mj-lt"/>
                        </a:rPr>
                        <a:t>Velocity vs Time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C013DE-E3CC-473F-A702-B4A392A51BAA}"/>
              </a:ext>
            </a:extLst>
          </p:cNvPr>
          <p:cNvSpPr txBox="1"/>
          <p:nvPr/>
        </p:nvSpPr>
        <p:spPr>
          <a:xfrm>
            <a:off x="1415003" y="2814981"/>
            <a:ext cx="256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20D3F-FE5B-4965-A3D0-50778050E27C}"/>
              </a:ext>
            </a:extLst>
          </p:cNvPr>
          <p:cNvSpPr txBox="1"/>
          <p:nvPr/>
        </p:nvSpPr>
        <p:spPr>
          <a:xfrm>
            <a:off x="1250282" y="5465745"/>
            <a:ext cx="306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Acceleration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2D3B3-BFC7-4A63-831C-28BE7CEAF050}"/>
              </a:ext>
            </a:extLst>
          </p:cNvPr>
          <p:cNvSpPr txBox="1"/>
          <p:nvPr/>
        </p:nvSpPr>
        <p:spPr>
          <a:xfrm>
            <a:off x="4344935" y="2977901"/>
            <a:ext cx="334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</p:spTree>
    <p:extLst>
      <p:ext uri="{BB962C8B-B14F-4D97-AF65-F5344CB8AC3E}">
        <p14:creationId xmlns:p14="http://schemas.microsoft.com/office/powerpoint/2010/main" val="90926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an equation to calculate average speed/velocity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instantaneous velocity using the slope of a displacement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instantaneous acceleration using the slope of a velocity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overall displacement using the area of a velocity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83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The Kinematic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EE6AFA3D-DA07-470E-BB24-8B503961A1DE}"/>
              </a:ext>
            </a:extLst>
          </p:cNvPr>
          <p:cNvSpPr/>
          <p:nvPr/>
        </p:nvSpPr>
        <p:spPr>
          <a:xfrm rot="10800000">
            <a:off x="8321040" y="0"/>
            <a:ext cx="822955" cy="923330"/>
          </a:xfrm>
          <a:prstGeom prst="round1Rect">
            <a:avLst>
              <a:gd name="adj" fmla="val 274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187B-9471-400A-BA97-D68532999A8E}"/>
              </a:ext>
            </a:extLst>
          </p:cNvPr>
          <p:cNvSpPr txBox="1"/>
          <p:nvPr/>
        </p:nvSpPr>
        <p:spPr>
          <a:xfrm>
            <a:off x="8368839" y="0"/>
            <a:ext cx="7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584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Variables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67177" y="1531726"/>
          <a:ext cx="8438840" cy="13638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87768">
                  <a:extLst>
                    <a:ext uri="{9D8B030D-6E8A-4147-A177-3AD203B41FA5}">
                      <a16:colId xmlns:a16="http://schemas.microsoft.com/office/drawing/2014/main" val="41468326"/>
                    </a:ext>
                  </a:extLst>
                </a:gridCol>
                <a:gridCol w="1687768">
                  <a:extLst>
                    <a:ext uri="{9D8B030D-6E8A-4147-A177-3AD203B41FA5}">
                      <a16:colId xmlns:a16="http://schemas.microsoft.com/office/drawing/2014/main" val="3913875209"/>
                    </a:ext>
                  </a:extLst>
                </a:gridCol>
                <a:gridCol w="1687768">
                  <a:extLst>
                    <a:ext uri="{9D8B030D-6E8A-4147-A177-3AD203B41FA5}">
                      <a16:colId xmlns:a16="http://schemas.microsoft.com/office/drawing/2014/main" val="1852337657"/>
                    </a:ext>
                  </a:extLst>
                </a:gridCol>
                <a:gridCol w="1687768">
                  <a:extLst>
                    <a:ext uri="{9D8B030D-6E8A-4147-A177-3AD203B41FA5}">
                      <a16:colId xmlns:a16="http://schemas.microsoft.com/office/drawing/2014/main" val="3289836585"/>
                    </a:ext>
                  </a:extLst>
                </a:gridCol>
                <a:gridCol w="1687768">
                  <a:extLst>
                    <a:ext uri="{9D8B030D-6E8A-4147-A177-3AD203B41FA5}">
                      <a16:colId xmlns:a16="http://schemas.microsoft.com/office/drawing/2014/main" val="3710165256"/>
                    </a:ext>
                  </a:extLst>
                </a:gridCol>
              </a:tblGrid>
              <a:tr h="136387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Displacement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Initial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Final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4464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1462" y="3126560"/>
            <a:ext cx="8601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Whenever we are describing the motion of an accelerating object, there are five variables that we need to take into account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i="1" dirty="0">
                <a:latin typeface="+mj-lt"/>
              </a:rPr>
              <a:t>Note: The variables used in IB Physics vary slightly from other nomenclature standards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10E44-BDC1-48CE-9CAB-A6FE28A19EC7}"/>
              </a:ext>
            </a:extLst>
          </p:cNvPr>
          <p:cNvSpPr txBox="1"/>
          <p:nvPr/>
        </p:nvSpPr>
        <p:spPr>
          <a:xfrm>
            <a:off x="876300" y="1597334"/>
            <a:ext cx="6815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F9998-78B3-494B-A19E-69B48A910B8B}"/>
              </a:ext>
            </a:extLst>
          </p:cNvPr>
          <p:cNvSpPr txBox="1"/>
          <p:nvPr/>
        </p:nvSpPr>
        <p:spPr>
          <a:xfrm>
            <a:off x="7643811" y="1597334"/>
            <a:ext cx="6238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E649F-B461-43D6-BD7F-BE4F5BC5A1FE}"/>
              </a:ext>
            </a:extLst>
          </p:cNvPr>
          <p:cNvSpPr txBox="1"/>
          <p:nvPr/>
        </p:nvSpPr>
        <p:spPr>
          <a:xfrm>
            <a:off x="2505075" y="1597334"/>
            <a:ext cx="8675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4CA16-C0B9-4809-B102-D7B6978E4FC0}"/>
              </a:ext>
            </a:extLst>
          </p:cNvPr>
          <p:cNvSpPr txBox="1"/>
          <p:nvPr/>
        </p:nvSpPr>
        <p:spPr>
          <a:xfrm>
            <a:off x="4188090" y="1597334"/>
            <a:ext cx="7970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4EF25-2C31-4690-819E-1AF76A10893D}"/>
              </a:ext>
            </a:extLst>
          </p:cNvPr>
          <p:cNvSpPr txBox="1"/>
          <p:nvPr/>
        </p:nvSpPr>
        <p:spPr>
          <a:xfrm>
            <a:off x="5915950" y="1597334"/>
            <a:ext cx="7970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6114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vs Derived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0640" y="2679259"/>
          <a:ext cx="2324734" cy="1600233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18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0386" y="1602041"/>
            <a:ext cx="25252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Fundamental </a:t>
            </a:r>
          </a:p>
          <a:p>
            <a:r>
              <a:rPr lang="en-US" sz="3200" b="1" dirty="0"/>
              <a:t>S.I.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915" y="1603882"/>
            <a:ext cx="2500428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Derived Units</a:t>
            </a:r>
          </a:p>
          <a:p>
            <a:r>
              <a:rPr lang="en-US" sz="2400" dirty="0">
                <a:latin typeface="+mj-lt"/>
              </a:rPr>
              <a:t>Velocity: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Acceleration: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Force: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83527" y="1433945"/>
            <a:ext cx="10391" cy="4748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94EA5D-66B1-48AB-844B-C6B2254319D6}"/>
                  </a:ext>
                </a:extLst>
              </p:cNvPr>
              <p:cNvSpPr txBox="1"/>
              <p:nvPr/>
            </p:nvSpPr>
            <p:spPr>
              <a:xfrm>
                <a:off x="5507234" y="2402260"/>
                <a:ext cx="9014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94EA5D-66B1-48AB-844B-C6B225431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234" y="2402260"/>
                <a:ext cx="90146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7A106-E4C5-4DAA-A822-A58429097557}"/>
                  </a:ext>
                </a:extLst>
              </p:cNvPr>
              <p:cNvSpPr txBox="1"/>
              <p:nvPr/>
            </p:nvSpPr>
            <p:spPr>
              <a:xfrm>
                <a:off x="5578674" y="3563092"/>
                <a:ext cx="1128579" cy="677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7A106-E4C5-4DAA-A822-A58429097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74" y="3563092"/>
                <a:ext cx="1128579" cy="6773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BAC32A-6722-4C5F-A5B4-FE915EFF85D8}"/>
                  </a:ext>
                </a:extLst>
              </p:cNvPr>
              <p:cNvSpPr txBox="1"/>
              <p:nvPr/>
            </p:nvSpPr>
            <p:spPr>
              <a:xfrm>
                <a:off x="5571629" y="5111419"/>
                <a:ext cx="4537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BAC32A-6722-4C5F-A5B4-FE915EFF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29" y="5111419"/>
                <a:ext cx="45371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4A1355-E42F-44BA-96CE-63F8D4B2B41D}"/>
                  </a:ext>
                </a:extLst>
              </p:cNvPr>
              <p:cNvSpPr/>
              <p:nvPr/>
            </p:nvSpPr>
            <p:spPr>
              <a:xfrm>
                <a:off x="6741284" y="3363851"/>
                <a:ext cx="1962076" cy="888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4A1355-E42F-44BA-96CE-63F8D4B2B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84" y="3363851"/>
                <a:ext cx="1962076" cy="888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984D22-F8AD-4332-A2E8-E49C62D1C53D}"/>
                  </a:ext>
                </a:extLst>
              </p:cNvPr>
              <p:cNvSpPr/>
              <p:nvPr/>
            </p:nvSpPr>
            <p:spPr>
              <a:xfrm>
                <a:off x="5957966" y="5040217"/>
                <a:ext cx="2866426" cy="769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type m:val="skw"/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984D22-F8AD-4332-A2E8-E49C62D1C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966" y="5040217"/>
                <a:ext cx="2866426" cy="769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5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7" grpId="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Acceleration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3708" y="1602645"/>
                <a:ext cx="8487062" cy="98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𝑎𝑐𝑐𝑒𝑙𝑒𝑟𝑎𝑡𝑖𝑜𝑛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𝑖𝑛𝑖𝑡𝑖𝑎𝑙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44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8" y="1602645"/>
                <a:ext cx="8487062" cy="987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6316" y="4526198"/>
            <a:ext cx="8624454" cy="1519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316" y="2834171"/>
            <a:ext cx="8624454" cy="1501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8004" y="3432669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Symbols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0076" y="5117359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Units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6316" y="4818416"/>
            <a:ext cx="84170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	  </a:t>
            </a:r>
            <a:r>
              <a:rPr lang="en-US" altLang="en-US" sz="5400" dirty="0">
                <a:latin typeface="+mj-lt"/>
              </a:rPr>
              <a:t>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	       </a:t>
            </a:r>
            <a:endParaRPr lang="en-US" altLang="en-US" sz="5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6316" y="3127478"/>
            <a:ext cx="84170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   </a:t>
            </a:r>
            <a:r>
              <a:rPr lang="en-US" altLang="en-US" sz="5400" dirty="0">
                <a:latin typeface="+mj-lt"/>
              </a:rPr>
              <a:t>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	       </a:t>
            </a:r>
            <a:endParaRPr lang="en-US" altLang="en-US" sz="5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851910" y="5319874"/>
            <a:ext cx="435949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51910" y="3626515"/>
            <a:ext cx="435949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9829B3-1F2C-499E-AFC0-E8BA176836CA}"/>
              </a:ext>
            </a:extLst>
          </p:cNvPr>
          <p:cNvSpPr txBox="1"/>
          <p:nvPr/>
        </p:nvSpPr>
        <p:spPr>
          <a:xfrm>
            <a:off x="1707734" y="3010313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8D7C7-0C16-4029-A0B5-D0EDF8434542}"/>
              </a:ext>
            </a:extLst>
          </p:cNvPr>
          <p:cNvSpPr txBox="1"/>
          <p:nvPr/>
        </p:nvSpPr>
        <p:spPr>
          <a:xfrm>
            <a:off x="4931515" y="2660423"/>
            <a:ext cx="19639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 </a:t>
            </a:r>
            <a:r>
              <a:rPr lang="en-US" sz="6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2B14A-2A9F-497B-99E4-E1985FF8CB36}"/>
              </a:ext>
            </a:extLst>
          </p:cNvPr>
          <p:cNvSpPr txBox="1"/>
          <p:nvPr/>
        </p:nvSpPr>
        <p:spPr>
          <a:xfrm>
            <a:off x="5656874" y="3401013"/>
            <a:ext cx="5132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ED034-50F9-4F3E-A9BC-8F417F160454}"/>
              </a:ext>
            </a:extLst>
          </p:cNvPr>
          <p:cNvSpPr txBox="1"/>
          <p:nvPr/>
        </p:nvSpPr>
        <p:spPr>
          <a:xfrm>
            <a:off x="1347058" y="4864582"/>
            <a:ext cx="136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ms</a:t>
            </a:r>
            <a:r>
              <a:rPr lang="en-US" sz="48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48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FEA6F-5E9B-46B3-862A-8E0259B0DE68}"/>
              </a:ext>
            </a:extLst>
          </p:cNvPr>
          <p:cNvSpPr txBox="1"/>
          <p:nvPr/>
        </p:nvSpPr>
        <p:spPr>
          <a:xfrm>
            <a:off x="4234476" y="4538425"/>
            <a:ext cx="136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ms</a:t>
            </a:r>
            <a:r>
              <a:rPr lang="en-US" sz="48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8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98D0E-4E28-4EAE-97F8-163E4B5ADDC5}"/>
              </a:ext>
            </a:extLst>
          </p:cNvPr>
          <p:cNvSpPr txBox="1"/>
          <p:nvPr/>
        </p:nvSpPr>
        <p:spPr>
          <a:xfrm>
            <a:off x="6243653" y="4519903"/>
            <a:ext cx="136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ms</a:t>
            </a:r>
            <a:r>
              <a:rPr lang="en-US" sz="4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3FCCE8-BD54-4A6E-A6C3-62472252FA78}"/>
              </a:ext>
            </a:extLst>
          </p:cNvPr>
          <p:cNvSpPr txBox="1"/>
          <p:nvPr/>
        </p:nvSpPr>
        <p:spPr>
          <a:xfrm>
            <a:off x="5696721" y="5214202"/>
            <a:ext cx="445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B7D2A-CFAA-48F6-981A-C429E3D82E33}"/>
              </a:ext>
            </a:extLst>
          </p:cNvPr>
          <p:cNvSpPr txBox="1"/>
          <p:nvPr/>
        </p:nvSpPr>
        <p:spPr>
          <a:xfrm>
            <a:off x="5676008" y="4519903"/>
            <a:ext cx="431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93804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this unit…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9802" y="1300766"/>
            <a:ext cx="20963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m/s/s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9802" y="2287573"/>
            <a:ext cx="1760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m/s</a:t>
            </a:r>
            <a:r>
              <a:rPr lang="en-US" sz="6600" baseline="30000" dirty="0">
                <a:latin typeface="+mj-lt"/>
              </a:rPr>
              <a:t>2</a:t>
            </a:r>
            <a:endParaRPr lang="en-US" sz="6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4" y="1680906"/>
            <a:ext cx="5610722" cy="3795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9801" y="3274380"/>
            <a:ext cx="1830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m s</a:t>
            </a:r>
            <a:r>
              <a:rPr lang="en-US" sz="6600" baseline="30000" dirty="0">
                <a:latin typeface="+mj-lt"/>
              </a:rPr>
              <a:t>-2</a:t>
            </a:r>
            <a:endParaRPr lang="en-US" sz="6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55666" y="1872106"/>
                <a:ext cx="2122757" cy="830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4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66" y="1872106"/>
                <a:ext cx="2122757" cy="830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C365C5-C485-4FD0-A9B6-E222A3A3F7F3}"/>
              </a:ext>
            </a:extLst>
          </p:cNvPr>
          <p:cNvSpPr/>
          <p:nvPr/>
        </p:nvSpPr>
        <p:spPr>
          <a:xfrm>
            <a:off x="6039801" y="3395569"/>
            <a:ext cx="1830950" cy="871631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0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029" y="1531726"/>
            <a:ext cx="829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What is the acceleration of a car that accelerates from 15 m s</a:t>
            </a:r>
            <a:r>
              <a:rPr lang="en-US" sz="3200" baseline="30000" dirty="0">
                <a:latin typeface="Calibri Light" panose="020F0302020204030204" pitchFamily="34" charset="0"/>
              </a:rPr>
              <a:t>-1</a:t>
            </a:r>
            <a:r>
              <a:rPr lang="en-US" sz="3200" dirty="0">
                <a:latin typeface="Calibri Light" panose="020F0302020204030204" pitchFamily="34" charset="0"/>
              </a:rPr>
              <a:t> to 35 m s</a:t>
            </a:r>
            <a:r>
              <a:rPr lang="en-US" sz="3200" baseline="30000" dirty="0">
                <a:latin typeface="Calibri Light" panose="020F0302020204030204" pitchFamily="34" charset="0"/>
              </a:rPr>
              <a:t>-1</a:t>
            </a:r>
            <a:r>
              <a:rPr lang="en-US" sz="3200" dirty="0">
                <a:latin typeface="Calibri Light" panose="020F0302020204030204" pitchFamily="34" charset="0"/>
              </a:rPr>
              <a:t> in 10 seconds?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26029" y="2987974"/>
              <a:ext cx="3023507" cy="2955108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2085420"/>
                  </p:ext>
                </p:extLst>
              </p:nvPr>
            </p:nvGraphicFramePr>
            <p:xfrm>
              <a:off x="426029" y="2987974"/>
              <a:ext cx="3023507" cy="2955108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89844" b="-3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898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89844" b="-10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301653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2F43A3-A896-49EA-B311-1DDBC32AEA8B}"/>
                  </a:ext>
                </a:extLst>
              </p:cNvPr>
              <p:cNvSpPr txBox="1"/>
              <p:nvPr/>
            </p:nvSpPr>
            <p:spPr>
              <a:xfrm>
                <a:off x="4339309" y="3366704"/>
                <a:ext cx="2064348" cy="949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2F43A3-A896-49EA-B311-1DDBC32AE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09" y="3366704"/>
                <a:ext cx="2064348" cy="949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77397B-43C3-4B8A-9E00-4C279EC91622}"/>
                  </a:ext>
                </a:extLst>
              </p:cNvPr>
              <p:cNvSpPr txBox="1"/>
              <p:nvPr/>
            </p:nvSpPr>
            <p:spPr>
              <a:xfrm>
                <a:off x="5170018" y="4977289"/>
                <a:ext cx="2467278" cy="5665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77397B-43C3-4B8A-9E00-4C279EC9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018" y="4977289"/>
                <a:ext cx="2467278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EF6E04A-DB29-4775-91AC-412605802B31}"/>
              </a:ext>
            </a:extLst>
          </p:cNvPr>
          <p:cNvSpPr/>
          <p:nvPr/>
        </p:nvSpPr>
        <p:spPr>
          <a:xfrm>
            <a:off x="1400372" y="3000853"/>
            <a:ext cx="186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ms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61EF9-5A12-4E99-BC8D-08CC93883767}"/>
              </a:ext>
            </a:extLst>
          </p:cNvPr>
          <p:cNvSpPr/>
          <p:nvPr/>
        </p:nvSpPr>
        <p:spPr>
          <a:xfrm>
            <a:off x="1400372" y="3738323"/>
            <a:ext cx="186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 ms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1EC45-1786-4595-87B2-427D5D76C76B}"/>
              </a:ext>
            </a:extLst>
          </p:cNvPr>
          <p:cNvSpPr/>
          <p:nvPr/>
        </p:nvSpPr>
        <p:spPr>
          <a:xfrm>
            <a:off x="1781886" y="5222317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1CB13-487B-4A89-BF92-7C85E96E8A03}"/>
              </a:ext>
            </a:extLst>
          </p:cNvPr>
          <p:cNvSpPr/>
          <p:nvPr/>
        </p:nvSpPr>
        <p:spPr>
          <a:xfrm>
            <a:off x="2124127" y="4486759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15773E-50EB-4119-A593-D10333773A8E}"/>
                  </a:ext>
                </a:extLst>
              </p:cNvPr>
              <p:cNvSpPr txBox="1"/>
              <p:nvPr/>
            </p:nvSpPr>
            <p:spPr>
              <a:xfrm>
                <a:off x="6403657" y="3267107"/>
                <a:ext cx="214642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15773E-50EB-4119-A593-D10333773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57" y="3267107"/>
                <a:ext cx="2146421" cy="1052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052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/>
      <p:bldP spid="10" grpId="0"/>
      <p:bldP spid="11" grpId="0"/>
      <p:bldP spid="12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029" y="1512676"/>
            <a:ext cx="8341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Find the average acceleration of a northbound train that slows down from 12 m s</a:t>
            </a:r>
            <a:r>
              <a:rPr lang="en-US" sz="3200" baseline="30000" dirty="0">
                <a:latin typeface="Calibri Light" panose="020F0302020204030204" pitchFamily="34" charset="0"/>
              </a:rPr>
              <a:t>-1</a:t>
            </a:r>
            <a:r>
              <a:rPr lang="en-US" sz="3200" dirty="0">
                <a:latin typeface="Calibri Light" panose="020F0302020204030204" pitchFamily="34" charset="0"/>
              </a:rPr>
              <a:t> to a complete stop in 8 sec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0735" y="2633258"/>
            <a:ext cx="5136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Calibri Light" panose="020F0302020204030204" pitchFamily="34" charset="0"/>
              </a:rPr>
              <a:t>*Tip: You </a:t>
            </a:r>
            <a:r>
              <a:rPr lang="en-US" sz="2800" i="1" u="sng" dirty="0">
                <a:solidFill>
                  <a:srgbClr val="002060"/>
                </a:solidFill>
                <a:latin typeface="Calibri Light" panose="020F0302020204030204" pitchFamily="34" charset="0"/>
              </a:rPr>
              <a:t>can</a:t>
            </a:r>
            <a:r>
              <a:rPr lang="en-US" sz="2800" i="1" dirty="0">
                <a:solidFill>
                  <a:srgbClr val="002060"/>
                </a:solidFill>
                <a:latin typeface="Calibri Light" panose="020F0302020204030204" pitchFamily="34" charset="0"/>
              </a:rPr>
              <a:t> get a negative value!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426029" y="3156478"/>
              <a:ext cx="3023507" cy="2955108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766604"/>
                  </p:ext>
                </p:extLst>
              </p:nvPr>
            </p:nvGraphicFramePr>
            <p:xfrm>
              <a:off x="426029" y="3156478"/>
              <a:ext cx="3023507" cy="2955108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000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3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73C01-0020-41F3-AEFB-DCE336133BA0}"/>
                  </a:ext>
                </a:extLst>
              </p:cNvPr>
              <p:cNvSpPr txBox="1"/>
              <p:nvPr/>
            </p:nvSpPr>
            <p:spPr>
              <a:xfrm>
                <a:off x="4314825" y="3593234"/>
                <a:ext cx="2064348" cy="949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73C01-0020-41F3-AEFB-DCE33613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25" y="3593234"/>
                <a:ext cx="2064348" cy="949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830976-F8C1-445C-80CD-BD9033CA40D6}"/>
                  </a:ext>
                </a:extLst>
              </p:cNvPr>
              <p:cNvSpPr txBox="1"/>
              <p:nvPr/>
            </p:nvSpPr>
            <p:spPr>
              <a:xfrm>
                <a:off x="5170018" y="4977289"/>
                <a:ext cx="3259162" cy="566565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830976-F8C1-445C-80CD-BD9033CA4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018" y="4977289"/>
                <a:ext cx="3259162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90A9343-9344-4553-9E87-2FA707318FD2}"/>
              </a:ext>
            </a:extLst>
          </p:cNvPr>
          <p:cNvSpPr/>
          <p:nvPr/>
        </p:nvSpPr>
        <p:spPr>
          <a:xfrm>
            <a:off x="1400372" y="3168279"/>
            <a:ext cx="186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ms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523953-DC35-4FE6-8211-758AB545636C}"/>
              </a:ext>
            </a:extLst>
          </p:cNvPr>
          <p:cNvSpPr/>
          <p:nvPr/>
        </p:nvSpPr>
        <p:spPr>
          <a:xfrm>
            <a:off x="1539032" y="3905749"/>
            <a:ext cx="1584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ms</a:t>
            </a:r>
            <a:r>
              <a:rPr lang="en-US" sz="4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64455C-DC3A-43EA-B72C-77925DC2EE24}"/>
              </a:ext>
            </a:extLst>
          </p:cNvPr>
          <p:cNvSpPr/>
          <p:nvPr/>
        </p:nvSpPr>
        <p:spPr>
          <a:xfrm>
            <a:off x="1920546" y="5389743"/>
            <a:ext cx="821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45A07-530D-47F0-93AD-A7A06866C34E}"/>
              </a:ext>
            </a:extLst>
          </p:cNvPr>
          <p:cNvSpPr/>
          <p:nvPr/>
        </p:nvSpPr>
        <p:spPr>
          <a:xfrm>
            <a:off x="2124127" y="4654185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A77504-0764-42C6-AEA6-1B5C22EAEEF7}"/>
                  </a:ext>
                </a:extLst>
              </p:cNvPr>
              <p:cNvSpPr txBox="1"/>
              <p:nvPr/>
            </p:nvSpPr>
            <p:spPr>
              <a:xfrm>
                <a:off x="6379173" y="3516644"/>
                <a:ext cx="189154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A77504-0764-42C6-AEA6-1B5C22EAE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73" y="3516644"/>
                <a:ext cx="1891543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41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for v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3708" y="1602645"/>
                <a:ext cx="3187631" cy="1165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60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8" y="1602645"/>
                <a:ext cx="3187631" cy="1165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5207" y="4736784"/>
                <a:ext cx="43538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6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6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88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207" y="4736784"/>
                <a:ext cx="4353893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B5527C-606F-402D-835C-3AF7CCF2C9A0}"/>
              </a:ext>
            </a:extLst>
          </p:cNvPr>
          <p:cNvCxnSpPr/>
          <p:nvPr/>
        </p:nvCxnSpPr>
        <p:spPr>
          <a:xfrm>
            <a:off x="3247057" y="3041334"/>
            <a:ext cx="1085850" cy="169545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5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9" y="1531726"/>
            <a:ext cx="7919932" cy="32686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AEDAD2-9261-492E-A4D1-40F4AE5279D7}"/>
              </a:ext>
            </a:extLst>
          </p:cNvPr>
          <p:cNvSpPr/>
          <p:nvPr/>
        </p:nvSpPr>
        <p:spPr>
          <a:xfrm>
            <a:off x="714375" y="2133600"/>
            <a:ext cx="1638300" cy="3810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B125D288-9129-499F-80BC-E0C3CC62CE12}"/>
              </a:ext>
            </a:extLst>
          </p:cNvPr>
          <p:cNvSpPr/>
          <p:nvPr/>
        </p:nvSpPr>
        <p:spPr>
          <a:xfrm>
            <a:off x="1386330" y="3261845"/>
            <a:ext cx="4416802" cy="2278179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 have I gone?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15737" y="3264096"/>
            <a:ext cx="4387395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86330" y="1685109"/>
            <a:ext cx="1" cy="38632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63468" y="5530368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638644" y="2922287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9442" y="5909208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260385" y="525800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60384" y="495637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60384" y="468400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60384" y="441243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60384" y="414006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60384" y="386770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60385" y="356572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260384" y="326409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60384" y="299172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60384" y="272015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60384" y="244778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60384" y="217542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0046" y="47662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0046" y="42331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046" y="36862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046" y="30771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2479" y="2530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836647" y="5548432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76608" y="5548432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716568" y="5548432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61290" y="5548432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06011" y="5543209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45969" y="5543209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87259" y="5543209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925884" y="554406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64509" y="5543209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805650" y="5543209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41758" y="554002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20152" y="5604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98740" y="5609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9802" y="56040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68082" y="56023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82559" y="56066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9287" y="5609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4018" y="55956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43459" y="56040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9759" y="56059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07754" y="55951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28742" y="55951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694601" y="5535668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81585" y="56038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8148" y="200344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cxnSp>
        <p:nvCxnSpPr>
          <p:cNvPr id="56" name="Straight Connector 55"/>
          <p:cNvCxnSpPr>
            <a:stCxn id="46" idx="0"/>
          </p:cNvCxnSpPr>
          <p:nvPr/>
        </p:nvCxnSpPr>
        <p:spPr>
          <a:xfrm flipV="1">
            <a:off x="5803132" y="3264096"/>
            <a:ext cx="0" cy="2342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E7F03-3067-4096-95F1-7F37196A98B2}"/>
              </a:ext>
            </a:extLst>
          </p:cNvPr>
          <p:cNvGrpSpPr/>
          <p:nvPr/>
        </p:nvGrpSpPr>
        <p:grpSpPr>
          <a:xfrm>
            <a:off x="1415737" y="2660660"/>
            <a:ext cx="4387395" cy="416519"/>
            <a:chOff x="1415737" y="2660660"/>
            <a:chExt cx="4387395" cy="41651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BBFDED0-491E-480E-9405-94F133943F6B}"/>
                </a:ext>
              </a:extLst>
            </p:cNvPr>
            <p:cNvCxnSpPr/>
            <p:nvPr/>
          </p:nvCxnSpPr>
          <p:spPr>
            <a:xfrm>
              <a:off x="1415737" y="3077179"/>
              <a:ext cx="43873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35023E4-D12A-4A2F-A624-BE98B378B919}"/>
                </a:ext>
              </a:extLst>
            </p:cNvPr>
            <p:cNvSpPr txBox="1"/>
            <p:nvPr/>
          </p:nvSpPr>
          <p:spPr>
            <a:xfrm>
              <a:off x="3123499" y="2660660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10 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901084-E8CF-41FC-B8D5-2E8AF9352CB6}"/>
              </a:ext>
            </a:extLst>
          </p:cNvPr>
          <p:cNvGrpSpPr/>
          <p:nvPr/>
        </p:nvGrpSpPr>
        <p:grpSpPr>
          <a:xfrm>
            <a:off x="6014180" y="3264096"/>
            <a:ext cx="1093569" cy="2233453"/>
            <a:chOff x="6014180" y="3264096"/>
            <a:chExt cx="1093569" cy="2233453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5AAB1CA-A724-4EB3-B2D3-FBF146F4AA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4180" y="3264096"/>
              <a:ext cx="0" cy="223345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B8900CD-0F52-47B3-AC81-41C22C731C47}"/>
                </a:ext>
              </a:extLst>
            </p:cNvPr>
            <p:cNvSpPr txBox="1"/>
            <p:nvPr/>
          </p:nvSpPr>
          <p:spPr>
            <a:xfrm>
              <a:off x="6014180" y="4180767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80 m s</a:t>
              </a:r>
              <a:r>
                <a:rPr lang="en-US" sz="2000" baseline="30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EBF5068-A91F-4998-81DD-281F02C4EB22}"/>
                  </a:ext>
                </a:extLst>
              </p:cNvPr>
              <p:cNvSpPr txBox="1"/>
              <p:nvPr/>
            </p:nvSpPr>
            <p:spPr>
              <a:xfrm>
                <a:off x="3995764" y="1698925"/>
                <a:ext cx="47790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=800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EBF5068-A91F-4998-81DD-281F02C4E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764" y="1698925"/>
                <a:ext cx="4779001" cy="369332"/>
              </a:xfrm>
              <a:prstGeom prst="rect">
                <a:avLst/>
              </a:prstGeom>
              <a:blipFill>
                <a:blip r:embed="rId2"/>
                <a:stretch>
                  <a:fillRect t="-1667" r="-17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49815C9-A041-4143-8081-D3118E85E560}"/>
                  </a:ext>
                </a:extLst>
              </p:cNvPr>
              <p:cNvSpPr txBox="1"/>
              <p:nvPr/>
            </p:nvSpPr>
            <p:spPr>
              <a:xfrm>
                <a:off x="2382229" y="2156248"/>
                <a:ext cx="64059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𝑔𝑟𝑎𝑝h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49815C9-A041-4143-8081-D3118E85E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29" y="2156248"/>
                <a:ext cx="6405921" cy="369332"/>
              </a:xfrm>
              <a:prstGeom prst="rect">
                <a:avLst/>
              </a:prstGeom>
              <a:blipFill>
                <a:blip r:embed="rId3"/>
                <a:stretch>
                  <a:fillRect t="-1667" r="-123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3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graphs to tell you MORE!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c 2"/>
          <p:cNvSpPr/>
          <p:nvPr/>
        </p:nvSpPr>
        <p:spPr>
          <a:xfrm flipH="1">
            <a:off x="754983" y="2045082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677202" y="4702088"/>
            <a:ext cx="990599" cy="1117600"/>
          </a:xfrm>
          <a:prstGeom prst="arc">
            <a:avLst>
              <a:gd name="adj1" fmla="val 16132153"/>
              <a:gd name="adj2" fmla="val 5553607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 flipH="1">
            <a:off x="7374334" y="3415549"/>
            <a:ext cx="990599" cy="1117600"/>
          </a:xfrm>
          <a:prstGeom prst="arc">
            <a:avLst>
              <a:gd name="adj1" fmla="val 16481582"/>
              <a:gd name="adj2" fmla="val 5553607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27335" y="2228645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6826298" y="3748497"/>
            <a:ext cx="37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Area Under Curve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3465" y="1555148"/>
          <a:ext cx="3344324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4324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latin typeface="+mj-lt"/>
                        </a:rPr>
                        <a:t>Displacement vs Time</a:t>
                      </a:r>
                      <a:endParaRPr lang="en-US" sz="28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0282" y="4112252"/>
          <a:ext cx="2494633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4633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latin typeface="+mj-lt"/>
                        </a:rPr>
                        <a:t>Velocity vs Time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61970" y="4874458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Slope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86597" y="4129567"/>
          <a:ext cx="2569139" cy="83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9139">
                  <a:extLst>
                    <a:ext uri="{9D8B030D-6E8A-4147-A177-3AD203B41FA5}">
                      <a16:colId xmlns:a16="http://schemas.microsoft.com/office/drawing/2014/main" val="10651132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latin typeface="+mj-lt"/>
                        </a:rPr>
                        <a:t>Velocity vs Time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3848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1524" y="2839516"/>
            <a:ext cx="166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Velocity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8018" y="5496522"/>
            <a:ext cx="25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Acceleration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96577-27DA-4775-958D-6B948C54A836}"/>
              </a:ext>
            </a:extLst>
          </p:cNvPr>
          <p:cNvSpPr txBox="1"/>
          <p:nvPr/>
        </p:nvSpPr>
        <p:spPr>
          <a:xfrm>
            <a:off x="4413206" y="3012078"/>
            <a:ext cx="325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</p:spTree>
    <p:extLst>
      <p:ext uri="{BB962C8B-B14F-4D97-AF65-F5344CB8AC3E}">
        <p14:creationId xmlns:p14="http://schemas.microsoft.com/office/powerpoint/2010/main" val="211966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C078470-90AB-4F55-8BA5-63DCFFEF0F72}"/>
              </a:ext>
            </a:extLst>
          </p:cNvPr>
          <p:cNvSpPr/>
          <p:nvPr/>
        </p:nvSpPr>
        <p:spPr>
          <a:xfrm>
            <a:off x="1365385" y="4841660"/>
            <a:ext cx="3534372" cy="573312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B0A942E6-84FE-4C78-99D8-BC1E4E873436}"/>
              </a:ext>
            </a:extLst>
          </p:cNvPr>
          <p:cNvSpPr/>
          <p:nvPr/>
        </p:nvSpPr>
        <p:spPr>
          <a:xfrm flipH="1">
            <a:off x="1383065" y="3747818"/>
            <a:ext cx="1776423" cy="1093288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0E981CD-7133-4317-88D6-8BC4DF3C7A25}"/>
              </a:ext>
            </a:extLst>
          </p:cNvPr>
          <p:cNvSpPr/>
          <p:nvPr/>
        </p:nvSpPr>
        <p:spPr>
          <a:xfrm>
            <a:off x="3159489" y="3758006"/>
            <a:ext cx="1740268" cy="1082862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AA5B57E9-C34C-439E-9485-D3018290F8A6}"/>
              </a:ext>
            </a:extLst>
          </p:cNvPr>
          <p:cNvSpPr/>
          <p:nvPr/>
        </p:nvSpPr>
        <p:spPr>
          <a:xfrm flipH="1">
            <a:off x="3119480" y="2624821"/>
            <a:ext cx="1776423" cy="1133684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 have I gone?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360204" y="1680906"/>
            <a:ext cx="0" cy="37629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337342" y="5425869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-664769" y="286186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43316" y="5804709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1234259" y="515350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234258" y="485187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234258" y="457951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234258" y="430793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234258" y="403556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234258" y="376320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34259" y="346122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34258" y="315959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234258" y="288723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234258" y="261565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234258" y="234328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234258" y="207092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33920" y="46617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3920" y="41286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33920" y="35817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33920" y="29726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6353" y="24255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1810521" y="5443933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250482" y="5443933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690442" y="5443933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135164" y="5443933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579885" y="543871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019843" y="543871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4461133" y="543871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899758" y="5439565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338383" y="543871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779524" y="543871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215632" y="5435525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094026" y="55003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72614" y="5505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863676" y="5499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41956" y="54978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56433" y="55021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53161" y="5505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27892" y="54911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17333" y="5499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03633" y="5501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181628" y="54906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02616" y="54906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6668475" y="5431169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455459" y="54993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2022" y="189894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cxnSp>
        <p:nvCxnSpPr>
          <p:cNvPr id="106" name="Straight Connector 105"/>
          <p:cNvCxnSpPr>
            <a:stCxn id="80" idx="3"/>
          </p:cNvCxnSpPr>
          <p:nvPr/>
        </p:nvCxnSpPr>
        <p:spPr>
          <a:xfrm>
            <a:off x="1285740" y="2610235"/>
            <a:ext cx="3614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899758" y="2598719"/>
            <a:ext cx="0" cy="2891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E30D0C-5858-4748-AF23-B2D0E32CE25E}"/>
                  </a:ext>
                </a:extLst>
              </p:cNvPr>
              <p:cNvSpPr txBox="1"/>
              <p:nvPr/>
            </p:nvSpPr>
            <p:spPr>
              <a:xfrm>
                <a:off x="1946507" y="1758122"/>
                <a:ext cx="62360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𝑔𝑟𝑎𝑝h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=480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E30D0C-5858-4748-AF23-B2D0E32CE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07" y="1758122"/>
                <a:ext cx="6236001" cy="369332"/>
              </a:xfrm>
              <a:prstGeom prst="rect">
                <a:avLst/>
              </a:prstGeom>
              <a:blipFill>
                <a:blip r:embed="rId2"/>
                <a:stretch>
                  <a:fillRect r="-136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EE7BB-35BA-4C06-8FC6-795978F629EA}"/>
                  </a:ext>
                </a:extLst>
              </p:cNvPr>
              <p:cNvSpPr txBox="1"/>
              <p:nvPr/>
            </p:nvSpPr>
            <p:spPr>
              <a:xfrm>
                <a:off x="4936308" y="3747818"/>
                <a:ext cx="2876878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EE7BB-35BA-4C06-8FC6-795978F62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08" y="3747818"/>
                <a:ext cx="2876878" cy="5936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BAE45A-4AA7-4929-B0C8-7A37D7D6DFBE}"/>
                  </a:ext>
                </a:extLst>
              </p:cNvPr>
              <p:cNvSpPr txBox="1"/>
              <p:nvPr/>
            </p:nvSpPr>
            <p:spPr>
              <a:xfrm>
                <a:off x="5813664" y="2610235"/>
                <a:ext cx="2318648" cy="77104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BAE45A-4AA7-4929-B0C8-7A37D7D6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64" y="2610235"/>
                <a:ext cx="2318648" cy="771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/>
          <p:cNvCxnSpPr>
            <a:cxnSpLocks/>
          </p:cNvCxnSpPr>
          <p:nvPr/>
        </p:nvCxnSpPr>
        <p:spPr>
          <a:xfrm flipV="1">
            <a:off x="1360204" y="2610235"/>
            <a:ext cx="3539554" cy="22416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DF13768-9EB6-4975-B24A-A75FBAFCE985}"/>
              </a:ext>
            </a:extLst>
          </p:cNvPr>
          <p:cNvSpPr/>
          <p:nvPr/>
        </p:nvSpPr>
        <p:spPr>
          <a:xfrm>
            <a:off x="833920" y="3581790"/>
            <a:ext cx="395158" cy="356814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0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19201 0.16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5" grpId="0" animBg="1"/>
      <p:bldP spid="108" grpId="0" animBg="1"/>
      <p:bldP spid="109" grpId="0" animBg="1"/>
      <p:bldP spid="109" grpId="1" animBg="1"/>
      <p:bldP spid="109" grpId="2" animBg="1"/>
      <p:bldP spid="55" grpId="0"/>
      <p:bldP spid="3" grpId="0"/>
      <p:bldP spid="74" grpId="0" animBg="1"/>
      <p:bldP spid="1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9" y="1531726"/>
            <a:ext cx="7919932" cy="3268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DDA4C-278A-49E9-AA52-8ED303AEF8A7}"/>
              </a:ext>
            </a:extLst>
          </p:cNvPr>
          <p:cNvSpPr/>
          <p:nvPr/>
        </p:nvSpPr>
        <p:spPr>
          <a:xfrm>
            <a:off x="695324" y="3790950"/>
            <a:ext cx="1895475" cy="914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8549</TotalTime>
  <Words>4818</Words>
  <Application>Microsoft Office PowerPoint</Application>
  <PresentationFormat>On-screen Show (4:3)</PresentationFormat>
  <Paragraphs>1788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9" baseType="lpstr">
      <vt:lpstr>Calibri</vt:lpstr>
      <vt:lpstr>Calibri Light</vt:lpstr>
      <vt:lpstr>Cambria</vt:lpstr>
      <vt:lpstr>Cambria Math</vt:lpstr>
      <vt:lpstr>Ebrima</vt:lpstr>
      <vt:lpstr>Montserrat</vt:lpstr>
      <vt:lpstr>Wingdings</vt:lpstr>
      <vt:lpstr>Retrospect</vt:lpstr>
      <vt:lpstr>MOTION</vt:lpstr>
      <vt:lpstr>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Displacement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from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Kinematic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Projectile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- 1 - Motion</dc:title>
  <dc:creator>Joe Cossette</dc:creator>
  <cp:lastModifiedBy>Joe Cossette</cp:lastModifiedBy>
  <cp:revision>113</cp:revision>
  <dcterms:created xsi:type="dcterms:W3CDTF">2014-08-31T00:23:19Z</dcterms:created>
  <dcterms:modified xsi:type="dcterms:W3CDTF">2021-02-20T16:01:53Z</dcterms:modified>
</cp:coreProperties>
</file>