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19" r:id="rId3"/>
    <p:sldId id="376" r:id="rId4"/>
    <p:sldId id="320" r:id="rId5"/>
    <p:sldId id="387" r:id="rId6"/>
    <p:sldId id="330" r:id="rId7"/>
    <p:sldId id="378" r:id="rId8"/>
    <p:sldId id="325" r:id="rId9"/>
    <p:sldId id="379" r:id="rId10"/>
    <p:sldId id="332" r:id="rId11"/>
    <p:sldId id="380" r:id="rId12"/>
    <p:sldId id="317" r:id="rId13"/>
    <p:sldId id="381" r:id="rId14"/>
    <p:sldId id="375" r:id="rId15"/>
    <p:sldId id="382" r:id="rId16"/>
    <p:sldId id="293" r:id="rId17"/>
    <p:sldId id="383" r:id="rId18"/>
    <p:sldId id="328" r:id="rId19"/>
    <p:sldId id="384" r:id="rId20"/>
    <p:sldId id="385" r:id="rId21"/>
    <p:sldId id="327" r:id="rId22"/>
    <p:sldId id="371" r:id="rId23"/>
    <p:sldId id="3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504" autoAdjust="0"/>
    <p:restoredTop sz="94660"/>
  </p:normalViewPr>
  <p:slideViewPr>
    <p:cSldViewPr snapToGrid="0">
      <p:cViewPr>
        <p:scale>
          <a:sx n="100" d="100"/>
          <a:sy n="100" d="100"/>
        </p:scale>
        <p:origin x="354" y="-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Uncertainty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Unit 1 | Science skills</a:t>
            </a:r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1531726"/>
            <a:ext cx="6858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1531726"/>
            <a:ext cx="6858000" cy="2578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3ED310-5389-4486-8C52-ACBCA7AABDBA}"/>
              </a:ext>
            </a:extLst>
          </p:cNvPr>
          <p:cNvSpPr/>
          <p:nvPr/>
        </p:nvSpPr>
        <p:spPr>
          <a:xfrm>
            <a:off x="774288" y="3663692"/>
            <a:ext cx="2521362" cy="408033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Game Show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016581"/>
              </p:ext>
            </p:extLst>
          </p:nvPr>
        </p:nvGraphicFramePr>
        <p:xfrm>
          <a:off x="109727" y="1397000"/>
          <a:ext cx="8924545" cy="48605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Question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Answer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Uncertainty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Actual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Points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1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2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4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5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6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7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45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 Game Show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9727" y="1397000"/>
          <a:ext cx="8924545" cy="48605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95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Question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Answer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Uncertainty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Actual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none" strike="noStrike" dirty="0">
                          <a:effectLst/>
                          <a:latin typeface="+mj-lt"/>
                        </a:rPr>
                        <a:t>Points</a:t>
                      </a:r>
                      <a:endParaRPr lang="en-US" sz="2400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1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2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b="1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4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5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6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>
                          <a:effectLst/>
                          <a:latin typeface="+mj-lt"/>
                        </a:rPr>
                        <a:t>7</a:t>
                      </a:r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959"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dirty="0">
                        <a:effectLst/>
                        <a:latin typeface="+mj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37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Precision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437" y="1395979"/>
            <a:ext cx="3109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Analog:</a:t>
            </a:r>
          </a:p>
          <a:p>
            <a:r>
              <a:rPr lang="en-US" sz="3200" dirty="0">
                <a:latin typeface="+mj-lt"/>
              </a:rPr>
              <a:t>Estimate to one digit beyond the smallest marking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006" y="3867510"/>
            <a:ext cx="3109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Digital:</a:t>
            </a:r>
          </a:p>
          <a:p>
            <a:r>
              <a:rPr lang="en-US" sz="3200" dirty="0">
                <a:latin typeface="+mj-lt"/>
              </a:rPr>
              <a:t>Only go the least significant digit’s place</a:t>
            </a:r>
          </a:p>
        </p:txBody>
      </p:sp>
      <p:pic>
        <p:nvPicPr>
          <p:cNvPr id="41" name="Picture 40" descr="dt830dfront%20replacement%20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7163" y="3741827"/>
            <a:ext cx="1306444" cy="23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485775" y="1680906"/>
            <a:ext cx="4191000" cy="1489075"/>
            <a:chOff x="400050" y="1572956"/>
            <a:chExt cx="4191000" cy="1489075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400050" y="1680906"/>
              <a:ext cx="35639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400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704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009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1314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1619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1924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2228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2533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838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3143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3448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3752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4057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400050" y="1833306"/>
              <a:ext cx="39624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400050" y="2214306"/>
              <a:ext cx="39624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52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2076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3676650" y="2061906"/>
              <a:ext cx="6858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771650" y="2138106"/>
              <a:ext cx="3048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400050" y="1909506"/>
              <a:ext cx="419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40005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344170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grpSp>
          <p:nvGrpSpPr>
            <p:cNvPr id="66" name="Group 31"/>
            <p:cNvGrpSpPr>
              <a:grpSpLocks/>
            </p:cNvGrpSpPr>
            <p:nvPr/>
          </p:nvGrpSpPr>
          <p:grpSpPr bwMode="auto">
            <a:xfrm>
              <a:off x="400050" y="2428619"/>
              <a:ext cx="3041650" cy="633412"/>
              <a:chOff x="576" y="2487"/>
              <a:chExt cx="1916" cy="399"/>
            </a:xfrm>
          </p:grpSpPr>
          <p:sp>
            <p:nvSpPr>
              <p:cNvPr id="71" name="AutoShape 32"/>
              <p:cNvSpPr>
                <a:spLocks/>
              </p:cNvSpPr>
              <p:nvPr/>
            </p:nvSpPr>
            <p:spPr bwMode="auto">
              <a:xfrm rot="-5400000">
                <a:off x="1450" y="1613"/>
                <a:ext cx="168" cy="1916"/>
              </a:xfrm>
              <a:prstGeom prst="leftBrace">
                <a:avLst>
                  <a:gd name="adj1" fmla="val 9504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 sz="2000">
                  <a:latin typeface="Courier New" pitchFamily="49" charset="0"/>
                </a:endParaRPr>
              </a:p>
            </p:txBody>
          </p:sp>
          <p:sp>
            <p:nvSpPr>
              <p:cNvPr id="72" name="Text Box 33"/>
              <p:cNvSpPr txBox="1">
                <a:spLocks noChangeArrowheads="1"/>
              </p:cNvSpPr>
              <p:nvPr/>
            </p:nvSpPr>
            <p:spPr bwMode="auto">
              <a:xfrm>
                <a:off x="1300" y="2655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 cm</a:t>
                </a:r>
              </a:p>
            </p:txBody>
          </p:sp>
        </p:grpSp>
        <p:grpSp>
          <p:nvGrpSpPr>
            <p:cNvPr id="67" name="Group 34"/>
            <p:cNvGrpSpPr>
              <a:grpSpLocks/>
            </p:cNvGrpSpPr>
            <p:nvPr/>
          </p:nvGrpSpPr>
          <p:grpSpPr bwMode="auto">
            <a:xfrm>
              <a:off x="3835400" y="2214306"/>
              <a:ext cx="755650" cy="847725"/>
              <a:chOff x="2740" y="2352"/>
              <a:chExt cx="476" cy="534"/>
            </a:xfrm>
          </p:grpSpPr>
          <p:sp>
            <p:nvSpPr>
              <p:cNvPr id="69" name="AutoShape 35"/>
              <p:cNvSpPr>
                <a:spLocks/>
              </p:cNvSpPr>
              <p:nvPr/>
            </p:nvSpPr>
            <p:spPr bwMode="auto">
              <a:xfrm rot="-5400000">
                <a:off x="2842" y="2390"/>
                <a:ext cx="267" cy="192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 sz="2000">
                  <a:latin typeface="Courier New" pitchFamily="49" charset="0"/>
                </a:endParaRPr>
              </a:p>
            </p:txBody>
          </p:sp>
          <p:sp>
            <p:nvSpPr>
              <p:cNvPr id="70" name="Text Box 36"/>
              <p:cNvSpPr txBox="1">
                <a:spLocks noChangeArrowheads="1"/>
              </p:cNvSpPr>
              <p:nvPr/>
            </p:nvSpPr>
            <p:spPr bwMode="auto">
              <a:xfrm>
                <a:off x="2740" y="2655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 mm</a:t>
                </a:r>
              </a:p>
            </p:txBody>
          </p:sp>
        </p:grp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>
              <a:off x="3967163" y="1572956"/>
              <a:ext cx="0" cy="446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17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Precision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3437" y="1395979"/>
            <a:ext cx="3109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Analog:</a:t>
            </a:r>
          </a:p>
          <a:p>
            <a:r>
              <a:rPr lang="en-US" sz="3200" dirty="0">
                <a:latin typeface="+mj-lt"/>
              </a:rPr>
              <a:t>Estimate to one digit beyond the smallest marking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006" y="3867510"/>
            <a:ext cx="3109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Digital:</a:t>
            </a:r>
          </a:p>
          <a:p>
            <a:r>
              <a:rPr lang="en-US" sz="3200" dirty="0">
                <a:latin typeface="+mj-lt"/>
              </a:rPr>
              <a:t>Only go the least significant digit’s place</a:t>
            </a:r>
          </a:p>
        </p:txBody>
      </p:sp>
      <p:pic>
        <p:nvPicPr>
          <p:cNvPr id="41" name="Picture 40" descr="dt830dfront%20replacement%20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7163" y="3741827"/>
            <a:ext cx="1306444" cy="23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485775" y="1680906"/>
            <a:ext cx="4191000" cy="1489075"/>
            <a:chOff x="400050" y="1572956"/>
            <a:chExt cx="4191000" cy="1489075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>
              <a:off x="400050" y="1680906"/>
              <a:ext cx="35639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400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704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009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1314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1619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1924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2228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2533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2838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3143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3448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3752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4057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400050" y="1833306"/>
              <a:ext cx="39624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58" name="Rectangle 23"/>
            <p:cNvSpPr>
              <a:spLocks noChangeArrowheads="1"/>
            </p:cNvSpPr>
            <p:nvPr/>
          </p:nvSpPr>
          <p:spPr bwMode="auto">
            <a:xfrm>
              <a:off x="400050" y="2214306"/>
              <a:ext cx="3962400" cy="76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52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2076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3676650" y="2061906"/>
              <a:ext cx="6858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771650" y="2138106"/>
              <a:ext cx="30480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400050" y="1909506"/>
              <a:ext cx="419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40005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65" name="Text Box 30"/>
            <p:cNvSpPr txBox="1">
              <a:spLocks noChangeArrowheads="1"/>
            </p:cNvSpPr>
            <p:nvPr/>
          </p:nvSpPr>
          <p:spPr bwMode="auto">
            <a:xfrm>
              <a:off x="344170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1</a:t>
              </a:r>
            </a:p>
          </p:txBody>
        </p:sp>
        <p:grpSp>
          <p:nvGrpSpPr>
            <p:cNvPr id="66" name="Group 31"/>
            <p:cNvGrpSpPr>
              <a:grpSpLocks/>
            </p:cNvGrpSpPr>
            <p:nvPr/>
          </p:nvGrpSpPr>
          <p:grpSpPr bwMode="auto">
            <a:xfrm>
              <a:off x="400050" y="2428619"/>
              <a:ext cx="3041650" cy="633412"/>
              <a:chOff x="576" y="2487"/>
              <a:chExt cx="1916" cy="399"/>
            </a:xfrm>
          </p:grpSpPr>
          <p:sp>
            <p:nvSpPr>
              <p:cNvPr id="71" name="AutoShape 32"/>
              <p:cNvSpPr>
                <a:spLocks/>
              </p:cNvSpPr>
              <p:nvPr/>
            </p:nvSpPr>
            <p:spPr bwMode="auto">
              <a:xfrm rot="-5400000">
                <a:off x="1450" y="1613"/>
                <a:ext cx="168" cy="1916"/>
              </a:xfrm>
              <a:prstGeom prst="leftBrace">
                <a:avLst>
                  <a:gd name="adj1" fmla="val 9504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 sz="2000">
                  <a:latin typeface="Courier New" pitchFamily="49" charset="0"/>
                </a:endParaRPr>
              </a:p>
            </p:txBody>
          </p:sp>
          <p:sp>
            <p:nvSpPr>
              <p:cNvPr id="72" name="Text Box 33"/>
              <p:cNvSpPr txBox="1">
                <a:spLocks noChangeArrowheads="1"/>
              </p:cNvSpPr>
              <p:nvPr/>
            </p:nvSpPr>
            <p:spPr bwMode="auto">
              <a:xfrm>
                <a:off x="1300" y="2655"/>
                <a:ext cx="4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 cm</a:t>
                </a:r>
              </a:p>
            </p:txBody>
          </p:sp>
        </p:grpSp>
        <p:grpSp>
          <p:nvGrpSpPr>
            <p:cNvPr id="67" name="Group 34"/>
            <p:cNvGrpSpPr>
              <a:grpSpLocks/>
            </p:cNvGrpSpPr>
            <p:nvPr/>
          </p:nvGrpSpPr>
          <p:grpSpPr bwMode="auto">
            <a:xfrm>
              <a:off x="3835400" y="2214306"/>
              <a:ext cx="755650" cy="847725"/>
              <a:chOff x="2740" y="2352"/>
              <a:chExt cx="476" cy="534"/>
            </a:xfrm>
          </p:grpSpPr>
          <p:sp>
            <p:nvSpPr>
              <p:cNvPr id="69" name="AutoShape 35"/>
              <p:cNvSpPr>
                <a:spLocks/>
              </p:cNvSpPr>
              <p:nvPr/>
            </p:nvSpPr>
            <p:spPr bwMode="auto">
              <a:xfrm rot="-5400000">
                <a:off x="2842" y="2390"/>
                <a:ext cx="267" cy="192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altLang="en-US" sz="2000">
                  <a:latin typeface="Courier New" pitchFamily="49" charset="0"/>
                </a:endParaRPr>
              </a:p>
            </p:txBody>
          </p:sp>
          <p:sp>
            <p:nvSpPr>
              <p:cNvPr id="70" name="Text Box 36"/>
              <p:cNvSpPr txBox="1">
                <a:spLocks noChangeArrowheads="1"/>
              </p:cNvSpPr>
              <p:nvPr/>
            </p:nvSpPr>
            <p:spPr bwMode="auto">
              <a:xfrm>
                <a:off x="2740" y="2655"/>
                <a:ext cx="4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 mm</a:t>
                </a:r>
              </a:p>
            </p:txBody>
          </p:sp>
        </p:grpSp>
        <p:sp>
          <p:nvSpPr>
            <p:cNvPr id="68" name="Line 37"/>
            <p:cNvSpPr>
              <a:spLocks noChangeShapeType="1"/>
            </p:cNvSpPr>
            <p:nvPr/>
          </p:nvSpPr>
          <p:spPr bwMode="auto">
            <a:xfrm>
              <a:off x="3967163" y="1572956"/>
              <a:ext cx="0" cy="446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818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Uncertainty Range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362" y="2159429"/>
            <a:ext cx="1992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Analog Scale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9461" y="2828210"/>
            <a:ext cx="4191000" cy="855663"/>
            <a:chOff x="400050" y="1572956"/>
            <a:chExt cx="4191000" cy="855663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400050" y="1680906"/>
              <a:ext cx="35639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00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04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009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314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619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924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228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533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838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143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448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752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057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00050" y="1833306"/>
              <a:ext cx="3962400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00050" y="2196234"/>
              <a:ext cx="3961607" cy="94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52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076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676650" y="2061906"/>
              <a:ext cx="756934" cy="21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1771650" y="2138106"/>
              <a:ext cx="3048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400050" y="1909506"/>
              <a:ext cx="419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0005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344170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1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3967163" y="1572956"/>
              <a:ext cx="0" cy="446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925084" y="1462993"/>
            <a:ext cx="1871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Uncertainty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05377" y="1986213"/>
            <a:ext cx="87785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5509" y="3910563"/>
            <a:ext cx="87782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05829" y="1486678"/>
            <a:ext cx="0" cy="47606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12334" y="2212903"/>
            <a:ext cx="361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+mj-lt"/>
              </a:rPr>
              <a:t>± (half the smallest division)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910" y="4067443"/>
            <a:ext cx="190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Digital Scale</a:t>
            </a:r>
          </a:p>
        </p:txBody>
      </p:sp>
      <p:pic>
        <p:nvPicPr>
          <p:cNvPr id="54" name="Picture 53" descr="dt830dfront%20replacement%20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912" y="4120057"/>
            <a:ext cx="1139531" cy="20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stop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2" y="4648106"/>
            <a:ext cx="1457449" cy="1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ronic ba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0" y="4995993"/>
            <a:ext cx="1938455" cy="12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378434" y="4120734"/>
            <a:ext cx="308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+mj-lt"/>
              </a:rPr>
              <a:t>± (the smallest division)</a:t>
            </a:r>
          </a:p>
        </p:txBody>
      </p:sp>
    </p:spTree>
    <p:extLst>
      <p:ext uri="{BB962C8B-B14F-4D97-AF65-F5344CB8AC3E}">
        <p14:creationId xmlns:p14="http://schemas.microsoft.com/office/powerpoint/2010/main" val="275202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Estimating Uncertainty Range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362" y="2159429"/>
            <a:ext cx="1992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Analog Scale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9461" y="2828210"/>
            <a:ext cx="4191000" cy="855663"/>
            <a:chOff x="400050" y="1572956"/>
            <a:chExt cx="4191000" cy="855663"/>
          </a:xfrm>
        </p:grpSpPr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400050" y="1680906"/>
              <a:ext cx="356393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00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704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009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1314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619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1924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2228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2533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28384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31432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34480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7528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057650" y="1909506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400050" y="1833306"/>
              <a:ext cx="3962400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Courier New" pitchFamily="49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00050" y="2196234"/>
              <a:ext cx="3961607" cy="94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552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076450" y="2061906"/>
              <a:ext cx="12192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676650" y="2061906"/>
              <a:ext cx="756934" cy="21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1771650" y="2138106"/>
              <a:ext cx="30480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solidFill>
                  <a:schemeClr val="bg1"/>
                </a:solidFill>
                <a:latin typeface="Courier New" pitchFamily="49" charset="0"/>
              </a:endParaRPr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400050" y="1909506"/>
              <a:ext cx="419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40005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/>
                <a:t>0</a:t>
              </a: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3441700" y="2061906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800" dirty="0"/>
                <a:t>1</a:t>
              </a: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3967163" y="1572956"/>
              <a:ext cx="0" cy="446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925084" y="1462993"/>
            <a:ext cx="1871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Uncertainty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05377" y="1986213"/>
            <a:ext cx="87785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5509" y="3910563"/>
            <a:ext cx="87782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05829" y="1486678"/>
            <a:ext cx="0" cy="476068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12334" y="2212903"/>
            <a:ext cx="361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+mj-lt"/>
              </a:rPr>
              <a:t>± (half the smallest division)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9910" y="4067443"/>
            <a:ext cx="190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Digital Scale</a:t>
            </a:r>
          </a:p>
        </p:txBody>
      </p:sp>
      <p:pic>
        <p:nvPicPr>
          <p:cNvPr id="54" name="Picture 53" descr="dt830dfront%20replacement%20pic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912" y="4120057"/>
            <a:ext cx="1139531" cy="202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stop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2" y="4648106"/>
            <a:ext cx="1457449" cy="1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lectronic ba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0" y="4995993"/>
            <a:ext cx="1938455" cy="122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378434" y="4120734"/>
            <a:ext cx="308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+mj-lt"/>
              </a:rPr>
              <a:t>± (the smallest division)</a:t>
            </a:r>
          </a:p>
        </p:txBody>
      </p:sp>
    </p:spTree>
    <p:extLst>
      <p:ext uri="{BB962C8B-B14F-4D97-AF65-F5344CB8AC3E}">
        <p14:creationId xmlns:p14="http://schemas.microsoft.com/office/powerpoint/2010/main" val="360621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General Rules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872" y="1531726"/>
            <a:ext cx="855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Your uncertainty should typically only have one significant digit (two are okay in some situations)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872" y="3531976"/>
            <a:ext cx="855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Your precision in the measurement and uncertainty MUST match</a:t>
            </a:r>
          </a:p>
        </p:txBody>
      </p:sp>
    </p:spTree>
    <p:extLst>
      <p:ext uri="{BB962C8B-B14F-4D97-AF65-F5344CB8AC3E}">
        <p14:creationId xmlns:p14="http://schemas.microsoft.com/office/powerpoint/2010/main" val="100993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General Rules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872" y="1531726"/>
            <a:ext cx="855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Your uncertainty should typically only have one significant digit (two are okay in some situations)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872" y="3531976"/>
            <a:ext cx="8553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Your precision in the measurement and uncertainty MUST match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1EE17-5564-4928-85B3-CDD2E630E9A0}"/>
              </a:ext>
            </a:extLst>
          </p:cNvPr>
          <p:cNvSpPr txBox="1"/>
          <p:nvPr/>
        </p:nvSpPr>
        <p:spPr>
          <a:xfrm>
            <a:off x="1866900" y="4741499"/>
            <a:ext cx="6558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i.e. Same number of decimal places</a:t>
            </a:r>
          </a:p>
        </p:txBody>
      </p:sp>
    </p:spTree>
    <p:extLst>
      <p:ext uri="{BB962C8B-B14F-4D97-AF65-F5344CB8AC3E}">
        <p14:creationId xmlns:p14="http://schemas.microsoft.com/office/powerpoint/2010/main" val="355598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Precision/Accuracy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68" y="1446822"/>
            <a:ext cx="8087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Precision: </a:t>
            </a:r>
            <a:r>
              <a:rPr lang="en-US" sz="3200" dirty="0"/>
              <a:t>The degree of exactness in a measurement</a:t>
            </a:r>
          </a:p>
          <a:p>
            <a:endParaRPr lang="en-US" sz="3200" dirty="0"/>
          </a:p>
          <a:p>
            <a:r>
              <a:rPr lang="en-US" sz="3200" b="1" dirty="0"/>
              <a:t>Accuracy: </a:t>
            </a:r>
            <a:r>
              <a:rPr lang="en-US" sz="3200" dirty="0"/>
              <a:t>The closeness of a measured value to the standard</a:t>
            </a:r>
            <a:endParaRPr lang="en-US" sz="3200" b="1" dirty="0"/>
          </a:p>
          <a:p>
            <a:endParaRPr lang="en-US" sz="3600" dirty="0"/>
          </a:p>
        </p:txBody>
      </p:sp>
      <p:pic>
        <p:nvPicPr>
          <p:cNvPr id="102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0"/>
          <a:stretch/>
        </p:blipFill>
        <p:spPr bwMode="auto">
          <a:xfrm>
            <a:off x="835739" y="4294909"/>
            <a:ext cx="7472521" cy="18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19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these Measurements!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3" y="1463351"/>
            <a:ext cx="3245689" cy="200374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07186" y="2636583"/>
            <a:ext cx="1855089" cy="82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107187" y="2729044"/>
          <a:ext cx="2320096" cy="6386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20096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864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pic>
        <p:nvPicPr>
          <p:cNvPr id="2050" name="Picture 2" descr="Image result for electronic balance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3" y="3749401"/>
            <a:ext cx="3206310" cy="16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220972" y="5534024"/>
          <a:ext cx="3206309" cy="6367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06309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674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/>
          </p:nvPr>
        </p:nvGraphicFramePr>
        <p:xfrm>
          <a:off x="5888736" y="1487026"/>
          <a:ext cx="2817113" cy="6386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17113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864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pic>
        <p:nvPicPr>
          <p:cNvPr id="2054" name="Picture 6" descr="Image result for graduated cyl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8" y="1452966"/>
            <a:ext cx="18097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gital multime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19291"/>
          <a:stretch/>
        </p:blipFill>
        <p:spPr bwMode="auto">
          <a:xfrm>
            <a:off x="6991350" y="2998943"/>
            <a:ext cx="19240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3887868" y="5432714"/>
          <a:ext cx="3103480" cy="6386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3480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864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51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these Measurements!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3" y="1463351"/>
            <a:ext cx="3245689" cy="200374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07186" y="2636583"/>
            <a:ext cx="1855089" cy="82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78616"/>
              </p:ext>
            </p:extLst>
          </p:nvPr>
        </p:nvGraphicFramePr>
        <p:xfrm>
          <a:off x="1107187" y="2729044"/>
          <a:ext cx="2320096" cy="6386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20096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86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5.27 ± 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pic>
        <p:nvPicPr>
          <p:cNvPr id="2050" name="Picture 2" descr="Image result for electronic balance m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3" y="3749401"/>
            <a:ext cx="3206310" cy="16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92499"/>
              </p:ext>
            </p:extLst>
          </p:nvPr>
        </p:nvGraphicFramePr>
        <p:xfrm>
          <a:off x="220972" y="5534024"/>
          <a:ext cx="3206309" cy="6367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06309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67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90.0 ± 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50456"/>
              </p:ext>
            </p:extLst>
          </p:nvPr>
        </p:nvGraphicFramePr>
        <p:xfrm>
          <a:off x="5888736" y="1487026"/>
          <a:ext cx="2817113" cy="6386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17113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8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8.78 ± 0.10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  <p:pic>
        <p:nvPicPr>
          <p:cNvPr id="2054" name="Picture 6" descr="Image result for graduated cyl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8" y="1452966"/>
            <a:ext cx="18097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igital multime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19291"/>
          <a:stretch/>
        </p:blipFill>
        <p:spPr bwMode="auto">
          <a:xfrm>
            <a:off x="6991350" y="2998943"/>
            <a:ext cx="19240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25159"/>
              </p:ext>
            </p:extLst>
          </p:nvPr>
        </p:nvGraphicFramePr>
        <p:xfrm>
          <a:off x="3887868" y="5432714"/>
          <a:ext cx="3103480" cy="6386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03480">
                  <a:extLst>
                    <a:ext uri="{9D8B030D-6E8A-4147-A177-3AD203B41FA5}">
                      <a16:colId xmlns:a16="http://schemas.microsoft.com/office/drawing/2014/main" val="560045912"/>
                    </a:ext>
                  </a:extLst>
                </a:gridCol>
              </a:tblGrid>
              <a:tr h="638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19.99 ± 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77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06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Digits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2937" y="1531726"/>
            <a:ext cx="368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How many significant digits?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0239"/>
              </p:ext>
            </p:extLst>
          </p:nvPr>
        </p:nvGraphicFramePr>
        <p:xfrm>
          <a:off x="529937" y="2082906"/>
          <a:ext cx="3098800" cy="3787713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3.45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226.5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2.50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0.025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12060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0.0000250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25.0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25000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2.50 × 10</a:t>
                      </a:r>
                      <a:r>
                        <a:rPr lang="en-US" baseline="30000" dirty="0">
                          <a:latin typeface="+mj-lt"/>
                        </a:rPr>
                        <a:t>4</a:t>
                      </a:r>
                      <a:r>
                        <a:rPr lang="en-US" baseline="0" dirty="0">
                          <a:latin typeface="+mj-lt"/>
                        </a:rPr>
                        <a:t> mm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FB796A-67DB-44DB-8C08-A42C68989F52}"/>
              </a:ext>
            </a:extLst>
          </p:cNvPr>
          <p:cNvSpPr txBox="1"/>
          <p:nvPr/>
        </p:nvSpPr>
        <p:spPr>
          <a:xfrm>
            <a:off x="4572000" y="5039622"/>
            <a:ext cx="434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*IB will give full credit as long as your answer is within 1 sig fig</a:t>
            </a:r>
          </a:p>
        </p:txBody>
      </p:sp>
    </p:spTree>
    <p:extLst>
      <p:ext uri="{BB962C8B-B14F-4D97-AF65-F5344CB8AC3E}">
        <p14:creationId xmlns:p14="http://schemas.microsoft.com/office/powerpoint/2010/main" val="334795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Digits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2937" y="1531726"/>
            <a:ext cx="368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How many significant digits?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77530"/>
              </p:ext>
            </p:extLst>
          </p:nvPr>
        </p:nvGraphicFramePr>
        <p:xfrm>
          <a:off x="529937" y="2082906"/>
          <a:ext cx="3098800" cy="411480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3.45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226.5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2.50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0.025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12060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0.0000250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25.0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+mj-lt"/>
                        </a:rPr>
                        <a:t>25000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85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2.50 × 10</a:t>
                      </a:r>
                      <a:r>
                        <a:rPr lang="en-US" baseline="30000" dirty="0">
                          <a:latin typeface="+mj-lt"/>
                        </a:rPr>
                        <a:t>4</a:t>
                      </a:r>
                      <a:r>
                        <a:rPr lang="en-US" baseline="0" dirty="0">
                          <a:latin typeface="+mj-lt"/>
                        </a:rPr>
                        <a:t> mm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FB796A-67DB-44DB-8C08-A42C68989F52}"/>
              </a:ext>
            </a:extLst>
          </p:cNvPr>
          <p:cNvSpPr txBox="1"/>
          <p:nvPr/>
        </p:nvSpPr>
        <p:spPr>
          <a:xfrm>
            <a:off x="4572000" y="5039622"/>
            <a:ext cx="434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+mj-lt"/>
              </a:rPr>
              <a:t>*IB will give full credit as long as your answer is within 1 sig fig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035E6-C11E-48F9-A1BF-1A647DC4F60A}"/>
              </a:ext>
            </a:extLst>
          </p:cNvPr>
          <p:cNvSpPr txBox="1"/>
          <p:nvPr/>
        </p:nvSpPr>
        <p:spPr>
          <a:xfrm>
            <a:off x="4086254" y="2228671"/>
            <a:ext cx="483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Recommendation for IB Exam:</a:t>
            </a:r>
          </a:p>
          <a:p>
            <a:r>
              <a:rPr lang="en-US" sz="2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Round all answers to 3 sig figs unless otherwise stated</a:t>
            </a:r>
          </a:p>
        </p:txBody>
      </p:sp>
    </p:spTree>
    <p:extLst>
      <p:ext uri="{BB962C8B-B14F-4D97-AF65-F5344CB8AC3E}">
        <p14:creationId xmlns:p14="http://schemas.microsoft.com/office/powerpoint/2010/main" val="103244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Precision/Accuracy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68" y="1446822"/>
            <a:ext cx="8087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Precision: </a:t>
            </a:r>
            <a:r>
              <a:rPr lang="en-US" sz="3200" dirty="0"/>
              <a:t>The degree of exactness in a measurement</a:t>
            </a:r>
          </a:p>
          <a:p>
            <a:endParaRPr lang="en-US" sz="3200" dirty="0"/>
          </a:p>
          <a:p>
            <a:r>
              <a:rPr lang="en-US" sz="3200" b="1" dirty="0"/>
              <a:t>Accuracy: </a:t>
            </a:r>
            <a:r>
              <a:rPr lang="en-US" sz="3200" dirty="0"/>
              <a:t>The closeness of a measured value to the standard</a:t>
            </a:r>
            <a:endParaRPr lang="en-US" sz="3200" b="1" dirty="0"/>
          </a:p>
          <a:p>
            <a:endParaRPr lang="en-US" sz="3600" dirty="0"/>
          </a:p>
        </p:txBody>
      </p:sp>
      <p:pic>
        <p:nvPicPr>
          <p:cNvPr id="102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0"/>
          <a:stretch/>
        </p:blipFill>
        <p:spPr bwMode="auto">
          <a:xfrm>
            <a:off x="835739" y="4294909"/>
            <a:ext cx="7472521" cy="182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E7A249-A107-4C44-ADA4-AFA1F9C888CE}"/>
              </a:ext>
            </a:extLst>
          </p:cNvPr>
          <p:cNvSpPr txBox="1"/>
          <p:nvPr/>
        </p:nvSpPr>
        <p:spPr>
          <a:xfrm>
            <a:off x="4689987" y="2087663"/>
            <a:ext cx="302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*Repeatability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931B10-1B42-4ACD-8462-B5D49FC82CDE}"/>
              </a:ext>
            </a:extLst>
          </p:cNvPr>
          <p:cNvCxnSpPr/>
          <p:nvPr/>
        </p:nvCxnSpPr>
        <p:spPr>
          <a:xfrm flipH="1" flipV="1">
            <a:off x="3274142" y="2094271"/>
            <a:ext cx="1312455" cy="23597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1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Precision/Accuracy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5"/>
          <a:stretch/>
        </p:blipFill>
        <p:spPr bwMode="auto">
          <a:xfrm>
            <a:off x="2409828" y="1930290"/>
            <a:ext cx="6361710" cy="14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328142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45083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93774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7744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38213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77091" y="3613730"/>
          <a:ext cx="8571636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High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Low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77091" y="4786633"/>
          <a:ext cx="8571636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6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High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Low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05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Precision/Accuracy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5"/>
          <a:stretch/>
        </p:blipFill>
        <p:spPr bwMode="auto">
          <a:xfrm>
            <a:off x="2409828" y="1930290"/>
            <a:ext cx="6361710" cy="14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328142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45083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93774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7744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38213" y="1731818"/>
            <a:ext cx="0" cy="3969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06681"/>
              </p:ext>
            </p:extLst>
          </p:nvPr>
        </p:nvGraphicFramePr>
        <p:xfrm>
          <a:off x="277091" y="3613730"/>
          <a:ext cx="8571636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High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Low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4366"/>
              </p:ext>
            </p:extLst>
          </p:nvPr>
        </p:nvGraphicFramePr>
        <p:xfrm>
          <a:off x="277091" y="4786633"/>
          <a:ext cx="8571636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6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High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+mj-lt"/>
                        </a:rPr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+mj-lt"/>
                        </a:rPr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j-lt"/>
                        </a:rPr>
                        <a:t>Low 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+mj-lt"/>
                        </a:rPr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C00000"/>
                          </a:solidFill>
                          <a:latin typeface="+mj-lt"/>
                        </a:rPr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32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5" y="1484102"/>
            <a:ext cx="3895725" cy="132202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811" y="2968049"/>
            <a:ext cx="5143314" cy="33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5" y="1484102"/>
            <a:ext cx="3895725" cy="132202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811" y="2968049"/>
            <a:ext cx="5143314" cy="3341725"/>
          </a:xfrm>
          <a:prstGeom prst="rect">
            <a:avLst/>
          </a:prstGeom>
        </p:spPr>
      </p:pic>
      <p:pic>
        <p:nvPicPr>
          <p:cNvPr id="6" name="Picture 2" descr="http://climatica.org.uk/wp-content/uploads/2012/02/Accuracy-vs-precision1.jpg">
            <a:extLst>
              <a:ext uri="{FF2B5EF4-FFF2-40B4-BE49-F238E27FC236}">
                <a16:creationId xmlns:a16="http://schemas.microsoft.com/office/drawing/2014/main" id="{7602A658-DB75-4827-9B71-15EB1017C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2" r="24747" b="25175"/>
          <a:stretch/>
        </p:blipFill>
        <p:spPr bwMode="auto">
          <a:xfrm>
            <a:off x="368708" y="3574319"/>
            <a:ext cx="1622323" cy="14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Up 1">
            <a:extLst>
              <a:ext uri="{FF2B5EF4-FFF2-40B4-BE49-F238E27FC236}">
                <a16:creationId xmlns:a16="http://schemas.microsoft.com/office/drawing/2014/main" id="{027AED0A-CE11-4458-BF08-A1DB033409CD}"/>
              </a:ext>
            </a:extLst>
          </p:cNvPr>
          <p:cNvSpPr/>
          <p:nvPr/>
        </p:nvSpPr>
        <p:spPr>
          <a:xfrm>
            <a:off x="907025" y="2934090"/>
            <a:ext cx="545690" cy="5122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04FDF9-5705-46B2-92F8-49EBAFD1A930}"/>
              </a:ext>
            </a:extLst>
          </p:cNvPr>
          <p:cNvSpPr/>
          <p:nvPr/>
        </p:nvSpPr>
        <p:spPr>
          <a:xfrm>
            <a:off x="545688" y="1739643"/>
            <a:ext cx="2788062" cy="24412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BEFC8A-4288-4054-AF9D-BD3720973D83}"/>
              </a:ext>
            </a:extLst>
          </p:cNvPr>
          <p:cNvSpPr/>
          <p:nvPr/>
        </p:nvSpPr>
        <p:spPr>
          <a:xfrm>
            <a:off x="4152900" y="5711568"/>
            <a:ext cx="1619250" cy="244126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4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Error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56525"/>
              </p:ext>
            </p:extLst>
          </p:nvPr>
        </p:nvGraphicFramePr>
        <p:xfrm>
          <a:off x="394446" y="1531726"/>
          <a:ext cx="8283388" cy="434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3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56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Random</a:t>
                      </a:r>
                    </a:p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Systematic</a:t>
                      </a:r>
                    </a:p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r="51314" b="27513"/>
          <a:stretch/>
        </p:blipFill>
        <p:spPr bwMode="auto">
          <a:xfrm>
            <a:off x="6739129" y="3956581"/>
            <a:ext cx="1719072" cy="17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3" r="25411" b="26397"/>
          <a:stretch/>
        </p:blipFill>
        <p:spPr bwMode="auto">
          <a:xfrm>
            <a:off x="6739129" y="1744915"/>
            <a:ext cx="1719072" cy="17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Error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4446" y="1531726"/>
          <a:ext cx="8283388" cy="434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3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56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Random</a:t>
                      </a:r>
                    </a:p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Systematic</a:t>
                      </a:r>
                    </a:p>
                    <a:p>
                      <a:pPr algn="ctr"/>
                      <a:r>
                        <a:rPr lang="en-US" sz="4400" b="0" dirty="0">
                          <a:latin typeface="+mj-lt"/>
                        </a:rPr>
                        <a:t>Error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r="51314" b="27513"/>
          <a:stretch/>
        </p:blipFill>
        <p:spPr bwMode="auto">
          <a:xfrm>
            <a:off x="6739129" y="3956581"/>
            <a:ext cx="1719072" cy="17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limatica.org.uk/wp-content/uploads/2012/02/Accuracy-vs-precis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3" r="25411" b="26397"/>
          <a:stretch/>
        </p:blipFill>
        <p:spPr bwMode="auto">
          <a:xfrm>
            <a:off x="6739129" y="1744915"/>
            <a:ext cx="1719072" cy="17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AACD60-E4E2-4454-99BC-B610A282A066}"/>
              </a:ext>
            </a:extLst>
          </p:cNvPr>
          <p:cNvSpPr txBox="1"/>
          <p:nvPr/>
        </p:nvSpPr>
        <p:spPr>
          <a:xfrm>
            <a:off x="4010026" y="1948098"/>
            <a:ext cx="2366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“Human</a:t>
            </a:r>
          </a:p>
          <a:p>
            <a:pPr algn="r"/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Factor”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80F06-63A9-4C6F-9A8C-B853425CF9DB}"/>
              </a:ext>
            </a:extLst>
          </p:cNvPr>
          <p:cNvSpPr txBox="1"/>
          <p:nvPr/>
        </p:nvSpPr>
        <p:spPr>
          <a:xfrm>
            <a:off x="3714193" y="4115860"/>
            <a:ext cx="2805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Error/Offset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the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9608217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6676</TotalTime>
  <Words>453</Words>
  <Application>Microsoft Office PowerPoint</Application>
  <PresentationFormat>On-screen Show (4:3)</PresentationFormat>
  <Paragraphs>158</Paragraphs>
  <Slides>23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Courier New</vt:lpstr>
      <vt:lpstr>Ebrima</vt:lpstr>
      <vt:lpstr>Retrospect</vt:lpstr>
      <vt:lpstr>Uncertainty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- 1.4 - Uncertainty</dc:title>
  <dc:creator>Joe Cossette</dc:creator>
  <cp:lastModifiedBy>Joe Cossette</cp:lastModifiedBy>
  <cp:revision>71</cp:revision>
  <dcterms:created xsi:type="dcterms:W3CDTF">2014-08-31T00:23:19Z</dcterms:created>
  <dcterms:modified xsi:type="dcterms:W3CDTF">2019-06-01T01:54:54Z</dcterms:modified>
</cp:coreProperties>
</file>