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329" r:id="rId3"/>
    <p:sldId id="333" r:id="rId4"/>
    <p:sldId id="327" r:id="rId5"/>
    <p:sldId id="334" r:id="rId6"/>
    <p:sldId id="328" r:id="rId7"/>
    <p:sldId id="335" r:id="rId8"/>
    <p:sldId id="330" r:id="rId9"/>
    <p:sldId id="336" r:id="rId10"/>
    <p:sldId id="320" r:id="rId11"/>
    <p:sldId id="337" r:id="rId12"/>
    <p:sldId id="321" r:id="rId13"/>
    <p:sldId id="338" r:id="rId14"/>
    <p:sldId id="322" r:id="rId15"/>
    <p:sldId id="339" r:id="rId16"/>
    <p:sldId id="323" r:id="rId17"/>
    <p:sldId id="340" r:id="rId18"/>
    <p:sldId id="324" r:id="rId19"/>
    <p:sldId id="341" r:id="rId20"/>
    <p:sldId id="318" r:id="rId21"/>
    <p:sldId id="342" r:id="rId22"/>
    <p:sldId id="325" r:id="rId23"/>
    <p:sldId id="343" r:id="rId24"/>
    <p:sldId id="326" r:id="rId25"/>
    <p:sldId id="344" r:id="rId26"/>
    <p:sldId id="331" r:id="rId27"/>
    <p:sldId id="345" r:id="rId28"/>
    <p:sldId id="332" r:id="rId29"/>
    <p:sldId id="34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C000"/>
    <a:srgbClr val="1CADE4"/>
    <a:srgbClr val="FF00FF"/>
    <a:srgbClr val="FFFFFF"/>
    <a:srgbClr val="EEBCBC"/>
    <a:srgbClr val="FDE5E5"/>
    <a:srgbClr val="EAACA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3969" autoAdjust="0"/>
  </p:normalViewPr>
  <p:slideViewPr>
    <p:cSldViewPr snapToGrid="0">
      <p:cViewPr>
        <p:scale>
          <a:sx n="75" d="100"/>
          <a:sy n="75" d="100"/>
        </p:scale>
        <p:origin x="1014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Freefall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IB Physics | Unit 2 | Motion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20666" y="1112375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27198" y="1734416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973909" y="2947088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7198" y="2947088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42720" y="2042841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37590" y="1482260"/>
            <a:ext cx="999835" cy="58869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50" y="477445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7276685" y="1390820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76685" y="1593725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76685" y="1908095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76685" y="2377375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76685" y="3015151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76685" y="3903366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62399" y="1586582"/>
            <a:ext cx="221870" cy="16384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67161" y="1383677"/>
            <a:ext cx="204692" cy="20290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Free Fall?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17146" y="2562352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23678" y="3184393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0389" y="4397065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3678" y="4397065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9200" y="3492818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34070" y="2932237"/>
            <a:ext cx="999835" cy="58869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0" y="1927422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973165" y="2840797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3165" y="3043702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73165" y="3358072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73165" y="3827352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73165" y="4465128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3165" y="5353343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58879" y="3036559"/>
            <a:ext cx="221870" cy="16384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63641" y="2833654"/>
            <a:ext cx="204692" cy="20290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Free Fall?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17146" y="2562352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23678" y="3184393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0389" y="4397065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3678" y="4397065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9200" y="3492818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34070" y="2932237"/>
            <a:ext cx="999835" cy="58869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0" y="1927422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973165" y="2840797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3165" y="3043702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73165" y="3358072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73165" y="3827352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73165" y="4465128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3165" y="5353343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58879" y="3036559"/>
            <a:ext cx="221870" cy="16384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63641" y="2833654"/>
            <a:ext cx="204692" cy="20290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4D2B4-14BE-46C6-BB78-A1A80142E148}"/>
              </a:ext>
            </a:extLst>
          </p:cNvPr>
          <p:cNvSpPr txBox="1"/>
          <p:nvPr/>
        </p:nvSpPr>
        <p:spPr>
          <a:xfrm>
            <a:off x="3102980" y="1927422"/>
            <a:ext cx="5203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only force acting on the object is gravity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7BEF4-621A-478C-9F39-FA215DD47979}"/>
              </a:ext>
            </a:extLst>
          </p:cNvPr>
          <p:cNvSpPr txBox="1"/>
          <p:nvPr/>
        </p:nvSpPr>
        <p:spPr>
          <a:xfrm>
            <a:off x="3115949" y="3796900"/>
            <a:ext cx="52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*No Air Resistance*</a:t>
            </a:r>
          </a:p>
        </p:txBody>
      </p:sp>
    </p:spTree>
    <p:extLst>
      <p:ext uri="{BB962C8B-B14F-4D97-AF65-F5344CB8AC3E}">
        <p14:creationId xmlns:p14="http://schemas.microsoft.com/office/powerpoint/2010/main" val="191244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due to Gravity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9017" y="5564778"/>
            <a:ext cx="3780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Remember Direction!</a:t>
            </a:r>
          </a:p>
        </p:txBody>
      </p:sp>
    </p:spTree>
    <p:extLst>
      <p:ext uri="{BB962C8B-B14F-4D97-AF65-F5344CB8AC3E}">
        <p14:creationId xmlns:p14="http://schemas.microsoft.com/office/powerpoint/2010/main" val="104048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due to Gravity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9017" y="5564778"/>
            <a:ext cx="3780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Remember Direction!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60EEC-A8F8-4A87-B7E8-011003838442}"/>
              </a:ext>
            </a:extLst>
          </p:cNvPr>
          <p:cNvSpPr txBox="1"/>
          <p:nvPr/>
        </p:nvSpPr>
        <p:spPr>
          <a:xfrm>
            <a:off x="-343112" y="2118497"/>
            <a:ext cx="85600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115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115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9A8BA4-8CF4-41AD-B372-AE64F6F9EA1C}"/>
              </a:ext>
            </a:extLst>
          </p:cNvPr>
          <p:cNvCxnSpPr/>
          <p:nvPr/>
        </p:nvCxnSpPr>
        <p:spPr>
          <a:xfrm>
            <a:off x="8216900" y="1998406"/>
            <a:ext cx="0" cy="34498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A8D6B4-4E4C-4A1E-AF83-E833EC2B9D30}"/>
              </a:ext>
            </a:extLst>
          </p:cNvPr>
          <p:cNvSpPr txBox="1"/>
          <p:nvPr/>
        </p:nvSpPr>
        <p:spPr>
          <a:xfrm>
            <a:off x="5199017" y="4480274"/>
            <a:ext cx="285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25452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drop something?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351629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0351629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85" y="1531726"/>
            <a:ext cx="732636" cy="14234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3852" y="1854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92581" y="197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92581" y="220732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92581" y="596412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608970" y="583012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61040" y="5829348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36751" y="5817419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7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drop something?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223454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2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2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223454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2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2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85" y="1531726"/>
            <a:ext cx="732636" cy="14234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3852" y="1854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92581" y="197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92581" y="220732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92581" y="596412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608970" y="583012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61040" y="5829348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36751" y="5817419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19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up?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1" y="4666816"/>
            <a:ext cx="732636" cy="14234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51298" y="1854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4627" y="197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5577" y="220732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83352" y="27071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61127" y="359681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42077" y="497421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320" y="6056315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64344" y="5092700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16414" y="509192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89744" y="510619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187351" y="197609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09160" y="220861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38998" y="270692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47747" y="359655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59671" y="496572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277976" y="483237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330046" y="483160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305757" y="4819675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D7E2BEA-0ACF-4F8B-A677-11264814D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3678656"/>
                  </p:ext>
                </p:extLst>
              </p:nvPr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7D7E2BEA-0ACF-4F8B-A677-11264814D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3678656"/>
                  </p:ext>
                </p:extLst>
              </p:nvPr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4942D30-787D-4AEB-B6FA-C22AA0A02DDF}"/>
              </a:ext>
            </a:extLst>
          </p:cNvPr>
          <p:cNvSpPr txBox="1"/>
          <p:nvPr/>
        </p:nvSpPr>
        <p:spPr>
          <a:xfrm>
            <a:off x="5071194" y="1591551"/>
            <a:ext cx="380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What do you know?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46AEE1-A37C-4CE3-8EBE-4E4F5CF28A23}"/>
              </a:ext>
            </a:extLst>
          </p:cNvPr>
          <p:cNvSpPr txBox="1"/>
          <p:nvPr/>
        </p:nvSpPr>
        <p:spPr>
          <a:xfrm rot="16200000">
            <a:off x="5053174" y="2930664"/>
            <a:ext cx="179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nd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F131BB88-6699-4E67-80F3-29FBECD9C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872603"/>
                  </p:ext>
                </p:extLst>
              </p:nvPr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F131BB88-6699-4E67-80F3-29FBECD9C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872603"/>
                  </p:ext>
                </p:extLst>
              </p:nvPr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935E190-A285-43EE-AAB4-EC547CA88297}"/>
              </a:ext>
            </a:extLst>
          </p:cNvPr>
          <p:cNvSpPr txBox="1"/>
          <p:nvPr/>
        </p:nvSpPr>
        <p:spPr>
          <a:xfrm rot="16200000">
            <a:off x="1508715" y="2890602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</p:spTree>
    <p:extLst>
      <p:ext uri="{BB962C8B-B14F-4D97-AF65-F5344CB8AC3E}">
        <p14:creationId xmlns:p14="http://schemas.microsoft.com/office/powerpoint/2010/main" val="184012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up?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010485"/>
                  </p:ext>
                </p:extLst>
              </p:nvPr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3010485"/>
                  </p:ext>
                </p:extLst>
              </p:nvPr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071194" y="1591551"/>
            <a:ext cx="380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What do you know?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1" y="4666816"/>
            <a:ext cx="732636" cy="14234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51298" y="1854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4627" y="197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5577" y="220732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83352" y="27071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61127" y="359681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42077" y="497421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320" y="6056315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64344" y="5092700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16414" y="509192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89744" y="510619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187351" y="197609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09160" y="220861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38998" y="270692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47747" y="359655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59671" y="496572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277976" y="483237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330046" y="483160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305757" y="4819675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9413A3-37BE-45A6-9F37-AAA7608DA65D}"/>
              </a:ext>
            </a:extLst>
          </p:cNvPr>
          <p:cNvCxnSpPr>
            <a:stCxn id="14" idx="7"/>
          </p:cNvCxnSpPr>
          <p:nvPr/>
        </p:nvCxnSpPr>
        <p:spPr>
          <a:xfrm flipV="1">
            <a:off x="1229347" y="1752600"/>
            <a:ext cx="1424953" cy="11499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BD8CD4-DEC9-489A-8337-310FA7A4C038}"/>
              </a:ext>
            </a:extLst>
          </p:cNvPr>
          <p:cNvSpPr txBox="1"/>
          <p:nvPr/>
        </p:nvSpPr>
        <p:spPr>
          <a:xfrm>
            <a:off x="2657036" y="141487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63177B-2696-46B5-B70A-9A4837BFD9E5}"/>
              </a:ext>
            </a:extLst>
          </p:cNvPr>
          <p:cNvSpPr txBox="1"/>
          <p:nvPr/>
        </p:nvSpPr>
        <p:spPr>
          <a:xfrm rot="16200000">
            <a:off x="5053174" y="2930664"/>
            <a:ext cx="179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nd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89EBB57-32FE-4A97-9F48-36CEFF6C0F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938830"/>
                  </p:ext>
                </p:extLst>
              </p:nvPr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89EBB57-32FE-4A97-9F48-36CEFF6C0F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938830"/>
                  </p:ext>
                </p:extLst>
              </p:nvPr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CAB2BD1-743F-4C8D-9FE8-4D2C0BBE9FCA}"/>
              </a:ext>
            </a:extLst>
          </p:cNvPr>
          <p:cNvSpPr txBox="1"/>
          <p:nvPr/>
        </p:nvSpPr>
        <p:spPr>
          <a:xfrm rot="16200000">
            <a:off x="1508715" y="2890602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</p:spTree>
    <p:extLst>
      <p:ext uri="{BB962C8B-B14F-4D97-AF65-F5344CB8AC3E}">
        <p14:creationId xmlns:p14="http://schemas.microsoft.com/office/powerpoint/2010/main" val="1562719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4" y="1541336"/>
            <a:ext cx="731829" cy="142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down?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3725528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3725528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92581" y="233079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92581" y="596412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11300" y="5758682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63370" y="5757909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39081" y="5745980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611300" y="2251105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663370" y="2250332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639081" y="2238403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1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4" y="1541336"/>
            <a:ext cx="731829" cy="142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down?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658846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2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658846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2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92581" y="233079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92581" y="596412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11300" y="5758682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63370" y="5757909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39081" y="5745980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611300" y="2251105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663370" y="2250332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639081" y="2238403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4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23040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23040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47654" y="1531726"/>
            <a:ext cx="5222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car traveling in a straight line has a velocity of +4.8 m s</a:t>
            </a:r>
            <a:r>
              <a:rPr lang="en-US" sz="2400" baseline="30000" dirty="0">
                <a:latin typeface="+mj-lt"/>
              </a:rPr>
              <a:t>-1</a:t>
            </a:r>
            <a:r>
              <a:rPr lang="en-US" sz="2400" dirty="0">
                <a:latin typeface="+mj-lt"/>
              </a:rPr>
              <a:t>. After an acceleration of 0.65 m s</a:t>
            </a:r>
            <a:r>
              <a:rPr lang="en-US" sz="2400" baseline="30000" dirty="0">
                <a:latin typeface="+mj-lt"/>
              </a:rPr>
              <a:t>-2</a:t>
            </a:r>
            <a:r>
              <a:rPr lang="en-US" sz="2400" dirty="0">
                <a:latin typeface="+mj-lt"/>
              </a:rPr>
              <a:t>, the car’s velocity is +9.9 m s</a:t>
            </a:r>
            <a:r>
              <a:rPr lang="en-US" sz="2400" baseline="30000" dirty="0">
                <a:latin typeface="+mj-lt"/>
              </a:rPr>
              <a:t>-1</a:t>
            </a:r>
            <a:r>
              <a:rPr lang="en-US" sz="2400" dirty="0">
                <a:latin typeface="+mj-lt"/>
              </a:rPr>
              <a:t>. Over what time interval did the acceleration occur?</a:t>
            </a:r>
          </a:p>
        </p:txBody>
      </p:sp>
    </p:spTree>
    <p:extLst>
      <p:ext uri="{BB962C8B-B14F-4D97-AF65-F5344CB8AC3E}">
        <p14:creationId xmlns:p14="http://schemas.microsoft.com/office/powerpoint/2010/main" val="366886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Equations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00553"/>
                  </p:ext>
                </p:extLst>
              </p:nvPr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00553"/>
                  </p:ext>
                </p:extLst>
              </p:nvPr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134965" r="-132201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134965" r="-3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134965" r="-2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134965" r="-1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134965" r="-1227" b="-3034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233333" r="-132201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233333" r="-4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233333" r="-3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233333" r="-1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233333" r="-1227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333333" r="-13220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333333" r="-4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333333" r="-3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333333" r="-2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333333" r="-1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433333" r="-132201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433333" r="-4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433333" r="-3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433333" r="-2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433333" r="-122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717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Equations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00553"/>
                  </p:ext>
                </p:extLst>
              </p:nvPr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134965" r="-132201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134965" r="-3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134965" r="-2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134965" r="-1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134965" r="-1227" b="-3034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233333" r="-132201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233333" r="-4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233333" r="-3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233333" r="-1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233333" r="-1227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333333" r="-13220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333333" r="-4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333333" r="-3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333333" r="-2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333333" r="-1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433333" r="-132201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433333" r="-4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433333" r="-3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433333" r="-2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433333" r="-122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693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Dropping a marble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043398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043398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26029" y="1531726"/>
            <a:ext cx="506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If you drop a marble off of the Empire State Building (~380 m), how fast will it be going once it reaches the ground?</a:t>
            </a:r>
          </a:p>
        </p:txBody>
      </p:sp>
    </p:spTree>
    <p:extLst>
      <p:ext uri="{BB962C8B-B14F-4D97-AF65-F5344CB8AC3E}">
        <p14:creationId xmlns:p14="http://schemas.microsoft.com/office/powerpoint/2010/main" val="376673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Dropping a marble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839296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-380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839296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-380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13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26029" y="1531726"/>
            <a:ext cx="506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If you drop a marble off of the Empire State Building (~380 m), how fast will it be going once it reaches the ground?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4CE191-C8E2-4937-990F-4DC51814FC6C}"/>
                  </a:ext>
                </a:extLst>
              </p:cNvPr>
              <p:cNvSpPr txBox="1"/>
              <p:nvPr/>
            </p:nvSpPr>
            <p:spPr>
              <a:xfrm>
                <a:off x="258149" y="3017730"/>
                <a:ext cx="26434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4CE191-C8E2-4937-990F-4DC51814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49" y="3017730"/>
                <a:ext cx="26434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A6ED3-C773-4251-B3D3-6C17BBF7F857}"/>
                  </a:ext>
                </a:extLst>
              </p:cNvPr>
              <p:cNvSpPr txBox="1"/>
              <p:nvPr/>
            </p:nvSpPr>
            <p:spPr>
              <a:xfrm>
                <a:off x="209550" y="3741133"/>
                <a:ext cx="5043497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+2(−9.81)(−380)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A6ED3-C773-4251-B3D3-6C17BBF7F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741133"/>
                <a:ext cx="5043497" cy="596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DA1276-E3E5-4D10-A870-2F2EB7A6CC7A}"/>
                  </a:ext>
                </a:extLst>
              </p:cNvPr>
              <p:cNvSpPr txBox="1"/>
              <p:nvPr/>
            </p:nvSpPr>
            <p:spPr>
              <a:xfrm>
                <a:off x="1223349" y="4919360"/>
                <a:ext cx="3816045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86.3 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DA1276-E3E5-4D10-A870-2F2EB7A6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49" y="4919360"/>
                <a:ext cx="381604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F53670-EAA7-47FE-AB35-B8588B4378BB}"/>
              </a:ext>
            </a:extLst>
          </p:cNvPr>
          <p:cNvSpPr txBox="1"/>
          <p:nvPr/>
        </p:nvSpPr>
        <p:spPr>
          <a:xfrm>
            <a:off x="874091" y="5629603"/>
            <a:ext cx="449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*The negative indicates a downward direction</a:t>
            </a:r>
          </a:p>
        </p:txBody>
      </p:sp>
    </p:spTree>
    <p:extLst>
      <p:ext uri="{BB962C8B-B14F-4D97-AF65-F5344CB8AC3E}">
        <p14:creationId xmlns:p14="http://schemas.microsoft.com/office/powerpoint/2010/main" val="266743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Shooting a Basket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86030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86030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26029" y="1531726"/>
            <a:ext cx="506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What is the vertical velocity of a basketball required to reach the rim of the basketball hoop? (~3.0 m high)</a:t>
            </a:r>
          </a:p>
        </p:txBody>
      </p:sp>
    </p:spTree>
    <p:extLst>
      <p:ext uri="{BB962C8B-B14F-4D97-AF65-F5344CB8AC3E}">
        <p14:creationId xmlns:p14="http://schemas.microsoft.com/office/powerpoint/2010/main" val="197689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Shooting a Basket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5309109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3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5309109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3 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13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26029" y="1531726"/>
            <a:ext cx="506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What is the vertical velocity of a basketball required to reach the rim of the basketball hoop? (~3.0 m high)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0A240-2698-44EA-AE90-7F86C5FCE727}"/>
                  </a:ext>
                </a:extLst>
              </p:cNvPr>
              <p:cNvSpPr txBox="1"/>
              <p:nvPr/>
            </p:nvSpPr>
            <p:spPr>
              <a:xfrm>
                <a:off x="601049" y="3116867"/>
                <a:ext cx="26434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0A240-2698-44EA-AE90-7F86C5FC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9" y="3116867"/>
                <a:ext cx="26434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9E8D23-ACEE-45D6-8550-7AE57E670E59}"/>
                  </a:ext>
                </a:extLst>
              </p:cNvPr>
              <p:cNvSpPr txBox="1"/>
              <p:nvPr/>
            </p:nvSpPr>
            <p:spPr>
              <a:xfrm>
                <a:off x="1566249" y="5018497"/>
                <a:ext cx="3446969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=7.67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9E8D23-ACEE-45D6-8550-7AE57E670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49" y="5018497"/>
                <a:ext cx="344696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8A8CA7-647E-4412-B00D-CAE2E79276E6}"/>
                  </a:ext>
                </a:extLst>
              </p:cNvPr>
              <p:cNvSpPr txBox="1"/>
              <p:nvPr/>
            </p:nvSpPr>
            <p:spPr>
              <a:xfrm>
                <a:off x="601049" y="3894985"/>
                <a:ext cx="41794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−9.81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8A8CA7-647E-4412-B00D-CAE2E7927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9" y="3894985"/>
                <a:ext cx="41794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Flipping a Coin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15" y="1531726"/>
            <a:ext cx="580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You flip a coin and catch it. It is in the air for a total of 0.6 seconds. How high did it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817688"/>
                  </p:ext>
                </p:extLst>
              </p:nvPr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817688"/>
                  </p:ext>
                </p:extLst>
              </p:nvPr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690" r="-291071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100690" r="-291071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202083" r="-291071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300000" r="-291071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400000" r="-29107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83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Flipping a Coin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15" y="1531726"/>
            <a:ext cx="580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You flip a coin and catch it. It is in the air for a total of 0.6 seconds. How high did it go?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210744"/>
                  </p:ext>
                </p:extLst>
              </p:nvPr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0.3 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210744"/>
                  </p:ext>
                </p:extLst>
              </p:nvPr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690" r="-291071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100690" r="-291071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202083" r="-291071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300000" r="-291071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-9.81 m s</a:t>
                          </a:r>
                          <a:r>
                            <a:rPr lang="en-US" sz="28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400000" r="-29107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0.3 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C31C-5471-4561-B933-129BD573DE5B}"/>
                  </a:ext>
                </a:extLst>
              </p:cNvPr>
              <p:cNvSpPr txBox="1"/>
              <p:nvPr/>
            </p:nvSpPr>
            <p:spPr>
              <a:xfrm>
                <a:off x="560615" y="2730896"/>
                <a:ext cx="3134512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C31C-5471-4561-B933-129BD573D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5" y="2730896"/>
                <a:ext cx="3134512" cy="718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46F43-80F8-40F9-85E9-1DA3FF97A098}"/>
                  </a:ext>
                </a:extLst>
              </p:cNvPr>
              <p:cNvSpPr txBox="1"/>
              <p:nvPr/>
            </p:nvSpPr>
            <p:spPr>
              <a:xfrm>
                <a:off x="560615" y="3566213"/>
                <a:ext cx="4351512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(−9.81)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(0.3)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46F43-80F8-40F9-85E9-1DA3FF97A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5" y="3566213"/>
                <a:ext cx="4351512" cy="718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FFB2E-6DC5-43DB-9EE6-F1A102529FD5}"/>
                  </a:ext>
                </a:extLst>
              </p:cNvPr>
              <p:cNvSpPr txBox="1"/>
              <p:nvPr/>
            </p:nvSpPr>
            <p:spPr>
              <a:xfrm>
                <a:off x="552450" y="4619269"/>
                <a:ext cx="3096553" cy="677108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=0.441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FFB2E-6DC5-43DB-9EE6-F1A102529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4619269"/>
                <a:ext cx="309655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2F745E-748F-4801-A700-A50E7A8371A9}"/>
              </a:ext>
            </a:extLst>
          </p:cNvPr>
          <p:cNvCxnSpPr>
            <a:cxnSpLocks/>
          </p:cNvCxnSpPr>
          <p:nvPr/>
        </p:nvCxnSpPr>
        <p:spPr>
          <a:xfrm flipV="1">
            <a:off x="5930900" y="5638800"/>
            <a:ext cx="1549400" cy="36013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DD3BA4-252B-4AB3-B5AD-E05252CCD08A}"/>
              </a:ext>
            </a:extLst>
          </p:cNvPr>
          <p:cNvSpPr txBox="1"/>
          <p:nvPr/>
        </p:nvSpPr>
        <p:spPr>
          <a:xfrm>
            <a:off x="4277883" y="579888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Half the time</a:t>
            </a:r>
          </a:p>
        </p:txBody>
      </p:sp>
    </p:spTree>
    <p:extLst>
      <p:ext uri="{BB962C8B-B14F-4D97-AF65-F5344CB8AC3E}">
        <p14:creationId xmlns:p14="http://schemas.microsoft.com/office/powerpoint/2010/main" val="345026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First… Hello.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324" y="1508972"/>
            <a:ext cx="40757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Hello, it’s v</a:t>
            </a:r>
          </a:p>
          <a:p>
            <a:r>
              <a:rPr lang="en-US" sz="1200" dirty="0"/>
              <a:t>Take the distance over time to calculate velocity</a:t>
            </a:r>
          </a:p>
          <a:p>
            <a:r>
              <a:rPr lang="en-US" sz="1200" dirty="0"/>
              <a:t>It’s a measure of your speed</a:t>
            </a:r>
          </a:p>
          <a:p>
            <a:r>
              <a:rPr lang="en-US" sz="1200" dirty="0"/>
              <a:t>But it also has direction</a:t>
            </a:r>
          </a:p>
          <a:p>
            <a:r>
              <a:rPr lang="en-US" sz="1200" dirty="0"/>
              <a:t>So you know which way you’re moving</a:t>
            </a:r>
          </a:p>
          <a:p>
            <a:br>
              <a:rPr lang="en-US" sz="1200" dirty="0"/>
            </a:br>
            <a:r>
              <a:rPr lang="en-US" sz="1200" dirty="0"/>
              <a:t>Hello, speed’s increasing</a:t>
            </a:r>
          </a:p>
          <a:p>
            <a:r>
              <a:rPr lang="en-US" sz="1200" dirty="0"/>
              <a:t>There’s acceleration acting and velocity is changing</a:t>
            </a:r>
          </a:p>
          <a:p>
            <a:r>
              <a:rPr lang="en-US" sz="1200" dirty="0"/>
              <a:t>If it’s free fall, you’ll see</a:t>
            </a:r>
          </a:p>
          <a:p>
            <a:r>
              <a:rPr lang="en-US" sz="1200" dirty="0"/>
              <a:t>That the air resistance isn’t there, it’s just the gravity</a:t>
            </a:r>
          </a:p>
          <a:p>
            <a:br>
              <a:rPr lang="en-US" sz="1200" dirty="0"/>
            </a:br>
            <a:r>
              <a:rPr lang="en-US" sz="1200" dirty="0"/>
              <a:t>Acceleration, due to gravity</a:t>
            </a:r>
          </a:p>
          <a:p>
            <a:r>
              <a:rPr lang="en-US" sz="1200" dirty="0"/>
              <a:t>Is minus 9.8</a:t>
            </a:r>
          </a:p>
          <a:p>
            <a:br>
              <a:rPr lang="en-US" sz="1200" dirty="0"/>
            </a:br>
            <a:r>
              <a:rPr lang="en-US" sz="1200" i="1" dirty="0">
                <a:solidFill>
                  <a:srgbClr val="0070C0"/>
                </a:solidFill>
              </a:rPr>
              <a:t>Acceleration’s pointing down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So things get faster toward the ground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Unless the object, was launched up to the sky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Then it will slow down, cause it’s the opposite sign.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i="1" dirty="0">
                <a:solidFill>
                  <a:srgbClr val="0070C0"/>
                </a:solidFill>
              </a:rPr>
              <a:t>The slope will always be your guide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When graphing motion side by side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D T becomes V and V T becomes A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You draw them clearly if you solve them this way, perfect score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9120" y="153172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And so, I’ve shown you,</a:t>
            </a:r>
          </a:p>
          <a:p>
            <a:r>
              <a:rPr lang="en-US" sz="1200" dirty="0"/>
              <a:t>If you ever have 3 values you can always find the last 2,</a:t>
            </a:r>
          </a:p>
          <a:p>
            <a:r>
              <a:rPr lang="en-US" sz="1200" dirty="0"/>
              <a:t>If your packet’s put to good use,</a:t>
            </a:r>
          </a:p>
          <a:p>
            <a:r>
              <a:rPr lang="en-US" sz="1200" dirty="0"/>
              <a:t>Just look through all the equations until you find the one that suits you</a:t>
            </a:r>
          </a:p>
          <a:p>
            <a:br>
              <a:rPr lang="en-US" sz="1200" dirty="0"/>
            </a:br>
            <a:r>
              <a:rPr lang="en-US" sz="1200" dirty="0"/>
              <a:t>It’s no secret, you’ll ace this test</a:t>
            </a:r>
          </a:p>
          <a:p>
            <a:r>
              <a:rPr lang="en-US" sz="1200" dirty="0"/>
              <a:t>Because I’m reviewing in rhyme</a:t>
            </a:r>
          </a:p>
          <a:p>
            <a:br>
              <a:rPr lang="en-US" sz="1200" dirty="0"/>
            </a:br>
            <a:r>
              <a:rPr lang="en-US" sz="1200" i="1" dirty="0">
                <a:solidFill>
                  <a:srgbClr val="0070C0"/>
                </a:solidFill>
              </a:rPr>
              <a:t>Acceleration’s pointing down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So things get faster toward the ground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Unless the object, was launched up to the sky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Then it will slow down, cause it’s the opposite sign.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i="1" dirty="0">
                <a:solidFill>
                  <a:srgbClr val="0070C0"/>
                </a:solidFill>
              </a:rPr>
              <a:t>The area under the curve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Is shown by shapes you can observe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A T becomes V and V T becomes D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You draw them clearly if you use what you see, perfect score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3943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First… Hello.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324" y="1508972"/>
            <a:ext cx="40757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Hello, it’s v</a:t>
            </a:r>
          </a:p>
          <a:p>
            <a:r>
              <a:rPr lang="en-US" sz="1200" dirty="0"/>
              <a:t>Take the distance over time to calculate velocity</a:t>
            </a:r>
          </a:p>
          <a:p>
            <a:r>
              <a:rPr lang="en-US" sz="1200" dirty="0"/>
              <a:t>It’s a measure of your speed</a:t>
            </a:r>
          </a:p>
          <a:p>
            <a:r>
              <a:rPr lang="en-US" sz="1200" dirty="0"/>
              <a:t>But it also has direction</a:t>
            </a:r>
          </a:p>
          <a:p>
            <a:r>
              <a:rPr lang="en-US" sz="1200" dirty="0"/>
              <a:t>So you know which way you’re moving</a:t>
            </a:r>
          </a:p>
          <a:p>
            <a:br>
              <a:rPr lang="en-US" sz="1200" dirty="0"/>
            </a:br>
            <a:r>
              <a:rPr lang="en-US" sz="1200" dirty="0"/>
              <a:t>Hello, speed’s increasing</a:t>
            </a:r>
          </a:p>
          <a:p>
            <a:r>
              <a:rPr lang="en-US" sz="1200" dirty="0"/>
              <a:t>There’s acceleration acting and velocity is changing</a:t>
            </a:r>
          </a:p>
          <a:p>
            <a:r>
              <a:rPr lang="en-US" sz="1200" dirty="0"/>
              <a:t>If it’s free fall, you’ll see</a:t>
            </a:r>
          </a:p>
          <a:p>
            <a:r>
              <a:rPr lang="en-US" sz="1200" dirty="0"/>
              <a:t>That the air resistance isn’t there, it’s just the gravity</a:t>
            </a:r>
          </a:p>
          <a:p>
            <a:br>
              <a:rPr lang="en-US" sz="1200" dirty="0"/>
            </a:br>
            <a:r>
              <a:rPr lang="en-US" sz="1200" dirty="0"/>
              <a:t>Acceleration, due to gravity</a:t>
            </a:r>
          </a:p>
          <a:p>
            <a:r>
              <a:rPr lang="en-US" sz="1200" dirty="0"/>
              <a:t>Is minus 9.8</a:t>
            </a:r>
          </a:p>
          <a:p>
            <a:br>
              <a:rPr lang="en-US" sz="1200" dirty="0"/>
            </a:br>
            <a:r>
              <a:rPr lang="en-US" sz="1200" i="1" dirty="0">
                <a:solidFill>
                  <a:srgbClr val="0070C0"/>
                </a:solidFill>
              </a:rPr>
              <a:t>Acceleration’s pointing down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So things get faster toward the ground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Unless the object, was launched up to the sky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Then it will slow down, cause it’s the opposite sign.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i="1" dirty="0">
                <a:solidFill>
                  <a:srgbClr val="0070C0"/>
                </a:solidFill>
              </a:rPr>
              <a:t>The slope will always be your guide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When graphing motion side by side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D T becomes V and V T becomes A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You draw them clearly if you solve them this way, perfect score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9120" y="153172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And so, I’ve shown you,</a:t>
            </a:r>
          </a:p>
          <a:p>
            <a:r>
              <a:rPr lang="en-US" sz="1200" dirty="0"/>
              <a:t>If you ever have 3 values you can always find the last 2,</a:t>
            </a:r>
          </a:p>
          <a:p>
            <a:r>
              <a:rPr lang="en-US" sz="1200" dirty="0"/>
              <a:t>If your packet’s put to good use,</a:t>
            </a:r>
          </a:p>
          <a:p>
            <a:r>
              <a:rPr lang="en-US" sz="1200" dirty="0"/>
              <a:t>Just look through all the equations until you find the one that suits you</a:t>
            </a:r>
          </a:p>
          <a:p>
            <a:br>
              <a:rPr lang="en-US" sz="1200" dirty="0"/>
            </a:br>
            <a:r>
              <a:rPr lang="en-US" sz="1200" dirty="0"/>
              <a:t>It’s no secret, you’ll ace this test</a:t>
            </a:r>
          </a:p>
          <a:p>
            <a:r>
              <a:rPr lang="en-US" sz="1200" dirty="0"/>
              <a:t>Because I’m reviewing in rhyme</a:t>
            </a:r>
          </a:p>
          <a:p>
            <a:br>
              <a:rPr lang="en-US" sz="1200" dirty="0"/>
            </a:br>
            <a:r>
              <a:rPr lang="en-US" sz="1200" i="1" dirty="0">
                <a:solidFill>
                  <a:srgbClr val="0070C0"/>
                </a:solidFill>
              </a:rPr>
              <a:t>Acceleration’s pointing down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So things get faster toward the ground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Unless the object, was launched up to the sky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Then it will slow down, cause it’s the opposite sign.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i="1" dirty="0">
                <a:solidFill>
                  <a:srgbClr val="0070C0"/>
                </a:solidFill>
              </a:rPr>
              <a:t>The area under the curve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Is shown by shapes you can observe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A T becomes V and V T becomes D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i="1" dirty="0">
                <a:solidFill>
                  <a:srgbClr val="0070C0"/>
                </a:solidFill>
              </a:rPr>
              <a:t>You draw them clearly if you use what you see, perfect score</a:t>
            </a:r>
            <a:endParaRPr lang="en-US" sz="1200" dirty="0">
              <a:solidFill>
                <a:srgbClr val="0070C0"/>
              </a:solidFill>
            </a:endParaRPr>
          </a:p>
          <a:p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183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1197165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4.8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9.9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0.65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1197165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---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1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4.8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13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9.9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-1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0.65 m s</a:t>
                          </a:r>
                          <a:r>
                            <a:rPr lang="en-US" sz="3600" baseline="300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-2</a:t>
                          </a: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rgbClr val="C00000"/>
                              </a:solidFill>
                              <a:latin typeface="Ebrima" panose="02000000000000000000" pitchFamily="2" charset="0"/>
                              <a:ea typeface="Ebrima" panose="02000000000000000000" pitchFamily="2" charset="0"/>
                              <a:cs typeface="Ebrima" panose="02000000000000000000" pitchFamily="2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47654" y="1531726"/>
            <a:ext cx="5222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car traveling in a straight line has a velocity of +4.8 m s</a:t>
            </a:r>
            <a:r>
              <a:rPr lang="en-US" sz="2400" baseline="30000" dirty="0">
                <a:latin typeface="+mj-lt"/>
              </a:rPr>
              <a:t>-1</a:t>
            </a:r>
            <a:r>
              <a:rPr lang="en-US" sz="2400" dirty="0">
                <a:latin typeface="+mj-lt"/>
              </a:rPr>
              <a:t>. After an acceleration of 0.65 m s</a:t>
            </a:r>
            <a:r>
              <a:rPr lang="en-US" sz="2400" baseline="30000" dirty="0">
                <a:latin typeface="+mj-lt"/>
              </a:rPr>
              <a:t>-2</a:t>
            </a:r>
            <a:r>
              <a:rPr lang="en-US" sz="2400" dirty="0">
                <a:latin typeface="+mj-lt"/>
              </a:rPr>
              <a:t>, the car’s velocity is +9.9 m s</a:t>
            </a:r>
            <a:r>
              <a:rPr lang="en-US" sz="2400" baseline="30000" dirty="0">
                <a:latin typeface="+mj-lt"/>
              </a:rPr>
              <a:t>-1</a:t>
            </a:r>
            <a:r>
              <a:rPr lang="en-US" sz="2400" dirty="0">
                <a:latin typeface="+mj-lt"/>
              </a:rPr>
              <a:t>. Over what time interval did the acceleration occur?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FE4474-6FBA-4832-A07A-D2602B33C9D7}"/>
                  </a:ext>
                </a:extLst>
              </p:cNvPr>
              <p:cNvSpPr txBox="1"/>
              <p:nvPr/>
            </p:nvSpPr>
            <p:spPr>
              <a:xfrm>
                <a:off x="407436" y="3701678"/>
                <a:ext cx="249632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FE4474-6FBA-4832-A07A-D2602B33C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6" y="3701678"/>
                <a:ext cx="249632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DAB1A0-FDBA-465A-A622-570287FDE05B}"/>
                  </a:ext>
                </a:extLst>
              </p:cNvPr>
              <p:cNvSpPr txBox="1"/>
              <p:nvPr/>
            </p:nvSpPr>
            <p:spPr>
              <a:xfrm>
                <a:off x="407436" y="4317231"/>
                <a:ext cx="43390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9.9=4.8+(0.65)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DAB1A0-FDBA-465A-A622-570287FD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36" y="4317231"/>
                <a:ext cx="433900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B7A29E-93B1-42BB-922C-352D2AD01FB0}"/>
                  </a:ext>
                </a:extLst>
              </p:cNvPr>
              <p:cNvSpPr txBox="1"/>
              <p:nvPr/>
            </p:nvSpPr>
            <p:spPr>
              <a:xfrm>
                <a:off x="2283617" y="5240560"/>
                <a:ext cx="2288383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=7.85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B7A29E-93B1-42BB-922C-352D2AD01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17" y="5240560"/>
                <a:ext cx="228838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017123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991838" y="5612590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rot="16200000">
            <a:off x="-911421" y="2961129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97812" y="5933374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88747" y="52968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888717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888720" y="47383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88723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888726" y="41799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888729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88755" y="36214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88732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888735" y="30629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88738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888741" y="25045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88744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87269" y="4843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87269" y="4272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7269" y="37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7269" y="3163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87269" y="2597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465017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90664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234828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278991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23154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67317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11480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556441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4998073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43970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881337" y="562224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748522" y="56870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627110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518172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96452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20454" y="5688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307657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182388" y="5677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071829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58129" y="56881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855174" y="5677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66637" y="5677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6322971" y="561789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129005" y="56860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87269" y="2042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H="1">
            <a:off x="888714" y="19460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005762" y="222528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005762" y="2783750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005762" y="3342216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05762" y="3900682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05762" y="4459148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05762" y="501761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005762" y="2504517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005762" y="306298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05762" y="3621449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005762" y="4179915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05762" y="529684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005762" y="473838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005762" y="194605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464110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497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34828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78356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282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7317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145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5529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0116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4397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87816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32297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06562"/>
              </p:ext>
            </p:extLst>
          </p:nvPr>
        </p:nvGraphicFramePr>
        <p:xfrm>
          <a:off x="6385619" y="1595573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Velocity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5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1005762" y="2783750"/>
            <a:ext cx="2222520" cy="28288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54575"/>
              </p:ext>
            </p:extLst>
          </p:nvPr>
        </p:nvGraphicFramePr>
        <p:xfrm>
          <a:off x="6349888" y="3063379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Position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5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49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FD225846-3A21-43CA-8A93-1138F9A537FB}"/>
              </a:ext>
            </a:extLst>
          </p:cNvPr>
          <p:cNvSpPr/>
          <p:nvPr/>
        </p:nvSpPr>
        <p:spPr>
          <a:xfrm flipH="1">
            <a:off x="1022360" y="2780273"/>
            <a:ext cx="2217281" cy="2832318"/>
          </a:xfrm>
          <a:prstGeom prst="rtTriangl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017123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991838" y="5612590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rot="16200000">
            <a:off x="-911421" y="2961129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97812" y="5933374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88747" y="52968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888717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888720" y="47383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88723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888726" y="41799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888729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88755" y="36214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88732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888735" y="30629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88738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888741" y="25045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88744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87269" y="4843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87269" y="4272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7269" y="37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7269" y="3163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87269" y="2597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465017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90664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234828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278991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23154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67317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11480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556441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4998073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43970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881337" y="562224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748522" y="56870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627110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518172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96452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20454" y="56888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307657" y="5692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182388" y="5677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071829" y="568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58129" y="56881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855174" y="5677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66637" y="5677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6322971" y="561789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129005" y="56860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87269" y="2042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H="1">
            <a:off x="888714" y="19460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005762" y="222528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005762" y="2783750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005762" y="3342216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05762" y="3900682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05762" y="4459148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05762" y="501761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005762" y="2504517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005762" y="306298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05762" y="3621449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005762" y="4179915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05762" y="529684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005762" y="473838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005762" y="194605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464110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497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34828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78356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282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7317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145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5529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0116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4397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87816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32297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76"/>
          <p:cNvGraphicFramePr>
            <a:graphicFrameLocks noGrp="1"/>
          </p:cNvGraphicFramePr>
          <p:nvPr>
            <p:extLst/>
          </p:nvPr>
        </p:nvGraphicFramePr>
        <p:xfrm>
          <a:off x="6385619" y="1595573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Velocity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5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1005762" y="2783750"/>
            <a:ext cx="2222520" cy="28288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Table 79"/>
          <p:cNvGraphicFramePr>
            <a:graphicFrameLocks noGrp="1"/>
          </p:cNvGraphicFramePr>
          <p:nvPr>
            <p:extLst/>
          </p:nvPr>
        </p:nvGraphicFramePr>
        <p:xfrm>
          <a:off x="6349888" y="3063379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Position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5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FF4C0D-4C99-4AC7-9A0E-2EEC8B3E26F4}"/>
              </a:ext>
            </a:extLst>
          </p:cNvPr>
          <p:cNvSpPr txBox="1"/>
          <p:nvPr/>
        </p:nvSpPr>
        <p:spPr>
          <a:xfrm>
            <a:off x="3615773" y="2922764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CD02EA-4EDD-43EB-8B44-FC382EBB3035}"/>
                  </a:ext>
                </a:extLst>
              </p:cNvPr>
              <p:cNvSpPr txBox="1"/>
              <p:nvPr/>
            </p:nvSpPr>
            <p:spPr>
              <a:xfrm>
                <a:off x="3590062" y="3543417"/>
                <a:ext cx="1227900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(5)(5)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CD02EA-4EDD-43EB-8B44-FC382EBB3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062" y="3543417"/>
                <a:ext cx="1227900" cy="502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D034F2F-452E-47A0-80FF-9E41A22DB674}"/>
                  </a:ext>
                </a:extLst>
              </p:cNvPr>
              <p:cNvSpPr txBox="1"/>
              <p:nvPr/>
            </p:nvSpPr>
            <p:spPr>
              <a:xfrm>
                <a:off x="3639755" y="4175197"/>
                <a:ext cx="1128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D034F2F-452E-47A0-80FF-9E41A22DB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55" y="4175197"/>
                <a:ext cx="11285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B7446750-9330-431B-8183-84BB0EA791EC}"/>
              </a:ext>
            </a:extLst>
          </p:cNvPr>
          <p:cNvSpPr txBox="1"/>
          <p:nvPr/>
        </p:nvSpPr>
        <p:spPr>
          <a:xfrm>
            <a:off x="6786154" y="3555193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12.5 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B77AA80-0A25-4CDB-8DA3-9789A55276C7}"/>
              </a:ext>
            </a:extLst>
          </p:cNvPr>
          <p:cNvSpPr txBox="1"/>
          <p:nvPr/>
        </p:nvSpPr>
        <p:spPr>
          <a:xfrm>
            <a:off x="6758253" y="2109190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m s</a:t>
            </a:r>
            <a:r>
              <a:rPr lang="en-US" sz="4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017123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991838" y="5612590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rot="16200000">
            <a:off x="-911421" y="2961129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97812" y="5933374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88747" y="52968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888717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888720" y="47383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88723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888726" y="41799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888729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88755" y="36214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88732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888735" y="30629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88738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888741" y="25045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88744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87269" y="4843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87269" y="4272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7269" y="37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7269" y="3163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94505" y="2597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465017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90664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234828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278991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23154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67317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11480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556441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4998073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43970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881337" y="562224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627110" y="56921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96452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6322971" y="561789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129005" y="5686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94505" y="2042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H="1">
            <a:off x="888714" y="19460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005762" y="222528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005762" y="2783750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005762" y="3342216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05762" y="3900682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05762" y="4459148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05762" y="501761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005762" y="2504517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005762" y="306298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05762" y="3621449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005762" y="4179915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05762" y="529684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005762" y="473838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005762" y="194605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464110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497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34828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78356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282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7317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145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5529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0116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4397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87816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32297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3897" y="4558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3897" y="3987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3897" y="3440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3897" y="2878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1133" y="23125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1133" y="1757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0433" y="5105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10736"/>
              </p:ext>
            </p:extLst>
          </p:nvPr>
        </p:nvGraphicFramePr>
        <p:xfrm>
          <a:off x="6385619" y="1595573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Velocity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2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31409"/>
              </p:ext>
            </p:extLst>
          </p:nvPr>
        </p:nvGraphicFramePr>
        <p:xfrm>
          <a:off x="6349888" y="3063379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Position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2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6" name="Straight Connector 85"/>
          <p:cNvCxnSpPr/>
          <p:nvPr/>
        </p:nvCxnSpPr>
        <p:spPr>
          <a:xfrm flipH="1" flipV="1">
            <a:off x="1014662" y="1946052"/>
            <a:ext cx="3539406" cy="22257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7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3FFFE092-C4D6-470B-B917-C89D56F67BF4}"/>
              </a:ext>
            </a:extLst>
          </p:cNvPr>
          <p:cNvSpPr/>
          <p:nvPr/>
        </p:nvSpPr>
        <p:spPr>
          <a:xfrm>
            <a:off x="1019545" y="1945258"/>
            <a:ext cx="3552455" cy="2231449"/>
          </a:xfrm>
          <a:prstGeom prst="rtTriangl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A44C9E3-8481-40DA-AAD3-858F5E4787D3}"/>
              </a:ext>
            </a:extLst>
          </p:cNvPr>
          <p:cNvSpPr/>
          <p:nvPr/>
        </p:nvSpPr>
        <p:spPr>
          <a:xfrm>
            <a:off x="1012390" y="4171259"/>
            <a:ext cx="3552455" cy="142064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017123" y="1531726"/>
            <a:ext cx="0" cy="4090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991838" y="5612590"/>
            <a:ext cx="6195491" cy="3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rot="16200000">
            <a:off x="-911421" y="2961129"/>
            <a:ext cx="245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(m 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97812" y="5933374"/>
            <a:ext cx="101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88747" y="529684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888717" y="501761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888720" y="473838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88723" y="4459148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888726" y="4179915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888729" y="3900682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88755" y="3621449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88732" y="3342216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888735" y="3062983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88738" y="2783750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888741" y="2504517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888744" y="2225284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87269" y="4843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87269" y="4272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7269" y="3725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7269" y="31636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94505" y="2597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1465017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906649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2348281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2789913" y="5630654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23154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673177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114809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556441" y="562628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4998073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439705" y="5625431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5881337" y="5622246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627110" y="56921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96452" y="5684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6322971" y="5617890"/>
            <a:ext cx="1" cy="11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129005" y="5686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94505" y="2042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158" name="Straight Connector 157"/>
          <p:cNvCxnSpPr/>
          <p:nvPr/>
        </p:nvCxnSpPr>
        <p:spPr>
          <a:xfrm flipH="1">
            <a:off x="888714" y="1946051"/>
            <a:ext cx="125947" cy="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005762" y="222528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005762" y="2783750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005762" y="3342216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005762" y="3900682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005762" y="4459148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005762" y="5017614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005762" y="2504517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005762" y="306298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05762" y="3621449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005762" y="4179915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1005762" y="5296843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1005762" y="473838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005762" y="1946051"/>
            <a:ext cx="5925889" cy="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464110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497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34828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783563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282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67317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1458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5529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011627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439705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878162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322971" y="1742385"/>
            <a:ext cx="0" cy="3873980"/>
          </a:xfrm>
          <a:prstGeom prst="line">
            <a:avLst/>
          </a:prstGeom>
          <a:ln>
            <a:solidFill>
              <a:srgbClr val="1CADE4">
                <a:alpha val="2705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3897" y="4558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3897" y="3987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3897" y="3440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3897" y="2878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1133" y="23125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1133" y="1757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0433" y="51054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/>
          </p:nvPr>
        </p:nvGraphicFramePr>
        <p:xfrm>
          <a:off x="6385619" y="1595573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Velocity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2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/>
          </p:nvPr>
        </p:nvGraphicFramePr>
        <p:xfrm>
          <a:off x="6349888" y="3063379"/>
          <a:ext cx="2497392" cy="13272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9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latin typeface="+mj-lt"/>
                        </a:rPr>
                        <a:t>Position</a:t>
                      </a:r>
                      <a:r>
                        <a:rPr lang="en-US" sz="2400" b="0" kern="1200" baseline="0" dirty="0">
                          <a:latin typeface="+mj-lt"/>
                        </a:rPr>
                        <a:t> at 2 s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6" name="Straight Connector 85"/>
          <p:cNvCxnSpPr/>
          <p:nvPr/>
        </p:nvCxnSpPr>
        <p:spPr>
          <a:xfrm flipH="1" flipV="1">
            <a:off x="1014662" y="1946052"/>
            <a:ext cx="3539406" cy="22257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AEB4EFF2-BF8B-4FD7-9971-A62301766C56}"/>
              </a:ext>
            </a:extLst>
          </p:cNvPr>
          <p:cNvSpPr/>
          <p:nvPr/>
        </p:nvSpPr>
        <p:spPr>
          <a:xfrm>
            <a:off x="1005554" y="4193689"/>
            <a:ext cx="3552455" cy="1420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ABA89451-E671-4B42-A675-B92E8313A37E}"/>
              </a:ext>
            </a:extLst>
          </p:cNvPr>
          <p:cNvSpPr/>
          <p:nvPr/>
        </p:nvSpPr>
        <p:spPr>
          <a:xfrm>
            <a:off x="1001613" y="1938615"/>
            <a:ext cx="3552455" cy="2231449"/>
          </a:xfrm>
          <a:prstGeom prst="rt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C8D43-FACA-49BF-AA31-2E3B2A398A06}"/>
              </a:ext>
            </a:extLst>
          </p:cNvPr>
          <p:cNvSpPr txBox="1"/>
          <p:nvPr/>
        </p:nvSpPr>
        <p:spPr>
          <a:xfrm>
            <a:off x="1642901" y="2955430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4FB7ADD-9440-4F69-8490-8BD4C6422064}"/>
              </a:ext>
            </a:extLst>
          </p:cNvPr>
          <p:cNvSpPr txBox="1"/>
          <p:nvPr/>
        </p:nvSpPr>
        <p:spPr>
          <a:xfrm>
            <a:off x="2307372" y="4488548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67A1CE-CB41-472D-BEAC-CCA85E63E320}"/>
              </a:ext>
            </a:extLst>
          </p:cNvPr>
          <p:cNvSpPr txBox="1"/>
          <p:nvPr/>
        </p:nvSpPr>
        <p:spPr>
          <a:xfrm>
            <a:off x="6786154" y="3555193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12.5 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99990BA-1AA9-4A62-9707-6A1ECE21E9E7}"/>
              </a:ext>
            </a:extLst>
          </p:cNvPr>
          <p:cNvSpPr txBox="1"/>
          <p:nvPr/>
        </p:nvSpPr>
        <p:spPr>
          <a:xfrm>
            <a:off x="6758253" y="2109190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m s</a:t>
            </a:r>
            <a:r>
              <a:rPr lang="en-US" sz="40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40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9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 – Match these Graphs!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878439" y="5219381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850448" y="612445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414655" y="4460786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6386664" y="5009426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90602" y="1347535"/>
            <a:ext cx="3319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Displacement vs Time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567043" y="2656938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34204" y="356443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7872684" y="3615682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844693" y="4164322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883620" y="1960644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855629" y="2865713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872684" y="201401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7844693" y="256265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880956" y="3698350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1852965" y="460341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442646" y="281709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414655" y="336573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62195" y="4339103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34204" y="5244172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7872684" y="5143366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7844693" y="5692006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878439" y="5694299"/>
            <a:ext cx="68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414655" y="5009573"/>
            <a:ext cx="685800" cy="230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41255" y="2916960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874700" y="3930041"/>
            <a:ext cx="685800" cy="230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967591" y="2246912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870034" y="2776567"/>
            <a:ext cx="685800" cy="230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501589" y="2918597"/>
            <a:ext cx="548640" cy="3657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7987743" y="5758690"/>
            <a:ext cx="548640" cy="3657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/>
        </p:nvSpPr>
        <p:spPr>
          <a:xfrm rot="5400000">
            <a:off x="1259483" y="3159779"/>
            <a:ext cx="1416215" cy="1240667"/>
          </a:xfrm>
          <a:prstGeom prst="arc">
            <a:avLst>
              <a:gd name="adj1" fmla="val 17086467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/>
          <p:cNvSpPr/>
          <p:nvPr/>
        </p:nvSpPr>
        <p:spPr>
          <a:xfrm rot="10800000">
            <a:off x="671955" y="3925371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261970" y="1352441"/>
            <a:ext cx="259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Velocity vs Time</a:t>
            </a:r>
          </a:p>
        </p:txBody>
      </p:sp>
    </p:spTree>
    <p:extLst>
      <p:ext uri="{BB962C8B-B14F-4D97-AF65-F5344CB8AC3E}">
        <p14:creationId xmlns:p14="http://schemas.microsoft.com/office/powerpoint/2010/main" val="170461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 – Match these Graphs!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878439" y="5219381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850448" y="6124450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414655" y="4460786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6386664" y="5009426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90602" y="1347535"/>
            <a:ext cx="3319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Displacement vs Time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567043" y="2656938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34204" y="356443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7872684" y="3615682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844693" y="4164322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1883620" y="1960644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855629" y="2865713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872684" y="201401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7844693" y="256265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880956" y="3698350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1852965" y="4603419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442646" y="2817097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414655" y="3365737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62195" y="4339103"/>
            <a:ext cx="0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34204" y="5244172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7872684" y="5143366"/>
            <a:ext cx="0" cy="109728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7844693" y="5692006"/>
            <a:ext cx="914400" cy="28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878439" y="5694299"/>
            <a:ext cx="68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6414655" y="5009573"/>
            <a:ext cx="685800" cy="230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41255" y="2916960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874700" y="3930041"/>
            <a:ext cx="685800" cy="230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967591" y="2246912"/>
            <a:ext cx="548640" cy="548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870034" y="2776567"/>
            <a:ext cx="685800" cy="230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501589" y="2918597"/>
            <a:ext cx="548640" cy="3657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7987743" y="5758690"/>
            <a:ext cx="548640" cy="3657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/>
        </p:nvSpPr>
        <p:spPr>
          <a:xfrm rot="5400000">
            <a:off x="1259483" y="3159779"/>
            <a:ext cx="1416215" cy="1240667"/>
          </a:xfrm>
          <a:prstGeom prst="arc">
            <a:avLst>
              <a:gd name="adj1" fmla="val 17086467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/>
          <p:cNvSpPr/>
          <p:nvPr/>
        </p:nvSpPr>
        <p:spPr>
          <a:xfrm rot="10800000">
            <a:off x="671955" y="3925371"/>
            <a:ext cx="1416215" cy="1240667"/>
          </a:xfrm>
          <a:prstGeom prst="arc">
            <a:avLst>
              <a:gd name="adj1" fmla="val 17136706"/>
              <a:gd name="adj2" fmla="val 2126809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261970" y="1352441"/>
            <a:ext cx="259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Velocity vs Time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837FAE-7194-499F-8E4D-F0FB4BC3B6FD}"/>
              </a:ext>
            </a:extLst>
          </p:cNvPr>
          <p:cNvSpPr/>
          <p:nvPr/>
        </p:nvSpPr>
        <p:spPr>
          <a:xfrm>
            <a:off x="1706417" y="1863481"/>
            <a:ext cx="1188720" cy="1188720"/>
          </a:xfrm>
          <a:prstGeom prst="roundRect">
            <a:avLst/>
          </a:prstGeom>
          <a:solidFill>
            <a:srgbClr val="FFC000">
              <a:alpha val="3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222BCB-6BB1-4951-A5E1-C826AA8BE846}"/>
              </a:ext>
            </a:extLst>
          </p:cNvPr>
          <p:cNvSpPr/>
          <p:nvPr/>
        </p:nvSpPr>
        <p:spPr>
          <a:xfrm>
            <a:off x="7656674" y="1966206"/>
            <a:ext cx="1188720" cy="1188720"/>
          </a:xfrm>
          <a:prstGeom prst="roundRect">
            <a:avLst/>
          </a:prstGeom>
          <a:solidFill>
            <a:srgbClr val="FFC000">
              <a:alpha val="30196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EBDF317-48AF-4837-979F-570C4734D0FA}"/>
              </a:ext>
            </a:extLst>
          </p:cNvPr>
          <p:cNvSpPr/>
          <p:nvPr/>
        </p:nvSpPr>
        <p:spPr>
          <a:xfrm>
            <a:off x="1700588" y="3592559"/>
            <a:ext cx="1188720" cy="1188720"/>
          </a:xfrm>
          <a:prstGeom prst="roundRect">
            <a:avLst/>
          </a:prstGeom>
          <a:solidFill>
            <a:srgbClr val="0070C0">
              <a:alpha val="30196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EF73450-1605-466A-91EC-1B5A5099DB4A}"/>
              </a:ext>
            </a:extLst>
          </p:cNvPr>
          <p:cNvSpPr/>
          <p:nvPr/>
        </p:nvSpPr>
        <p:spPr>
          <a:xfrm>
            <a:off x="6248863" y="2756323"/>
            <a:ext cx="1188720" cy="1188720"/>
          </a:xfrm>
          <a:prstGeom prst="roundRect">
            <a:avLst/>
          </a:prstGeom>
          <a:solidFill>
            <a:srgbClr val="0070C0">
              <a:alpha val="30196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852BC99-E96A-48A3-BD18-681753B9C810}"/>
              </a:ext>
            </a:extLst>
          </p:cNvPr>
          <p:cNvSpPr/>
          <p:nvPr/>
        </p:nvSpPr>
        <p:spPr>
          <a:xfrm>
            <a:off x="380950" y="2558485"/>
            <a:ext cx="1188720" cy="1188720"/>
          </a:xfrm>
          <a:prstGeom prst="roundRect">
            <a:avLst/>
          </a:prstGeom>
          <a:solidFill>
            <a:srgbClr val="FF6600">
              <a:alpha val="29804"/>
            </a:srgbClr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D266F33-03D4-476F-9E52-5093A8EAF38B}"/>
              </a:ext>
            </a:extLst>
          </p:cNvPr>
          <p:cNvSpPr/>
          <p:nvPr/>
        </p:nvSpPr>
        <p:spPr>
          <a:xfrm>
            <a:off x="7671922" y="3552310"/>
            <a:ext cx="1188720" cy="1188720"/>
          </a:xfrm>
          <a:prstGeom prst="roundRect">
            <a:avLst/>
          </a:prstGeom>
          <a:solidFill>
            <a:srgbClr val="FF6600">
              <a:alpha val="29804"/>
            </a:srgbClr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86E953-1B0F-479D-8234-F32CFFD09142}"/>
              </a:ext>
            </a:extLst>
          </p:cNvPr>
          <p:cNvSpPr/>
          <p:nvPr/>
        </p:nvSpPr>
        <p:spPr>
          <a:xfrm>
            <a:off x="1699734" y="5114270"/>
            <a:ext cx="1188720" cy="1188720"/>
          </a:xfrm>
          <a:prstGeom prst="roundRect">
            <a:avLst/>
          </a:prstGeom>
          <a:solidFill>
            <a:srgbClr val="C00000">
              <a:alpha val="2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9886F72-D02E-4B51-BD5E-41179FF0AD6B}"/>
              </a:ext>
            </a:extLst>
          </p:cNvPr>
          <p:cNvSpPr/>
          <p:nvPr/>
        </p:nvSpPr>
        <p:spPr>
          <a:xfrm>
            <a:off x="6191154" y="4397796"/>
            <a:ext cx="1188720" cy="1188720"/>
          </a:xfrm>
          <a:prstGeom prst="roundRect">
            <a:avLst/>
          </a:prstGeom>
          <a:solidFill>
            <a:srgbClr val="C00000">
              <a:alpha val="29804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9DFB462-6F20-4FD6-BE7C-11514ACF6F2F}"/>
              </a:ext>
            </a:extLst>
          </p:cNvPr>
          <p:cNvSpPr/>
          <p:nvPr/>
        </p:nvSpPr>
        <p:spPr>
          <a:xfrm>
            <a:off x="361378" y="4232769"/>
            <a:ext cx="1188720" cy="1188720"/>
          </a:xfrm>
          <a:prstGeom prst="roundRect">
            <a:avLst/>
          </a:prstGeom>
          <a:solidFill>
            <a:srgbClr val="00B050">
              <a:alpha val="29804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413640A-F69D-4C3E-96F3-B50004861B18}"/>
              </a:ext>
            </a:extLst>
          </p:cNvPr>
          <p:cNvSpPr/>
          <p:nvPr/>
        </p:nvSpPr>
        <p:spPr>
          <a:xfrm>
            <a:off x="7667703" y="5080789"/>
            <a:ext cx="1188720" cy="1188720"/>
          </a:xfrm>
          <a:prstGeom prst="roundRect">
            <a:avLst/>
          </a:prstGeom>
          <a:solidFill>
            <a:srgbClr val="00B050">
              <a:alpha val="29804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537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39244</TotalTime>
  <Words>1065</Words>
  <Application>Microsoft Office PowerPoint</Application>
  <PresentationFormat>On-screen Show (4:3)</PresentationFormat>
  <Paragraphs>395</Paragraphs>
  <Slides>29</Slides>
  <Notes>0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Cambria</vt:lpstr>
      <vt:lpstr>Cambria Math</vt:lpstr>
      <vt:lpstr>Ebrima</vt:lpstr>
      <vt:lpstr>Retrospect</vt:lpstr>
      <vt:lpstr>Freefall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- 2.3 - Free Fall</dc:title>
  <dc:creator>Joe Cossette</dc:creator>
  <cp:lastModifiedBy>Joe Cossette</cp:lastModifiedBy>
  <cp:revision>344</cp:revision>
  <dcterms:created xsi:type="dcterms:W3CDTF">2014-08-31T00:23:19Z</dcterms:created>
  <dcterms:modified xsi:type="dcterms:W3CDTF">2019-06-05T02:31:36Z</dcterms:modified>
</cp:coreProperties>
</file>