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464" r:id="rId2"/>
    <p:sldId id="465" r:id="rId3"/>
    <p:sldId id="466" r:id="rId4"/>
    <p:sldId id="450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56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3C6"/>
    <a:srgbClr val="FF00FF"/>
    <a:srgbClr val="FFFFFF"/>
    <a:srgbClr val="EEBCBC"/>
    <a:srgbClr val="FDE5E5"/>
    <a:srgbClr val="EAACAC"/>
    <a:srgbClr val="002060"/>
    <a:srgbClr val="FF7D7D"/>
    <a:srgbClr val="FECFC6"/>
    <a:srgbClr val="E29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NULL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NUL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23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22.png"/><Relationship Id="rId2" Type="http://schemas.openxmlformats.org/officeDocument/2006/relationships/image" Target="../media/image18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21.png"/><Relationship Id="rId5" Type="http://schemas.openxmlformats.org/officeDocument/2006/relationships/image" Target="NULL"/><Relationship Id="rId15" Type="http://schemas.openxmlformats.org/officeDocument/2006/relationships/image" Target="../media/image25.png"/><Relationship Id="rId10" Type="http://schemas.openxmlformats.org/officeDocument/2006/relationships/image" Target="NULL"/><Relationship Id="rId4" Type="http://schemas.openxmlformats.org/officeDocument/2006/relationships/image" Target="../media/image19.png"/><Relationship Id="rId9" Type="http://schemas.openxmlformats.org/officeDocument/2006/relationships/image" Target="../media/image20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59" y="758952"/>
            <a:ext cx="7874231" cy="3566160"/>
          </a:xfrm>
        </p:spPr>
        <p:txBody>
          <a:bodyPr>
            <a:normAutofit/>
          </a:bodyPr>
          <a:lstStyle/>
          <a:p>
            <a:r>
              <a:rPr lang="en-US" sz="6000" dirty="0"/>
              <a:t>Specific Heat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</a:t>
            </a:r>
            <a:r>
              <a:rPr lang="en-US"/>
              <a:t>| Thermal </a:t>
            </a:r>
            <a:r>
              <a:rPr lang="en-US" dirty="0"/>
              <a:t>Physics</a:t>
            </a:r>
          </a:p>
        </p:txBody>
      </p:sp>
    </p:spTree>
    <p:extLst>
      <p:ext uri="{BB962C8B-B14F-4D97-AF65-F5344CB8AC3E}">
        <p14:creationId xmlns:p14="http://schemas.microsoft.com/office/powerpoint/2010/main" val="7712525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Conservation of Heat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8292" y="1531726"/>
            <a:ext cx="8587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If our system is closed to the surroundings, heat must be conserved</a:t>
            </a:r>
          </a:p>
        </p:txBody>
      </p:sp>
      <p:pic>
        <p:nvPicPr>
          <p:cNvPr id="1026" name="Picture 2" descr="http://www.webassign.net/kelterchem08/p5-9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88" y="2326101"/>
            <a:ext cx="5158547" cy="383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C1903B-F32F-48DA-876C-E9F51B3AE8DD}"/>
              </a:ext>
            </a:extLst>
          </p:cNvPr>
          <p:cNvSpPr txBox="1"/>
          <p:nvPr/>
        </p:nvSpPr>
        <p:spPr>
          <a:xfrm>
            <a:off x="5969000" y="2766002"/>
            <a:ext cx="2787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+mj-lt"/>
              </a:rPr>
              <a:t>Heat energy lost by the metal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78FEE3-60C9-4930-9429-9D73856C794C}"/>
              </a:ext>
            </a:extLst>
          </p:cNvPr>
          <p:cNvSpPr/>
          <p:nvPr/>
        </p:nvSpPr>
        <p:spPr>
          <a:xfrm>
            <a:off x="5851456" y="4432587"/>
            <a:ext cx="3022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+mj-lt"/>
              </a:rPr>
              <a:t>Heat energy gained by the water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CB75173-59FE-4674-8BCB-22EBCABC6BE6}"/>
              </a:ext>
            </a:extLst>
          </p:cNvPr>
          <p:cNvSpPr/>
          <p:nvPr/>
        </p:nvSpPr>
        <p:spPr>
          <a:xfrm>
            <a:off x="7064306" y="3709895"/>
            <a:ext cx="596900" cy="722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5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Conservation of Heat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7282" y="1356879"/>
            <a:ext cx="88734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rgbClr val="FF0000"/>
                </a:solidFill>
                <a:latin typeface="+mj-lt"/>
              </a:rPr>
              <a:t>Heat energy gained by the water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= </a:t>
            </a:r>
            <a:r>
              <a:rPr lang="en-US" sz="2600" dirty="0">
                <a:solidFill>
                  <a:srgbClr val="0070C0"/>
                </a:solidFill>
                <a:latin typeface="+mj-lt"/>
              </a:rPr>
              <a:t>heat energy lost by the metal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7241" y="1957148"/>
            <a:ext cx="8228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If you have 0.05 kg of water at 20°C and you put in 0.031 kg of an unknown substance that is originally 100°C, you measure that the final temp of everything is 25°C. What is the unknown metal?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240" y="3387841"/>
            <a:ext cx="8228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+mj-lt"/>
              </a:rPr>
              <a:t>Step 1: Find the Heat Energy of the Water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38123" y="3361981"/>
          <a:ext cx="2330774" cy="97505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330774">
                  <a:extLst>
                    <a:ext uri="{9D8B030D-6E8A-4147-A177-3AD203B41FA5}">
                      <a16:colId xmlns:a16="http://schemas.microsoft.com/office/drawing/2014/main" val="3131914848"/>
                    </a:ext>
                  </a:extLst>
                </a:gridCol>
              </a:tblGrid>
              <a:tr h="48752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</a:rPr>
                        <a:t>Specific Heat</a:t>
                      </a:r>
                      <a:r>
                        <a:rPr lang="en-US" b="1" baseline="0" dirty="0">
                          <a:latin typeface="+mn-lt"/>
                        </a:rPr>
                        <a:t> of Water</a:t>
                      </a:r>
                      <a:endParaRPr lang="en-US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4757502"/>
                  </a:ext>
                </a:extLst>
              </a:tr>
              <a:tr h="48752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4180 J kg</a:t>
                      </a:r>
                      <a:r>
                        <a:rPr lang="en-US" sz="1800" kern="1200" baseline="30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  <a:r>
                        <a:rPr lang="en-US" sz="18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K</a:t>
                      </a:r>
                      <a:r>
                        <a:rPr lang="en-US" sz="1800" kern="1200" baseline="30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51653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CD3D47D-E1B2-4455-8D15-54FB1D28B0C2}"/>
                  </a:ext>
                </a:extLst>
              </p:cNvPr>
              <p:cNvSpPr txBox="1"/>
              <p:nvPr/>
            </p:nvSpPr>
            <p:spPr>
              <a:xfrm>
                <a:off x="266700" y="4478539"/>
                <a:ext cx="17137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𝑚𝑐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CD3D47D-E1B2-4455-8D15-54FB1D28B0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4478539"/>
                <a:ext cx="171373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B651568-5422-4CE8-BD04-CAA728E688DA}"/>
                  </a:ext>
                </a:extLst>
              </p:cNvPr>
              <p:cNvSpPr/>
              <p:nvPr/>
            </p:nvSpPr>
            <p:spPr>
              <a:xfrm>
                <a:off x="4397351" y="5170568"/>
                <a:ext cx="3109890" cy="769441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4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1,045</m:t>
                      </m:r>
                      <m:r>
                        <a:rPr lang="en-US" sz="4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40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B651568-5422-4CE8-BD04-CAA728E688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351" y="5170568"/>
                <a:ext cx="3109890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4706099-E105-4E51-ADF3-F941B14E39DE}"/>
                  </a:ext>
                </a:extLst>
              </p:cNvPr>
              <p:cNvSpPr txBox="1"/>
              <p:nvPr/>
            </p:nvSpPr>
            <p:spPr>
              <a:xfrm>
                <a:off x="1987167" y="4478539"/>
                <a:ext cx="40311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4180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25−20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4706099-E105-4E51-ADF3-F941B14E3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167" y="4478539"/>
                <a:ext cx="4031168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018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Conservation of Heat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7282" y="1356879"/>
            <a:ext cx="88734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rgbClr val="FF0000"/>
                </a:solidFill>
                <a:latin typeface="+mj-lt"/>
              </a:rPr>
              <a:t>Heat energy gained by the water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= </a:t>
            </a:r>
            <a:r>
              <a:rPr lang="en-US" sz="2600" dirty="0">
                <a:solidFill>
                  <a:srgbClr val="0070C0"/>
                </a:solidFill>
                <a:latin typeface="+mj-lt"/>
              </a:rPr>
              <a:t>heat energy lost by the metal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7241" y="1957148"/>
            <a:ext cx="8228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If you have 0.05 kg of water at 20°C and you put in 0.031 kg of an unknown substance that is originally 100°C, you measure that the final temp of everything is 25°C. What is the unknown metal?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241" y="3387841"/>
            <a:ext cx="6755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+mj-lt"/>
              </a:rPr>
              <a:t>Step 2: Using the heat energy step one. Find mystery specific heat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216243" y="3269243"/>
          <a:ext cx="1713154" cy="266878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249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86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Specific Heat (J/kg*K)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Water (liquid)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j-lt"/>
                        </a:rPr>
                        <a:t>4190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Steam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j-lt"/>
                        </a:rPr>
                        <a:t>1870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Ammonia (gas)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j-lt"/>
                        </a:rPr>
                        <a:t>2060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Ethanol (liquid)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j-lt"/>
                        </a:rPr>
                        <a:t>2440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Aluminum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j-lt"/>
                        </a:rPr>
                        <a:t>897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Carbon (graphite)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j-lt"/>
                        </a:rPr>
                        <a:t>709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Copper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390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Gold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129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Iron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448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Mercury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140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Lead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129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3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Silver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234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8D1F3F4-4B82-47F5-986A-CDAA9A86F2E2}"/>
                  </a:ext>
                </a:extLst>
              </p:cNvPr>
              <p:cNvSpPr txBox="1"/>
              <p:nvPr/>
            </p:nvSpPr>
            <p:spPr>
              <a:xfrm>
                <a:off x="266700" y="4478539"/>
                <a:ext cx="11397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1,045 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8D1F3F4-4B82-47F5-986A-CDAA9A86F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4478539"/>
                <a:ext cx="1139735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2809CBF-66A7-431B-8D47-2BDCD3E43509}"/>
                  </a:ext>
                </a:extLst>
              </p:cNvPr>
              <p:cNvSpPr/>
              <p:nvPr/>
            </p:nvSpPr>
            <p:spPr>
              <a:xfrm>
                <a:off x="1679551" y="5194754"/>
                <a:ext cx="5077223" cy="769441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4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449</m:t>
                      </m:r>
                      <m:r>
                        <a:rPr lang="en-US" sz="4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400" i="0" smtClean="0"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kg</m:t>
                          </m:r>
                        </m:e>
                        <m:sup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p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2809CBF-66A7-431B-8D47-2BDCD3E435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551" y="5194754"/>
                <a:ext cx="5077223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A1C1E9-26D5-4399-ACED-59B348EB8CA9}"/>
              </a:ext>
            </a:extLst>
          </p:cNvPr>
          <p:cNvCxnSpPr>
            <a:cxnSpLocks/>
          </p:cNvCxnSpPr>
          <p:nvPr/>
        </p:nvCxnSpPr>
        <p:spPr>
          <a:xfrm>
            <a:off x="6769393" y="5249523"/>
            <a:ext cx="469607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44C7F17-39CD-48BB-BB46-5D7BF92ED227}"/>
              </a:ext>
            </a:extLst>
          </p:cNvPr>
          <p:cNvSpPr/>
          <p:nvPr/>
        </p:nvSpPr>
        <p:spPr>
          <a:xfrm>
            <a:off x="7239000" y="5157295"/>
            <a:ext cx="1690397" cy="176705"/>
          </a:xfrm>
          <a:prstGeom prst="rect">
            <a:avLst/>
          </a:prstGeom>
          <a:solidFill>
            <a:srgbClr val="C000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D1FD2B-C7D3-4888-A7F3-3A2777D74FF5}"/>
                  </a:ext>
                </a:extLst>
              </p:cNvPr>
              <p:cNvSpPr txBox="1"/>
              <p:nvPr/>
            </p:nvSpPr>
            <p:spPr>
              <a:xfrm>
                <a:off x="1431182" y="4485424"/>
                <a:ext cx="13613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𝑚𝑐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D1FD2B-C7D3-4888-A7F3-3A2777D74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182" y="4485424"/>
                <a:ext cx="1361398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7714EE-C892-4168-9D38-F3CB5592722D}"/>
                  </a:ext>
                </a:extLst>
              </p:cNvPr>
              <p:cNvSpPr txBox="1"/>
              <p:nvPr/>
            </p:nvSpPr>
            <p:spPr>
              <a:xfrm>
                <a:off x="2792580" y="4482943"/>
                <a:ext cx="38101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0.031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100−25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7714EE-C892-4168-9D38-F3CB55927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580" y="4482943"/>
                <a:ext cx="381014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707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define specific heat capacity with proper units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the effect of larger or smaller specific heat values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relate specific heat capacity to the heat energy and temperature change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how a calorimeter uses the conservation of heat to study a material’s specific heat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89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Conductors and Insulators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www.clipartbest.com/cliparts/Rid/KXp/RidKXp4r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04" y="2761860"/>
            <a:ext cx="3437695" cy="279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2684" y="1531726"/>
            <a:ext cx="5200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+mj-lt"/>
              </a:rPr>
              <a:t>Label this image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84440" y="1672596"/>
          <a:ext cx="3887756" cy="14251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7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2215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+mj-lt"/>
                        </a:rPr>
                        <a:t>Conductor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952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>
                          <a:latin typeface="+mj-lt"/>
                        </a:rPr>
                        <a:t>A material through which energy can be easily transferred as heat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87550" y="3317894"/>
          <a:ext cx="3887756" cy="11234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7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2215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+mj-lt"/>
                        </a:rPr>
                        <a:t>Insulator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262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>
                          <a:latin typeface="+mj-lt"/>
                        </a:rPr>
                        <a:t>A material that transfers energy poorly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35EC62B0-B22B-4992-A7FA-D9E14DF72C2A}"/>
              </a:ext>
            </a:extLst>
          </p:cNvPr>
          <p:cNvGrpSpPr/>
          <p:nvPr/>
        </p:nvGrpSpPr>
        <p:grpSpPr>
          <a:xfrm>
            <a:off x="322684" y="2574543"/>
            <a:ext cx="1858201" cy="1193893"/>
            <a:chOff x="322684" y="2574543"/>
            <a:chExt cx="1858201" cy="119389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67FD3A1-45A2-4BC2-8722-16B1BECC9C4D}"/>
                </a:ext>
              </a:extLst>
            </p:cNvPr>
            <p:cNvSpPr txBox="1"/>
            <p:nvPr/>
          </p:nvSpPr>
          <p:spPr>
            <a:xfrm>
              <a:off x="322684" y="2574543"/>
              <a:ext cx="18582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Conductor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DFDC798-DBF4-4CBD-A40A-71F55633012B}"/>
                </a:ext>
              </a:extLst>
            </p:cNvPr>
            <p:cNvCxnSpPr>
              <a:stCxn id="4" idx="2"/>
            </p:cNvCxnSpPr>
            <p:nvPr/>
          </p:nvCxnSpPr>
          <p:spPr>
            <a:xfrm>
              <a:off x="1251785" y="3097763"/>
              <a:ext cx="133670" cy="670673"/>
            </a:xfrm>
            <a:prstGeom prst="straightConnector1">
              <a:avLst/>
            </a:prstGeom>
            <a:ln w="762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D6D8AF-0228-4574-90E1-04F15174DE7A}"/>
              </a:ext>
            </a:extLst>
          </p:cNvPr>
          <p:cNvGrpSpPr/>
          <p:nvPr/>
        </p:nvGrpSpPr>
        <p:grpSpPr>
          <a:xfrm>
            <a:off x="2923009" y="3639151"/>
            <a:ext cx="1566454" cy="1687123"/>
            <a:chOff x="2923009" y="3639151"/>
            <a:chExt cx="1566454" cy="168712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36995DC-2B71-41F8-8F05-FA16E5F0BCED}"/>
                </a:ext>
              </a:extLst>
            </p:cNvPr>
            <p:cNvSpPr txBox="1"/>
            <p:nvPr/>
          </p:nvSpPr>
          <p:spPr>
            <a:xfrm>
              <a:off x="2923009" y="4803054"/>
              <a:ext cx="15664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Insulator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AE1AA68-45FE-4BE6-9B9C-61F0276BD5A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13659" y="3639151"/>
              <a:ext cx="594540" cy="1163903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3385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Heat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795" y="1531726"/>
            <a:ext cx="868960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+mj-lt"/>
              </a:rPr>
              <a:t>Specific Heat </a:t>
            </a:r>
            <a:r>
              <a:rPr lang="en-US" sz="2800" dirty="0">
                <a:latin typeface="+mj-lt"/>
              </a:rPr>
              <a:t>is the amount of _______________ required to raise the temperature of 1 kg of a substance by 1 K</a:t>
            </a:r>
          </a:p>
          <a:p>
            <a:pPr algn="ctr"/>
            <a:endParaRPr lang="en-US" sz="32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795" y="3237122"/>
            <a:ext cx="8689603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+mj-lt"/>
              </a:rPr>
              <a:t>Specific Heat of Copper:</a:t>
            </a:r>
          </a:p>
          <a:p>
            <a:r>
              <a:rPr lang="en-US" sz="1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390 J kg</a:t>
            </a:r>
            <a:r>
              <a:rPr lang="en-US" sz="115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-1</a:t>
            </a:r>
            <a:r>
              <a:rPr lang="en-US" sz="1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K</a:t>
            </a:r>
            <a:r>
              <a:rPr lang="en-US" sz="115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-1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F6B8B6-AE85-47FB-92CF-BE539DB4A2D1}"/>
              </a:ext>
            </a:extLst>
          </p:cNvPr>
          <p:cNvSpPr txBox="1"/>
          <p:nvPr/>
        </p:nvSpPr>
        <p:spPr>
          <a:xfrm>
            <a:off x="5320146" y="1311535"/>
            <a:ext cx="1562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+mj-lt"/>
              </a:rPr>
              <a:t>Energy</a:t>
            </a:r>
            <a:endParaRPr lang="en-US" sz="24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98456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Heat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795" y="1492233"/>
            <a:ext cx="868960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___________ the number, the less energy it takes to heat up</a:t>
            </a:r>
          </a:p>
          <a:p>
            <a:pPr algn="ctr"/>
            <a:endParaRPr lang="en-US" sz="3200" dirty="0"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24419" y="2338618"/>
          <a:ext cx="3606979" cy="3718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9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4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Material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Specific</a:t>
                      </a:r>
                      <a:r>
                        <a:rPr lang="en-US" sz="2400" baseline="0" dirty="0">
                          <a:latin typeface="+mj-lt"/>
                        </a:rPr>
                        <a:t> Heat </a:t>
                      </a:r>
                    </a:p>
                    <a:p>
                      <a:pPr algn="ctr"/>
                      <a:r>
                        <a:rPr lang="en-US" baseline="0" dirty="0">
                          <a:latin typeface="+mj-lt"/>
                        </a:rPr>
                        <a:t>(J kg</a:t>
                      </a:r>
                      <a:r>
                        <a:rPr lang="en-US" baseline="30000" dirty="0">
                          <a:latin typeface="+mj-lt"/>
                        </a:rPr>
                        <a:t>-1</a:t>
                      </a:r>
                      <a:r>
                        <a:rPr lang="en-US" baseline="0" dirty="0">
                          <a:latin typeface="+mj-lt"/>
                        </a:rPr>
                        <a:t> K</a:t>
                      </a:r>
                      <a:r>
                        <a:rPr lang="en-US" baseline="30000" dirty="0">
                          <a:latin typeface="+mj-lt"/>
                        </a:rPr>
                        <a:t>-1</a:t>
                      </a:r>
                      <a:r>
                        <a:rPr lang="en-US" baseline="0" dirty="0">
                          <a:latin typeface="+mj-lt"/>
                        </a:rPr>
                        <a:t>)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Aluminum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910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Copper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390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Iron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448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724232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Lead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130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6943508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Water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4180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Air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1000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Dry Earth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1250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41795" y="2769505"/>
            <a:ext cx="4406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1) Which substance take the most energy to heat up?</a:t>
            </a:r>
          </a:p>
        </p:txBody>
      </p:sp>
      <p:sp>
        <p:nvSpPr>
          <p:cNvPr id="9" name="Rectangle 8"/>
          <p:cNvSpPr/>
          <p:nvPr/>
        </p:nvSpPr>
        <p:spPr>
          <a:xfrm>
            <a:off x="241795" y="4561070"/>
            <a:ext cx="4406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2) Which substance take the least energy to heat up?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AF6442-DFE3-4E03-A36B-A8FDEBB0A6FE}"/>
              </a:ext>
            </a:extLst>
          </p:cNvPr>
          <p:cNvSpPr txBox="1"/>
          <p:nvPr/>
        </p:nvSpPr>
        <p:spPr>
          <a:xfrm>
            <a:off x="1566935" y="1384384"/>
            <a:ext cx="1424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+mj-lt"/>
              </a:rPr>
              <a:t>Lower</a:t>
            </a:r>
            <a:endParaRPr lang="en-US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04AE38-019B-4310-9556-FF6607F86242}"/>
              </a:ext>
            </a:extLst>
          </p:cNvPr>
          <p:cNvSpPr txBox="1"/>
          <p:nvPr/>
        </p:nvSpPr>
        <p:spPr>
          <a:xfrm>
            <a:off x="854368" y="3585177"/>
            <a:ext cx="1425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+mj-lt"/>
              </a:rPr>
              <a:t>Water</a:t>
            </a:r>
            <a:endParaRPr lang="en-US" sz="2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0ED2BA-0F5C-4220-A701-2E47F728BE04}"/>
              </a:ext>
            </a:extLst>
          </p:cNvPr>
          <p:cNvSpPr txBox="1"/>
          <p:nvPr/>
        </p:nvSpPr>
        <p:spPr>
          <a:xfrm>
            <a:off x="854368" y="5361416"/>
            <a:ext cx="1143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+mj-lt"/>
              </a:rPr>
              <a:t>Lead</a:t>
            </a:r>
            <a:endParaRPr lang="en-US" sz="2400" b="1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9F145CB-4BC7-4594-9E44-EDAEC8E51F47}"/>
              </a:ext>
            </a:extLst>
          </p:cNvPr>
          <p:cNvCxnSpPr/>
          <p:nvPr/>
        </p:nvCxnSpPr>
        <p:spPr>
          <a:xfrm>
            <a:off x="5209309" y="4970298"/>
            <a:ext cx="401782" cy="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CB436A6-18EF-4295-A651-FE09D619650C}"/>
              </a:ext>
            </a:extLst>
          </p:cNvPr>
          <p:cNvCxnSpPr/>
          <p:nvPr/>
        </p:nvCxnSpPr>
        <p:spPr>
          <a:xfrm>
            <a:off x="5209309" y="4581678"/>
            <a:ext cx="401782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04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Heat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795" y="1531726"/>
            <a:ext cx="86896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Which metal will heat up faster, Aluminum or Iron?</a:t>
            </a:r>
          </a:p>
          <a:p>
            <a:pPr algn="ctr"/>
            <a:endParaRPr lang="en-US" sz="3200" dirty="0">
              <a:latin typeface="+mj-lt"/>
            </a:endParaRPr>
          </a:p>
        </p:txBody>
      </p:sp>
      <p:pic>
        <p:nvPicPr>
          <p:cNvPr id="1026" name="Picture 2" descr="http://periodictable.com/Samples/026.32/s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834" y="396562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uminum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271" y="240030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41795" y="2342560"/>
          <a:ext cx="3606979" cy="3718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9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4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Material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Specific</a:t>
                      </a:r>
                      <a:r>
                        <a:rPr lang="en-US" sz="2400" baseline="0" dirty="0">
                          <a:latin typeface="+mj-lt"/>
                        </a:rPr>
                        <a:t> Heat </a:t>
                      </a:r>
                    </a:p>
                    <a:p>
                      <a:pPr algn="ctr"/>
                      <a:r>
                        <a:rPr lang="en-US" baseline="0" dirty="0">
                          <a:latin typeface="+mj-lt"/>
                        </a:rPr>
                        <a:t>(J kg</a:t>
                      </a:r>
                      <a:r>
                        <a:rPr lang="en-US" baseline="30000" dirty="0">
                          <a:latin typeface="+mj-lt"/>
                        </a:rPr>
                        <a:t>-1</a:t>
                      </a:r>
                      <a:r>
                        <a:rPr lang="en-US" baseline="0" dirty="0">
                          <a:latin typeface="+mj-lt"/>
                        </a:rPr>
                        <a:t> K</a:t>
                      </a:r>
                      <a:r>
                        <a:rPr lang="en-US" baseline="30000" dirty="0">
                          <a:latin typeface="+mj-lt"/>
                        </a:rPr>
                        <a:t>-1</a:t>
                      </a:r>
                      <a:r>
                        <a:rPr lang="en-US" baseline="0" dirty="0">
                          <a:latin typeface="+mj-lt"/>
                        </a:rPr>
                        <a:t>)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Aluminum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910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Copper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390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Iron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448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724232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Lead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130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6943508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Water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4180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Air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1000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Dry Earth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j-lt"/>
                        </a:rPr>
                        <a:t>1250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63389D8-934A-4F96-9068-94E72A355C5A}"/>
              </a:ext>
            </a:extLst>
          </p:cNvPr>
          <p:cNvCxnSpPr/>
          <p:nvPr/>
        </p:nvCxnSpPr>
        <p:spPr>
          <a:xfrm>
            <a:off x="1932709" y="4144798"/>
            <a:ext cx="401782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7D7561B-7AA0-41E5-80CE-5DC186BADD3E}"/>
              </a:ext>
            </a:extLst>
          </p:cNvPr>
          <p:cNvCxnSpPr/>
          <p:nvPr/>
        </p:nvCxnSpPr>
        <p:spPr>
          <a:xfrm>
            <a:off x="1932709" y="3298978"/>
            <a:ext cx="401782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02FF259-3D7C-4CEB-90DD-2682D1EFB4FB}"/>
              </a:ext>
            </a:extLst>
          </p:cNvPr>
          <p:cNvSpPr/>
          <p:nvPr/>
        </p:nvSpPr>
        <p:spPr>
          <a:xfrm>
            <a:off x="241795" y="3924390"/>
            <a:ext cx="3606979" cy="422179"/>
          </a:xfrm>
          <a:prstGeom prst="rect">
            <a:avLst/>
          </a:prstGeom>
          <a:solidFill>
            <a:srgbClr val="C000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713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Heat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795" y="1531726"/>
            <a:ext cx="86896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If Iron heats up faster based on its 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specific heat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then why do aluminum fry pans heat up faster?</a:t>
            </a:r>
          </a:p>
          <a:p>
            <a:pPr algn="ctr"/>
            <a:endParaRPr lang="en-US" sz="3200" dirty="0">
              <a:latin typeface="+mj-lt"/>
            </a:endParaRPr>
          </a:p>
        </p:txBody>
      </p:sp>
      <p:pic>
        <p:nvPicPr>
          <p:cNvPr id="2050" name="Picture 2" descr="http://images.zesco.com/pimages/711/711-d-003-1-4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29" b="18612"/>
          <a:stretch/>
        </p:blipFill>
        <p:spPr bwMode="auto">
          <a:xfrm>
            <a:off x="1502147" y="2866805"/>
            <a:ext cx="2807894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ewalli.wpengine.netdna-cdn.com/wp-content/uploads/2014/05/31E9C9NCCP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799" y="2952309"/>
            <a:ext cx="2563940" cy="154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006847" y="4495801"/>
            <a:ext cx="31270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Aluminum Skillet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 = 910 J kg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-1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K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-1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5341" y="4581305"/>
            <a:ext cx="31270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Iron Skillet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 = 448 J kg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-1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K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-1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2BCBBC4-492D-46F1-B646-E122FFCDBE5F}"/>
              </a:ext>
            </a:extLst>
          </p:cNvPr>
          <p:cNvGrpSpPr/>
          <p:nvPr/>
        </p:nvGrpSpPr>
        <p:grpSpPr>
          <a:xfrm>
            <a:off x="4211535" y="2556512"/>
            <a:ext cx="2036865" cy="1264895"/>
            <a:chOff x="4211535" y="2556512"/>
            <a:chExt cx="2036865" cy="1264895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2137D272-BAD0-4BCD-A06F-4FCBABD26BA0}"/>
                </a:ext>
              </a:extLst>
            </p:cNvPr>
            <p:cNvCxnSpPr>
              <a:cxnSpLocks/>
            </p:cNvCxnSpPr>
            <p:nvPr/>
          </p:nvCxnSpPr>
          <p:spPr>
            <a:xfrm>
              <a:off x="5778500" y="3079732"/>
              <a:ext cx="469900" cy="741675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515ACB0-DD90-4570-9D79-B045F283A557}"/>
                </a:ext>
              </a:extLst>
            </p:cNvPr>
            <p:cNvSpPr txBox="1"/>
            <p:nvPr/>
          </p:nvSpPr>
          <p:spPr>
            <a:xfrm>
              <a:off x="4211535" y="2556512"/>
              <a:ext cx="20368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more mass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18257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Heat Equations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6092"/>
              </p:ext>
            </p:extLst>
          </p:nvPr>
        </p:nvGraphicFramePr>
        <p:xfrm>
          <a:off x="171450" y="1475563"/>
          <a:ext cx="5407880" cy="46013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7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Quantity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Symbol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Unit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95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+mj-lt"/>
                        </a:rPr>
                        <a:t>Heat Energy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i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  <a:latin typeface="+mj-lt"/>
                        </a:rPr>
                        <a:t>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i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1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+mn-cs"/>
                        </a:rPr>
                        <a:t>Specific Heat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i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1233755"/>
                  </a:ext>
                </a:extLst>
              </a:tr>
              <a:tr h="98195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  <a:latin typeface="+mj-lt"/>
                        </a:rPr>
                        <a:t>Change</a:t>
                      </a:r>
                      <a:r>
                        <a:rPr lang="en-US" sz="2400" baseline="0" dirty="0">
                          <a:solidFill>
                            <a:srgbClr val="0070C0"/>
                          </a:solidFill>
                          <a:latin typeface="+mj-lt"/>
                        </a:rPr>
                        <a:t> in Temp</a:t>
                      </a:r>
                      <a:endParaRPr lang="en-US" sz="24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12967" y="1531726"/>
                <a:ext cx="3124958" cy="907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8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sz="4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4800" b="1" i="1" dirty="0">
                  <a:solidFill>
                    <a:srgbClr val="004E6C"/>
                  </a:solidFill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967" y="1531726"/>
                <a:ext cx="3124958" cy="9079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6100B2-A2AE-47AA-9F1B-69732E89B9FA}"/>
                  </a:ext>
                </a:extLst>
              </p:cNvPr>
              <p:cNvSpPr txBox="1"/>
              <p:nvPr/>
            </p:nvSpPr>
            <p:spPr>
              <a:xfrm>
                <a:off x="2341982" y="2411674"/>
                <a:ext cx="625151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4400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6100B2-A2AE-47AA-9F1B-69732E89B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982" y="2411674"/>
                <a:ext cx="625151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BCA83CD-3F53-4EA6-8952-7B009D1464A1}"/>
                  </a:ext>
                </a:extLst>
              </p:cNvPr>
              <p:cNvSpPr txBox="1"/>
              <p:nvPr/>
            </p:nvSpPr>
            <p:spPr>
              <a:xfrm>
                <a:off x="2188026" y="3315870"/>
                <a:ext cx="933061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4400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BCA83CD-3F53-4EA6-8952-7B009D146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026" y="3315870"/>
                <a:ext cx="933061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141DAB8-7655-4EB3-A61C-25FD3527824C}"/>
                  </a:ext>
                </a:extLst>
              </p:cNvPr>
              <p:cNvSpPr txBox="1"/>
              <p:nvPr/>
            </p:nvSpPr>
            <p:spPr>
              <a:xfrm>
                <a:off x="2237012" y="4220066"/>
                <a:ext cx="835087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4400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141DAB8-7655-4EB3-A61C-25FD35278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012" y="4220066"/>
                <a:ext cx="83508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61540B-7926-4B6E-AB69-41EE3F8258F6}"/>
                  </a:ext>
                </a:extLst>
              </p:cNvPr>
              <p:cNvSpPr txBox="1"/>
              <p:nvPr/>
            </p:nvSpPr>
            <p:spPr>
              <a:xfrm>
                <a:off x="2150702" y="5201628"/>
                <a:ext cx="1007706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44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61540B-7926-4B6E-AB69-41EE3F825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702" y="5201628"/>
                <a:ext cx="1007706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7903C9-A2A0-4328-BF67-9988B18F7400}"/>
                  </a:ext>
                </a:extLst>
              </p:cNvPr>
              <p:cNvSpPr txBox="1"/>
              <p:nvPr/>
            </p:nvSpPr>
            <p:spPr>
              <a:xfrm>
                <a:off x="4096140" y="2534784"/>
                <a:ext cx="77444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7903C9-A2A0-4328-BF67-9988B18F74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140" y="2534784"/>
                <a:ext cx="7744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CA1FB84-2747-4747-AC15-5E0BB785B7B1}"/>
                  </a:ext>
                </a:extLst>
              </p:cNvPr>
              <p:cNvSpPr txBox="1"/>
              <p:nvPr/>
            </p:nvSpPr>
            <p:spPr>
              <a:xfrm>
                <a:off x="4198776" y="3447662"/>
                <a:ext cx="66247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𝑘𝑔</m:t>
                          </m:r>
                        </m:e>
                      </m:d>
                    </m:oMath>
                  </m:oMathPara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CA1FB84-2747-4747-AC15-5E0BB785B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776" y="3447662"/>
                <a:ext cx="662473" cy="523220"/>
              </a:xfrm>
              <a:prstGeom prst="rect">
                <a:avLst/>
              </a:prstGeom>
              <a:blipFill>
                <a:blip r:embed="rId9"/>
                <a:stretch>
                  <a:fillRect l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6DC0E1-908D-43FB-AA35-C09BE1AA7A8D}"/>
                  </a:ext>
                </a:extLst>
              </p:cNvPr>
              <p:cNvSpPr txBox="1"/>
              <p:nvPr/>
            </p:nvSpPr>
            <p:spPr>
              <a:xfrm>
                <a:off x="3669843" y="4343176"/>
                <a:ext cx="172033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6DC0E1-908D-43FB-AA35-C09BE1AA7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843" y="4343176"/>
                <a:ext cx="1720337" cy="523220"/>
              </a:xfrm>
              <a:prstGeom prst="rect">
                <a:avLst/>
              </a:prstGeom>
              <a:blipFill>
                <a:blip r:embed="rId10"/>
                <a:stretch>
                  <a:fillRect l="-4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778C475-FB63-4C75-B7AF-FDAC231C0135}"/>
                  </a:ext>
                </a:extLst>
              </p:cNvPr>
              <p:cNvSpPr txBox="1"/>
              <p:nvPr/>
            </p:nvSpPr>
            <p:spPr>
              <a:xfrm>
                <a:off x="3536301" y="5324738"/>
                <a:ext cx="198741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℃</m:t>
                          </m:r>
                        </m:e>
                      </m:d>
                    </m:oMath>
                  </m:oMathPara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778C475-FB63-4C75-B7AF-FDAC231C01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301" y="5324738"/>
                <a:ext cx="198741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37034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Heat Calculations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043" y="1408922"/>
            <a:ext cx="5632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How much energy is needed to increase the temperature of </a:t>
            </a:r>
            <a:r>
              <a:rPr lang="en-US" sz="2400" dirty="0">
                <a:solidFill>
                  <a:srgbClr val="00B050"/>
                </a:solidFill>
                <a:latin typeface="+mj-lt"/>
              </a:rPr>
              <a:t>0.755 kg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of iron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20 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5043" y="3652771"/>
            <a:ext cx="58839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How much energy must a refrigerator absorb from </a:t>
            </a:r>
            <a:r>
              <a:rPr lang="en-US" sz="2400" dirty="0">
                <a:solidFill>
                  <a:srgbClr val="00B050"/>
                </a:solidFill>
                <a:latin typeface="+mj-lt"/>
              </a:rPr>
              <a:t>0.225 kg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of water to decrease the temperature of the water from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35 °C to 5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°C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49010" y="1408922"/>
          <a:ext cx="2841608" cy="34441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3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4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Material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Specific</a:t>
                      </a:r>
                      <a:r>
                        <a:rPr lang="en-US" sz="2000" baseline="0" dirty="0">
                          <a:latin typeface="+mj-lt"/>
                        </a:rPr>
                        <a:t> Heat </a:t>
                      </a:r>
                    </a:p>
                    <a:p>
                      <a:pPr algn="ctr"/>
                      <a:r>
                        <a:rPr lang="en-US" sz="1600" baseline="0" dirty="0">
                          <a:latin typeface="+mj-lt"/>
                        </a:rPr>
                        <a:t>(J kg</a:t>
                      </a:r>
                      <a:r>
                        <a:rPr lang="en-US" sz="1600" baseline="30000" dirty="0">
                          <a:latin typeface="+mj-lt"/>
                        </a:rPr>
                        <a:t>-1</a:t>
                      </a:r>
                      <a:r>
                        <a:rPr lang="en-US" sz="1600" baseline="0" dirty="0">
                          <a:latin typeface="+mj-lt"/>
                        </a:rPr>
                        <a:t> K</a:t>
                      </a:r>
                      <a:r>
                        <a:rPr lang="en-US" sz="1600" baseline="30000" dirty="0">
                          <a:latin typeface="+mj-lt"/>
                        </a:rPr>
                        <a:t>-1</a:t>
                      </a:r>
                      <a:r>
                        <a:rPr lang="en-US" sz="1600" baseline="0" dirty="0">
                          <a:latin typeface="+mj-lt"/>
                        </a:rPr>
                        <a:t>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Aluminum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910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Copper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390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+mj-lt"/>
                        </a:rPr>
                        <a:t>Iron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7030A0"/>
                          </a:solidFill>
                          <a:latin typeface="+mj-lt"/>
                        </a:rPr>
                        <a:t>448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724232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Lead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130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6943508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+mj-lt"/>
                        </a:rPr>
                        <a:t>Water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7030A0"/>
                          </a:solidFill>
                          <a:latin typeface="+mj-lt"/>
                        </a:rPr>
                        <a:t>4180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Air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1000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4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Dry Earth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1250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D6E485-8133-4AA5-A693-9A5CC19034D8}"/>
                  </a:ext>
                </a:extLst>
              </p:cNvPr>
              <p:cNvSpPr txBox="1"/>
              <p:nvPr/>
            </p:nvSpPr>
            <p:spPr>
              <a:xfrm>
                <a:off x="2142716" y="2348075"/>
                <a:ext cx="32063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=(0.755)(448)(20)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D6E485-8133-4AA5-A693-9A5CC1903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716" y="2348075"/>
                <a:ext cx="320639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184E92F-F380-4C30-9F25-F4CA190E6AE8}"/>
                  </a:ext>
                </a:extLst>
              </p:cNvPr>
              <p:cNvSpPr txBox="1"/>
              <p:nvPr/>
            </p:nvSpPr>
            <p:spPr>
              <a:xfrm>
                <a:off x="3207026" y="2949593"/>
                <a:ext cx="2387577" cy="553998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=6,765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184E92F-F380-4C30-9F25-F4CA190E6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026" y="2949593"/>
                <a:ext cx="238757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12A7AB2-027B-4ABB-9674-79F367B8CC1A}"/>
                  </a:ext>
                </a:extLst>
              </p:cNvPr>
              <p:cNvSpPr txBox="1"/>
              <p:nvPr/>
            </p:nvSpPr>
            <p:spPr>
              <a:xfrm>
                <a:off x="406400" y="4997451"/>
                <a:ext cx="17137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12A7AB2-027B-4ABB-9674-79F367B8CC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4997451"/>
                <a:ext cx="171373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785F1FC-25CE-4DFD-96B4-66653F3606C6}"/>
                  </a:ext>
                </a:extLst>
              </p:cNvPr>
              <p:cNvSpPr txBox="1"/>
              <p:nvPr/>
            </p:nvSpPr>
            <p:spPr>
              <a:xfrm>
                <a:off x="3207026" y="5598050"/>
                <a:ext cx="2987100" cy="553998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=−28,215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785F1FC-25CE-4DFD-96B4-66653F360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026" y="5598050"/>
                <a:ext cx="298710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4FCCA2B-2B1C-46DB-8411-A9286762F78F}"/>
                  </a:ext>
                </a:extLst>
              </p:cNvPr>
              <p:cNvSpPr txBox="1"/>
              <p:nvPr/>
            </p:nvSpPr>
            <p:spPr>
              <a:xfrm>
                <a:off x="428978" y="2348075"/>
                <a:ext cx="17137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4FCCA2B-2B1C-46DB-8411-A9286762F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78" y="2348075"/>
                <a:ext cx="1713738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DB76F8-8DE1-439B-A607-4BE751D9E129}"/>
                  </a:ext>
                </a:extLst>
              </p:cNvPr>
              <p:cNvSpPr txBox="1"/>
              <p:nvPr/>
            </p:nvSpPr>
            <p:spPr>
              <a:xfrm>
                <a:off x="2129131" y="5001425"/>
                <a:ext cx="40311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=(0.225)(4180)(5−35)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DB76F8-8DE1-439B-A607-4BE751D9E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131" y="5001425"/>
                <a:ext cx="4031168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6436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Specific Heat Calculations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715" y="1435426"/>
            <a:ext cx="8849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Air has a density of 1.3 kg m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-3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and a specific heat capacity of 1000 J kg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-1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K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-1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If 500 kJ was transferred to a room of volume 80 m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3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what was the temperature rise?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715" y="3549147"/>
            <a:ext cx="8849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How long will it take a 2.20 kW kettle to raise the temperature of 800 g of water from 16.0°C to its boiling point if the specific heat capacity of water is 4180 J kg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-1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K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-1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AF2C1-E4FF-42F8-9866-484371C4F3CB}"/>
                  </a:ext>
                </a:extLst>
              </p:cNvPr>
              <p:cNvSpPr txBox="1"/>
              <p:nvPr/>
            </p:nvSpPr>
            <p:spPr>
              <a:xfrm>
                <a:off x="266700" y="4478539"/>
                <a:ext cx="17137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𝑚𝑐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AF2C1-E4FF-42F8-9866-484371C4F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4478539"/>
                <a:ext cx="171373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631688D-C1EB-4A24-8BB1-597D3A8631FC}"/>
                  </a:ext>
                </a:extLst>
              </p:cNvPr>
              <p:cNvSpPr txBox="1"/>
              <p:nvPr/>
            </p:nvSpPr>
            <p:spPr>
              <a:xfrm>
                <a:off x="6532938" y="3012312"/>
                <a:ext cx="2240806" cy="492443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=4.81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K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631688D-C1EB-4A24-8BB1-597D3A8631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938" y="3012312"/>
                <a:ext cx="224080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432FB27-9CA2-4D23-B8F0-E37DE71D84B5}"/>
                  </a:ext>
                </a:extLst>
              </p:cNvPr>
              <p:cNvSpPr txBox="1"/>
              <p:nvPr/>
            </p:nvSpPr>
            <p:spPr>
              <a:xfrm>
                <a:off x="343962" y="5104200"/>
                <a:ext cx="9842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2.2 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kW</m:t>
                      </m:r>
                    </m:oMath>
                  </m:oMathPara>
                </a14:m>
                <a:endParaRPr lang="en-US" sz="24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432FB27-9CA2-4D23-B8F0-E37DE71D8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62" y="5104200"/>
                <a:ext cx="984244" cy="369332"/>
              </a:xfrm>
              <a:prstGeom prst="rect">
                <a:avLst/>
              </a:prstGeom>
              <a:blipFill>
                <a:blip r:embed="rId4"/>
                <a:stretch>
                  <a:fillRect l="-6790" r="-679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EFC8A4-E91A-4524-A5A1-CF36A83C84AE}"/>
                  </a:ext>
                </a:extLst>
              </p:cNvPr>
              <p:cNvSpPr txBox="1"/>
              <p:nvPr/>
            </p:nvSpPr>
            <p:spPr>
              <a:xfrm>
                <a:off x="5429503" y="5288866"/>
                <a:ext cx="1803955" cy="750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280,896 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2,200 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EFC8A4-E91A-4524-A5A1-CF36A83C8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503" y="5288866"/>
                <a:ext cx="1803955" cy="7503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E66F746-8259-4ADD-B89E-0701D407F520}"/>
                  </a:ext>
                </a:extLst>
              </p:cNvPr>
              <p:cNvSpPr/>
              <p:nvPr/>
            </p:nvSpPr>
            <p:spPr>
              <a:xfrm>
                <a:off x="7332249" y="5339702"/>
                <a:ext cx="1377172" cy="646331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128 </m:t>
                      </m:r>
                      <m:r>
                        <m:rPr>
                          <m:sty m:val="p"/>
                        </m:rPr>
                        <a:rPr lang="en-US" sz="36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E66F746-8259-4ADD-B89E-0701D407F5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249" y="5339702"/>
                <a:ext cx="137717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A251B1-9BBC-46A6-BBC0-CA1E48FCC357}"/>
                  </a:ext>
                </a:extLst>
              </p:cNvPr>
              <p:cNvSpPr txBox="1"/>
              <p:nvPr/>
            </p:nvSpPr>
            <p:spPr>
              <a:xfrm>
                <a:off x="283244" y="2221013"/>
                <a:ext cx="16409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=500,000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A251B1-9BBC-46A6-BBC0-CA1E48FCC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44" y="2221013"/>
                <a:ext cx="1640962" cy="307777"/>
              </a:xfrm>
              <a:prstGeom prst="rect">
                <a:avLst/>
              </a:prstGeom>
              <a:blipFill>
                <a:blip r:embed="rId7"/>
                <a:stretch>
                  <a:fillRect l="-3704" r="-370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A8DB7C3-5E67-476E-8442-AA4E0A072AA4}"/>
                  </a:ext>
                </a:extLst>
              </p:cNvPr>
              <p:cNvSpPr txBox="1"/>
              <p:nvPr/>
            </p:nvSpPr>
            <p:spPr>
              <a:xfrm>
                <a:off x="343962" y="2641816"/>
                <a:ext cx="2368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=1000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en-US" sz="2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p>
                          <m:r>
                            <a:rPr lang="en-US" sz="2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A8DB7C3-5E67-476E-8442-AA4E0A072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62" y="2641816"/>
                <a:ext cx="2368341" cy="307777"/>
              </a:xfrm>
              <a:prstGeom prst="rect">
                <a:avLst/>
              </a:prstGeom>
              <a:blipFill>
                <a:blip r:embed="rId8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664C4D4-3456-4272-8AAC-0F054FD3EC28}"/>
                  </a:ext>
                </a:extLst>
              </p:cNvPr>
              <p:cNvSpPr txBox="1"/>
              <p:nvPr/>
            </p:nvSpPr>
            <p:spPr>
              <a:xfrm>
                <a:off x="343962" y="3095481"/>
                <a:ext cx="12623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664C4D4-3456-4272-8AAC-0F054FD3E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62" y="3095481"/>
                <a:ext cx="1262332" cy="307777"/>
              </a:xfrm>
              <a:prstGeom prst="rect">
                <a:avLst/>
              </a:prstGeom>
              <a:blipFill>
                <a:blip r:embed="rId9"/>
                <a:stretch>
                  <a:fillRect l="-1932" r="-38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39C242A-EF44-4E78-A617-7BD17D97056D}"/>
                  </a:ext>
                </a:extLst>
              </p:cNvPr>
              <p:cNvSpPr/>
              <p:nvPr/>
            </p:nvSpPr>
            <p:spPr>
              <a:xfrm>
                <a:off x="4109547" y="2183506"/>
                <a:ext cx="3038588" cy="73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𝑚𝑐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500,000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1,000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39C242A-EF44-4E78-A617-7BD17D9705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547" y="2183506"/>
                <a:ext cx="3038588" cy="7314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2D3077E-1ABA-4FE8-AB6F-982EA8F531B8}"/>
                  </a:ext>
                </a:extLst>
              </p:cNvPr>
              <p:cNvSpPr txBox="1"/>
              <p:nvPr/>
            </p:nvSpPr>
            <p:spPr>
              <a:xfrm>
                <a:off x="1638030" y="3101525"/>
                <a:ext cx="13706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1.3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2D3077E-1ABA-4FE8-AB6F-982EA8F53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030" y="3101525"/>
                <a:ext cx="1370632" cy="307777"/>
              </a:xfrm>
              <a:prstGeom prst="rect">
                <a:avLst/>
              </a:prstGeom>
              <a:blipFill>
                <a:blip r:embed="rId11"/>
                <a:stretch>
                  <a:fillRect l="-177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4011964-B7F1-4C8F-8FB7-09271CE56D61}"/>
                  </a:ext>
                </a:extLst>
              </p:cNvPr>
              <p:cNvSpPr txBox="1"/>
              <p:nvPr/>
            </p:nvSpPr>
            <p:spPr>
              <a:xfrm>
                <a:off x="3008662" y="3089437"/>
                <a:ext cx="106670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=104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kg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4011964-B7F1-4C8F-8FB7-09271CE56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662" y="3089437"/>
                <a:ext cx="1066702" cy="307777"/>
              </a:xfrm>
              <a:prstGeom prst="rect">
                <a:avLst/>
              </a:prstGeom>
              <a:blipFill>
                <a:blip r:embed="rId12"/>
                <a:stretch>
                  <a:fillRect l="-2857" r="-80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103F06C-9391-4900-BE9E-C961FDBD40CF}"/>
                  </a:ext>
                </a:extLst>
              </p:cNvPr>
              <p:cNvSpPr txBox="1"/>
              <p:nvPr/>
            </p:nvSpPr>
            <p:spPr>
              <a:xfrm>
                <a:off x="1991940" y="4482946"/>
                <a:ext cx="40311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4180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100−16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103F06C-9391-4900-BE9E-C961FDBD4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940" y="4482946"/>
                <a:ext cx="4031168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D81E860-B004-4AA8-9CA5-683D70A7CF72}"/>
                  </a:ext>
                </a:extLst>
              </p:cNvPr>
              <p:cNvSpPr txBox="1"/>
              <p:nvPr/>
            </p:nvSpPr>
            <p:spPr>
              <a:xfrm>
                <a:off x="6018025" y="4483154"/>
                <a:ext cx="19047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280,896 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D81E860-B004-4AA8-9CA5-683D70A7C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025" y="4483154"/>
                <a:ext cx="1904752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F0838E5-A98C-487B-BF66-50B237827389}"/>
                  </a:ext>
                </a:extLst>
              </p:cNvPr>
              <p:cNvSpPr txBox="1"/>
              <p:nvPr/>
            </p:nvSpPr>
            <p:spPr>
              <a:xfrm>
                <a:off x="1348068" y="5104013"/>
                <a:ext cx="14768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200 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sz="24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F0838E5-A98C-487B-BF66-50B2378273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068" y="5104013"/>
                <a:ext cx="1476878" cy="369332"/>
              </a:xfrm>
              <a:prstGeom prst="rect">
                <a:avLst/>
              </a:prstGeom>
              <a:blipFill>
                <a:blip r:embed="rId15"/>
                <a:stretch>
                  <a:fillRect l="-1653" r="-4959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A76AA80-CC9F-4A6E-87ED-40F857A30098}"/>
                  </a:ext>
                </a:extLst>
              </p:cNvPr>
              <p:cNvSpPr txBox="1"/>
              <p:nvPr/>
            </p:nvSpPr>
            <p:spPr>
              <a:xfrm>
                <a:off x="2827797" y="5104200"/>
                <a:ext cx="18039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=2,200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en-US" sz="2400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A76AA80-CC9F-4A6E-87ED-40F857A30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797" y="5104200"/>
                <a:ext cx="1803955" cy="369332"/>
              </a:xfrm>
              <a:prstGeom prst="rect">
                <a:avLst/>
              </a:prstGeom>
              <a:blipFill>
                <a:blip r:embed="rId16"/>
                <a:stretch>
                  <a:fillRect l="-1351" r="-1351" b="-31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242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  <p:bldP spid="2" grpId="0"/>
      <p:bldP spid="3" grpId="0" animBg="1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38011</TotalTime>
  <Words>811</Words>
  <Application>Microsoft Office PowerPoint</Application>
  <PresentationFormat>On-screen Show (4:3)</PresentationFormat>
  <Paragraphs>177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Cambria Math</vt:lpstr>
      <vt:lpstr>Ebrima</vt:lpstr>
      <vt:lpstr>Wingdings</vt:lpstr>
      <vt:lpstr>Retrospect</vt:lpstr>
      <vt:lpstr>Specific Heat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Specific Heat</dc:title>
  <dc:creator>Joe Cossette</dc:creator>
  <cp:lastModifiedBy>Joe Cossette</cp:lastModifiedBy>
  <cp:revision>349</cp:revision>
  <dcterms:created xsi:type="dcterms:W3CDTF">2014-08-31T00:23:19Z</dcterms:created>
  <dcterms:modified xsi:type="dcterms:W3CDTF">2021-01-31T03:17:34Z</dcterms:modified>
</cp:coreProperties>
</file>