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17" r:id="rId2"/>
    <p:sldId id="507" r:id="rId3"/>
    <p:sldId id="508" r:id="rId4"/>
    <p:sldId id="51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61" r:id="rId13"/>
    <p:sldId id="386" r:id="rId14"/>
    <p:sldId id="516" r:id="rId15"/>
    <p:sldId id="562" r:id="rId16"/>
    <p:sldId id="5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683C6"/>
    <a:srgbClr val="FFFFFF"/>
    <a:srgbClr val="EEBCBC"/>
    <a:srgbClr val="FDE5E5"/>
    <a:srgbClr val="EAACAC"/>
    <a:srgbClr val="002060"/>
    <a:srgbClr val="FF7D7D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461.png"/><Relationship Id="rId4" Type="http://schemas.openxmlformats.org/officeDocument/2006/relationships/image" Target="../media/image4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520.png"/><Relationship Id="rId10" Type="http://schemas.openxmlformats.org/officeDocument/2006/relationships/image" Target="../media/image21.png"/><Relationship Id="rId4" Type="http://schemas.openxmlformats.org/officeDocument/2006/relationships/image" Target="../media/image160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hat-if.xkcd.com/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 Mole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94053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Molar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60" y="1531726"/>
            <a:ext cx="5385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 mole of copper can be represented by this stack of pure copper pennies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95" r="4780"/>
          <a:stretch/>
        </p:blipFill>
        <p:spPr>
          <a:xfrm>
            <a:off x="5689600" y="1531726"/>
            <a:ext cx="3018972" cy="30093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3660" y="3471003"/>
            <a:ext cx="479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+mj-lt"/>
              </a:rPr>
              <a:t>How many atoms are in 1 mole of copper?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E2A04-6A3B-4ED9-9EF9-C4D8151F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41" y="3947667"/>
            <a:ext cx="1680301" cy="217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B23E4-D564-43D6-AAB7-4235F23717E7}"/>
              </a:ext>
            </a:extLst>
          </p:cNvPr>
          <p:cNvSpPr txBox="1"/>
          <p:nvPr/>
        </p:nvSpPr>
        <p:spPr>
          <a:xfrm>
            <a:off x="713408" y="4930301"/>
            <a:ext cx="4566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6.02 × 10</a:t>
            </a:r>
            <a:r>
              <a:rPr lang="en-US" sz="4800" baseline="30000" dirty="0">
                <a:solidFill>
                  <a:srgbClr val="C00000"/>
                </a:solidFill>
                <a:latin typeface="+mj-lt"/>
              </a:rPr>
              <a:t>23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3348874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Molar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60" y="1531726"/>
            <a:ext cx="5385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 mole of copper can be represented by this stack of pure copper pennies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95" r="4780"/>
          <a:stretch/>
        </p:blipFill>
        <p:spPr>
          <a:xfrm>
            <a:off x="5689600" y="1531726"/>
            <a:ext cx="3018972" cy="30093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3660" y="3471003"/>
            <a:ext cx="479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+mj-lt"/>
              </a:rPr>
              <a:t>What is the mass of one mole of copper?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9ECDE-7398-48BA-B006-0CB4B6D2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41" y="3947667"/>
            <a:ext cx="1680301" cy="2179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8D8AB-C7DD-4BDA-BAE4-30E3A57925E2}"/>
              </a:ext>
            </a:extLst>
          </p:cNvPr>
          <p:cNvSpPr txBox="1"/>
          <p:nvPr/>
        </p:nvSpPr>
        <p:spPr>
          <a:xfrm>
            <a:off x="1692240" y="4917838"/>
            <a:ext cx="201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63.55 g</a:t>
            </a:r>
          </a:p>
        </p:txBody>
      </p:sp>
    </p:spTree>
    <p:extLst>
      <p:ext uri="{BB962C8B-B14F-4D97-AF65-F5344CB8AC3E}">
        <p14:creationId xmlns:p14="http://schemas.microsoft.com/office/powerpoint/2010/main" val="388007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Molar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60" y="1531726"/>
            <a:ext cx="5385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 mole of copper can be represented by this stack of pure copper pennies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95" r="4780"/>
          <a:stretch/>
        </p:blipFill>
        <p:spPr>
          <a:xfrm>
            <a:off x="5689600" y="1531726"/>
            <a:ext cx="3018972" cy="30093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3660" y="3471003"/>
            <a:ext cx="479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+mj-lt"/>
              </a:rPr>
              <a:t>What is the mass of one atom of copper?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9ECDE-7398-48BA-B006-0CB4B6D2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41" y="3947667"/>
            <a:ext cx="1680301" cy="21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8D8AB-C7DD-4BDA-BAE4-30E3A57925E2}"/>
                  </a:ext>
                </a:extLst>
              </p:cNvPr>
              <p:cNvSpPr txBox="1"/>
              <p:nvPr/>
            </p:nvSpPr>
            <p:spPr>
              <a:xfrm>
                <a:off x="197758" y="4917838"/>
                <a:ext cx="315406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63.55 </m:t>
                          </m:r>
                          <m:r>
                            <m:rPr>
                              <m:sty m:val="p"/>
                            </m:rPr>
                            <a:rPr lang="en-US" sz="280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6.02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𝑎𝑡𝑜𝑚𝑠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8D8AB-C7DD-4BDA-BAE4-30E3A579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8" y="4917838"/>
                <a:ext cx="3154069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ECE159-BD70-418C-960B-F8CC550919C8}"/>
                  </a:ext>
                </a:extLst>
              </p:cNvPr>
              <p:cNvSpPr txBox="1"/>
              <p:nvPr/>
            </p:nvSpPr>
            <p:spPr>
              <a:xfrm>
                <a:off x="3199810" y="5075221"/>
                <a:ext cx="345671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ECE159-BD70-418C-960B-F8CC55091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10" y="5075221"/>
                <a:ext cx="3456716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80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one mole…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17" y="1444399"/>
            <a:ext cx="850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much mass would 3 moles of Copper have?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117" y="3818096"/>
            <a:ext cx="850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many moles are in 28 g of Nitrogen?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719ED-8FAC-4943-AB32-5BA44E88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2029175"/>
            <a:ext cx="1226343" cy="1590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C48CC-B83A-432B-B810-7D70674F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1" y="4396521"/>
            <a:ext cx="1217664" cy="1584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09A49D-A05D-43E4-8A31-11C02B110A6A}"/>
                  </a:ext>
                </a:extLst>
              </p:cNvPr>
              <p:cNvSpPr txBox="1"/>
              <p:nvPr/>
            </p:nvSpPr>
            <p:spPr>
              <a:xfrm>
                <a:off x="2119885" y="2174236"/>
                <a:ext cx="49820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×63.55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mol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09A49D-A05D-43E4-8A31-11C02B11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85" y="2174236"/>
                <a:ext cx="498206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902C7-79EC-4A35-96BA-7BAF8700B7A0}"/>
                  </a:ext>
                </a:extLst>
              </p:cNvPr>
              <p:cNvSpPr txBox="1"/>
              <p:nvPr/>
            </p:nvSpPr>
            <p:spPr>
              <a:xfrm>
                <a:off x="6057554" y="2814125"/>
                <a:ext cx="2709075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190.65 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902C7-79EC-4A35-96BA-7BAF8700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54" y="2814125"/>
                <a:ext cx="27090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A063-09DE-4188-A4D5-A6CD54913166}"/>
                  </a:ext>
                </a:extLst>
              </p:cNvPr>
              <p:cNvSpPr txBox="1"/>
              <p:nvPr/>
            </p:nvSpPr>
            <p:spPr>
              <a:xfrm>
                <a:off x="2137458" y="4517156"/>
                <a:ext cx="3436774" cy="1137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14.01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3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en-US" sz="3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A063-09DE-4188-A4D5-A6CD54913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58" y="4517156"/>
                <a:ext cx="3436774" cy="11378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25EBB-BDBC-465B-94AC-1F5BAC18A4F8}"/>
                  </a:ext>
                </a:extLst>
              </p:cNvPr>
              <p:cNvSpPr txBox="1"/>
              <p:nvPr/>
            </p:nvSpPr>
            <p:spPr>
              <a:xfrm>
                <a:off x="5747416" y="4670595"/>
                <a:ext cx="2375202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25EBB-BDBC-465B-94AC-1F5BAC18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16" y="4670595"/>
                <a:ext cx="237520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89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5294" y="1405151"/>
            <a:ext cx="5845628" cy="17959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5294" y="3305444"/>
            <a:ext cx="6209522" cy="2431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D09442-7FA0-4D1D-BC00-2FCE85B7E265}"/>
              </a:ext>
            </a:extLst>
          </p:cNvPr>
          <p:cNvSpPr/>
          <p:nvPr/>
        </p:nvSpPr>
        <p:spPr>
          <a:xfrm>
            <a:off x="466725" y="1752600"/>
            <a:ext cx="695326" cy="325756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C8F25-B78B-4942-B97F-F39E43078D46}"/>
              </a:ext>
            </a:extLst>
          </p:cNvPr>
          <p:cNvSpPr/>
          <p:nvPr/>
        </p:nvSpPr>
        <p:spPr>
          <a:xfrm>
            <a:off x="466725" y="4621028"/>
            <a:ext cx="584835" cy="325756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D9C93-3FE0-4E3F-A195-51C2FA8A0EE8}"/>
                  </a:ext>
                </a:extLst>
              </p:cNvPr>
              <p:cNvSpPr txBox="1"/>
              <p:nvPr/>
            </p:nvSpPr>
            <p:spPr>
              <a:xfrm>
                <a:off x="1800879" y="1915478"/>
                <a:ext cx="1505156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D9C93-3FE0-4E3F-A195-51C2FA8A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9" y="1915478"/>
                <a:ext cx="1505156" cy="758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3CD0BA-9980-421C-8B2B-4E34B65978AD}"/>
                  </a:ext>
                </a:extLst>
              </p:cNvPr>
              <p:cNvSpPr txBox="1"/>
              <p:nvPr/>
            </p:nvSpPr>
            <p:spPr>
              <a:xfrm>
                <a:off x="4532653" y="2721689"/>
                <a:ext cx="362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0.5 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mol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3CD0BA-9980-421C-8B2B-4E34B6597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653" y="2721689"/>
                <a:ext cx="3624326" cy="369332"/>
              </a:xfrm>
              <a:prstGeom prst="rect">
                <a:avLst/>
              </a:prstGeom>
              <a:blipFill>
                <a:blip r:embed="rId5"/>
                <a:stretch>
                  <a:fillRect l="-2020" r="-202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369735-B062-44E1-9058-CBA7F7522617}"/>
                  </a:ext>
                </a:extLst>
              </p:cNvPr>
              <p:cNvSpPr txBox="1"/>
              <p:nvPr/>
            </p:nvSpPr>
            <p:spPr>
              <a:xfrm>
                <a:off x="3868818" y="3963313"/>
                <a:ext cx="1335237" cy="75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369735-B062-44E1-9058-CBA7F752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818" y="3963313"/>
                <a:ext cx="1335237" cy="7573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0F8165-1C6D-424F-B41D-C3334CAAD4FE}"/>
                  </a:ext>
                </a:extLst>
              </p:cNvPr>
              <p:cNvSpPr txBox="1"/>
              <p:nvPr/>
            </p:nvSpPr>
            <p:spPr>
              <a:xfrm>
                <a:off x="5312609" y="5192686"/>
                <a:ext cx="1505156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0F8165-1C6D-424F-B41D-C3334CAA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09" y="5192686"/>
                <a:ext cx="1505156" cy="758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F37F56-F58E-46C6-8231-64E00C9EAEEC}"/>
                  </a:ext>
                </a:extLst>
              </p:cNvPr>
              <p:cNvSpPr txBox="1"/>
              <p:nvPr/>
            </p:nvSpPr>
            <p:spPr>
              <a:xfrm>
                <a:off x="3322578" y="2123731"/>
                <a:ext cx="1356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F37F56-F58E-46C6-8231-64E00C9E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578" y="2123731"/>
                <a:ext cx="1356653" cy="369332"/>
              </a:xfrm>
              <a:prstGeom prst="rect">
                <a:avLst/>
              </a:prstGeom>
              <a:blipFill>
                <a:blip r:embed="rId8"/>
                <a:stretch>
                  <a:fillRect l="-1794" r="-538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E3E1E8-FEC8-4800-A3AA-EAD4CC486D1C}"/>
                  </a:ext>
                </a:extLst>
              </p:cNvPr>
              <p:cNvSpPr txBox="1"/>
              <p:nvPr/>
            </p:nvSpPr>
            <p:spPr>
              <a:xfrm>
                <a:off x="5220597" y="4165621"/>
                <a:ext cx="1124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E3E1E8-FEC8-4800-A3AA-EAD4CC48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97" y="4165621"/>
                <a:ext cx="1124219" cy="369332"/>
              </a:xfrm>
              <a:prstGeom prst="rect">
                <a:avLst/>
              </a:prstGeom>
              <a:blipFill>
                <a:blip r:embed="rId9"/>
                <a:stretch>
                  <a:fillRect l="-2703" r="-648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7E41CB-9E4A-455C-9C12-1A806F8BA7B9}"/>
                  </a:ext>
                </a:extLst>
              </p:cNvPr>
              <p:cNvSpPr txBox="1"/>
              <p:nvPr/>
            </p:nvSpPr>
            <p:spPr>
              <a:xfrm>
                <a:off x="6902539" y="5387354"/>
                <a:ext cx="1124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7E41CB-9E4A-455C-9C12-1A806F8BA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539" y="5387354"/>
                <a:ext cx="1124219" cy="369332"/>
              </a:xfrm>
              <a:prstGeom prst="rect">
                <a:avLst/>
              </a:prstGeom>
              <a:blipFill>
                <a:blip r:embed="rId10"/>
                <a:stretch>
                  <a:fillRect l="-2703" r="-648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3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one atom…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74762-C125-458C-A42F-5175E5932F92}"/>
              </a:ext>
            </a:extLst>
          </p:cNvPr>
          <p:cNvSpPr txBox="1"/>
          <p:nvPr/>
        </p:nvSpPr>
        <p:spPr>
          <a:xfrm>
            <a:off x="2434359" y="1921229"/>
            <a:ext cx="3166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Mg(NO</a:t>
            </a:r>
            <a:r>
              <a:rPr lang="en-US" sz="6000" baseline="-25000" dirty="0">
                <a:solidFill>
                  <a:schemeClr val="accent5"/>
                </a:solidFill>
                <a:latin typeface="+mj-lt"/>
              </a:rPr>
              <a:t>3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r>
              <a:rPr lang="en-US" sz="6000" baseline="-250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D0B04E-0BA9-446D-8397-237DEE6B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89" y="1726626"/>
            <a:ext cx="1849777" cy="1118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F0BF7-3CE8-4776-B85C-940A6ADD0400}"/>
              </a:ext>
            </a:extLst>
          </p:cNvPr>
          <p:cNvSpPr txBox="1"/>
          <p:nvPr/>
        </p:nvSpPr>
        <p:spPr>
          <a:xfrm>
            <a:off x="2434359" y="1670750"/>
            <a:ext cx="566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mass of one mole of Magnesium Nitrate?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D02F8-34E3-4EB3-B189-70269A8E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76" y="2166076"/>
            <a:ext cx="867823" cy="112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5CAF7-0042-441F-A99D-F0D5E3FF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375" y="2166076"/>
            <a:ext cx="867823" cy="1125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4CC5E-4127-480E-83AE-723787F96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074" y="2166076"/>
            <a:ext cx="865637" cy="1125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236336-7FB7-43B9-93E9-C61CE4130D42}"/>
                  </a:ext>
                </a:extLst>
              </p:cNvPr>
              <p:cNvSpPr txBox="1"/>
              <p:nvPr/>
            </p:nvSpPr>
            <p:spPr>
              <a:xfrm>
                <a:off x="4854905" y="5280236"/>
                <a:ext cx="388080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𝟏𝟒𝟖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𝐦𝐨𝐥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236336-7FB7-43B9-93E9-C61CE413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05" y="5280236"/>
                <a:ext cx="3880806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38B363D-D85E-45D7-A38A-AE2F283ECE6C}"/>
              </a:ext>
            </a:extLst>
          </p:cNvPr>
          <p:cNvGrpSpPr/>
          <p:nvPr/>
        </p:nvGrpSpPr>
        <p:grpSpPr>
          <a:xfrm>
            <a:off x="537979" y="3735820"/>
            <a:ext cx="2391744" cy="1328320"/>
            <a:chOff x="537979" y="3735820"/>
            <a:chExt cx="2391744" cy="1328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B083625-815A-432E-981D-346A157EA193}"/>
                    </a:ext>
                  </a:extLst>
                </p:cNvPr>
                <p:cNvSpPr txBox="1"/>
                <p:nvPr/>
              </p:nvSpPr>
              <p:spPr>
                <a:xfrm>
                  <a:off x="537979" y="4510142"/>
                  <a:ext cx="239174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24.31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B083625-815A-432E-981D-346A157EA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79" y="4510142"/>
                  <a:ext cx="2391744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63C85A-B12B-4F43-AB0E-8DE81166AB77}"/>
                </a:ext>
              </a:extLst>
            </p:cNvPr>
            <p:cNvSpPr txBox="1"/>
            <p:nvPr/>
          </p:nvSpPr>
          <p:spPr>
            <a:xfrm>
              <a:off x="1235029" y="3735820"/>
              <a:ext cx="10230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Mg</a:t>
              </a:r>
              <a:endParaRPr lang="en-US" sz="4400" baseline="-250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CB7CB5-DA5C-481D-9776-6C2195BDBFD9}"/>
              </a:ext>
            </a:extLst>
          </p:cNvPr>
          <p:cNvGrpSpPr/>
          <p:nvPr/>
        </p:nvGrpSpPr>
        <p:grpSpPr>
          <a:xfrm>
            <a:off x="2931339" y="3735821"/>
            <a:ext cx="2837380" cy="1324885"/>
            <a:chOff x="2931339" y="3735821"/>
            <a:chExt cx="2837380" cy="13248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82B575-3B58-4BC2-8471-EE06ACBB0E5C}"/>
                </a:ext>
              </a:extLst>
            </p:cNvPr>
            <p:cNvSpPr txBox="1"/>
            <p:nvPr/>
          </p:nvSpPr>
          <p:spPr>
            <a:xfrm>
              <a:off x="4248649" y="3735821"/>
              <a:ext cx="6062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</a:t>
              </a:r>
              <a:endParaRPr lang="en-US" sz="4400" baseline="-250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8EEAE0-89B8-49AE-BBFD-9FB985748BE1}"/>
                    </a:ext>
                  </a:extLst>
                </p:cNvPr>
                <p:cNvSpPr txBox="1"/>
                <p:nvPr/>
              </p:nvSpPr>
              <p:spPr>
                <a:xfrm>
                  <a:off x="2931339" y="4506708"/>
                  <a:ext cx="283738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2×14.01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8EEAE0-89B8-49AE-BBFD-9FB985748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339" y="4506708"/>
                  <a:ext cx="2837380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8D35B4-F344-4F72-ADDC-9831E928E6F3}"/>
              </a:ext>
            </a:extLst>
          </p:cNvPr>
          <p:cNvGrpSpPr/>
          <p:nvPr/>
        </p:nvGrpSpPr>
        <p:grpSpPr>
          <a:xfrm>
            <a:off x="5727154" y="3735822"/>
            <a:ext cx="2838918" cy="1323437"/>
            <a:chOff x="5727154" y="3735822"/>
            <a:chExt cx="2838918" cy="13234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517429-E6BA-411B-B22C-63F66F9F48B7}"/>
                </a:ext>
              </a:extLst>
            </p:cNvPr>
            <p:cNvSpPr txBox="1"/>
            <p:nvPr/>
          </p:nvSpPr>
          <p:spPr>
            <a:xfrm>
              <a:off x="7006158" y="3735822"/>
              <a:ext cx="6062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</a:t>
              </a:r>
              <a:endParaRPr lang="en-US" sz="4400" baseline="-250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64CCB2A-169C-418D-835C-8BDE5B2977BE}"/>
                    </a:ext>
                  </a:extLst>
                </p:cNvPr>
                <p:cNvSpPr txBox="1"/>
                <p:nvPr/>
              </p:nvSpPr>
              <p:spPr>
                <a:xfrm>
                  <a:off x="5727154" y="4505261"/>
                  <a:ext cx="283891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(6×16.00)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64CCB2A-169C-418D-835C-8BDE5B297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54" y="4505261"/>
                  <a:ext cx="2838918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179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importance of having a large quantity like the “mole” defined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average atomic weight of an element or compound to convert between mass and moles and numbers of atoms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Grouping Items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22909" y="1531726"/>
            <a:ext cx="8698182" cy="10916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can use many different terms to describe the amount of substance.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7" y="2611062"/>
            <a:ext cx="2124371" cy="1476581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122485" y="2854331"/>
            <a:ext cx="1948791" cy="10916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</a:rPr>
              <a:t>pair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shoes</a:t>
            </a:r>
          </a:p>
          <a:p>
            <a:pPr marL="0" indent="0" algn="r">
              <a:buNone/>
            </a:pPr>
            <a:r>
              <a:rPr lang="en-US" altLang="en-US" sz="2400" dirty="0">
                <a:solidFill>
                  <a:srgbClr val="00B050"/>
                </a:solidFill>
                <a:latin typeface="+mj-lt"/>
              </a:rPr>
              <a:t>____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shoes</a:t>
            </a:r>
            <a:endParaRPr lang="en-US" altLang="en-US" sz="2400" dirty="0">
              <a:latin typeface="+mj-lt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722119" y="4621156"/>
            <a:ext cx="1948791" cy="10916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dozen 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roses</a:t>
            </a:r>
          </a:p>
          <a:p>
            <a:pPr marL="0" indent="0" algn="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____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roses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7" y="4498383"/>
            <a:ext cx="1380292" cy="16194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88873" y="2781594"/>
            <a:ext cx="0" cy="356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6690" y="2973590"/>
            <a:ext cx="283302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BONUS!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 Baker’s Dozen =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 Score =</a:t>
            </a:r>
            <a:endParaRPr lang="en-US" sz="2400" b="1" dirty="0">
              <a:solidFill>
                <a:srgbClr val="FF00FF"/>
              </a:solidFill>
              <a:latin typeface="+mj-lt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 Gross =</a:t>
            </a:r>
            <a:endParaRPr lang="en-US" sz="24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4C533-253E-416B-9898-DD7CC2197389}"/>
              </a:ext>
            </a:extLst>
          </p:cNvPr>
          <p:cNvSpPr txBox="1"/>
          <p:nvPr/>
        </p:nvSpPr>
        <p:spPr>
          <a:xfrm>
            <a:off x="2793584" y="317900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FF03-85FD-44C1-B959-D7DFD8B18F3D}"/>
              </a:ext>
            </a:extLst>
          </p:cNvPr>
          <p:cNvSpPr txBox="1"/>
          <p:nvPr/>
        </p:nvSpPr>
        <p:spPr>
          <a:xfrm>
            <a:off x="2324179" y="494583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0B674D-71ED-410B-9308-75826EC6A4F1}"/>
              </a:ext>
            </a:extLst>
          </p:cNvPr>
          <p:cNvSpPr txBox="1"/>
          <p:nvPr/>
        </p:nvSpPr>
        <p:spPr>
          <a:xfrm>
            <a:off x="7650987" y="37383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D830F-1F17-4270-96ED-AD5C1CB5D1E5}"/>
              </a:ext>
            </a:extLst>
          </p:cNvPr>
          <p:cNvSpPr txBox="1"/>
          <p:nvPr/>
        </p:nvSpPr>
        <p:spPr>
          <a:xfrm>
            <a:off x="6639606" y="44705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0C5D6-99F7-46F0-A5A5-B2EB97741DB4}"/>
              </a:ext>
            </a:extLst>
          </p:cNvPr>
          <p:cNvSpPr txBox="1"/>
          <p:nvPr/>
        </p:nvSpPr>
        <p:spPr>
          <a:xfrm>
            <a:off x="6639606" y="518958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223567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Counting Atoms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94" y="1531726"/>
            <a:ext cx="9114806" cy="15440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The primary counting unit for atoms is called</a:t>
            </a:r>
          </a:p>
          <a:p>
            <a:pPr marL="0" indent="0" algn="ctr">
              <a:buNone/>
            </a:pPr>
            <a:r>
              <a:rPr lang="en-US" altLang="en-US" sz="6600" dirty="0">
                <a:solidFill>
                  <a:srgbClr val="0070C0"/>
                </a:solidFill>
                <a:latin typeface="+mj-lt"/>
              </a:rPr>
              <a:t>The Mole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46657"/>
              </p:ext>
            </p:extLst>
          </p:nvPr>
        </p:nvGraphicFramePr>
        <p:xfrm>
          <a:off x="428624" y="3292475"/>
          <a:ext cx="8277225" cy="10033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827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 1 mole =</a:t>
                      </a:r>
                      <a:endParaRPr lang="en-US" sz="4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41264" y="4658648"/>
            <a:ext cx="6104680" cy="15440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i="1" dirty="0">
                <a:latin typeface="+mj-lt"/>
              </a:rPr>
              <a:t>This is also called </a:t>
            </a:r>
            <a:r>
              <a:rPr lang="en-US" altLang="en-US" sz="3200" b="1" i="1" dirty="0">
                <a:solidFill>
                  <a:schemeClr val="accent5"/>
                </a:solidFill>
                <a:latin typeface="+mj-lt"/>
              </a:rPr>
              <a:t>Avogadro's Number </a:t>
            </a:r>
            <a:r>
              <a:rPr lang="en-US" altLang="en-US" sz="3200" i="1" dirty="0">
                <a:latin typeface="+mj-lt"/>
              </a:rPr>
              <a:t>named after the scientist who first proposed this concept</a:t>
            </a:r>
            <a:endParaRPr lang="en-US" altLang="en-US" sz="54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40E1D-C7AE-48EF-B939-1E2BD0E79864}"/>
              </a:ext>
            </a:extLst>
          </p:cNvPr>
          <p:cNvSpPr/>
          <p:nvPr/>
        </p:nvSpPr>
        <p:spPr>
          <a:xfrm>
            <a:off x="2778124" y="3292475"/>
            <a:ext cx="35782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6.02 × 10</a:t>
            </a:r>
            <a:r>
              <a:rPr lang="en-US" sz="6000" baseline="30000" dirty="0">
                <a:solidFill>
                  <a:srgbClr val="C00000"/>
                </a:solidFill>
              </a:rPr>
              <a:t>23</a:t>
            </a:r>
            <a:endParaRPr lang="en-US" sz="6000" dirty="0"/>
          </a:p>
        </p:txBody>
      </p:sp>
      <p:pic>
        <p:nvPicPr>
          <p:cNvPr id="2050" name="Picture 2" descr="http://upload.wikimedia.org/wikipedia/commons/3/3d/Avogadro_Amed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/>
        </p:blipFill>
        <p:spPr bwMode="auto">
          <a:xfrm>
            <a:off x="7093403" y="4453213"/>
            <a:ext cx="1455511" cy="17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7ABDE4-B6C3-4DB0-BB8E-E47B44C72E9F}"/>
              </a:ext>
            </a:extLst>
          </p:cNvPr>
          <p:cNvSpPr/>
          <p:nvPr/>
        </p:nvSpPr>
        <p:spPr>
          <a:xfrm>
            <a:off x="6356348" y="3292475"/>
            <a:ext cx="1388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 N</a:t>
            </a:r>
            <a:r>
              <a:rPr 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55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Counting Atoms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94" y="1531726"/>
            <a:ext cx="9114806" cy="15440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The primary counting unit for atoms is called</a:t>
            </a:r>
          </a:p>
          <a:p>
            <a:pPr marL="0" indent="0" algn="ctr">
              <a:buNone/>
            </a:pPr>
            <a:r>
              <a:rPr lang="en-US" altLang="en-US" sz="6600" dirty="0">
                <a:solidFill>
                  <a:srgbClr val="0070C0"/>
                </a:solidFill>
                <a:latin typeface="+mj-lt"/>
              </a:rPr>
              <a:t>The Mole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428624" y="3292475"/>
          <a:ext cx="8277225" cy="10033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827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 1 mole =</a:t>
                      </a:r>
                      <a:endParaRPr lang="en-US" sz="4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41264" y="4658648"/>
            <a:ext cx="6104680" cy="15440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i="1" dirty="0">
                <a:latin typeface="+mj-lt"/>
              </a:rPr>
              <a:t>This is also called </a:t>
            </a:r>
            <a:r>
              <a:rPr lang="en-US" altLang="en-US" sz="3200" b="1" i="1" dirty="0">
                <a:solidFill>
                  <a:schemeClr val="accent5"/>
                </a:solidFill>
                <a:latin typeface="+mj-lt"/>
              </a:rPr>
              <a:t>Avogadro's Number </a:t>
            </a:r>
            <a:r>
              <a:rPr lang="en-US" altLang="en-US" sz="3200" i="1" dirty="0">
                <a:latin typeface="+mj-lt"/>
              </a:rPr>
              <a:t>named after the scientist who first proposed this concept</a:t>
            </a:r>
            <a:endParaRPr lang="en-US" altLang="en-US" sz="54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40E1D-C7AE-48EF-B939-1E2BD0E79864}"/>
              </a:ext>
            </a:extLst>
          </p:cNvPr>
          <p:cNvSpPr/>
          <p:nvPr/>
        </p:nvSpPr>
        <p:spPr>
          <a:xfrm>
            <a:off x="2778124" y="3292475"/>
            <a:ext cx="35782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6.02 × 10</a:t>
            </a:r>
            <a:r>
              <a:rPr lang="en-US" sz="6000" baseline="30000" dirty="0">
                <a:solidFill>
                  <a:srgbClr val="C00000"/>
                </a:solidFill>
              </a:rPr>
              <a:t>23</a:t>
            </a:r>
            <a:endParaRPr lang="en-US" sz="6000" dirty="0"/>
          </a:p>
        </p:txBody>
      </p:sp>
      <p:pic>
        <p:nvPicPr>
          <p:cNvPr id="2050" name="Picture 2" descr="http://upload.wikimedia.org/wikipedia/commons/3/3d/Avogadro_Amed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/>
        </p:blipFill>
        <p:spPr bwMode="auto">
          <a:xfrm>
            <a:off x="-3167064" y="-2971972"/>
            <a:ext cx="15468600" cy="185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18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Big is a Mole??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063" y="5397740"/>
            <a:ext cx="8565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chemeClr val="accent5"/>
                </a:solidFill>
                <a:latin typeface="+mj-lt"/>
              </a:rPr>
              <a:t>602,000,000,000,000,000,000,000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8A048-F36E-4244-BDF0-552C122C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95" y="1694284"/>
            <a:ext cx="6316003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Big is a Mole??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649B08-FF8C-4B22-A0BF-C88867785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1531726"/>
            <a:ext cx="6444696" cy="4647401"/>
          </a:xfrm>
          <a:prstGeom prst="rect">
            <a:avLst/>
          </a:prstGeom>
        </p:spPr>
      </p:pic>
      <p:pic>
        <p:nvPicPr>
          <p:cNvPr id="1026" name="Picture 2" descr="Image result for what if book">
            <a:extLst>
              <a:ext uri="{FF2B5EF4-FFF2-40B4-BE49-F238E27FC236}">
                <a16:creationId xmlns:a16="http://schemas.microsoft.com/office/drawing/2014/main" id="{027EEB8D-809C-43E7-9E62-54227896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3" y="3428999"/>
            <a:ext cx="2140817" cy="27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BE38B0-08C1-4A47-9265-DE4503C4F2A5}"/>
              </a:ext>
            </a:extLst>
          </p:cNvPr>
          <p:cNvGrpSpPr/>
          <p:nvPr/>
        </p:nvGrpSpPr>
        <p:grpSpPr>
          <a:xfrm>
            <a:off x="6885417" y="2050472"/>
            <a:ext cx="2016128" cy="1435948"/>
            <a:chOff x="6885417" y="2050472"/>
            <a:chExt cx="2016128" cy="14359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BF517F-8C40-446D-A1C2-D4FE38EA846B}"/>
                </a:ext>
              </a:extLst>
            </p:cNvPr>
            <p:cNvSpPr txBox="1"/>
            <p:nvPr/>
          </p:nvSpPr>
          <p:spPr>
            <a:xfrm>
              <a:off x="6885417" y="2050472"/>
              <a:ext cx="2016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Taken from the book “What if?” by Randall Munroe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33FC0854-44D0-4715-A626-89990BB05C74}"/>
                </a:ext>
              </a:extLst>
            </p:cNvPr>
            <p:cNvSpPr/>
            <p:nvPr/>
          </p:nvSpPr>
          <p:spPr>
            <a:xfrm>
              <a:off x="7543799" y="2973802"/>
              <a:ext cx="706582" cy="51261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6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Moles in Chemistry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60" y="1531726"/>
            <a:ext cx="8565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Atoms don’t weigh very much on their own: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86" y="2239612"/>
            <a:ext cx="8426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1 Carbon Atom = 1.9927 × 10</a:t>
            </a:r>
            <a:r>
              <a:rPr lang="en-US" altLang="en-US" sz="4000" baseline="30000" dirty="0">
                <a:solidFill>
                  <a:srgbClr val="C00000"/>
                </a:solidFill>
                <a:latin typeface="+mj-lt"/>
              </a:rPr>
              <a:t>-23</a:t>
            </a:r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 g</a:t>
            </a:r>
          </a:p>
          <a:p>
            <a:r>
              <a:rPr lang="en-US" altLang="en-US" sz="4000" dirty="0">
                <a:solidFill>
                  <a:schemeClr val="accent5"/>
                </a:solidFill>
                <a:latin typeface="+mj-lt"/>
              </a:rPr>
              <a:t>0.000000000000000000000019927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660" y="3889029"/>
            <a:ext cx="8565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 mole of Carbon Atoms = </a:t>
            </a:r>
          </a:p>
          <a:p>
            <a:r>
              <a:rPr lang="en-US" altLang="en-US" sz="3600" dirty="0">
                <a:solidFill>
                  <a:srgbClr val="C00000"/>
                </a:solidFill>
                <a:latin typeface="+mj-lt"/>
              </a:rPr>
              <a:t>(1.9927 × 10</a:t>
            </a:r>
            <a:r>
              <a:rPr lang="en-US" altLang="en-US" sz="3600" baseline="30000" dirty="0">
                <a:solidFill>
                  <a:srgbClr val="C00000"/>
                </a:solidFill>
                <a:latin typeface="+mj-lt"/>
              </a:rPr>
              <a:t>-23</a:t>
            </a:r>
            <a:r>
              <a:rPr lang="en-US" altLang="en-US" sz="3600" dirty="0">
                <a:solidFill>
                  <a:srgbClr val="C00000"/>
                </a:solidFill>
                <a:latin typeface="+mj-lt"/>
              </a:rPr>
              <a:t> g)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×</a:t>
            </a:r>
            <a:r>
              <a:rPr lang="en-US" altLang="en-US" sz="3600" dirty="0">
                <a:solidFill>
                  <a:schemeClr val="accent2"/>
                </a:solidFill>
                <a:latin typeface="+mj-lt"/>
              </a:rPr>
              <a:t> (6.02 × 10</a:t>
            </a:r>
            <a:r>
              <a:rPr lang="en-US" altLang="en-US" sz="3600" baseline="30000" dirty="0">
                <a:solidFill>
                  <a:schemeClr val="accent2"/>
                </a:solidFill>
                <a:latin typeface="+mj-lt"/>
              </a:rPr>
              <a:t>23</a:t>
            </a:r>
            <a:r>
              <a:rPr lang="en-US" altLang="en-US" sz="3600" dirty="0">
                <a:solidFill>
                  <a:schemeClr val="accent2"/>
                </a:solidFill>
                <a:latin typeface="+mj-lt"/>
              </a:rPr>
              <a:t>)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 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~12 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13" y="5089358"/>
            <a:ext cx="1932732" cy="11044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3738661"/>
            <a:ext cx="9144000" cy="0"/>
          </a:xfrm>
          <a:prstGeom prst="line">
            <a:avLst/>
          </a:prstGeom>
          <a:ln w="63500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10491" y="5234117"/>
            <a:ext cx="4374218" cy="9033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Where else have you seen this number for Carbon?</a:t>
            </a:r>
            <a:endParaRPr lang="en-US" altLang="en-US" sz="5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6F2E6-8FFD-4A36-B75B-1A460BF27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21" y="5239724"/>
            <a:ext cx="728549" cy="9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5371" y="1680906"/>
            <a:ext cx="8073257" cy="262605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93CA76-AFA5-4E96-BCF4-60027E375498}"/>
              </a:ext>
            </a:extLst>
          </p:cNvPr>
          <p:cNvCxnSpPr/>
          <p:nvPr/>
        </p:nvCxnSpPr>
        <p:spPr>
          <a:xfrm>
            <a:off x="5029200" y="2857500"/>
            <a:ext cx="143827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3DE31BE-E60D-4556-AAE2-D597B1113ECC}"/>
              </a:ext>
            </a:extLst>
          </p:cNvPr>
          <p:cNvSpPr/>
          <p:nvPr/>
        </p:nvSpPr>
        <p:spPr>
          <a:xfrm>
            <a:off x="942974" y="2543174"/>
            <a:ext cx="7591425" cy="590551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61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Molar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60" y="1531726"/>
            <a:ext cx="88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Molar Mass – the mass of ________ of a substance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7126" y="4257899"/>
            <a:ext cx="4997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Molar mass of N = 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14.01</a:t>
            </a: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g mol</a:t>
            </a:r>
            <a:r>
              <a:rPr lang="en-US" altLang="en-US" sz="2400" b="1" baseline="30000" dirty="0">
                <a:solidFill>
                  <a:srgbClr val="C00000"/>
                </a:solidFill>
                <a:latin typeface="+mj-lt"/>
              </a:rPr>
              <a:t>-1</a:t>
            </a:r>
            <a:endParaRPr lang="en-US" altLang="en-US" sz="3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69341"/>
              </p:ext>
            </p:extLst>
          </p:nvPr>
        </p:nvGraphicFramePr>
        <p:xfrm>
          <a:off x="2198996" y="2400635"/>
          <a:ext cx="4775202" cy="866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2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27126" y="4988205"/>
            <a:ext cx="511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Molar mass of S =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32.07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g mol</a:t>
            </a:r>
            <a:r>
              <a:rPr lang="en-US" altLang="en-US" sz="2400" b="1" baseline="30000" dirty="0">
                <a:solidFill>
                  <a:srgbClr val="C00000"/>
                </a:solidFill>
                <a:latin typeface="+mj-lt"/>
              </a:rPr>
              <a:t>-1</a:t>
            </a:r>
            <a:endParaRPr lang="en-US" alt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6E1EA-E8AD-4BEF-9A62-FB84A32B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3" y="3807364"/>
            <a:ext cx="1621533" cy="2110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9AC86-1316-437D-AED0-30463BE7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96" y="3807363"/>
            <a:ext cx="1621534" cy="211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4EFE3-A199-4E6D-AA52-36D0576A1117}"/>
              </a:ext>
            </a:extLst>
          </p:cNvPr>
          <p:cNvSpPr txBox="1"/>
          <p:nvPr/>
        </p:nvSpPr>
        <p:spPr>
          <a:xfrm>
            <a:off x="4761930" y="1435720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1 mole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B1E6F6-503E-4F8A-B5F5-D0315DB02C2D}"/>
              </a:ext>
            </a:extLst>
          </p:cNvPr>
          <p:cNvSpPr/>
          <p:nvPr/>
        </p:nvSpPr>
        <p:spPr>
          <a:xfrm>
            <a:off x="4586597" y="2449034"/>
            <a:ext cx="1763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g mol</a:t>
            </a:r>
            <a:r>
              <a:rPr lang="en-US" sz="4400" baseline="30000" dirty="0">
                <a:solidFill>
                  <a:srgbClr val="C00000"/>
                </a:solidFill>
              </a:rPr>
              <a:t>-1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7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39845</TotalTime>
  <Words>468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 Math</vt:lpstr>
      <vt:lpstr>Ebrima</vt:lpstr>
      <vt:lpstr>Wingdings</vt:lpstr>
      <vt:lpstr>Retrospect</vt:lpstr>
      <vt:lpstr>The Mole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The Mole</dc:title>
  <dc:creator>Joe Cossette</dc:creator>
  <cp:lastModifiedBy>Joe Cossette</cp:lastModifiedBy>
  <cp:revision>353</cp:revision>
  <dcterms:created xsi:type="dcterms:W3CDTF">2014-08-31T00:23:19Z</dcterms:created>
  <dcterms:modified xsi:type="dcterms:W3CDTF">2021-02-21T06:25:43Z</dcterms:modified>
</cp:coreProperties>
</file>