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97" r:id="rId1"/>
  </p:sldMasterIdLst>
  <p:sldIdLst>
    <p:sldId id="599" r:id="rId2"/>
    <p:sldId id="603" r:id="rId3"/>
    <p:sldId id="620" r:id="rId4"/>
    <p:sldId id="615" r:id="rId5"/>
    <p:sldId id="619" r:id="rId6"/>
    <p:sldId id="608" r:id="rId7"/>
    <p:sldId id="613" r:id="rId8"/>
    <p:sldId id="612" r:id="rId9"/>
    <p:sldId id="607" r:id="rId10"/>
    <p:sldId id="609" r:id="rId11"/>
    <p:sldId id="580" r:id="rId12"/>
    <p:sldId id="610" r:id="rId13"/>
    <p:sldId id="611" r:id="rId14"/>
    <p:sldId id="621"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FF00"/>
    <a:srgbClr val="1AA5DC"/>
    <a:srgbClr val="FF00FF"/>
    <a:srgbClr val="F4F6FA"/>
    <a:srgbClr val="002060"/>
    <a:srgbClr val="FF7D7D"/>
    <a:srgbClr val="FECFC6"/>
    <a:srgbClr val="E29DFD"/>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p:scale>
          <a:sx n="100" d="100"/>
          <a:sy n="100" d="100"/>
        </p:scale>
        <p:origin x="252" y="-21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2/20/2021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26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t>2/20/2021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87850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t>2/20/2021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1943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D23992A-6374-41E8-AE7E-984A7763FB59}" type="slidenum">
              <a:rPr lang="en-US" altLang="en-US"/>
              <a:pPr/>
              <a:t>‹#›</a:t>
            </a:fld>
            <a:endParaRPr lang="en-US" altLang="en-US"/>
          </a:p>
        </p:txBody>
      </p:sp>
    </p:spTree>
    <p:extLst>
      <p:ext uri="{BB962C8B-B14F-4D97-AF65-F5344CB8AC3E}">
        <p14:creationId xmlns:p14="http://schemas.microsoft.com/office/powerpoint/2010/main" val="2673254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t>2/20/2021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spTree>
    <p:extLst>
      <p:ext uri="{BB962C8B-B14F-4D97-AF65-F5344CB8AC3E}">
        <p14:creationId xmlns:p14="http://schemas.microsoft.com/office/powerpoint/2010/main" val="2235120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t>2/20/2021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904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t>2/20/2021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42948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t>2/20/2021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07489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t>2/20/2021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35905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smtClean="0"/>
              <a:t>2/20/2021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80837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32ABBEA6-7C60-4B02-AE87-00D78D8422AF}" type="datetimeFigureOut">
              <a:rPr lang="en-US" smtClean="0"/>
              <a:t>2/20/2021</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24917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t>2/20/2021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79777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smtClean="0"/>
              <a:t>2/20/2021</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093709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6.gif"/></Relationships>
</file>

<file path=ppt/slides/_rels/slide13.xml.rels><?xml version="1.0" encoding="UTF-8" standalone="yes"?>
<Relationships xmlns="http://schemas.openxmlformats.org/package/2006/relationships"><Relationship Id="rId3" Type="http://schemas.openxmlformats.org/officeDocument/2006/relationships/image" Target="../media/image201.png"/><Relationship Id="rId2" Type="http://schemas.openxmlformats.org/officeDocument/2006/relationships/image" Target="../media/image16.gif"/><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2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9808" y="758952"/>
            <a:ext cx="7811096" cy="3566160"/>
          </a:xfrm>
        </p:spPr>
        <p:txBody>
          <a:bodyPr>
            <a:normAutofit/>
          </a:bodyPr>
          <a:lstStyle/>
          <a:p>
            <a:r>
              <a:rPr lang="en-US" sz="5400" dirty="0"/>
              <a:t>Diffraction</a:t>
            </a:r>
          </a:p>
        </p:txBody>
      </p:sp>
      <p:sp>
        <p:nvSpPr>
          <p:cNvPr id="3" name="Subtitle 2"/>
          <p:cNvSpPr>
            <a:spLocks noGrp="1"/>
          </p:cNvSpPr>
          <p:nvPr>
            <p:ph type="subTitle" idx="1"/>
          </p:nvPr>
        </p:nvSpPr>
        <p:spPr/>
        <p:txBody>
          <a:bodyPr/>
          <a:lstStyle/>
          <a:p>
            <a:r>
              <a:rPr lang="en-US" dirty="0"/>
              <a:t>IB Physics | Waves - Light</a:t>
            </a:r>
          </a:p>
        </p:txBody>
      </p:sp>
    </p:spTree>
    <p:extLst>
      <p:ext uri="{BB962C8B-B14F-4D97-AF65-F5344CB8AC3E}">
        <p14:creationId xmlns:p14="http://schemas.microsoft.com/office/powerpoint/2010/main" val="14724499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Double Slit Experiment</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BCC8AA2-C395-4F2C-B54A-5948C6EAA38F}"/>
                  </a:ext>
                </a:extLst>
              </p:cNvPr>
              <p:cNvSpPr txBox="1"/>
              <p:nvPr/>
            </p:nvSpPr>
            <p:spPr>
              <a:xfrm>
                <a:off x="570184" y="1680906"/>
                <a:ext cx="2252989" cy="15780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5400" b="0" i="1" smtClean="0">
                          <a:solidFill>
                            <a:srgbClr val="C00000"/>
                          </a:solidFill>
                          <a:latin typeface="Cambria Math" panose="02040503050406030204" pitchFamily="18" charset="0"/>
                        </a:rPr>
                        <m:t>𝑠</m:t>
                      </m:r>
                      <m:r>
                        <a:rPr lang="en-US" sz="5400" b="0" i="1" smtClean="0">
                          <a:latin typeface="Cambria Math" panose="02040503050406030204" pitchFamily="18" charset="0"/>
                        </a:rPr>
                        <m:t>=</m:t>
                      </m:r>
                      <m:f>
                        <m:fPr>
                          <m:ctrlPr>
                            <a:rPr lang="en-US" sz="5400" b="0" i="1" smtClean="0">
                              <a:latin typeface="Cambria Math" panose="02040503050406030204" pitchFamily="18" charset="0"/>
                            </a:rPr>
                          </m:ctrlPr>
                        </m:fPr>
                        <m:num>
                          <m:r>
                            <a:rPr lang="en-US" sz="5400" b="0" i="1" smtClean="0">
                              <a:solidFill>
                                <a:srgbClr val="00B050"/>
                              </a:solidFill>
                              <a:latin typeface="Cambria Math" panose="02040503050406030204" pitchFamily="18" charset="0"/>
                              <a:ea typeface="Cambria Math" panose="02040503050406030204" pitchFamily="18" charset="0"/>
                            </a:rPr>
                            <m:t>𝜆</m:t>
                          </m:r>
                          <m:r>
                            <a:rPr lang="en-US" sz="5400" b="0" i="1" smtClean="0">
                              <a:solidFill>
                                <a:srgbClr val="0070C0"/>
                              </a:solidFill>
                              <a:latin typeface="Cambria Math" panose="02040503050406030204" pitchFamily="18" charset="0"/>
                              <a:ea typeface="Cambria Math" panose="02040503050406030204" pitchFamily="18" charset="0"/>
                            </a:rPr>
                            <m:t>𝐷</m:t>
                          </m:r>
                        </m:num>
                        <m:den>
                          <m:r>
                            <a:rPr lang="en-US" sz="5400" b="0" i="1" smtClean="0">
                              <a:solidFill>
                                <a:srgbClr val="7030A0"/>
                              </a:solidFill>
                              <a:latin typeface="Cambria Math" panose="02040503050406030204" pitchFamily="18" charset="0"/>
                            </a:rPr>
                            <m:t>𝑑</m:t>
                          </m:r>
                        </m:den>
                      </m:f>
                    </m:oMath>
                  </m:oMathPara>
                </a14:m>
                <a:endParaRPr lang="en-US" sz="5400" dirty="0"/>
              </a:p>
            </p:txBody>
          </p:sp>
        </mc:Choice>
        <mc:Fallback xmlns="">
          <p:sp>
            <p:nvSpPr>
              <p:cNvPr id="7" name="TextBox 6">
                <a:extLst>
                  <a:ext uri="{FF2B5EF4-FFF2-40B4-BE49-F238E27FC236}">
                    <a16:creationId xmlns:a16="http://schemas.microsoft.com/office/drawing/2014/main" id="{1BCC8AA2-C395-4F2C-B54A-5948C6EAA38F}"/>
                  </a:ext>
                </a:extLst>
              </p:cNvPr>
              <p:cNvSpPr txBox="1">
                <a:spLocks noRot="1" noChangeAspect="1" noMove="1" noResize="1" noEditPoints="1" noAdjustHandles="1" noChangeArrowheads="1" noChangeShapeType="1" noTextEdit="1"/>
              </p:cNvSpPr>
              <p:nvPr/>
            </p:nvSpPr>
            <p:spPr>
              <a:xfrm>
                <a:off x="570184" y="1680906"/>
                <a:ext cx="2252989" cy="1578061"/>
              </a:xfrm>
              <a:prstGeom prst="rect">
                <a:avLst/>
              </a:prstGeom>
              <a:blipFill>
                <a:blip r:embed="rId2"/>
                <a:stretch>
                  <a:fillRect/>
                </a:stretch>
              </a:blipFill>
            </p:spPr>
            <p:txBody>
              <a:bodyPr/>
              <a:lstStyle/>
              <a:p>
                <a:r>
                  <a:rPr lang="en-US">
                    <a:noFill/>
                  </a:rPr>
                  <a:t> </a:t>
                </a:r>
              </a:p>
            </p:txBody>
          </p:sp>
        </mc:Fallback>
      </mc:AlternateContent>
      <p:sp>
        <p:nvSpPr>
          <p:cNvPr id="2" name="Rectangle 1">
            <a:extLst>
              <a:ext uri="{FF2B5EF4-FFF2-40B4-BE49-F238E27FC236}">
                <a16:creationId xmlns:a16="http://schemas.microsoft.com/office/drawing/2014/main" id="{82C6E5CD-0F98-4FB9-A3A9-E618DD6C2A1E}"/>
              </a:ext>
            </a:extLst>
          </p:cNvPr>
          <p:cNvSpPr/>
          <p:nvPr/>
        </p:nvSpPr>
        <p:spPr>
          <a:xfrm>
            <a:off x="3857955" y="1541681"/>
            <a:ext cx="110836" cy="1856509"/>
          </a:xfrm>
          <a:prstGeom prst="rect">
            <a:avLst/>
          </a:prstGeom>
          <a:solidFill>
            <a:schemeClr val="tx1">
              <a:lumMod val="85000"/>
              <a:lumOff val="1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B2FB2F6-4189-43B6-9157-F9AB3793295F}"/>
              </a:ext>
            </a:extLst>
          </p:cNvPr>
          <p:cNvSpPr/>
          <p:nvPr/>
        </p:nvSpPr>
        <p:spPr>
          <a:xfrm>
            <a:off x="3856058" y="4187899"/>
            <a:ext cx="110836" cy="1856509"/>
          </a:xfrm>
          <a:prstGeom prst="rect">
            <a:avLst/>
          </a:prstGeom>
          <a:solidFill>
            <a:schemeClr val="tx1">
              <a:lumMod val="85000"/>
              <a:lumOff val="1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FEE4D4C-B774-4199-B155-DF0D6DB45FCD}"/>
              </a:ext>
            </a:extLst>
          </p:cNvPr>
          <p:cNvSpPr/>
          <p:nvPr/>
        </p:nvSpPr>
        <p:spPr>
          <a:xfrm>
            <a:off x="3856058" y="3543775"/>
            <a:ext cx="110837" cy="504221"/>
          </a:xfrm>
          <a:prstGeom prst="rect">
            <a:avLst/>
          </a:prstGeom>
          <a:solidFill>
            <a:schemeClr val="tx1">
              <a:lumMod val="85000"/>
              <a:lumOff val="1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963DEC-2DBE-45E4-BFD5-6BF4609C4DC5}"/>
              </a:ext>
            </a:extLst>
          </p:cNvPr>
          <p:cNvSpPr/>
          <p:nvPr/>
        </p:nvSpPr>
        <p:spPr>
          <a:xfrm>
            <a:off x="8022532" y="1541681"/>
            <a:ext cx="484167" cy="45027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3" name="Rectangle 2">
            <a:extLst>
              <a:ext uri="{FF2B5EF4-FFF2-40B4-BE49-F238E27FC236}">
                <a16:creationId xmlns:a16="http://schemas.microsoft.com/office/drawing/2014/main" id="{9D35F92A-0081-4D72-9171-0729259C135C}"/>
              </a:ext>
            </a:extLst>
          </p:cNvPr>
          <p:cNvSpPr/>
          <p:nvPr/>
        </p:nvSpPr>
        <p:spPr>
          <a:xfrm>
            <a:off x="8022532" y="3442902"/>
            <a:ext cx="484167" cy="845128"/>
          </a:xfrm>
          <a:prstGeom prst="rect">
            <a:avLst/>
          </a:prstGeom>
          <a:gradFill>
            <a:gsLst>
              <a:gs pos="80000">
                <a:schemeClr val="tx1"/>
              </a:gs>
              <a:gs pos="50000">
                <a:schemeClr val="bg1"/>
              </a:gs>
              <a:gs pos="20000">
                <a:schemeClr val="tx1"/>
              </a:gs>
              <a:gs pos="0">
                <a:schemeClr val="tx1"/>
              </a:gs>
              <a:gs pos="100000">
                <a:schemeClr val="tx1"/>
              </a:gs>
            </a:gsLst>
            <a:lin ang="5400000" scaled="1"/>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9F22A84-AEE7-4CD3-A44E-70C13D884379}"/>
              </a:ext>
            </a:extLst>
          </p:cNvPr>
          <p:cNvSpPr/>
          <p:nvPr/>
        </p:nvSpPr>
        <p:spPr>
          <a:xfrm>
            <a:off x="8022531" y="2826327"/>
            <a:ext cx="484167" cy="616575"/>
          </a:xfrm>
          <a:prstGeom prst="rect">
            <a:avLst/>
          </a:prstGeom>
          <a:gradFill>
            <a:gsLst>
              <a:gs pos="80000">
                <a:schemeClr val="tx1"/>
              </a:gs>
              <a:gs pos="50000">
                <a:schemeClr val="bg1"/>
              </a:gs>
              <a:gs pos="20000">
                <a:schemeClr val="tx1"/>
              </a:gs>
              <a:gs pos="0">
                <a:schemeClr val="tx1"/>
              </a:gs>
              <a:gs pos="100000">
                <a:schemeClr val="tx1"/>
              </a:gs>
            </a:gsLst>
            <a:lin ang="5400000" scaled="1"/>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24B4C81-2B4A-4DC5-AE2C-B07F9ED5E5C3}"/>
              </a:ext>
            </a:extLst>
          </p:cNvPr>
          <p:cNvSpPr/>
          <p:nvPr/>
        </p:nvSpPr>
        <p:spPr>
          <a:xfrm>
            <a:off x="8020635" y="4288030"/>
            <a:ext cx="484167" cy="616575"/>
          </a:xfrm>
          <a:prstGeom prst="rect">
            <a:avLst/>
          </a:prstGeom>
          <a:gradFill>
            <a:gsLst>
              <a:gs pos="80000">
                <a:schemeClr val="tx1"/>
              </a:gs>
              <a:gs pos="50000">
                <a:schemeClr val="bg1"/>
              </a:gs>
              <a:gs pos="20000">
                <a:schemeClr val="tx1"/>
              </a:gs>
              <a:gs pos="0">
                <a:schemeClr val="tx1"/>
              </a:gs>
              <a:gs pos="100000">
                <a:schemeClr val="tx1"/>
              </a:gs>
            </a:gsLst>
            <a:lin ang="5400000" scaled="1"/>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D6EE356-879F-4D50-8562-B76F1100D9A5}"/>
              </a:ext>
            </a:extLst>
          </p:cNvPr>
          <p:cNvSpPr/>
          <p:nvPr/>
        </p:nvSpPr>
        <p:spPr>
          <a:xfrm>
            <a:off x="8020635" y="2145894"/>
            <a:ext cx="484167" cy="486192"/>
          </a:xfrm>
          <a:prstGeom prst="rect">
            <a:avLst/>
          </a:prstGeom>
          <a:gradFill>
            <a:gsLst>
              <a:gs pos="80000">
                <a:schemeClr val="tx1"/>
              </a:gs>
              <a:gs pos="50000">
                <a:schemeClr val="bg1"/>
              </a:gs>
              <a:gs pos="20000">
                <a:schemeClr val="tx1"/>
              </a:gs>
              <a:gs pos="0">
                <a:schemeClr val="tx1"/>
              </a:gs>
              <a:gs pos="100000">
                <a:schemeClr val="tx1"/>
              </a:gs>
            </a:gsLst>
            <a:lin ang="5400000" scaled="1"/>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8EC753AE-C2AC-437F-B87E-4EEB9FAFFF67}"/>
              </a:ext>
            </a:extLst>
          </p:cNvPr>
          <p:cNvGrpSpPr/>
          <p:nvPr/>
        </p:nvGrpSpPr>
        <p:grpSpPr>
          <a:xfrm>
            <a:off x="3968791" y="1864371"/>
            <a:ext cx="4051844" cy="611543"/>
            <a:chOff x="3968791" y="1864371"/>
            <a:chExt cx="4051844" cy="611543"/>
          </a:xfrm>
        </p:grpSpPr>
        <p:cxnSp>
          <p:nvCxnSpPr>
            <p:cNvPr id="11" name="Straight Arrow Connector 10">
              <a:extLst>
                <a:ext uri="{FF2B5EF4-FFF2-40B4-BE49-F238E27FC236}">
                  <a16:creationId xmlns:a16="http://schemas.microsoft.com/office/drawing/2014/main" id="{5AB7BB7B-74EF-4811-ADA6-BB4BA98D125B}"/>
                </a:ext>
              </a:extLst>
            </p:cNvPr>
            <p:cNvCxnSpPr>
              <a:stCxn id="2" idx="3"/>
            </p:cNvCxnSpPr>
            <p:nvPr/>
          </p:nvCxnSpPr>
          <p:spPr>
            <a:xfrm>
              <a:off x="3968791" y="2469936"/>
              <a:ext cx="4051844" cy="5978"/>
            </a:xfrm>
            <a:prstGeom prst="straightConnector1">
              <a:avLst/>
            </a:prstGeom>
            <a:ln w="76200">
              <a:solidFill>
                <a:srgbClr val="0070C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8E97D2E-1DC3-4E18-A0E7-02647720469D}"/>
                </a:ext>
              </a:extLst>
            </p:cNvPr>
            <p:cNvSpPr txBox="1"/>
            <p:nvPr/>
          </p:nvSpPr>
          <p:spPr>
            <a:xfrm>
              <a:off x="5750896" y="1864371"/>
              <a:ext cx="487634" cy="584775"/>
            </a:xfrm>
            <a:prstGeom prst="rect">
              <a:avLst/>
            </a:prstGeom>
            <a:noFill/>
          </p:spPr>
          <p:txBody>
            <a:bodyPr wrap="none" rtlCol="0">
              <a:spAutoFit/>
            </a:bodyPr>
            <a:lstStyle/>
            <a:p>
              <a:r>
                <a:rPr lang="en-US" sz="3200" b="1" dirty="0">
                  <a:solidFill>
                    <a:srgbClr val="0070C0"/>
                  </a:solidFill>
                  <a:latin typeface="Ebrima" panose="02000000000000000000" pitchFamily="2" charset="0"/>
                  <a:ea typeface="Ebrima" panose="02000000000000000000" pitchFamily="2" charset="0"/>
                  <a:cs typeface="Ebrima" panose="02000000000000000000" pitchFamily="2" charset="0"/>
                </a:rPr>
                <a:t>D</a:t>
              </a:r>
            </a:p>
          </p:txBody>
        </p:sp>
      </p:grpSp>
      <p:grpSp>
        <p:nvGrpSpPr>
          <p:cNvPr id="27" name="Group 26">
            <a:extLst>
              <a:ext uri="{FF2B5EF4-FFF2-40B4-BE49-F238E27FC236}">
                <a16:creationId xmlns:a16="http://schemas.microsoft.com/office/drawing/2014/main" id="{F7D67C57-1BCA-4DD8-9512-C92928B3CAB2}"/>
              </a:ext>
            </a:extLst>
          </p:cNvPr>
          <p:cNvGrpSpPr/>
          <p:nvPr/>
        </p:nvGrpSpPr>
        <p:grpSpPr>
          <a:xfrm>
            <a:off x="4130716" y="3499058"/>
            <a:ext cx="441284" cy="639556"/>
            <a:chOff x="4130716" y="3499058"/>
            <a:chExt cx="441284" cy="639556"/>
          </a:xfrm>
        </p:grpSpPr>
        <p:sp>
          <p:nvSpPr>
            <p:cNvPr id="17" name="TextBox 16">
              <a:extLst>
                <a:ext uri="{FF2B5EF4-FFF2-40B4-BE49-F238E27FC236}">
                  <a16:creationId xmlns:a16="http://schemas.microsoft.com/office/drawing/2014/main" id="{DAAE0768-79FF-4962-B9EE-437BB0DFA59B}"/>
                </a:ext>
              </a:extLst>
            </p:cNvPr>
            <p:cNvSpPr txBox="1"/>
            <p:nvPr/>
          </p:nvSpPr>
          <p:spPr>
            <a:xfrm>
              <a:off x="4198668" y="3499058"/>
              <a:ext cx="373332" cy="584775"/>
            </a:xfrm>
            <a:prstGeom prst="rect">
              <a:avLst/>
            </a:prstGeom>
            <a:noFill/>
          </p:spPr>
          <p:txBody>
            <a:bodyPr wrap="square" rtlCol="0">
              <a:spAutoFit/>
            </a:bodyPr>
            <a:lstStyle/>
            <a:p>
              <a:r>
                <a:rPr lang="en-US" sz="3200" b="1" dirty="0">
                  <a:solidFill>
                    <a:srgbClr val="7030A0"/>
                  </a:solidFill>
                  <a:latin typeface="Ebrima" panose="02000000000000000000" pitchFamily="2" charset="0"/>
                  <a:ea typeface="Ebrima" panose="02000000000000000000" pitchFamily="2" charset="0"/>
                  <a:cs typeface="Ebrima" panose="02000000000000000000" pitchFamily="2" charset="0"/>
                </a:rPr>
                <a:t>d</a:t>
              </a:r>
            </a:p>
          </p:txBody>
        </p:sp>
        <p:cxnSp>
          <p:nvCxnSpPr>
            <p:cNvPr id="18" name="Straight Arrow Connector 17">
              <a:extLst>
                <a:ext uri="{FF2B5EF4-FFF2-40B4-BE49-F238E27FC236}">
                  <a16:creationId xmlns:a16="http://schemas.microsoft.com/office/drawing/2014/main" id="{0AF491D9-38A8-4D08-A8F5-CD42428AD139}"/>
                </a:ext>
              </a:extLst>
            </p:cNvPr>
            <p:cNvCxnSpPr>
              <a:cxnSpLocks/>
            </p:cNvCxnSpPr>
            <p:nvPr/>
          </p:nvCxnSpPr>
          <p:spPr>
            <a:xfrm>
              <a:off x="4130716" y="3499058"/>
              <a:ext cx="0" cy="639556"/>
            </a:xfrm>
            <a:prstGeom prst="straightConnector1">
              <a:avLst/>
            </a:prstGeom>
            <a:ln w="76200">
              <a:solidFill>
                <a:srgbClr val="7030A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6F5904EC-23F5-40A0-954B-5F98307E1F98}"/>
              </a:ext>
            </a:extLst>
          </p:cNvPr>
          <p:cNvSpPr txBox="1"/>
          <p:nvPr/>
        </p:nvSpPr>
        <p:spPr>
          <a:xfrm>
            <a:off x="353968" y="3755608"/>
            <a:ext cx="3112366" cy="584775"/>
          </a:xfrm>
          <a:prstGeom prst="rect">
            <a:avLst/>
          </a:prstGeom>
          <a:noFill/>
        </p:spPr>
        <p:txBody>
          <a:bodyPr wrap="square" rtlCol="0">
            <a:spAutoFit/>
          </a:bodyPr>
          <a:lstStyle/>
          <a:p>
            <a:r>
              <a:rPr lang="el-GR" sz="3200" b="1" dirty="0">
                <a:solidFill>
                  <a:srgbClr val="00B050"/>
                </a:solidFill>
                <a:latin typeface="Ebrima" panose="02000000000000000000" pitchFamily="2" charset="0"/>
                <a:ea typeface="Ebrima" panose="02000000000000000000" pitchFamily="2" charset="0"/>
                <a:cs typeface="Ebrima" panose="02000000000000000000" pitchFamily="2" charset="0"/>
              </a:rPr>
              <a:t>λ</a:t>
            </a:r>
            <a:r>
              <a:rPr lang="en-US" sz="3200" b="1" dirty="0">
                <a:solidFill>
                  <a:srgbClr val="00B050"/>
                </a:solidFill>
                <a:latin typeface="Ebrima" panose="02000000000000000000" pitchFamily="2" charset="0"/>
                <a:ea typeface="Ebrima" panose="02000000000000000000" pitchFamily="2" charset="0"/>
                <a:cs typeface="Ebrima" panose="02000000000000000000" pitchFamily="2" charset="0"/>
              </a:rPr>
              <a:t> </a:t>
            </a:r>
            <a:r>
              <a:rPr lang="en-US" sz="3200" dirty="0">
                <a:solidFill>
                  <a:srgbClr val="00B050"/>
                </a:solidFill>
                <a:latin typeface="Ebrima" panose="02000000000000000000" pitchFamily="2" charset="0"/>
                <a:ea typeface="Ebrima" panose="02000000000000000000" pitchFamily="2" charset="0"/>
                <a:cs typeface="Ebrima" panose="02000000000000000000" pitchFamily="2" charset="0"/>
                <a:sym typeface="Wingdings" panose="05000000000000000000" pitchFamily="2" charset="2"/>
              </a:rPr>
              <a:t></a:t>
            </a:r>
            <a:r>
              <a:rPr lang="en-US" sz="3200" dirty="0">
                <a:solidFill>
                  <a:srgbClr val="00B050"/>
                </a:solidFill>
                <a:latin typeface="Ebrima" panose="02000000000000000000" pitchFamily="2" charset="0"/>
                <a:ea typeface="Ebrima" panose="02000000000000000000" pitchFamily="2" charset="0"/>
                <a:cs typeface="Ebrima" panose="02000000000000000000" pitchFamily="2" charset="0"/>
              </a:rPr>
              <a:t> wavelength</a:t>
            </a:r>
          </a:p>
        </p:txBody>
      </p:sp>
      <p:grpSp>
        <p:nvGrpSpPr>
          <p:cNvPr id="4" name="Group 3">
            <a:extLst>
              <a:ext uri="{FF2B5EF4-FFF2-40B4-BE49-F238E27FC236}">
                <a16:creationId xmlns:a16="http://schemas.microsoft.com/office/drawing/2014/main" id="{7649E676-9BD9-4D91-A175-6CD2F8547BB0}"/>
              </a:ext>
            </a:extLst>
          </p:cNvPr>
          <p:cNvGrpSpPr/>
          <p:nvPr/>
        </p:nvGrpSpPr>
        <p:grpSpPr>
          <a:xfrm>
            <a:off x="8644059" y="2398039"/>
            <a:ext cx="467647" cy="739318"/>
            <a:chOff x="8644059" y="2398039"/>
            <a:chExt cx="467647" cy="739318"/>
          </a:xfrm>
        </p:grpSpPr>
        <p:sp>
          <p:nvSpPr>
            <p:cNvPr id="25" name="TextBox 24">
              <a:extLst>
                <a:ext uri="{FF2B5EF4-FFF2-40B4-BE49-F238E27FC236}">
                  <a16:creationId xmlns:a16="http://schemas.microsoft.com/office/drawing/2014/main" id="{12B835F0-0F4A-460C-AC1C-D5301589411F}"/>
                </a:ext>
              </a:extLst>
            </p:cNvPr>
            <p:cNvSpPr txBox="1"/>
            <p:nvPr/>
          </p:nvSpPr>
          <p:spPr>
            <a:xfrm>
              <a:off x="8738374" y="2429433"/>
              <a:ext cx="373332" cy="584775"/>
            </a:xfrm>
            <a:prstGeom prst="rect">
              <a:avLst/>
            </a:prstGeom>
            <a:noFill/>
          </p:spPr>
          <p:txBody>
            <a:bodyPr wrap="square" rtlCol="0">
              <a:spAutoFit/>
            </a:bodyPr>
            <a:lstStyle/>
            <a:p>
              <a:r>
                <a:rPr lang="en-US" sz="3200" b="1" dirty="0">
                  <a:solidFill>
                    <a:srgbClr val="C00000"/>
                  </a:solidFill>
                  <a:latin typeface="Ebrima" panose="02000000000000000000" pitchFamily="2" charset="0"/>
                  <a:ea typeface="Ebrima" panose="02000000000000000000" pitchFamily="2" charset="0"/>
                  <a:cs typeface="Ebrima" panose="02000000000000000000" pitchFamily="2" charset="0"/>
                </a:rPr>
                <a:t>s</a:t>
              </a:r>
            </a:p>
          </p:txBody>
        </p:sp>
        <p:cxnSp>
          <p:nvCxnSpPr>
            <p:cNvPr id="28" name="Straight Arrow Connector 27">
              <a:extLst>
                <a:ext uri="{FF2B5EF4-FFF2-40B4-BE49-F238E27FC236}">
                  <a16:creationId xmlns:a16="http://schemas.microsoft.com/office/drawing/2014/main" id="{53CD6DDE-B18E-4AB0-8921-535F1C0DE634}"/>
                </a:ext>
              </a:extLst>
            </p:cNvPr>
            <p:cNvCxnSpPr>
              <a:cxnSpLocks/>
            </p:cNvCxnSpPr>
            <p:nvPr/>
          </p:nvCxnSpPr>
          <p:spPr>
            <a:xfrm>
              <a:off x="8644059" y="2398039"/>
              <a:ext cx="0" cy="739318"/>
            </a:xfrm>
            <a:prstGeom prst="straightConnector1">
              <a:avLst/>
            </a:prstGeom>
            <a:ln w="76200">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608D25B3-F2F5-4872-B9DC-74F0DC4FBBB6}"/>
              </a:ext>
            </a:extLst>
          </p:cNvPr>
          <p:cNvGrpSpPr/>
          <p:nvPr/>
        </p:nvGrpSpPr>
        <p:grpSpPr>
          <a:xfrm>
            <a:off x="8644059" y="3137357"/>
            <a:ext cx="467647" cy="739318"/>
            <a:chOff x="8644059" y="3137357"/>
            <a:chExt cx="467647" cy="739318"/>
          </a:xfrm>
        </p:grpSpPr>
        <p:cxnSp>
          <p:nvCxnSpPr>
            <p:cNvPr id="26" name="Straight Arrow Connector 25">
              <a:extLst>
                <a:ext uri="{FF2B5EF4-FFF2-40B4-BE49-F238E27FC236}">
                  <a16:creationId xmlns:a16="http://schemas.microsoft.com/office/drawing/2014/main" id="{683F5FA0-9DEC-4482-B890-E5C551E3BD1F}"/>
                </a:ext>
              </a:extLst>
            </p:cNvPr>
            <p:cNvCxnSpPr>
              <a:cxnSpLocks/>
            </p:cNvCxnSpPr>
            <p:nvPr/>
          </p:nvCxnSpPr>
          <p:spPr>
            <a:xfrm>
              <a:off x="8644059" y="3137357"/>
              <a:ext cx="0" cy="739318"/>
            </a:xfrm>
            <a:prstGeom prst="straightConnector1">
              <a:avLst/>
            </a:prstGeom>
            <a:ln w="76200">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A8094EDD-70CB-489D-A3D7-0EA9DCCA53B7}"/>
                </a:ext>
              </a:extLst>
            </p:cNvPr>
            <p:cNvSpPr txBox="1"/>
            <p:nvPr/>
          </p:nvSpPr>
          <p:spPr>
            <a:xfrm>
              <a:off x="8738374" y="3169236"/>
              <a:ext cx="373332" cy="584775"/>
            </a:xfrm>
            <a:prstGeom prst="rect">
              <a:avLst/>
            </a:prstGeom>
            <a:noFill/>
          </p:spPr>
          <p:txBody>
            <a:bodyPr wrap="square" rtlCol="0">
              <a:spAutoFit/>
            </a:bodyPr>
            <a:lstStyle/>
            <a:p>
              <a:r>
                <a:rPr lang="en-US" sz="3200" b="1" dirty="0">
                  <a:solidFill>
                    <a:srgbClr val="C00000"/>
                  </a:solidFill>
                  <a:latin typeface="Ebrima" panose="02000000000000000000" pitchFamily="2" charset="0"/>
                  <a:ea typeface="Ebrima" panose="02000000000000000000" pitchFamily="2" charset="0"/>
                  <a:cs typeface="Ebrima" panose="02000000000000000000" pitchFamily="2" charset="0"/>
                </a:rPr>
                <a:t>s</a:t>
              </a:r>
            </a:p>
          </p:txBody>
        </p:sp>
      </p:grpSp>
      <p:grpSp>
        <p:nvGrpSpPr>
          <p:cNvPr id="20" name="Group 19">
            <a:extLst>
              <a:ext uri="{FF2B5EF4-FFF2-40B4-BE49-F238E27FC236}">
                <a16:creationId xmlns:a16="http://schemas.microsoft.com/office/drawing/2014/main" id="{8C0B9369-EED4-4FD4-A90E-752DAC0393CE}"/>
              </a:ext>
            </a:extLst>
          </p:cNvPr>
          <p:cNvGrpSpPr/>
          <p:nvPr/>
        </p:nvGrpSpPr>
        <p:grpSpPr>
          <a:xfrm>
            <a:off x="8644059" y="3876675"/>
            <a:ext cx="467647" cy="739318"/>
            <a:chOff x="8644059" y="3876675"/>
            <a:chExt cx="467647" cy="739318"/>
          </a:xfrm>
        </p:grpSpPr>
        <p:cxnSp>
          <p:nvCxnSpPr>
            <p:cNvPr id="29" name="Straight Arrow Connector 28">
              <a:extLst>
                <a:ext uri="{FF2B5EF4-FFF2-40B4-BE49-F238E27FC236}">
                  <a16:creationId xmlns:a16="http://schemas.microsoft.com/office/drawing/2014/main" id="{27851058-9706-48CC-B234-F3EF9BEFCBE7}"/>
                </a:ext>
              </a:extLst>
            </p:cNvPr>
            <p:cNvCxnSpPr>
              <a:cxnSpLocks/>
            </p:cNvCxnSpPr>
            <p:nvPr/>
          </p:nvCxnSpPr>
          <p:spPr>
            <a:xfrm>
              <a:off x="8644059" y="3876675"/>
              <a:ext cx="0" cy="739318"/>
            </a:xfrm>
            <a:prstGeom prst="straightConnector1">
              <a:avLst/>
            </a:prstGeom>
            <a:ln w="76200">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963E23FB-C68F-4EF6-BCC9-815FF2CE5F55}"/>
                </a:ext>
              </a:extLst>
            </p:cNvPr>
            <p:cNvSpPr txBox="1"/>
            <p:nvPr/>
          </p:nvSpPr>
          <p:spPr>
            <a:xfrm>
              <a:off x="8738374" y="3933479"/>
              <a:ext cx="373332" cy="584775"/>
            </a:xfrm>
            <a:prstGeom prst="rect">
              <a:avLst/>
            </a:prstGeom>
            <a:noFill/>
          </p:spPr>
          <p:txBody>
            <a:bodyPr wrap="square" rtlCol="0">
              <a:spAutoFit/>
            </a:bodyPr>
            <a:lstStyle/>
            <a:p>
              <a:r>
                <a:rPr lang="en-US" sz="3200" b="1" dirty="0">
                  <a:solidFill>
                    <a:srgbClr val="C00000"/>
                  </a:solidFill>
                  <a:latin typeface="Ebrima" panose="02000000000000000000" pitchFamily="2" charset="0"/>
                  <a:ea typeface="Ebrima" panose="02000000000000000000" pitchFamily="2" charset="0"/>
                  <a:cs typeface="Ebrima" panose="02000000000000000000" pitchFamily="2" charset="0"/>
                </a:rPr>
                <a:t>s</a:t>
              </a:r>
            </a:p>
          </p:txBody>
        </p:sp>
      </p:grpSp>
      <p:sp>
        <p:nvSpPr>
          <p:cNvPr id="14" name="Rectangle 13">
            <a:extLst>
              <a:ext uri="{FF2B5EF4-FFF2-40B4-BE49-F238E27FC236}">
                <a16:creationId xmlns:a16="http://schemas.microsoft.com/office/drawing/2014/main" id="{7A35EC22-8F0A-4883-B13A-731E230DBF43}"/>
              </a:ext>
            </a:extLst>
          </p:cNvPr>
          <p:cNvSpPr/>
          <p:nvPr/>
        </p:nvSpPr>
        <p:spPr>
          <a:xfrm>
            <a:off x="8020635" y="5084073"/>
            <a:ext cx="484167" cy="486192"/>
          </a:xfrm>
          <a:prstGeom prst="rect">
            <a:avLst/>
          </a:prstGeom>
          <a:gradFill>
            <a:gsLst>
              <a:gs pos="80000">
                <a:schemeClr val="tx1"/>
              </a:gs>
              <a:gs pos="50000">
                <a:schemeClr val="bg1"/>
              </a:gs>
              <a:gs pos="20000">
                <a:schemeClr val="tx1"/>
              </a:gs>
              <a:gs pos="0">
                <a:schemeClr val="tx1"/>
              </a:gs>
              <a:gs pos="100000">
                <a:schemeClr val="tx1"/>
              </a:gs>
            </a:gsLst>
            <a:lin ang="5400000" scaled="1"/>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335E52AA-6937-486E-A435-A69237C383A0}"/>
              </a:ext>
            </a:extLst>
          </p:cNvPr>
          <p:cNvGrpSpPr/>
          <p:nvPr/>
        </p:nvGrpSpPr>
        <p:grpSpPr>
          <a:xfrm>
            <a:off x="8644059" y="4615993"/>
            <a:ext cx="467647" cy="739318"/>
            <a:chOff x="8644059" y="4615993"/>
            <a:chExt cx="467647" cy="739318"/>
          </a:xfrm>
        </p:grpSpPr>
        <p:cxnSp>
          <p:nvCxnSpPr>
            <p:cNvPr id="30" name="Straight Arrow Connector 29">
              <a:extLst>
                <a:ext uri="{FF2B5EF4-FFF2-40B4-BE49-F238E27FC236}">
                  <a16:creationId xmlns:a16="http://schemas.microsoft.com/office/drawing/2014/main" id="{AC2A775D-A69F-4F66-A74A-859C391A2D06}"/>
                </a:ext>
              </a:extLst>
            </p:cNvPr>
            <p:cNvCxnSpPr>
              <a:cxnSpLocks/>
            </p:cNvCxnSpPr>
            <p:nvPr/>
          </p:nvCxnSpPr>
          <p:spPr>
            <a:xfrm>
              <a:off x="8644059" y="4615993"/>
              <a:ext cx="0" cy="739318"/>
            </a:xfrm>
            <a:prstGeom prst="straightConnector1">
              <a:avLst/>
            </a:prstGeom>
            <a:ln w="76200">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80D87746-F861-4B79-A667-8E2C661FDA4D}"/>
                </a:ext>
              </a:extLst>
            </p:cNvPr>
            <p:cNvSpPr txBox="1"/>
            <p:nvPr/>
          </p:nvSpPr>
          <p:spPr>
            <a:xfrm>
              <a:off x="8738374" y="4673282"/>
              <a:ext cx="373332" cy="584775"/>
            </a:xfrm>
            <a:prstGeom prst="rect">
              <a:avLst/>
            </a:prstGeom>
            <a:noFill/>
          </p:spPr>
          <p:txBody>
            <a:bodyPr wrap="square" rtlCol="0">
              <a:spAutoFit/>
            </a:bodyPr>
            <a:lstStyle/>
            <a:p>
              <a:r>
                <a:rPr lang="en-US" sz="3200" b="1" dirty="0">
                  <a:solidFill>
                    <a:srgbClr val="C00000"/>
                  </a:solidFill>
                  <a:latin typeface="Ebrima" panose="02000000000000000000" pitchFamily="2" charset="0"/>
                  <a:ea typeface="Ebrima" panose="02000000000000000000" pitchFamily="2" charset="0"/>
                  <a:cs typeface="Ebrima" panose="02000000000000000000" pitchFamily="2" charset="0"/>
                </a:rPr>
                <a:t>s</a:t>
              </a:r>
            </a:p>
          </p:txBody>
        </p:sp>
      </p:grpSp>
    </p:spTree>
    <p:extLst>
      <p:ext uri="{BB962C8B-B14F-4D97-AF65-F5344CB8AC3E}">
        <p14:creationId xmlns:p14="http://schemas.microsoft.com/office/powerpoint/2010/main" val="8565599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ipe(left)">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42"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outHorizontal)">
                                      <p:cBhvr>
                                        <p:cTn id="19" dur="500"/>
                                        <p:tgtEl>
                                          <p:spTgt spid="4"/>
                                        </p:tgtEl>
                                      </p:cBhvr>
                                    </p:animEffect>
                                  </p:childTnLst>
                                </p:cTn>
                              </p:par>
                              <p:par>
                                <p:cTn id="20" presetID="16" presetClass="entr" presetSubtype="42"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outHorizontal)">
                                      <p:cBhvr>
                                        <p:cTn id="22" dur="500"/>
                                        <p:tgtEl>
                                          <p:spTgt spid="19"/>
                                        </p:tgtEl>
                                      </p:cBhvr>
                                    </p:animEffect>
                                  </p:childTnLst>
                                </p:cTn>
                              </p:par>
                              <p:par>
                                <p:cTn id="23" presetID="16" presetClass="entr" presetSubtype="42"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arn(outHorizontal)">
                                      <p:cBhvr>
                                        <p:cTn id="25" dur="500"/>
                                        <p:tgtEl>
                                          <p:spTgt spid="20"/>
                                        </p:tgtEl>
                                      </p:cBhvr>
                                    </p:animEffect>
                                  </p:childTnLst>
                                </p:cTn>
                              </p:par>
                              <p:par>
                                <p:cTn id="26" presetID="16" presetClass="entr" presetSubtype="42"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barn(outHorizontal)">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37"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barn(outVertical)">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42" fill="hold"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barn(outHorizontal)">
                                      <p:cBhvr>
                                        <p:cTn id="3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IB Physics Data Booklet</a:t>
            </a:r>
          </a:p>
        </p:txBody>
      </p:sp>
      <p:pic>
        <p:nvPicPr>
          <p:cNvPr id="2" name="Picture 1"/>
          <p:cNvPicPr>
            <a:picLocks noChangeAspect="1"/>
          </p:cNvPicPr>
          <p:nvPr/>
        </p:nvPicPr>
        <p:blipFill>
          <a:blip r:embed="rId2"/>
          <a:stretch>
            <a:fillRect/>
          </a:stretch>
        </p:blipFill>
        <p:spPr>
          <a:xfrm>
            <a:off x="333375" y="1531726"/>
            <a:ext cx="8503068" cy="2687849"/>
          </a:xfrm>
          <a:prstGeom prst="rect">
            <a:avLst/>
          </a:prstGeom>
        </p:spPr>
      </p:pic>
      <p:sp>
        <p:nvSpPr>
          <p:cNvPr id="4" name="Rectangle 3">
            <a:extLst>
              <a:ext uri="{FF2B5EF4-FFF2-40B4-BE49-F238E27FC236}">
                <a16:creationId xmlns:a16="http://schemas.microsoft.com/office/drawing/2014/main" id="{3285084F-3266-4800-8100-BECC72A93737}"/>
              </a:ext>
            </a:extLst>
          </p:cNvPr>
          <p:cNvSpPr/>
          <p:nvPr/>
        </p:nvSpPr>
        <p:spPr>
          <a:xfrm>
            <a:off x="4571999" y="2341510"/>
            <a:ext cx="723208" cy="458651"/>
          </a:xfrm>
          <a:prstGeom prst="rect">
            <a:avLst/>
          </a:prstGeom>
          <a:solidFill>
            <a:srgbClr val="FFFF00">
              <a:alpha val="30196"/>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BF6B66C0-7E45-4430-97EA-494B38AD0FC1}"/>
              </a:ext>
            </a:extLst>
          </p:cNvPr>
          <p:cNvPicPr>
            <a:picLocks noChangeAspect="1"/>
          </p:cNvPicPr>
          <p:nvPr/>
        </p:nvPicPr>
        <p:blipFill rotWithShape="1">
          <a:blip r:embed="rId3"/>
          <a:srcRect t="39362"/>
          <a:stretch/>
        </p:blipFill>
        <p:spPr>
          <a:xfrm>
            <a:off x="723362" y="4513810"/>
            <a:ext cx="7697274" cy="1507692"/>
          </a:xfrm>
          <a:prstGeom prst="rect">
            <a:avLst/>
          </a:prstGeom>
        </p:spPr>
      </p:pic>
    </p:spTree>
    <p:extLst>
      <p:ext uri="{BB962C8B-B14F-4D97-AF65-F5344CB8AC3E}">
        <p14:creationId xmlns:p14="http://schemas.microsoft.com/office/powerpoint/2010/main" val="18174595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Double Slit Experiment</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BCC8AA2-C395-4F2C-B54A-5948C6EAA38F}"/>
                  </a:ext>
                </a:extLst>
              </p:cNvPr>
              <p:cNvSpPr txBox="1"/>
              <p:nvPr/>
            </p:nvSpPr>
            <p:spPr>
              <a:xfrm>
                <a:off x="545629" y="2931035"/>
                <a:ext cx="2252989" cy="15780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panose="02040503050406030204" pitchFamily="18" charset="0"/>
                        </a:rPr>
                        <m:t>𝑠</m:t>
                      </m:r>
                      <m:r>
                        <a:rPr lang="en-US" sz="5400" b="0" i="1" smtClean="0">
                          <a:latin typeface="Cambria Math" panose="02040503050406030204" pitchFamily="18" charset="0"/>
                        </a:rPr>
                        <m:t>=</m:t>
                      </m:r>
                      <m:f>
                        <m:fPr>
                          <m:ctrlPr>
                            <a:rPr lang="en-US" sz="5400" b="0" i="1" smtClean="0">
                              <a:latin typeface="Cambria Math" panose="02040503050406030204" pitchFamily="18" charset="0"/>
                            </a:rPr>
                          </m:ctrlPr>
                        </m:fPr>
                        <m:num>
                          <m:r>
                            <a:rPr lang="en-US" sz="5400" b="0" i="1" smtClean="0">
                              <a:latin typeface="Cambria Math" panose="02040503050406030204" pitchFamily="18" charset="0"/>
                              <a:ea typeface="Cambria Math" panose="02040503050406030204" pitchFamily="18" charset="0"/>
                            </a:rPr>
                            <m:t>𝜆</m:t>
                          </m:r>
                          <m:r>
                            <a:rPr lang="en-US" sz="5400" b="0" i="1" smtClean="0">
                              <a:latin typeface="Cambria Math" panose="02040503050406030204" pitchFamily="18" charset="0"/>
                              <a:ea typeface="Cambria Math" panose="02040503050406030204" pitchFamily="18" charset="0"/>
                            </a:rPr>
                            <m:t>𝐷</m:t>
                          </m:r>
                        </m:num>
                        <m:den>
                          <m:r>
                            <a:rPr lang="en-US" sz="5400" b="0" i="1" smtClean="0">
                              <a:latin typeface="Cambria Math" panose="02040503050406030204" pitchFamily="18" charset="0"/>
                            </a:rPr>
                            <m:t>𝑑</m:t>
                          </m:r>
                        </m:den>
                      </m:f>
                    </m:oMath>
                  </m:oMathPara>
                </a14:m>
                <a:endParaRPr lang="en-US" sz="5400" dirty="0"/>
              </a:p>
            </p:txBody>
          </p:sp>
        </mc:Choice>
        <mc:Fallback xmlns="">
          <p:sp>
            <p:nvSpPr>
              <p:cNvPr id="7" name="TextBox 6">
                <a:extLst>
                  <a:ext uri="{FF2B5EF4-FFF2-40B4-BE49-F238E27FC236}">
                    <a16:creationId xmlns:a16="http://schemas.microsoft.com/office/drawing/2014/main" id="{1BCC8AA2-C395-4F2C-B54A-5948C6EAA38F}"/>
                  </a:ext>
                </a:extLst>
              </p:cNvPr>
              <p:cNvSpPr txBox="1">
                <a:spLocks noRot="1" noChangeAspect="1" noMove="1" noResize="1" noEditPoints="1" noAdjustHandles="1" noChangeArrowheads="1" noChangeShapeType="1" noTextEdit="1"/>
              </p:cNvSpPr>
              <p:nvPr/>
            </p:nvSpPr>
            <p:spPr>
              <a:xfrm>
                <a:off x="545629" y="2931035"/>
                <a:ext cx="2252989" cy="1578061"/>
              </a:xfrm>
              <a:prstGeom prst="rect">
                <a:avLst/>
              </a:prstGeom>
              <a:blipFill>
                <a:blip r:embed="rId2"/>
                <a:stretch>
                  <a:fillRect/>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4E2DF514-5743-44F3-9B37-83F7C2E26929}"/>
              </a:ext>
            </a:extLst>
          </p:cNvPr>
          <p:cNvSpPr txBox="1"/>
          <p:nvPr/>
        </p:nvSpPr>
        <p:spPr>
          <a:xfrm>
            <a:off x="3616035" y="1699612"/>
            <a:ext cx="5334001" cy="646331"/>
          </a:xfrm>
          <a:prstGeom prst="rect">
            <a:avLst/>
          </a:prstGeom>
          <a:noFill/>
        </p:spPr>
        <p:txBody>
          <a:bodyPr wrap="square" rtlCol="0">
            <a:spAutoFit/>
          </a:bodyPr>
          <a:lstStyle/>
          <a:p>
            <a:r>
              <a:rPr lang="en-US" sz="3600" dirty="0">
                <a:latin typeface="+mj-lt"/>
              </a:rPr>
              <a:t>As wavelength</a:t>
            </a:r>
            <a:r>
              <a:rPr lang="el-GR" sz="3600" dirty="0">
                <a:latin typeface="+mj-lt"/>
              </a:rPr>
              <a:t> </a:t>
            </a:r>
            <a:r>
              <a:rPr lang="en-US" sz="3600" dirty="0">
                <a:latin typeface="+mj-lt"/>
              </a:rPr>
              <a:t>(</a:t>
            </a:r>
            <a:r>
              <a:rPr lang="el-GR" sz="3600" dirty="0">
                <a:latin typeface="+mj-lt"/>
              </a:rPr>
              <a:t>λ</a:t>
            </a:r>
            <a:r>
              <a:rPr lang="en-US" sz="3600" dirty="0">
                <a:latin typeface="+mj-lt"/>
              </a:rPr>
              <a:t>) increases,</a:t>
            </a:r>
            <a:endParaRPr lang="en-US" sz="1050" dirty="0">
              <a:latin typeface="+mj-lt"/>
            </a:endParaRPr>
          </a:p>
        </p:txBody>
      </p:sp>
      <p:sp>
        <p:nvSpPr>
          <p:cNvPr id="17" name="TextBox 16">
            <a:extLst>
              <a:ext uri="{FF2B5EF4-FFF2-40B4-BE49-F238E27FC236}">
                <a16:creationId xmlns:a16="http://schemas.microsoft.com/office/drawing/2014/main" id="{F17452D7-DE66-4D5E-9B72-CFA958836B41}"/>
              </a:ext>
            </a:extLst>
          </p:cNvPr>
          <p:cNvSpPr txBox="1"/>
          <p:nvPr/>
        </p:nvSpPr>
        <p:spPr>
          <a:xfrm>
            <a:off x="3616034" y="4061239"/>
            <a:ext cx="5334001" cy="646331"/>
          </a:xfrm>
          <a:prstGeom prst="rect">
            <a:avLst/>
          </a:prstGeom>
          <a:noFill/>
        </p:spPr>
        <p:txBody>
          <a:bodyPr wrap="square" rtlCol="0">
            <a:spAutoFit/>
          </a:bodyPr>
          <a:lstStyle/>
          <a:p>
            <a:r>
              <a:rPr lang="en-US" sz="3600" dirty="0">
                <a:latin typeface="+mj-lt"/>
              </a:rPr>
              <a:t>As gap</a:t>
            </a:r>
            <a:r>
              <a:rPr lang="el-GR" sz="3600" dirty="0">
                <a:latin typeface="+mj-lt"/>
              </a:rPr>
              <a:t> </a:t>
            </a:r>
            <a:r>
              <a:rPr lang="en-US" sz="3600" dirty="0">
                <a:latin typeface="+mj-lt"/>
              </a:rPr>
              <a:t>(d) increases,</a:t>
            </a:r>
            <a:endParaRPr lang="en-US" sz="1050" dirty="0">
              <a:latin typeface="+mj-lt"/>
            </a:endParaRPr>
          </a:p>
        </p:txBody>
      </p:sp>
      <p:pic>
        <p:nvPicPr>
          <p:cNvPr id="11" name="Picture 10">
            <a:extLst>
              <a:ext uri="{FF2B5EF4-FFF2-40B4-BE49-F238E27FC236}">
                <a16:creationId xmlns:a16="http://schemas.microsoft.com/office/drawing/2014/main" id="{FD7F6204-5669-400F-92EF-EF2AA1309FC0}"/>
              </a:ext>
            </a:extLst>
          </p:cNvPr>
          <p:cNvPicPr>
            <a:picLocks noChangeAspect="1"/>
          </p:cNvPicPr>
          <p:nvPr/>
        </p:nvPicPr>
        <p:blipFill>
          <a:blip r:embed="rId3"/>
          <a:stretch>
            <a:fillRect/>
          </a:stretch>
        </p:blipFill>
        <p:spPr>
          <a:xfrm>
            <a:off x="3805726" y="4926820"/>
            <a:ext cx="733527" cy="1066949"/>
          </a:xfrm>
          <a:prstGeom prst="rect">
            <a:avLst/>
          </a:prstGeom>
        </p:spPr>
      </p:pic>
      <p:sp>
        <p:nvSpPr>
          <p:cNvPr id="2" name="TextBox 1">
            <a:extLst>
              <a:ext uri="{FF2B5EF4-FFF2-40B4-BE49-F238E27FC236}">
                <a16:creationId xmlns:a16="http://schemas.microsoft.com/office/drawing/2014/main" id="{8A72AB24-B94F-4DED-A946-028F021ED825}"/>
              </a:ext>
            </a:extLst>
          </p:cNvPr>
          <p:cNvSpPr txBox="1"/>
          <p:nvPr/>
        </p:nvSpPr>
        <p:spPr>
          <a:xfrm>
            <a:off x="5754323" y="2744789"/>
            <a:ext cx="2844048" cy="769441"/>
          </a:xfrm>
          <a:prstGeom prst="rect">
            <a:avLst/>
          </a:prstGeom>
          <a:noFill/>
        </p:spPr>
        <p:txBody>
          <a:bodyPr wrap="none" rtlCol="0">
            <a:spAutoFit/>
          </a:bodyPr>
          <a:lstStyle/>
          <a:p>
            <a:r>
              <a:rPr lang="en-US" sz="4400" dirty="0">
                <a:solidFill>
                  <a:srgbClr val="C00000"/>
                </a:solidFill>
                <a:latin typeface="Ebrima" panose="02000000000000000000" pitchFamily="2" charset="0"/>
                <a:ea typeface="Ebrima" panose="02000000000000000000" pitchFamily="2" charset="0"/>
                <a:cs typeface="Ebrima" panose="02000000000000000000" pitchFamily="2" charset="0"/>
              </a:rPr>
              <a:t>s increases</a:t>
            </a:r>
          </a:p>
        </p:txBody>
      </p:sp>
      <p:sp>
        <p:nvSpPr>
          <p:cNvPr id="10" name="TextBox 9">
            <a:extLst>
              <a:ext uri="{FF2B5EF4-FFF2-40B4-BE49-F238E27FC236}">
                <a16:creationId xmlns:a16="http://schemas.microsoft.com/office/drawing/2014/main" id="{EE42BAFC-8254-4146-B650-8CBDB6A8D760}"/>
              </a:ext>
            </a:extLst>
          </p:cNvPr>
          <p:cNvSpPr txBox="1"/>
          <p:nvPr/>
        </p:nvSpPr>
        <p:spPr>
          <a:xfrm>
            <a:off x="5582802" y="5075573"/>
            <a:ext cx="3015569" cy="769441"/>
          </a:xfrm>
          <a:prstGeom prst="rect">
            <a:avLst/>
          </a:prstGeom>
          <a:noFill/>
        </p:spPr>
        <p:txBody>
          <a:bodyPr wrap="none" rtlCol="0">
            <a:spAutoFit/>
          </a:bodyPr>
          <a:lstStyle/>
          <a:p>
            <a:r>
              <a:rPr lang="en-US" sz="4400" dirty="0">
                <a:solidFill>
                  <a:srgbClr val="C00000"/>
                </a:solidFill>
                <a:latin typeface="Ebrima" panose="02000000000000000000" pitchFamily="2" charset="0"/>
                <a:ea typeface="Ebrima" panose="02000000000000000000" pitchFamily="2" charset="0"/>
                <a:cs typeface="Ebrima" panose="02000000000000000000" pitchFamily="2" charset="0"/>
              </a:rPr>
              <a:t>s decreases</a:t>
            </a:r>
          </a:p>
        </p:txBody>
      </p:sp>
      <p:grpSp>
        <p:nvGrpSpPr>
          <p:cNvPr id="13" name="Group 12">
            <a:extLst>
              <a:ext uri="{FF2B5EF4-FFF2-40B4-BE49-F238E27FC236}">
                <a16:creationId xmlns:a16="http://schemas.microsoft.com/office/drawing/2014/main" id="{C7CCAB14-ABA3-45D9-BF42-5AE55DA9A16D}"/>
              </a:ext>
            </a:extLst>
          </p:cNvPr>
          <p:cNvGrpSpPr/>
          <p:nvPr/>
        </p:nvGrpSpPr>
        <p:grpSpPr>
          <a:xfrm>
            <a:off x="3616035" y="2485288"/>
            <a:ext cx="1846437" cy="1356701"/>
            <a:chOff x="3616035" y="2485288"/>
            <a:chExt cx="1846437" cy="1356701"/>
          </a:xfrm>
        </p:grpSpPr>
        <p:pic>
          <p:nvPicPr>
            <p:cNvPr id="16" name="Picture 6" descr="http://science.hq.nasa.gov/kids/imagers/ems/roygbiv_waves.gif">
              <a:extLst>
                <a:ext uri="{FF2B5EF4-FFF2-40B4-BE49-F238E27FC236}">
                  <a16:creationId xmlns:a16="http://schemas.microsoft.com/office/drawing/2014/main" id="{A1F783F5-C91E-43E5-B244-62E4496EB983}"/>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616035" y="2485288"/>
              <a:ext cx="1846437" cy="1356701"/>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a:extLst>
                <a:ext uri="{FF2B5EF4-FFF2-40B4-BE49-F238E27FC236}">
                  <a16:creationId xmlns:a16="http://schemas.microsoft.com/office/drawing/2014/main" id="{6A0A6A87-6D99-44BE-AF6F-97E6A3923DCA}"/>
                </a:ext>
              </a:extLst>
            </p:cNvPr>
            <p:cNvCxnSpPr>
              <a:cxnSpLocks/>
            </p:cNvCxnSpPr>
            <p:nvPr/>
          </p:nvCxnSpPr>
          <p:spPr>
            <a:xfrm flipV="1">
              <a:off x="5396248" y="2485288"/>
              <a:ext cx="0" cy="1249585"/>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026053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1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500" fill="hold"/>
                                        <p:tgtEl>
                                          <p:spTgt spid="11"/>
                                        </p:tgtEl>
                                        <p:attrNameLst>
                                          <p:attrName>ppt_w</p:attrName>
                                        </p:attrNameLst>
                                      </p:cBhvr>
                                      <p:tavLst>
                                        <p:tav tm="0">
                                          <p:val>
                                            <p:fltVal val="0"/>
                                          </p:val>
                                        </p:tav>
                                        <p:tav tm="100000">
                                          <p:val>
                                            <p:strVal val="#ppt_w"/>
                                          </p:val>
                                        </p:tav>
                                      </p:tavLst>
                                    </p:anim>
                                    <p:anim calcmode="lin" valueType="num">
                                      <p:cBhvr>
                                        <p:cTn id="18" dur="1500" fill="hold"/>
                                        <p:tgtEl>
                                          <p:spTgt spid="11"/>
                                        </p:tgtEl>
                                        <p:attrNameLst>
                                          <p:attrName>ppt_h</p:attrName>
                                        </p:attrNameLst>
                                      </p:cBhvr>
                                      <p:tavLst>
                                        <p:tav tm="0">
                                          <p:val>
                                            <p:fltVal val="0"/>
                                          </p:val>
                                        </p:tav>
                                        <p:tav tm="100000">
                                          <p:val>
                                            <p:strVal val="#ppt_h"/>
                                          </p:val>
                                        </p:tav>
                                      </p:tavLst>
                                    </p:anim>
                                    <p:animEffect transition="in" filter="fade">
                                      <p:cBhvr>
                                        <p:cTn id="19" dur="1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Try This</a:t>
            </a:r>
          </a:p>
        </p:txBody>
      </p:sp>
      <p:sp>
        <p:nvSpPr>
          <p:cNvPr id="4" name="TextBox 3">
            <a:extLst>
              <a:ext uri="{FF2B5EF4-FFF2-40B4-BE49-F238E27FC236}">
                <a16:creationId xmlns:a16="http://schemas.microsoft.com/office/drawing/2014/main" id="{7B57EE42-4E3D-487C-95B3-41CFDC862D9F}"/>
              </a:ext>
            </a:extLst>
          </p:cNvPr>
          <p:cNvSpPr txBox="1"/>
          <p:nvPr/>
        </p:nvSpPr>
        <p:spPr>
          <a:xfrm>
            <a:off x="181594" y="1531726"/>
            <a:ext cx="8810006" cy="769441"/>
          </a:xfrm>
          <a:prstGeom prst="rect">
            <a:avLst/>
          </a:prstGeom>
          <a:noFill/>
        </p:spPr>
        <p:txBody>
          <a:bodyPr wrap="square" rtlCol="0">
            <a:spAutoFit/>
          </a:bodyPr>
          <a:lstStyle/>
          <a:p>
            <a:r>
              <a:rPr lang="en-US" sz="2200" dirty="0">
                <a:latin typeface="+mj-lt"/>
              </a:rPr>
              <a:t>Blue laser light of wavelength 450 nm is shone on two slits that are 0.1 mm apart. How far apart are the fringes on a screen placed 5.0 m away?</a:t>
            </a:r>
          </a:p>
        </p:txBody>
      </p:sp>
      <p:sp>
        <p:nvSpPr>
          <p:cNvPr id="25" name="TextBox 24">
            <a:extLst>
              <a:ext uri="{FF2B5EF4-FFF2-40B4-BE49-F238E27FC236}">
                <a16:creationId xmlns:a16="http://schemas.microsoft.com/office/drawing/2014/main" id="{C6E73C44-6D22-4111-9DED-F373495223D0}"/>
              </a:ext>
            </a:extLst>
          </p:cNvPr>
          <p:cNvSpPr txBox="1"/>
          <p:nvPr/>
        </p:nvSpPr>
        <p:spPr>
          <a:xfrm>
            <a:off x="181594" y="4302635"/>
            <a:ext cx="8810006" cy="430887"/>
          </a:xfrm>
          <a:prstGeom prst="rect">
            <a:avLst/>
          </a:prstGeom>
          <a:noFill/>
        </p:spPr>
        <p:txBody>
          <a:bodyPr wrap="square" rtlCol="0">
            <a:spAutoFit/>
          </a:bodyPr>
          <a:lstStyle/>
          <a:p>
            <a:r>
              <a:rPr lang="en-US" sz="2200" dirty="0">
                <a:latin typeface="+mj-lt"/>
              </a:rPr>
              <a:t>Would red laser light have fringes closer together or farther apart?</a:t>
            </a:r>
          </a:p>
        </p:txBody>
      </p:sp>
      <p:pic>
        <p:nvPicPr>
          <p:cNvPr id="26" name="Picture 6" descr="http://science.hq.nasa.gov/kids/imagers/ems/roygbiv_waves.gif">
            <a:extLst>
              <a:ext uri="{FF2B5EF4-FFF2-40B4-BE49-F238E27FC236}">
                <a16:creationId xmlns:a16="http://schemas.microsoft.com/office/drawing/2014/main" id="{1706E52E-9A2C-4C50-97BC-4F1F18581C57}"/>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34675" y="4904509"/>
            <a:ext cx="1790308" cy="131545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2EDA7C4-C2D5-4D8D-BEDF-29F215A11D3A}"/>
              </a:ext>
            </a:extLst>
          </p:cNvPr>
          <p:cNvSpPr txBox="1"/>
          <p:nvPr/>
        </p:nvSpPr>
        <p:spPr>
          <a:xfrm>
            <a:off x="502583" y="2625912"/>
            <a:ext cx="1470274" cy="400110"/>
          </a:xfrm>
          <a:prstGeom prst="rect">
            <a:avLst/>
          </a:prstGeom>
          <a:noFill/>
        </p:spPr>
        <p:txBody>
          <a:bodyPr wrap="none" rtlCol="0">
            <a:spAutoFit/>
          </a:bodyPr>
          <a:lstStyle/>
          <a:p>
            <a:r>
              <a:rPr lang="el-GR" sz="2000" dirty="0">
                <a:solidFill>
                  <a:srgbClr val="00B050"/>
                </a:solidFill>
                <a:ea typeface="Ebrima" panose="02000000000000000000" pitchFamily="2" charset="0"/>
                <a:cs typeface="Ebrima" panose="02000000000000000000" pitchFamily="2" charset="0"/>
              </a:rPr>
              <a:t>λ</a:t>
            </a:r>
            <a:r>
              <a:rPr lang="en-US" sz="2000" dirty="0">
                <a:solidFill>
                  <a:srgbClr val="00B050"/>
                </a:solidFill>
                <a:latin typeface="Ebrima" panose="02000000000000000000" pitchFamily="2" charset="0"/>
                <a:ea typeface="Ebrima" panose="02000000000000000000" pitchFamily="2" charset="0"/>
                <a:cs typeface="Ebrima" panose="02000000000000000000" pitchFamily="2" charset="0"/>
              </a:rPr>
              <a:t> = 450 nm</a:t>
            </a:r>
          </a:p>
        </p:txBody>
      </p:sp>
      <p:sp>
        <p:nvSpPr>
          <p:cNvPr id="8" name="TextBox 7">
            <a:extLst>
              <a:ext uri="{FF2B5EF4-FFF2-40B4-BE49-F238E27FC236}">
                <a16:creationId xmlns:a16="http://schemas.microsoft.com/office/drawing/2014/main" id="{893D77BB-92BF-4D10-BB57-5374327CB9E7}"/>
              </a:ext>
            </a:extLst>
          </p:cNvPr>
          <p:cNvSpPr txBox="1"/>
          <p:nvPr/>
        </p:nvSpPr>
        <p:spPr>
          <a:xfrm>
            <a:off x="502583" y="3055882"/>
            <a:ext cx="1479892" cy="400110"/>
          </a:xfrm>
          <a:prstGeom prst="rect">
            <a:avLst/>
          </a:prstGeom>
          <a:noFill/>
        </p:spPr>
        <p:txBody>
          <a:bodyPr wrap="none" rtlCol="0">
            <a:spAutoFit/>
          </a:bodyPr>
          <a:lstStyle/>
          <a:p>
            <a:r>
              <a:rPr lang="en-US" sz="2000" dirty="0">
                <a:solidFill>
                  <a:srgbClr val="7030A0"/>
                </a:solidFill>
                <a:ea typeface="Ebrima" panose="02000000000000000000" pitchFamily="2" charset="0"/>
                <a:cs typeface="Ebrima" panose="02000000000000000000" pitchFamily="2" charset="0"/>
              </a:rPr>
              <a:t>d</a:t>
            </a:r>
            <a:r>
              <a:rPr lang="en-US" sz="2000" dirty="0">
                <a:solidFill>
                  <a:srgbClr val="7030A0"/>
                </a:solidFill>
                <a:latin typeface="Ebrima" panose="02000000000000000000" pitchFamily="2" charset="0"/>
                <a:ea typeface="Ebrima" panose="02000000000000000000" pitchFamily="2" charset="0"/>
                <a:cs typeface="Ebrima" panose="02000000000000000000" pitchFamily="2" charset="0"/>
              </a:rPr>
              <a:t> = 0.1 mm</a:t>
            </a:r>
          </a:p>
        </p:txBody>
      </p:sp>
      <p:sp>
        <p:nvSpPr>
          <p:cNvPr id="9" name="TextBox 8">
            <a:extLst>
              <a:ext uri="{FF2B5EF4-FFF2-40B4-BE49-F238E27FC236}">
                <a16:creationId xmlns:a16="http://schemas.microsoft.com/office/drawing/2014/main" id="{549AB4B8-B40C-4A9A-9D5A-9EBE5F45A055}"/>
              </a:ext>
            </a:extLst>
          </p:cNvPr>
          <p:cNvSpPr txBox="1"/>
          <p:nvPr/>
        </p:nvSpPr>
        <p:spPr>
          <a:xfrm>
            <a:off x="502582" y="3485852"/>
            <a:ext cx="1087157" cy="400110"/>
          </a:xfrm>
          <a:prstGeom prst="rect">
            <a:avLst/>
          </a:prstGeom>
          <a:noFill/>
        </p:spPr>
        <p:txBody>
          <a:bodyPr wrap="none" rtlCol="0">
            <a:spAutoFit/>
          </a:bodyPr>
          <a:lstStyle/>
          <a:p>
            <a:r>
              <a:rPr lang="en-US" sz="2000" dirty="0">
                <a:solidFill>
                  <a:srgbClr val="0070C0"/>
                </a:solidFill>
                <a:ea typeface="Ebrima" panose="02000000000000000000" pitchFamily="2" charset="0"/>
                <a:cs typeface="Ebrima" panose="02000000000000000000" pitchFamily="2" charset="0"/>
              </a:rPr>
              <a:t>D</a:t>
            </a:r>
            <a:r>
              <a:rPr lang="en-US" sz="2000" dirty="0">
                <a:solidFill>
                  <a:srgbClr val="0070C0"/>
                </a:solidFill>
                <a:latin typeface="Ebrima" panose="02000000000000000000" pitchFamily="2" charset="0"/>
                <a:ea typeface="Ebrima" panose="02000000000000000000" pitchFamily="2" charset="0"/>
                <a:cs typeface="Ebrima" panose="02000000000000000000" pitchFamily="2" charset="0"/>
              </a:rPr>
              <a:t> = 5 m</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CF83DD4-A83B-47E1-9662-DD24200D27F5}"/>
                  </a:ext>
                </a:extLst>
              </p:cNvPr>
              <p:cNvSpPr txBox="1"/>
              <p:nvPr/>
            </p:nvSpPr>
            <p:spPr>
              <a:xfrm>
                <a:off x="4611389" y="2456277"/>
                <a:ext cx="3746025" cy="10754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solidFill>
                            <a:srgbClr val="C00000"/>
                          </a:solidFill>
                          <a:latin typeface="Cambria Math" panose="02040503050406030204" pitchFamily="18" charset="0"/>
                        </a:rPr>
                        <m:t>𝑠</m:t>
                      </m:r>
                      <m:r>
                        <a:rPr lang="en-US" sz="3200" b="0" i="1" smtClean="0">
                          <a:solidFill>
                            <a:schemeClr val="tx1"/>
                          </a:solidFill>
                          <a:latin typeface="Cambria Math" panose="02040503050406030204" pitchFamily="18" charset="0"/>
                        </a:rPr>
                        <m:t>=</m:t>
                      </m:r>
                      <m:f>
                        <m:fPr>
                          <m:ctrlPr>
                            <a:rPr lang="en-US" sz="3200" b="0" i="1" smtClean="0">
                              <a:solidFill>
                                <a:schemeClr val="tx1"/>
                              </a:solidFill>
                              <a:latin typeface="Cambria Math" panose="02040503050406030204" pitchFamily="18" charset="0"/>
                            </a:rPr>
                          </m:ctrlPr>
                        </m:fPr>
                        <m:num>
                          <m:r>
                            <a:rPr lang="en-US" sz="3200" b="0" i="1" smtClean="0">
                              <a:solidFill>
                                <a:schemeClr val="tx1"/>
                              </a:solidFill>
                              <a:latin typeface="Cambria Math" panose="02040503050406030204" pitchFamily="18" charset="0"/>
                              <a:ea typeface="Cambria Math" panose="02040503050406030204" pitchFamily="18" charset="0"/>
                            </a:rPr>
                            <m:t>(</m:t>
                          </m:r>
                          <m:r>
                            <a:rPr lang="en-US" sz="3200" b="0" i="1" smtClean="0">
                              <a:solidFill>
                                <a:srgbClr val="00B050"/>
                              </a:solidFill>
                              <a:latin typeface="Cambria Math" panose="02040503050406030204" pitchFamily="18" charset="0"/>
                              <a:ea typeface="Cambria Math" panose="02040503050406030204" pitchFamily="18" charset="0"/>
                            </a:rPr>
                            <m:t>450×</m:t>
                          </m:r>
                          <m:sSup>
                            <m:sSupPr>
                              <m:ctrlPr>
                                <a:rPr lang="en-US" sz="3200" b="0" i="1" smtClean="0">
                                  <a:solidFill>
                                    <a:srgbClr val="00B050"/>
                                  </a:solidFill>
                                  <a:latin typeface="Cambria Math" panose="02040503050406030204" pitchFamily="18" charset="0"/>
                                  <a:ea typeface="Cambria Math" panose="02040503050406030204" pitchFamily="18" charset="0"/>
                                </a:rPr>
                              </m:ctrlPr>
                            </m:sSupPr>
                            <m:e>
                              <m:r>
                                <a:rPr lang="en-US" sz="3200" b="0" i="1" smtClean="0">
                                  <a:solidFill>
                                    <a:srgbClr val="00B050"/>
                                  </a:solidFill>
                                  <a:latin typeface="Cambria Math" panose="02040503050406030204" pitchFamily="18" charset="0"/>
                                  <a:ea typeface="Cambria Math" panose="02040503050406030204" pitchFamily="18" charset="0"/>
                                </a:rPr>
                                <m:t>10</m:t>
                              </m:r>
                            </m:e>
                            <m:sup>
                              <m:r>
                                <a:rPr lang="en-US" sz="3200" b="0" i="1" smtClean="0">
                                  <a:solidFill>
                                    <a:srgbClr val="00B050"/>
                                  </a:solidFill>
                                  <a:latin typeface="Cambria Math" panose="02040503050406030204" pitchFamily="18" charset="0"/>
                                  <a:ea typeface="Cambria Math" panose="02040503050406030204" pitchFamily="18" charset="0"/>
                                </a:rPr>
                                <m:t>−9</m:t>
                              </m:r>
                            </m:sup>
                          </m:sSup>
                          <m:r>
                            <a:rPr lang="en-US" sz="3200" b="0" i="1" smtClean="0">
                              <a:solidFill>
                                <a:schemeClr val="tx1"/>
                              </a:solidFill>
                              <a:latin typeface="Cambria Math" panose="02040503050406030204" pitchFamily="18" charset="0"/>
                              <a:ea typeface="Cambria Math" panose="02040503050406030204" pitchFamily="18" charset="0"/>
                            </a:rPr>
                            <m:t>)(</m:t>
                          </m:r>
                          <m:r>
                            <a:rPr lang="en-US" sz="3200" b="0" i="1" smtClean="0">
                              <a:solidFill>
                                <a:srgbClr val="0070C0"/>
                              </a:solidFill>
                              <a:latin typeface="Cambria Math" panose="02040503050406030204" pitchFamily="18" charset="0"/>
                              <a:ea typeface="Cambria Math" panose="02040503050406030204" pitchFamily="18" charset="0"/>
                            </a:rPr>
                            <m:t>5</m:t>
                          </m:r>
                          <m:r>
                            <a:rPr lang="en-US" sz="3200" b="0" i="1" smtClean="0">
                              <a:solidFill>
                                <a:schemeClr val="tx1"/>
                              </a:solidFill>
                              <a:latin typeface="Cambria Math" panose="02040503050406030204" pitchFamily="18" charset="0"/>
                              <a:ea typeface="Cambria Math" panose="02040503050406030204" pitchFamily="18" charset="0"/>
                            </a:rPr>
                            <m:t>)</m:t>
                          </m:r>
                        </m:num>
                        <m:den>
                          <m:r>
                            <a:rPr lang="en-US" sz="3200" b="0" i="1" smtClean="0">
                              <a:solidFill>
                                <a:schemeClr val="tx1"/>
                              </a:solidFill>
                              <a:latin typeface="Cambria Math" panose="02040503050406030204" pitchFamily="18" charset="0"/>
                              <a:ea typeface="Cambria Math" panose="02040503050406030204" pitchFamily="18" charset="0"/>
                            </a:rPr>
                            <m:t>(</m:t>
                          </m:r>
                          <m:r>
                            <a:rPr lang="en-US" sz="3200" b="0" i="1" smtClean="0">
                              <a:solidFill>
                                <a:srgbClr val="7030A0"/>
                              </a:solidFill>
                              <a:latin typeface="Cambria Math" panose="02040503050406030204" pitchFamily="18" charset="0"/>
                              <a:ea typeface="Cambria Math" panose="02040503050406030204" pitchFamily="18" charset="0"/>
                            </a:rPr>
                            <m:t>0.1×</m:t>
                          </m:r>
                          <m:sSup>
                            <m:sSupPr>
                              <m:ctrlPr>
                                <a:rPr lang="en-US" sz="3200" b="0" i="1" smtClean="0">
                                  <a:solidFill>
                                    <a:srgbClr val="7030A0"/>
                                  </a:solidFill>
                                  <a:latin typeface="Cambria Math" panose="02040503050406030204" pitchFamily="18" charset="0"/>
                                  <a:ea typeface="Cambria Math" panose="02040503050406030204" pitchFamily="18" charset="0"/>
                                </a:rPr>
                              </m:ctrlPr>
                            </m:sSupPr>
                            <m:e>
                              <m:r>
                                <a:rPr lang="en-US" sz="3200" b="0" i="1" smtClean="0">
                                  <a:solidFill>
                                    <a:srgbClr val="7030A0"/>
                                  </a:solidFill>
                                  <a:latin typeface="Cambria Math" panose="02040503050406030204" pitchFamily="18" charset="0"/>
                                  <a:ea typeface="Cambria Math" panose="02040503050406030204" pitchFamily="18" charset="0"/>
                                </a:rPr>
                                <m:t>10</m:t>
                              </m:r>
                            </m:e>
                            <m:sup>
                              <m:r>
                                <a:rPr lang="en-US" sz="3200" b="0" i="1" smtClean="0">
                                  <a:solidFill>
                                    <a:srgbClr val="7030A0"/>
                                  </a:solidFill>
                                  <a:latin typeface="Cambria Math" panose="02040503050406030204" pitchFamily="18" charset="0"/>
                                  <a:ea typeface="Cambria Math" panose="02040503050406030204" pitchFamily="18" charset="0"/>
                                </a:rPr>
                                <m:t>−3</m:t>
                              </m:r>
                            </m:sup>
                          </m:sSup>
                          <m:r>
                            <a:rPr lang="en-US" sz="3200" b="0" i="1" smtClean="0">
                              <a:solidFill>
                                <a:schemeClr val="tx1"/>
                              </a:solidFill>
                              <a:latin typeface="Cambria Math" panose="02040503050406030204" pitchFamily="18" charset="0"/>
                              <a:ea typeface="Cambria Math" panose="02040503050406030204" pitchFamily="18" charset="0"/>
                            </a:rPr>
                            <m:t>)</m:t>
                          </m:r>
                        </m:den>
                      </m:f>
                    </m:oMath>
                  </m:oMathPara>
                </a14:m>
                <a:endParaRPr lang="en-US" sz="3200" dirty="0">
                  <a:solidFill>
                    <a:schemeClr val="tx1"/>
                  </a:solidFill>
                </a:endParaRPr>
              </a:p>
            </p:txBody>
          </p:sp>
        </mc:Choice>
        <mc:Fallback xmlns="">
          <p:sp>
            <p:nvSpPr>
              <p:cNvPr id="10" name="TextBox 9">
                <a:extLst>
                  <a:ext uri="{FF2B5EF4-FFF2-40B4-BE49-F238E27FC236}">
                    <a16:creationId xmlns:a16="http://schemas.microsoft.com/office/drawing/2014/main" id="{0CF83DD4-A83B-47E1-9662-DD24200D27F5}"/>
                  </a:ext>
                </a:extLst>
              </p:cNvPr>
              <p:cNvSpPr txBox="1">
                <a:spLocks noRot="1" noChangeAspect="1" noMove="1" noResize="1" noEditPoints="1" noAdjustHandles="1" noChangeArrowheads="1" noChangeShapeType="1" noTextEdit="1"/>
              </p:cNvSpPr>
              <p:nvPr/>
            </p:nvSpPr>
            <p:spPr>
              <a:xfrm>
                <a:off x="4611389" y="2456277"/>
                <a:ext cx="3746025" cy="107548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4A2326A-7180-4B69-BEBB-BABAB7DB897E}"/>
                  </a:ext>
                </a:extLst>
              </p:cNvPr>
              <p:cNvSpPr txBox="1"/>
              <p:nvPr/>
            </p:nvSpPr>
            <p:spPr>
              <a:xfrm>
                <a:off x="4611389" y="3701908"/>
                <a:ext cx="2175532"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solidFill>
                            <a:srgbClr val="C00000"/>
                          </a:solidFill>
                          <a:latin typeface="Cambria Math" panose="02040503050406030204" pitchFamily="18" charset="0"/>
                        </a:rPr>
                        <m:t>𝑠</m:t>
                      </m:r>
                      <m:r>
                        <a:rPr lang="en-US" sz="3200" b="0" i="1" smtClean="0">
                          <a:solidFill>
                            <a:schemeClr val="tx1"/>
                          </a:solidFill>
                          <a:latin typeface="Cambria Math" panose="02040503050406030204" pitchFamily="18" charset="0"/>
                        </a:rPr>
                        <m:t>=</m:t>
                      </m:r>
                      <m:r>
                        <a:rPr lang="en-US" sz="3200" b="1" i="1" smtClean="0">
                          <a:solidFill>
                            <a:srgbClr val="C00000"/>
                          </a:solidFill>
                          <a:latin typeface="Cambria Math" panose="02040503050406030204" pitchFamily="18" charset="0"/>
                        </a:rPr>
                        <m:t>𝟎</m:t>
                      </m:r>
                      <m:r>
                        <a:rPr lang="en-US" sz="3200" b="1" i="1" smtClean="0">
                          <a:solidFill>
                            <a:srgbClr val="C00000"/>
                          </a:solidFill>
                          <a:latin typeface="Cambria Math" panose="02040503050406030204" pitchFamily="18" charset="0"/>
                        </a:rPr>
                        <m:t>.</m:t>
                      </m:r>
                      <m:r>
                        <a:rPr lang="en-US" sz="3200" b="1" i="1" smtClean="0">
                          <a:solidFill>
                            <a:srgbClr val="C00000"/>
                          </a:solidFill>
                          <a:latin typeface="Cambria Math" panose="02040503050406030204" pitchFamily="18" charset="0"/>
                        </a:rPr>
                        <m:t>𝟎𝟐</m:t>
                      </m:r>
                      <m:r>
                        <a:rPr lang="en-US" sz="3200" b="1" i="1" smtClean="0">
                          <a:solidFill>
                            <a:srgbClr val="C00000"/>
                          </a:solidFill>
                          <a:latin typeface="Cambria Math" panose="02040503050406030204" pitchFamily="18" charset="0"/>
                        </a:rPr>
                        <m:t> </m:t>
                      </m:r>
                      <m:r>
                        <a:rPr lang="en-US" sz="3200" b="1" i="0" smtClean="0">
                          <a:solidFill>
                            <a:srgbClr val="C00000"/>
                          </a:solidFill>
                          <a:latin typeface="Cambria Math" panose="02040503050406030204" pitchFamily="18" charset="0"/>
                        </a:rPr>
                        <m:t>𝐦</m:t>
                      </m:r>
                    </m:oMath>
                  </m:oMathPara>
                </a14:m>
                <a:endParaRPr lang="en-US" sz="3200" b="1" dirty="0">
                  <a:solidFill>
                    <a:schemeClr val="tx1"/>
                  </a:solidFill>
                </a:endParaRPr>
              </a:p>
            </p:txBody>
          </p:sp>
        </mc:Choice>
        <mc:Fallback xmlns="">
          <p:sp>
            <p:nvSpPr>
              <p:cNvPr id="13" name="TextBox 12">
                <a:extLst>
                  <a:ext uri="{FF2B5EF4-FFF2-40B4-BE49-F238E27FC236}">
                    <a16:creationId xmlns:a16="http://schemas.microsoft.com/office/drawing/2014/main" id="{C4A2326A-7180-4B69-BEBB-BABAB7DB897E}"/>
                  </a:ext>
                </a:extLst>
              </p:cNvPr>
              <p:cNvSpPr txBox="1">
                <a:spLocks noRot="1" noChangeAspect="1" noMove="1" noResize="1" noEditPoints="1" noAdjustHandles="1" noChangeArrowheads="1" noChangeShapeType="1" noTextEdit="1"/>
              </p:cNvSpPr>
              <p:nvPr/>
            </p:nvSpPr>
            <p:spPr>
              <a:xfrm>
                <a:off x="4611389" y="3701908"/>
                <a:ext cx="2175532" cy="492443"/>
              </a:xfrm>
              <a:prstGeom prst="rect">
                <a:avLst/>
              </a:prstGeom>
              <a:blipFill>
                <a:blip r:embed="rId4"/>
                <a:stretch>
                  <a:fillRect/>
                </a:stretch>
              </a:blipFill>
            </p:spPr>
            <p:txBody>
              <a:bodyPr/>
              <a:lstStyle/>
              <a:p>
                <a:r>
                  <a:rPr lang="en-US">
                    <a:noFill/>
                  </a:rPr>
                  <a:t> </a:t>
                </a:r>
              </a:p>
            </p:txBody>
          </p:sp>
        </mc:Fallback>
      </mc:AlternateContent>
      <p:grpSp>
        <p:nvGrpSpPr>
          <p:cNvPr id="3" name="Group 2">
            <a:extLst>
              <a:ext uri="{FF2B5EF4-FFF2-40B4-BE49-F238E27FC236}">
                <a16:creationId xmlns:a16="http://schemas.microsoft.com/office/drawing/2014/main" id="{F0F25301-1959-429B-AE8A-E13265C28562}"/>
              </a:ext>
            </a:extLst>
          </p:cNvPr>
          <p:cNvGrpSpPr/>
          <p:nvPr/>
        </p:nvGrpSpPr>
        <p:grpSpPr>
          <a:xfrm>
            <a:off x="2124982" y="5025108"/>
            <a:ext cx="1752600" cy="1074260"/>
            <a:chOff x="2124982" y="5025108"/>
            <a:chExt cx="1752600" cy="1074260"/>
          </a:xfrm>
        </p:grpSpPr>
        <p:cxnSp>
          <p:nvCxnSpPr>
            <p:cNvPr id="7" name="Straight Arrow Connector 6">
              <a:extLst>
                <a:ext uri="{FF2B5EF4-FFF2-40B4-BE49-F238E27FC236}">
                  <a16:creationId xmlns:a16="http://schemas.microsoft.com/office/drawing/2014/main" id="{987E4107-DF5B-4346-A944-161D681B2735}"/>
                </a:ext>
              </a:extLst>
            </p:cNvPr>
            <p:cNvCxnSpPr/>
            <p:nvPr/>
          </p:nvCxnSpPr>
          <p:spPr>
            <a:xfrm flipV="1">
              <a:off x="2124982" y="5025108"/>
              <a:ext cx="0" cy="107426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DD389AB-B2BC-4445-A978-D22F6EE904C4}"/>
                </a:ext>
              </a:extLst>
            </p:cNvPr>
            <p:cNvSpPr txBox="1"/>
            <p:nvPr/>
          </p:nvSpPr>
          <p:spPr>
            <a:xfrm>
              <a:off x="2124982" y="5310772"/>
              <a:ext cx="1752600" cy="646331"/>
            </a:xfrm>
            <a:prstGeom prst="rect">
              <a:avLst/>
            </a:prstGeom>
            <a:noFill/>
          </p:spPr>
          <p:txBody>
            <a:bodyPr wrap="square" rtlCol="0">
              <a:spAutoFit/>
            </a:bodyPr>
            <a:lstStyle/>
            <a:p>
              <a:r>
                <a:rPr lang="en-US" dirty="0">
                  <a:solidFill>
                    <a:srgbClr val="00B050"/>
                  </a:solidFill>
                  <a:latin typeface="Ebrima" panose="02000000000000000000" pitchFamily="2" charset="0"/>
                  <a:ea typeface="Ebrima" panose="02000000000000000000" pitchFamily="2" charset="0"/>
                  <a:cs typeface="Ebrima" panose="02000000000000000000" pitchFamily="2" charset="0"/>
                </a:rPr>
                <a:t>Increasing Wavelength</a:t>
              </a:r>
            </a:p>
          </p:txBody>
        </p:sp>
      </p:grpSp>
      <p:sp>
        <p:nvSpPr>
          <p:cNvPr id="17" name="TextBox 16">
            <a:extLst>
              <a:ext uri="{FF2B5EF4-FFF2-40B4-BE49-F238E27FC236}">
                <a16:creationId xmlns:a16="http://schemas.microsoft.com/office/drawing/2014/main" id="{78AD29B5-B8AC-4354-9D46-4DF95BAB6C9A}"/>
              </a:ext>
            </a:extLst>
          </p:cNvPr>
          <p:cNvSpPr txBox="1"/>
          <p:nvPr/>
        </p:nvSpPr>
        <p:spPr>
          <a:xfrm>
            <a:off x="4329758" y="5002996"/>
            <a:ext cx="4309286" cy="954107"/>
          </a:xfrm>
          <a:prstGeom prst="rect">
            <a:avLst/>
          </a:prstGeom>
          <a:noFill/>
        </p:spPr>
        <p:txBody>
          <a:bodyPr wrap="square" rtlCol="0">
            <a:spAutoFit/>
          </a:bodyPr>
          <a:lstStyle/>
          <a:p>
            <a:r>
              <a:rPr lang="en-US" sz="2800" dirty="0">
                <a:solidFill>
                  <a:srgbClr val="C00000"/>
                </a:solidFill>
                <a:latin typeface="Ebrima" panose="02000000000000000000" pitchFamily="2" charset="0"/>
                <a:ea typeface="Ebrima" panose="02000000000000000000" pitchFamily="2" charset="0"/>
                <a:cs typeface="Ebrima" panose="02000000000000000000" pitchFamily="2" charset="0"/>
              </a:rPr>
              <a:t>As wavelength increases, fringes get farther apart</a:t>
            </a:r>
          </a:p>
        </p:txBody>
      </p:sp>
      <p:sp>
        <p:nvSpPr>
          <p:cNvPr id="15" name="TextBox 14">
            <a:extLst>
              <a:ext uri="{FF2B5EF4-FFF2-40B4-BE49-F238E27FC236}">
                <a16:creationId xmlns:a16="http://schemas.microsoft.com/office/drawing/2014/main" id="{2E0D1480-DB5D-4974-993B-7AA68203486A}"/>
              </a:ext>
            </a:extLst>
          </p:cNvPr>
          <p:cNvSpPr txBox="1"/>
          <p:nvPr/>
        </p:nvSpPr>
        <p:spPr>
          <a:xfrm>
            <a:off x="1845844" y="2619770"/>
            <a:ext cx="1888659" cy="400110"/>
          </a:xfrm>
          <a:prstGeom prst="rect">
            <a:avLst/>
          </a:prstGeom>
          <a:noFill/>
        </p:spPr>
        <p:txBody>
          <a:bodyPr wrap="none" rtlCol="0">
            <a:spAutoFit/>
          </a:bodyPr>
          <a:lstStyle/>
          <a:p>
            <a:r>
              <a:rPr lang="en-US" sz="2000" dirty="0">
                <a:solidFill>
                  <a:srgbClr val="00B050"/>
                </a:solidFill>
                <a:latin typeface="Ebrima" panose="02000000000000000000" pitchFamily="2" charset="0"/>
                <a:ea typeface="Ebrima" panose="02000000000000000000" pitchFamily="2" charset="0"/>
                <a:cs typeface="Ebrima" panose="02000000000000000000" pitchFamily="2" charset="0"/>
              </a:rPr>
              <a:t>= 450 × 10</a:t>
            </a:r>
            <a:r>
              <a:rPr lang="en-US" sz="2000" baseline="30000" dirty="0">
                <a:solidFill>
                  <a:srgbClr val="00B050"/>
                </a:solidFill>
                <a:latin typeface="Ebrima" panose="02000000000000000000" pitchFamily="2" charset="0"/>
                <a:ea typeface="Ebrima" panose="02000000000000000000" pitchFamily="2" charset="0"/>
                <a:cs typeface="Ebrima" panose="02000000000000000000" pitchFamily="2" charset="0"/>
              </a:rPr>
              <a:t>-9</a:t>
            </a:r>
            <a:r>
              <a:rPr lang="en-US" sz="2000" dirty="0">
                <a:solidFill>
                  <a:srgbClr val="00B050"/>
                </a:solidFill>
                <a:latin typeface="Ebrima" panose="02000000000000000000" pitchFamily="2" charset="0"/>
                <a:ea typeface="Ebrima" panose="02000000000000000000" pitchFamily="2" charset="0"/>
                <a:cs typeface="Ebrima" panose="02000000000000000000" pitchFamily="2" charset="0"/>
              </a:rPr>
              <a:t> m</a:t>
            </a:r>
          </a:p>
        </p:txBody>
      </p:sp>
      <p:sp>
        <p:nvSpPr>
          <p:cNvPr id="16" name="TextBox 15">
            <a:extLst>
              <a:ext uri="{FF2B5EF4-FFF2-40B4-BE49-F238E27FC236}">
                <a16:creationId xmlns:a16="http://schemas.microsoft.com/office/drawing/2014/main" id="{F419DBEF-6FC3-4F4E-8229-A13C4ADC6F82}"/>
              </a:ext>
            </a:extLst>
          </p:cNvPr>
          <p:cNvSpPr txBox="1"/>
          <p:nvPr/>
        </p:nvSpPr>
        <p:spPr>
          <a:xfrm>
            <a:off x="1855462" y="3052710"/>
            <a:ext cx="1806905" cy="400110"/>
          </a:xfrm>
          <a:prstGeom prst="rect">
            <a:avLst/>
          </a:prstGeom>
          <a:noFill/>
        </p:spPr>
        <p:txBody>
          <a:bodyPr wrap="none" rtlCol="0">
            <a:spAutoFit/>
          </a:bodyPr>
          <a:lstStyle/>
          <a:p>
            <a:r>
              <a:rPr lang="en-US" sz="2000" dirty="0">
                <a:solidFill>
                  <a:srgbClr val="7030A0"/>
                </a:solidFill>
                <a:latin typeface="Ebrima" panose="02000000000000000000" pitchFamily="2" charset="0"/>
                <a:ea typeface="Ebrima" panose="02000000000000000000" pitchFamily="2" charset="0"/>
                <a:cs typeface="Ebrima" panose="02000000000000000000" pitchFamily="2" charset="0"/>
              </a:rPr>
              <a:t>= 0.1 × 10</a:t>
            </a:r>
            <a:r>
              <a:rPr lang="en-US" sz="2000" baseline="30000" dirty="0">
                <a:solidFill>
                  <a:srgbClr val="7030A0"/>
                </a:solidFill>
                <a:latin typeface="Ebrima" panose="02000000000000000000" pitchFamily="2" charset="0"/>
                <a:ea typeface="Ebrima" panose="02000000000000000000" pitchFamily="2" charset="0"/>
                <a:cs typeface="Ebrima" panose="02000000000000000000" pitchFamily="2" charset="0"/>
              </a:rPr>
              <a:t>-3</a:t>
            </a:r>
            <a:r>
              <a:rPr lang="en-US" sz="2000" dirty="0">
                <a:solidFill>
                  <a:srgbClr val="7030A0"/>
                </a:solidFill>
                <a:latin typeface="Ebrima" panose="02000000000000000000" pitchFamily="2" charset="0"/>
                <a:ea typeface="Ebrima" panose="02000000000000000000" pitchFamily="2" charset="0"/>
                <a:cs typeface="Ebrima" panose="02000000000000000000" pitchFamily="2" charset="0"/>
              </a:rPr>
              <a:t> m</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B3C73B81-60B3-495D-83AA-4AB0781FE713}"/>
                  </a:ext>
                </a:extLst>
              </p:cNvPr>
              <p:cNvSpPr txBox="1"/>
              <p:nvPr/>
            </p:nvSpPr>
            <p:spPr>
              <a:xfrm>
                <a:off x="7137622" y="171627"/>
                <a:ext cx="1333698" cy="9351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𝑠</m:t>
                      </m:r>
                      <m:r>
                        <a:rPr lang="en-US" sz="3200" b="0" i="1" smtClean="0">
                          <a:solidFill>
                            <a:schemeClr val="bg1"/>
                          </a:solidFill>
                          <a:latin typeface="Cambria Math" panose="02040503050406030204" pitchFamily="18" charset="0"/>
                        </a:rPr>
                        <m:t>=</m:t>
                      </m:r>
                      <m:f>
                        <m:fPr>
                          <m:ctrlPr>
                            <a:rPr lang="en-US" sz="3200" b="0" i="1" smtClean="0">
                              <a:solidFill>
                                <a:schemeClr val="bg1"/>
                              </a:solidFill>
                              <a:latin typeface="Cambria Math" panose="02040503050406030204" pitchFamily="18" charset="0"/>
                            </a:rPr>
                          </m:ctrlPr>
                        </m:fPr>
                        <m:num>
                          <m:r>
                            <a:rPr lang="en-US" sz="3200" b="0" i="1" smtClean="0">
                              <a:solidFill>
                                <a:schemeClr val="bg1"/>
                              </a:solidFill>
                              <a:latin typeface="Cambria Math" panose="02040503050406030204" pitchFamily="18" charset="0"/>
                              <a:ea typeface="Cambria Math" panose="02040503050406030204" pitchFamily="18" charset="0"/>
                            </a:rPr>
                            <m:t>𝜆</m:t>
                          </m:r>
                          <m:r>
                            <a:rPr lang="en-US" sz="3200" b="0" i="1" smtClean="0">
                              <a:solidFill>
                                <a:schemeClr val="bg1"/>
                              </a:solidFill>
                              <a:latin typeface="Cambria Math" panose="02040503050406030204" pitchFamily="18" charset="0"/>
                              <a:ea typeface="Cambria Math" panose="02040503050406030204" pitchFamily="18" charset="0"/>
                            </a:rPr>
                            <m:t>𝐷</m:t>
                          </m:r>
                        </m:num>
                        <m:den>
                          <m:r>
                            <a:rPr lang="en-US" sz="3200" b="0" i="1" smtClean="0">
                              <a:solidFill>
                                <a:schemeClr val="bg1"/>
                              </a:solidFill>
                              <a:latin typeface="Cambria Math" panose="02040503050406030204" pitchFamily="18" charset="0"/>
                            </a:rPr>
                            <m:t>𝑑</m:t>
                          </m:r>
                        </m:den>
                      </m:f>
                    </m:oMath>
                  </m:oMathPara>
                </a14:m>
                <a:endParaRPr lang="en-US" sz="3200" dirty="0">
                  <a:solidFill>
                    <a:schemeClr val="bg1"/>
                  </a:solidFill>
                </a:endParaRPr>
              </a:p>
            </p:txBody>
          </p:sp>
        </mc:Choice>
        <mc:Fallback xmlns="">
          <p:sp>
            <p:nvSpPr>
              <p:cNvPr id="18" name="TextBox 17">
                <a:extLst>
                  <a:ext uri="{FF2B5EF4-FFF2-40B4-BE49-F238E27FC236}">
                    <a16:creationId xmlns:a16="http://schemas.microsoft.com/office/drawing/2014/main" id="{B3C73B81-60B3-495D-83AA-4AB0781FE713}"/>
                  </a:ext>
                </a:extLst>
              </p:cNvPr>
              <p:cNvSpPr txBox="1">
                <a:spLocks noRot="1" noChangeAspect="1" noMove="1" noResize="1" noEditPoints="1" noAdjustHandles="1" noChangeArrowheads="1" noChangeShapeType="1" noTextEdit="1"/>
              </p:cNvSpPr>
              <p:nvPr/>
            </p:nvSpPr>
            <p:spPr>
              <a:xfrm>
                <a:off x="7137622" y="171627"/>
                <a:ext cx="1333698" cy="935192"/>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634344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down)">
                                      <p:cBhvr>
                                        <p:cTn id="44" dur="10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left)">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P spid="13" grpId="0"/>
      <p:bldP spid="17"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Lesson Takeaways</a:t>
            </a:r>
            <a:endParaRPr lang="en-US" u="sng" dirty="0">
              <a:solidFill>
                <a:schemeClr val="bg1"/>
              </a:solidFill>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211AACDE-E121-4D7E-A3C7-3A2259793267}"/>
              </a:ext>
            </a:extLst>
          </p:cNvPr>
          <p:cNvSpPr txBox="1"/>
          <p:nvPr/>
        </p:nvSpPr>
        <p:spPr>
          <a:xfrm>
            <a:off x="473232" y="1587032"/>
            <a:ext cx="8351453" cy="3139321"/>
          </a:xfrm>
          <a:prstGeom prst="rect">
            <a:avLst/>
          </a:prstGeom>
          <a:noFill/>
        </p:spPr>
        <p:txBody>
          <a:bodyPr wrap="square" rtlCol="0">
            <a:spAutoFit/>
          </a:bodyPr>
          <a:lstStyle/>
          <a:p>
            <a:pPr marL="342900" indent="-342900">
              <a:spcAft>
                <a:spcPts val="1200"/>
              </a:spcAft>
              <a:buFont typeface="Wingdings" panose="05000000000000000000" pitchFamily="2" charset="2"/>
              <a:buChar char="q"/>
            </a:pPr>
            <a:r>
              <a:rPr lang="en-US" sz="2400" dirty="0">
                <a:solidFill>
                  <a:schemeClr val="bg1">
                    <a:lumMod val="65000"/>
                  </a:schemeClr>
                </a:solidFill>
                <a:latin typeface="Ebrima" panose="02000000000000000000" pitchFamily="2" charset="0"/>
                <a:ea typeface="Ebrima" panose="02000000000000000000" pitchFamily="2" charset="0"/>
                <a:cs typeface="Ebrima" panose="02000000000000000000" pitchFamily="2" charset="0"/>
              </a:rPr>
              <a:t>I can describe how light bends around a boundary</a:t>
            </a:r>
          </a:p>
          <a:p>
            <a:pPr marL="342900" indent="-342900">
              <a:spcAft>
                <a:spcPts val="1200"/>
              </a:spcAft>
              <a:buFont typeface="Wingdings" panose="05000000000000000000" pitchFamily="2" charset="2"/>
              <a:buChar char="q"/>
            </a:pPr>
            <a:r>
              <a:rPr lang="en-US" sz="2400" dirty="0">
                <a:solidFill>
                  <a:schemeClr val="bg1">
                    <a:lumMod val="65000"/>
                  </a:schemeClr>
                </a:solidFill>
                <a:latin typeface="Ebrima" panose="02000000000000000000" pitchFamily="2" charset="0"/>
                <a:ea typeface="Ebrima" panose="02000000000000000000" pitchFamily="2" charset="0"/>
                <a:cs typeface="Ebrima" panose="02000000000000000000" pitchFamily="2" charset="0"/>
              </a:rPr>
              <a:t>I can predict the resulting image from a double slit experiment</a:t>
            </a:r>
          </a:p>
          <a:p>
            <a:pPr marL="342900" indent="-342900">
              <a:spcAft>
                <a:spcPts val="1200"/>
              </a:spcAft>
              <a:buFont typeface="Wingdings" panose="05000000000000000000" pitchFamily="2" charset="2"/>
              <a:buChar char="q"/>
            </a:pPr>
            <a:r>
              <a:rPr lang="en-US" sz="2400" dirty="0">
                <a:solidFill>
                  <a:schemeClr val="bg1">
                    <a:lumMod val="65000"/>
                  </a:schemeClr>
                </a:solidFill>
                <a:latin typeface="Ebrima" panose="02000000000000000000" pitchFamily="2" charset="0"/>
                <a:ea typeface="Ebrima" panose="02000000000000000000" pitchFamily="2" charset="0"/>
                <a:cs typeface="Ebrima" panose="02000000000000000000" pitchFamily="2" charset="0"/>
              </a:rPr>
              <a:t>I can calculate the spacing between bright spots for the double slit experiment</a:t>
            </a:r>
          </a:p>
          <a:p>
            <a:pPr marL="342900" indent="-342900">
              <a:spcAft>
                <a:spcPts val="1200"/>
              </a:spcAft>
              <a:buFont typeface="Wingdings" panose="05000000000000000000" pitchFamily="2" charset="2"/>
              <a:buChar char="q"/>
            </a:pPr>
            <a:r>
              <a:rPr lang="en-US" sz="2400" dirty="0">
                <a:solidFill>
                  <a:schemeClr val="bg1">
                    <a:lumMod val="65000"/>
                  </a:schemeClr>
                </a:solidFill>
                <a:latin typeface="Ebrima" panose="02000000000000000000" pitchFamily="2" charset="0"/>
                <a:ea typeface="Ebrima" panose="02000000000000000000" pitchFamily="2" charset="0"/>
                <a:cs typeface="Ebrima" panose="02000000000000000000" pitchFamily="2" charset="0"/>
              </a:rPr>
              <a:t>I can conceptually relate band spacing with wavelength and gap distance</a:t>
            </a:r>
          </a:p>
        </p:txBody>
      </p:sp>
    </p:spTree>
    <p:extLst>
      <p:ext uri="{BB962C8B-B14F-4D97-AF65-F5344CB8AC3E}">
        <p14:creationId xmlns:p14="http://schemas.microsoft.com/office/powerpoint/2010/main" val="14321891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750" fill="hold"/>
                                        <p:tgtEl>
                                          <p:spTgt spid="5">
                                            <p:txEl>
                                              <p:pRg st="0" end="0"/>
                                            </p:txEl>
                                          </p:spTgt>
                                        </p:tgtEl>
                                        <p:attrNameLst>
                                          <p:attrName>style.color</p:attrName>
                                        </p:attrNameLst>
                                      </p:cBhvr>
                                      <p:to>
                                        <a:srgbClr val="262626"/>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grpId="0" nodeType="clickEffect">
                                  <p:stCondLst>
                                    <p:cond delay="0"/>
                                  </p:stCondLst>
                                  <p:childTnLst>
                                    <p:animClr clrSpc="rgb" dir="cw">
                                      <p:cBhvr override="childStyle">
                                        <p:cTn id="10" dur="750" fill="hold"/>
                                        <p:tgtEl>
                                          <p:spTgt spid="5">
                                            <p:txEl>
                                              <p:pRg st="1" end="1"/>
                                            </p:txEl>
                                          </p:spTgt>
                                        </p:tgtEl>
                                        <p:attrNameLst>
                                          <p:attrName>style.color</p:attrName>
                                        </p:attrNameLst>
                                      </p:cBhvr>
                                      <p:to>
                                        <a:srgbClr val="262626"/>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grpId="0" nodeType="clickEffect">
                                  <p:stCondLst>
                                    <p:cond delay="0"/>
                                  </p:stCondLst>
                                  <p:childTnLst>
                                    <p:animClr clrSpc="rgb" dir="cw">
                                      <p:cBhvr override="childStyle">
                                        <p:cTn id="14" dur="750" fill="hold"/>
                                        <p:tgtEl>
                                          <p:spTgt spid="5">
                                            <p:txEl>
                                              <p:pRg st="2" end="2"/>
                                            </p:txEl>
                                          </p:spTgt>
                                        </p:tgtEl>
                                        <p:attrNameLst>
                                          <p:attrName>style.color</p:attrName>
                                        </p:attrNameLst>
                                      </p:cBhvr>
                                      <p:to>
                                        <a:srgbClr val="262626"/>
                                      </p:to>
                                    </p:animClr>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grpId="0" nodeType="clickEffect">
                                  <p:stCondLst>
                                    <p:cond delay="0"/>
                                  </p:stCondLst>
                                  <p:childTnLst>
                                    <p:animClr clrSpc="rgb" dir="cw">
                                      <p:cBhvr override="childStyle">
                                        <p:cTn id="18" dur="750" fill="hold"/>
                                        <p:tgtEl>
                                          <p:spTgt spid="5">
                                            <p:txEl>
                                              <p:pRg st="3" end="3"/>
                                            </p:txEl>
                                          </p:spTgt>
                                        </p:tgtEl>
                                        <p:attrNameLst>
                                          <p:attrName>style.color</p:attrName>
                                        </p:attrNameLst>
                                      </p:cBhvr>
                                      <p:to>
                                        <a:srgbClr val="262626"/>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Diffraction</a:t>
            </a:r>
          </a:p>
        </p:txBody>
      </p:sp>
      <p:pic>
        <p:nvPicPr>
          <p:cNvPr id="8194" name="Picture 2" descr="Image result for diffraction"/>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99003" y="1680906"/>
            <a:ext cx="7099293" cy="4313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1282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What would you expect?</a:t>
            </a:r>
          </a:p>
        </p:txBody>
      </p:sp>
      <p:sp>
        <p:nvSpPr>
          <p:cNvPr id="2" name="TextBox 1">
            <a:extLst>
              <a:ext uri="{FF2B5EF4-FFF2-40B4-BE49-F238E27FC236}">
                <a16:creationId xmlns:a16="http://schemas.microsoft.com/office/drawing/2014/main" id="{11CE1629-27C7-465F-94FA-87C97CAD0962}"/>
              </a:ext>
            </a:extLst>
          </p:cNvPr>
          <p:cNvSpPr txBox="1"/>
          <p:nvPr/>
        </p:nvSpPr>
        <p:spPr>
          <a:xfrm>
            <a:off x="527935" y="1531726"/>
            <a:ext cx="8088129" cy="830997"/>
          </a:xfrm>
          <a:prstGeom prst="rect">
            <a:avLst/>
          </a:prstGeom>
          <a:noFill/>
        </p:spPr>
        <p:txBody>
          <a:bodyPr wrap="square" rtlCol="0">
            <a:spAutoFit/>
          </a:bodyPr>
          <a:lstStyle/>
          <a:p>
            <a:r>
              <a:rPr lang="en-US" sz="2400" dirty="0">
                <a:latin typeface="+mj-lt"/>
              </a:rPr>
              <a:t>You shine a light through two vertical slits in a barrier. </a:t>
            </a:r>
          </a:p>
          <a:p>
            <a:r>
              <a:rPr lang="en-US" sz="2400" dirty="0">
                <a:latin typeface="+mj-lt"/>
              </a:rPr>
              <a:t>What is the resulting image on the screen behind?</a:t>
            </a:r>
          </a:p>
        </p:txBody>
      </p:sp>
      <p:pic>
        <p:nvPicPr>
          <p:cNvPr id="1026" name="Picture 2" descr="Dorcy 41-2521: 200 Lumen LED Waterproof Floating Flashlight | Dorcy">
            <a:extLst>
              <a:ext uri="{FF2B5EF4-FFF2-40B4-BE49-F238E27FC236}">
                <a16:creationId xmlns:a16="http://schemas.microsoft.com/office/drawing/2014/main" id="{DC54F360-64A9-4E6B-85A1-B09343C3E5AF}"/>
              </a:ext>
            </a:extLst>
          </p:cNvPr>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7284" t="27251" r="5303" b="26961"/>
          <a:stretch/>
        </p:blipFill>
        <p:spPr bwMode="auto">
          <a:xfrm rot="21283870" flipH="1">
            <a:off x="564955" y="3418619"/>
            <a:ext cx="1687483" cy="88392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9A6BE387-F8AA-41AD-B501-A6F7B1E75407}"/>
              </a:ext>
            </a:extLst>
          </p:cNvPr>
          <p:cNvSpPr/>
          <p:nvPr/>
        </p:nvSpPr>
        <p:spPr>
          <a:xfrm>
            <a:off x="7079280" y="1806000"/>
            <a:ext cx="2048608" cy="4109160"/>
          </a:xfrm>
          <a:prstGeom prst="rect">
            <a:avLst/>
          </a:prstGeom>
          <a:solidFill>
            <a:schemeClr val="bg1">
              <a:lumMod val="85000"/>
            </a:schemeClr>
          </a:solidFill>
          <a:ln>
            <a:noFill/>
          </a:ln>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B15CBE20-771B-454A-9A23-94B2B2ED77BC}"/>
              </a:ext>
            </a:extLst>
          </p:cNvPr>
          <p:cNvGrpSpPr/>
          <p:nvPr/>
        </p:nvGrpSpPr>
        <p:grpSpPr>
          <a:xfrm>
            <a:off x="2074853" y="3035453"/>
            <a:ext cx="1394510" cy="1877369"/>
            <a:chOff x="2906126" y="3411987"/>
            <a:chExt cx="1394510" cy="1877369"/>
          </a:xfrm>
        </p:grpSpPr>
        <p:sp>
          <p:nvSpPr>
            <p:cNvPr id="3" name="Rectangle 2">
              <a:extLst>
                <a:ext uri="{FF2B5EF4-FFF2-40B4-BE49-F238E27FC236}">
                  <a16:creationId xmlns:a16="http://schemas.microsoft.com/office/drawing/2014/main" id="{59A35CE6-2720-4E48-A3E6-6BF934D40480}"/>
                </a:ext>
              </a:extLst>
            </p:cNvPr>
            <p:cNvSpPr/>
            <p:nvPr/>
          </p:nvSpPr>
          <p:spPr>
            <a:xfrm>
              <a:off x="2906126" y="3411987"/>
              <a:ext cx="1394510" cy="1877369"/>
            </a:xfrm>
            <a:prstGeom prst="rect">
              <a:avLst/>
            </a:prstGeom>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688484D-A0FB-41BD-AE42-9E5B9405602C}"/>
                </a:ext>
              </a:extLst>
            </p:cNvPr>
            <p:cNvSpPr/>
            <p:nvPr/>
          </p:nvSpPr>
          <p:spPr>
            <a:xfrm>
              <a:off x="3395006" y="3733118"/>
              <a:ext cx="208375" cy="1094700"/>
            </a:xfrm>
            <a:prstGeom prst="rect">
              <a:avLst/>
            </a:prstGeom>
            <a:solidFill>
              <a:schemeClr val="bg1"/>
            </a:solidFill>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1ECE5C-74CA-47E9-8AC7-EAB1459C29AC}"/>
                </a:ext>
              </a:extLst>
            </p:cNvPr>
            <p:cNvSpPr/>
            <p:nvPr/>
          </p:nvSpPr>
          <p:spPr>
            <a:xfrm>
              <a:off x="3603381" y="3860580"/>
              <a:ext cx="208375" cy="1094700"/>
            </a:xfrm>
            <a:prstGeom prst="rect">
              <a:avLst/>
            </a:prstGeom>
            <a:solidFill>
              <a:schemeClr val="bg1"/>
            </a:solidFill>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F0EB8ADE-4CAC-4965-AD97-1A83D7F6A845}"/>
              </a:ext>
            </a:extLst>
          </p:cNvPr>
          <p:cNvGrpSpPr/>
          <p:nvPr/>
        </p:nvGrpSpPr>
        <p:grpSpPr>
          <a:xfrm>
            <a:off x="7778584" y="3090987"/>
            <a:ext cx="592332" cy="1737074"/>
            <a:chOff x="7778584" y="3090987"/>
            <a:chExt cx="416750" cy="1222162"/>
          </a:xfrm>
          <a:solidFill>
            <a:srgbClr val="FFFF66"/>
          </a:solidFill>
          <a:effectLst>
            <a:glow rad="228600">
              <a:srgbClr val="FFFF66">
                <a:alpha val="40000"/>
              </a:srgbClr>
            </a:glow>
          </a:effectLst>
        </p:grpSpPr>
        <p:sp>
          <p:nvSpPr>
            <p:cNvPr id="12" name="Rectangle 11">
              <a:extLst>
                <a:ext uri="{FF2B5EF4-FFF2-40B4-BE49-F238E27FC236}">
                  <a16:creationId xmlns:a16="http://schemas.microsoft.com/office/drawing/2014/main" id="{EE0BF915-E0C4-4CA9-9BC4-5D6174F63ECC}"/>
                </a:ext>
              </a:extLst>
            </p:cNvPr>
            <p:cNvSpPr/>
            <p:nvPr/>
          </p:nvSpPr>
          <p:spPr>
            <a:xfrm>
              <a:off x="7778584" y="3090987"/>
              <a:ext cx="208375" cy="1094700"/>
            </a:xfrm>
            <a:prstGeom prst="rect">
              <a:avLst/>
            </a:prstGeom>
            <a:grpFill/>
            <a:ln>
              <a:noFill/>
            </a:ln>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3" name="Rectangle 12">
              <a:extLst>
                <a:ext uri="{FF2B5EF4-FFF2-40B4-BE49-F238E27FC236}">
                  <a16:creationId xmlns:a16="http://schemas.microsoft.com/office/drawing/2014/main" id="{E176023D-341B-4C32-A712-878EDF23F767}"/>
                </a:ext>
              </a:extLst>
            </p:cNvPr>
            <p:cNvSpPr/>
            <p:nvPr/>
          </p:nvSpPr>
          <p:spPr>
            <a:xfrm>
              <a:off x="7986959" y="3218449"/>
              <a:ext cx="208375" cy="1094700"/>
            </a:xfrm>
            <a:prstGeom prst="rect">
              <a:avLst/>
            </a:prstGeom>
            <a:grpFill/>
            <a:ln>
              <a:noFill/>
            </a:ln>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pic>
        <p:nvPicPr>
          <p:cNvPr id="14" name="Graphic 13" descr="Close">
            <a:extLst>
              <a:ext uri="{FF2B5EF4-FFF2-40B4-BE49-F238E27FC236}">
                <a16:creationId xmlns:a16="http://schemas.microsoft.com/office/drawing/2014/main" id="{E1EE95FF-92DC-4D2D-A9EA-9D9C9A97E4B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06213" y="3090987"/>
            <a:ext cx="1737074" cy="1737074"/>
          </a:xfrm>
          <a:prstGeom prst="rect">
            <a:avLst/>
          </a:prstGeom>
        </p:spPr>
      </p:pic>
    </p:spTree>
    <p:extLst>
      <p:ext uri="{BB962C8B-B14F-4D97-AF65-F5344CB8AC3E}">
        <p14:creationId xmlns:p14="http://schemas.microsoft.com/office/powerpoint/2010/main" val="23629903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0-#ppt_w/2"/>
                                          </p:val>
                                        </p:tav>
                                        <p:tav tm="100000">
                                          <p:val>
                                            <p:strVal val="#ppt_x"/>
                                          </p:val>
                                        </p:tav>
                                      </p:tavLst>
                                    </p:anim>
                                    <p:anim calcmode="lin" valueType="num">
                                      <p:cBhvr additive="base">
                                        <p:cTn id="12"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ircle(out)">
                                      <p:cBhvr>
                                        <p:cTn id="2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Remember Interference?</a:t>
            </a:r>
          </a:p>
        </p:txBody>
      </p:sp>
      <p:cxnSp>
        <p:nvCxnSpPr>
          <p:cNvPr id="10" name="Straight Connector 9">
            <a:extLst>
              <a:ext uri="{FF2B5EF4-FFF2-40B4-BE49-F238E27FC236}">
                <a16:creationId xmlns:a16="http://schemas.microsoft.com/office/drawing/2014/main" id="{1C17B01B-4336-4903-B062-C5FF096750A6}"/>
              </a:ext>
            </a:extLst>
          </p:cNvPr>
          <p:cNvCxnSpPr/>
          <p:nvPr/>
        </p:nvCxnSpPr>
        <p:spPr>
          <a:xfrm>
            <a:off x="830847" y="1707783"/>
            <a:ext cx="0" cy="717694"/>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1AC97F1-91D3-45EB-BCB7-2A01BBDD2782}"/>
              </a:ext>
            </a:extLst>
          </p:cNvPr>
          <p:cNvGrpSpPr/>
          <p:nvPr/>
        </p:nvGrpSpPr>
        <p:grpSpPr>
          <a:xfrm>
            <a:off x="289419" y="1680907"/>
            <a:ext cx="7652111" cy="771447"/>
            <a:chOff x="276719" y="1531726"/>
            <a:chExt cx="7652111" cy="771447"/>
          </a:xfrm>
        </p:grpSpPr>
        <p:grpSp>
          <p:nvGrpSpPr>
            <p:cNvPr id="13" name="Group 12">
              <a:extLst>
                <a:ext uri="{FF2B5EF4-FFF2-40B4-BE49-F238E27FC236}">
                  <a16:creationId xmlns:a16="http://schemas.microsoft.com/office/drawing/2014/main" id="{3110E1FA-62FF-4F8B-958F-9705F472E0AB}"/>
                </a:ext>
              </a:extLst>
            </p:cNvPr>
            <p:cNvGrpSpPr/>
            <p:nvPr/>
          </p:nvGrpSpPr>
          <p:grpSpPr>
            <a:xfrm>
              <a:off x="818149" y="1658046"/>
              <a:ext cx="7110681" cy="529845"/>
              <a:chOff x="-3158776" y="517788"/>
              <a:chExt cx="19456816" cy="1449806"/>
            </a:xfrm>
          </p:grpSpPr>
          <p:pic>
            <p:nvPicPr>
              <p:cNvPr id="15" name="Picture 14">
                <a:extLst>
                  <a:ext uri="{FF2B5EF4-FFF2-40B4-BE49-F238E27FC236}">
                    <a16:creationId xmlns:a16="http://schemas.microsoft.com/office/drawing/2014/main" id="{1FDF9437-B5DD-4CBF-9A90-961F2A9C24DA}"/>
                  </a:ext>
                </a:extLst>
              </p:cNvPr>
              <p:cNvPicPr>
                <a:picLocks noChangeAspect="1"/>
              </p:cNvPicPr>
              <p:nvPr/>
            </p:nvPicPr>
            <p:blipFill>
              <a:blip r:embed="rId2"/>
              <a:stretch>
                <a:fillRect/>
              </a:stretch>
            </p:blipFill>
            <p:spPr>
              <a:xfrm>
                <a:off x="6569632" y="517788"/>
                <a:ext cx="9728408" cy="1449806"/>
              </a:xfrm>
              <a:prstGeom prst="rect">
                <a:avLst/>
              </a:prstGeom>
            </p:spPr>
          </p:pic>
          <p:pic>
            <p:nvPicPr>
              <p:cNvPr id="16" name="Picture 15">
                <a:extLst>
                  <a:ext uri="{FF2B5EF4-FFF2-40B4-BE49-F238E27FC236}">
                    <a16:creationId xmlns:a16="http://schemas.microsoft.com/office/drawing/2014/main" id="{52CC9C8F-1F00-492B-86DB-A19C2DDA76D7}"/>
                  </a:ext>
                </a:extLst>
              </p:cNvPr>
              <p:cNvPicPr>
                <a:picLocks noChangeAspect="1"/>
              </p:cNvPicPr>
              <p:nvPr/>
            </p:nvPicPr>
            <p:blipFill>
              <a:blip r:embed="rId2"/>
              <a:stretch>
                <a:fillRect/>
              </a:stretch>
            </p:blipFill>
            <p:spPr>
              <a:xfrm>
                <a:off x="-3158776" y="517788"/>
                <a:ext cx="9728408" cy="1449806"/>
              </a:xfrm>
              <a:prstGeom prst="rect">
                <a:avLst/>
              </a:prstGeom>
            </p:spPr>
          </p:pic>
        </p:grpSp>
        <p:pic>
          <p:nvPicPr>
            <p:cNvPr id="14" name="Picture 2">
              <a:extLst>
                <a:ext uri="{FF2B5EF4-FFF2-40B4-BE49-F238E27FC236}">
                  <a16:creationId xmlns:a16="http://schemas.microsoft.com/office/drawing/2014/main" id="{EC53807E-905D-43CA-A2E6-AFEF8CA51633}"/>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4358" t="14253" r="44105" b="12316"/>
            <a:stretch/>
          </p:blipFill>
          <p:spPr bwMode="auto">
            <a:xfrm>
              <a:off x="276719" y="1531726"/>
              <a:ext cx="541428" cy="77144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16">
            <a:extLst>
              <a:ext uri="{FF2B5EF4-FFF2-40B4-BE49-F238E27FC236}">
                <a16:creationId xmlns:a16="http://schemas.microsoft.com/office/drawing/2014/main" id="{8AD33CA4-8F93-4C17-BEF9-94A542B45510}"/>
              </a:ext>
            </a:extLst>
          </p:cNvPr>
          <p:cNvGrpSpPr/>
          <p:nvPr/>
        </p:nvGrpSpPr>
        <p:grpSpPr>
          <a:xfrm>
            <a:off x="289419" y="1680907"/>
            <a:ext cx="7652111" cy="771447"/>
            <a:chOff x="276719" y="2422824"/>
            <a:chExt cx="7652111" cy="771447"/>
          </a:xfrm>
        </p:grpSpPr>
        <p:grpSp>
          <p:nvGrpSpPr>
            <p:cNvPr id="18" name="Group 17">
              <a:extLst>
                <a:ext uri="{FF2B5EF4-FFF2-40B4-BE49-F238E27FC236}">
                  <a16:creationId xmlns:a16="http://schemas.microsoft.com/office/drawing/2014/main" id="{0A97BD51-9228-4C3A-80D6-A09936788FAC}"/>
                </a:ext>
              </a:extLst>
            </p:cNvPr>
            <p:cNvGrpSpPr/>
            <p:nvPr/>
          </p:nvGrpSpPr>
          <p:grpSpPr>
            <a:xfrm>
              <a:off x="818148" y="2549933"/>
              <a:ext cx="7110682" cy="529845"/>
              <a:chOff x="-3158776" y="530818"/>
              <a:chExt cx="19456818" cy="1449806"/>
            </a:xfrm>
          </p:grpSpPr>
          <p:pic>
            <p:nvPicPr>
              <p:cNvPr id="20" name="Picture 19">
                <a:extLst>
                  <a:ext uri="{FF2B5EF4-FFF2-40B4-BE49-F238E27FC236}">
                    <a16:creationId xmlns:a16="http://schemas.microsoft.com/office/drawing/2014/main" id="{1901D83F-E82B-4233-A804-46713127EAA6}"/>
                  </a:ext>
                </a:extLst>
              </p:cNvPr>
              <p:cNvPicPr>
                <a:picLocks noChangeAspect="1"/>
              </p:cNvPicPr>
              <p:nvPr/>
            </p:nvPicPr>
            <p:blipFill>
              <a:blip r:embed="rId2">
                <a:duotone>
                  <a:schemeClr val="accent2">
                    <a:shade val="45000"/>
                    <a:satMod val="135000"/>
                  </a:schemeClr>
                  <a:prstClr val="white"/>
                </a:duotone>
              </a:blip>
              <a:stretch>
                <a:fillRect/>
              </a:stretch>
            </p:blipFill>
            <p:spPr>
              <a:xfrm>
                <a:off x="6569633" y="530818"/>
                <a:ext cx="9728409" cy="1449806"/>
              </a:xfrm>
              <a:prstGeom prst="rect">
                <a:avLst/>
              </a:prstGeom>
            </p:spPr>
          </p:pic>
          <p:pic>
            <p:nvPicPr>
              <p:cNvPr id="21" name="Picture 20">
                <a:extLst>
                  <a:ext uri="{FF2B5EF4-FFF2-40B4-BE49-F238E27FC236}">
                    <a16:creationId xmlns:a16="http://schemas.microsoft.com/office/drawing/2014/main" id="{56BBC679-FE7E-47DE-A388-BC6B1C32FA18}"/>
                  </a:ext>
                </a:extLst>
              </p:cNvPr>
              <p:cNvPicPr>
                <a:picLocks noChangeAspect="1"/>
              </p:cNvPicPr>
              <p:nvPr/>
            </p:nvPicPr>
            <p:blipFill>
              <a:blip r:embed="rId2">
                <a:duotone>
                  <a:schemeClr val="accent2">
                    <a:shade val="45000"/>
                    <a:satMod val="135000"/>
                  </a:schemeClr>
                  <a:prstClr val="white"/>
                </a:duotone>
              </a:blip>
              <a:stretch>
                <a:fillRect/>
              </a:stretch>
            </p:blipFill>
            <p:spPr>
              <a:xfrm>
                <a:off x="-3158776" y="530818"/>
                <a:ext cx="9728409" cy="1449806"/>
              </a:xfrm>
              <a:prstGeom prst="rect">
                <a:avLst/>
              </a:prstGeom>
            </p:spPr>
          </p:pic>
        </p:grpSp>
        <p:pic>
          <p:nvPicPr>
            <p:cNvPr id="19" name="Picture 2">
              <a:extLst>
                <a:ext uri="{FF2B5EF4-FFF2-40B4-BE49-F238E27FC236}">
                  <a16:creationId xmlns:a16="http://schemas.microsoft.com/office/drawing/2014/main" id="{C51A216A-E75C-4AC0-9AB3-BAFD42EA992F}"/>
                </a:ext>
              </a:extLst>
            </p:cNvPr>
            <p:cNvPicPr>
              <a:picLocks noChangeAspect="1" noChangeArrowheads="1"/>
            </p:cNvPicPr>
            <p:nvPr/>
          </p:nvPicPr>
          <p:blipFill rotWithShape="1">
            <a:blip r:embed="rId3" cstate="email">
              <a:duotone>
                <a:schemeClr val="accent2">
                  <a:shade val="45000"/>
                  <a:satMod val="135000"/>
                </a:schemeClr>
                <a:prstClr val="white"/>
              </a:duotone>
              <a:extLst>
                <a:ext uri="{28A0092B-C50C-407E-A947-70E740481C1C}">
                  <a14:useLocalDpi xmlns:a14="http://schemas.microsoft.com/office/drawing/2010/main" val="0"/>
                </a:ext>
              </a:extLst>
            </a:blip>
            <a:srcRect l="4358" t="14253" r="44105" b="12316"/>
            <a:stretch/>
          </p:blipFill>
          <p:spPr bwMode="auto">
            <a:xfrm>
              <a:off x="276719" y="2422824"/>
              <a:ext cx="541428" cy="771447"/>
            </a:xfrm>
            <a:prstGeom prst="rect">
              <a:avLst/>
            </a:prstGeom>
            <a:noFill/>
            <a:extLst>
              <a:ext uri="{909E8E84-426E-40DD-AFC4-6F175D3DCCD1}">
                <a14:hiddenFill xmlns:a14="http://schemas.microsoft.com/office/drawing/2010/main">
                  <a:solidFill>
                    <a:srgbClr val="FFFFFF"/>
                  </a:solidFill>
                </a14:hiddenFill>
              </a:ext>
            </a:extLst>
          </p:spPr>
        </p:pic>
      </p:grpSp>
      <p:sp>
        <p:nvSpPr>
          <p:cNvPr id="24" name="Rectangle 23">
            <a:extLst>
              <a:ext uri="{FF2B5EF4-FFF2-40B4-BE49-F238E27FC236}">
                <a16:creationId xmlns:a16="http://schemas.microsoft.com/office/drawing/2014/main" id="{F5F5F430-F91E-4A3F-8480-317DA255ED9E}"/>
              </a:ext>
            </a:extLst>
          </p:cNvPr>
          <p:cNvSpPr/>
          <p:nvPr/>
        </p:nvSpPr>
        <p:spPr>
          <a:xfrm>
            <a:off x="-1" y="2502864"/>
            <a:ext cx="830847" cy="149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descr="Image result for sound interference">
            <a:extLst>
              <a:ext uri="{FF2B5EF4-FFF2-40B4-BE49-F238E27FC236}">
                <a16:creationId xmlns:a16="http://schemas.microsoft.com/office/drawing/2014/main" id="{69273124-D979-4A2B-BEA4-0BD52A1CD378}"/>
              </a:ext>
            </a:extLst>
          </p:cNvPr>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b="7866"/>
          <a:stretch/>
        </p:blipFill>
        <p:spPr bwMode="auto">
          <a:xfrm>
            <a:off x="1539111" y="3243076"/>
            <a:ext cx="6542055" cy="2554127"/>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28698866-0957-412D-8203-6ADF156C5521}"/>
              </a:ext>
            </a:extLst>
          </p:cNvPr>
          <p:cNvSpPr txBox="1"/>
          <p:nvPr/>
        </p:nvSpPr>
        <p:spPr>
          <a:xfrm>
            <a:off x="5052171" y="5620621"/>
            <a:ext cx="2217274" cy="584775"/>
          </a:xfrm>
          <a:prstGeom prst="rect">
            <a:avLst/>
          </a:prstGeom>
          <a:noFill/>
        </p:spPr>
        <p:txBody>
          <a:bodyPr wrap="none" rtlCol="0">
            <a:spAutoFit/>
          </a:bodyPr>
          <a:lstStyle/>
          <a:p>
            <a:r>
              <a:rPr lang="en-US" sz="3200" dirty="0">
                <a:solidFill>
                  <a:srgbClr val="C00000"/>
                </a:solidFill>
                <a:latin typeface="Ebrima" panose="02000000000000000000" pitchFamily="2" charset="0"/>
                <a:ea typeface="Ebrima" panose="02000000000000000000" pitchFamily="2" charset="0"/>
                <a:cs typeface="Ebrima" panose="02000000000000000000" pitchFamily="2" charset="0"/>
              </a:rPr>
              <a:t>Destructive</a:t>
            </a:r>
          </a:p>
        </p:txBody>
      </p:sp>
      <p:sp>
        <p:nvSpPr>
          <p:cNvPr id="34" name="TextBox 33">
            <a:extLst>
              <a:ext uri="{FF2B5EF4-FFF2-40B4-BE49-F238E27FC236}">
                <a16:creationId xmlns:a16="http://schemas.microsoft.com/office/drawing/2014/main" id="{F7806103-CE54-4308-95BB-5AAEF4244F51}"/>
              </a:ext>
            </a:extLst>
          </p:cNvPr>
          <p:cNvSpPr txBox="1"/>
          <p:nvPr/>
        </p:nvSpPr>
        <p:spPr>
          <a:xfrm>
            <a:off x="1811621" y="5620620"/>
            <a:ext cx="2441694" cy="584775"/>
          </a:xfrm>
          <a:prstGeom prst="rect">
            <a:avLst/>
          </a:prstGeom>
          <a:noFill/>
        </p:spPr>
        <p:txBody>
          <a:bodyPr wrap="none" rtlCol="0">
            <a:spAutoFit/>
          </a:bodyPr>
          <a:lstStyle/>
          <a:p>
            <a:r>
              <a:rPr lang="en-US" sz="3200" dirty="0">
                <a:solidFill>
                  <a:srgbClr val="C00000"/>
                </a:solidFill>
                <a:latin typeface="Ebrima" panose="02000000000000000000" pitchFamily="2" charset="0"/>
                <a:ea typeface="Ebrima" panose="02000000000000000000" pitchFamily="2" charset="0"/>
                <a:cs typeface="Ebrima" panose="02000000000000000000" pitchFamily="2" charset="0"/>
              </a:rPr>
              <a:t>Constructive</a:t>
            </a:r>
          </a:p>
        </p:txBody>
      </p:sp>
    </p:spTree>
    <p:extLst>
      <p:ext uri="{BB962C8B-B14F-4D97-AF65-F5344CB8AC3E}">
        <p14:creationId xmlns:p14="http://schemas.microsoft.com/office/powerpoint/2010/main" val="3885742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0 1.11111E-6 L 0.06441 4.44444E-6 " pathEditMode="relative" rAng="0" ptsTypes="AA">
                                      <p:cBhvr>
                                        <p:cTn id="11" dur="2000" fill="hold"/>
                                        <p:tgtEl>
                                          <p:spTgt spid="17"/>
                                        </p:tgtEl>
                                        <p:attrNameLst>
                                          <p:attrName>ppt_x</p:attrName>
                                          <p:attrName>ppt_y</p:attrName>
                                        </p:attrNameLst>
                                      </p:cBhvr>
                                      <p:rCtr x="3507" y="208"/>
                                    </p:animMotion>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decel="50000" fill="hold" nodeType="clickEffect">
                                  <p:stCondLst>
                                    <p:cond delay="0"/>
                                  </p:stCondLst>
                                  <p:childTnLst>
                                    <p:animMotion origin="layout" path="M 0.06441 1.11111E-6 L 0.12951 -4.81481E-6 " pathEditMode="relative" rAng="0" ptsTypes="AA">
                                      <p:cBhvr>
                                        <p:cTn id="15" dur="2000" fill="hold"/>
                                        <p:tgtEl>
                                          <p:spTgt spid="17"/>
                                        </p:tgtEl>
                                        <p:attrNameLst>
                                          <p:attrName>ppt_x</p:attrName>
                                          <p:attrName>ppt_y</p:attrName>
                                        </p:attrNameLst>
                                      </p:cBhvr>
                                      <p:rCtr x="3247" y="46"/>
                                    </p:animMotion>
                                  </p:child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nodeType="clickEffect">
                                  <p:stCondLst>
                                    <p:cond delay="0"/>
                                  </p:stCondLst>
                                  <p:childTnLst>
                                    <p:animMotion origin="layout" path="M 0.12952 -7.40741E-7 L 0.19444 1.11111E-6 " pathEditMode="relative" rAng="0" ptsTypes="AA">
                                      <p:cBhvr>
                                        <p:cTn id="19" dur="2000" fill="hold"/>
                                        <p:tgtEl>
                                          <p:spTgt spid="17"/>
                                        </p:tgtEl>
                                        <p:attrNameLst>
                                          <p:attrName>ppt_x</p:attrName>
                                          <p:attrName>ppt_y</p:attrName>
                                        </p:attrNameLst>
                                      </p:cBhvr>
                                      <p:rCtr x="3264" y="-93"/>
                                    </p:animMotion>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nodeType="clickEffect">
                                  <p:stCondLst>
                                    <p:cond delay="0"/>
                                  </p:stCondLst>
                                  <p:childTnLst>
                                    <p:animMotion origin="layout" path="M 0.19444 1.11111E-6 L 0.2592 -0.00046 " pathEditMode="relative" rAng="0" ptsTypes="AA">
                                      <p:cBhvr>
                                        <p:cTn id="23" dur="2000" fill="hold"/>
                                        <p:tgtEl>
                                          <p:spTgt spid="17"/>
                                        </p:tgtEl>
                                        <p:attrNameLst>
                                          <p:attrName>ppt_x</p:attrName>
                                          <p:attrName>ppt_y</p:attrName>
                                        </p:attrNameLst>
                                      </p:cBhvr>
                                      <p:rCtr x="3229" y="-23"/>
                                    </p:animMotion>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nodeType="clickEffect">
                                  <p:stCondLst>
                                    <p:cond delay="0"/>
                                  </p:stCondLst>
                                  <p:childTnLst>
                                    <p:animMotion origin="layout" path="M 0.2592 -0.00046 L 0.32413 1.11111E-6 " pathEditMode="relative" rAng="0" ptsTypes="AA">
                                      <p:cBhvr>
                                        <p:cTn id="27" dur="2000" fill="hold"/>
                                        <p:tgtEl>
                                          <p:spTgt spid="17"/>
                                        </p:tgtEl>
                                        <p:attrNameLst>
                                          <p:attrName>ppt_x</p:attrName>
                                          <p:attrName>ppt_y</p:attrName>
                                        </p:attrNameLst>
                                      </p:cBhvr>
                                      <p:rCtr x="3264" y="0"/>
                                    </p:animMotion>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1000"/>
                                        <p:tgtEl>
                                          <p:spTgt spid="34"/>
                                        </p:tgtEl>
                                      </p:cBhvr>
                                    </p:animEffect>
                                    <p:anim calcmode="lin" valueType="num">
                                      <p:cBhvr>
                                        <p:cTn id="33" dur="1000" fill="hold"/>
                                        <p:tgtEl>
                                          <p:spTgt spid="34"/>
                                        </p:tgtEl>
                                        <p:attrNameLst>
                                          <p:attrName>ppt_x</p:attrName>
                                        </p:attrNameLst>
                                      </p:cBhvr>
                                      <p:tavLst>
                                        <p:tav tm="0">
                                          <p:val>
                                            <p:strVal val="#ppt_x"/>
                                          </p:val>
                                        </p:tav>
                                        <p:tav tm="100000">
                                          <p:val>
                                            <p:strVal val="#ppt_x"/>
                                          </p:val>
                                        </p:tav>
                                      </p:tavLst>
                                    </p:anim>
                                    <p:anim calcmode="lin" valueType="num">
                                      <p:cBhvr>
                                        <p:cTn id="3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1000"/>
                                        <p:tgtEl>
                                          <p:spTgt spid="33"/>
                                        </p:tgtEl>
                                      </p:cBhvr>
                                    </p:animEffect>
                                    <p:anim calcmode="lin" valueType="num">
                                      <p:cBhvr>
                                        <p:cTn id="40" dur="1000" fill="hold"/>
                                        <p:tgtEl>
                                          <p:spTgt spid="33"/>
                                        </p:tgtEl>
                                        <p:attrNameLst>
                                          <p:attrName>ppt_x</p:attrName>
                                        </p:attrNameLst>
                                      </p:cBhvr>
                                      <p:tavLst>
                                        <p:tav tm="0">
                                          <p:val>
                                            <p:strVal val="#ppt_x"/>
                                          </p:val>
                                        </p:tav>
                                        <p:tav tm="100000">
                                          <p:val>
                                            <p:strVal val="#ppt_x"/>
                                          </p:val>
                                        </p:tav>
                                      </p:tavLst>
                                    </p:anim>
                                    <p:anim calcmode="lin" valueType="num">
                                      <p:cBhvr>
                                        <p:cTn id="41"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D12C21F-04D0-4C04-8543-A5144AADF131}"/>
              </a:ext>
            </a:extLst>
          </p:cNvPr>
          <p:cNvSpPr/>
          <p:nvPr/>
        </p:nvSpPr>
        <p:spPr>
          <a:xfrm>
            <a:off x="5814326" y="1495084"/>
            <a:ext cx="1773766" cy="4667493"/>
          </a:xfrm>
          <a:prstGeom prst="rect">
            <a:avLst/>
          </a:prstGeom>
          <a:solidFill>
            <a:schemeClr val="bg1">
              <a:lumMod val="95000"/>
            </a:schemeClr>
          </a:solidFill>
          <a:scene3d>
            <a:camera prst="isometricOffAxis1Left">
              <a:rot lat="600000" lon="4200000" rev="0"/>
            </a:camera>
            <a:lightRig rig="threePt" dir="t"/>
          </a:scene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Rectangle 4"/>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Diffraction</a:t>
            </a:r>
          </a:p>
        </p:txBody>
      </p:sp>
      <p:sp>
        <p:nvSpPr>
          <p:cNvPr id="2" name="Rectangle 1">
            <a:extLst>
              <a:ext uri="{FF2B5EF4-FFF2-40B4-BE49-F238E27FC236}">
                <a16:creationId xmlns:a16="http://schemas.microsoft.com/office/drawing/2014/main" id="{29B8F53D-235B-46A5-990B-03F2154178BA}"/>
              </a:ext>
            </a:extLst>
          </p:cNvPr>
          <p:cNvSpPr/>
          <p:nvPr/>
        </p:nvSpPr>
        <p:spPr>
          <a:xfrm>
            <a:off x="576729" y="3078421"/>
            <a:ext cx="190130" cy="159625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34CF044-35A2-4BB4-8C62-297A54AD3D4B}"/>
              </a:ext>
            </a:extLst>
          </p:cNvPr>
          <p:cNvSpPr/>
          <p:nvPr/>
        </p:nvSpPr>
        <p:spPr>
          <a:xfrm>
            <a:off x="594088" y="5292205"/>
            <a:ext cx="190130" cy="97622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1490C7D-2E2D-43C1-A42E-A3A93B127BED}"/>
              </a:ext>
            </a:extLst>
          </p:cNvPr>
          <p:cNvSpPr/>
          <p:nvPr/>
        </p:nvSpPr>
        <p:spPr>
          <a:xfrm>
            <a:off x="576729" y="1445440"/>
            <a:ext cx="190130" cy="104703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0E6384A1-32B4-48F8-BFA0-91EE274B8A77}"/>
              </a:ext>
            </a:extLst>
          </p:cNvPr>
          <p:cNvGrpSpPr/>
          <p:nvPr/>
        </p:nvGrpSpPr>
        <p:grpSpPr>
          <a:xfrm rot="21000000">
            <a:off x="499662" y="4050626"/>
            <a:ext cx="8243768" cy="529845"/>
            <a:chOff x="-3158776" y="517788"/>
            <a:chExt cx="19456816" cy="1449806"/>
          </a:xfrm>
        </p:grpSpPr>
        <p:pic>
          <p:nvPicPr>
            <p:cNvPr id="19" name="Picture 18">
              <a:extLst>
                <a:ext uri="{FF2B5EF4-FFF2-40B4-BE49-F238E27FC236}">
                  <a16:creationId xmlns:a16="http://schemas.microsoft.com/office/drawing/2014/main" id="{3129D2C0-4996-4E51-89DA-2EFB6CBA8302}"/>
                </a:ext>
              </a:extLst>
            </p:cNvPr>
            <p:cNvPicPr>
              <a:picLocks noChangeAspect="1"/>
            </p:cNvPicPr>
            <p:nvPr/>
          </p:nvPicPr>
          <p:blipFill>
            <a:blip r:embed="rId2"/>
            <a:stretch>
              <a:fillRect/>
            </a:stretch>
          </p:blipFill>
          <p:spPr>
            <a:xfrm>
              <a:off x="6569632" y="517788"/>
              <a:ext cx="9728408" cy="1449806"/>
            </a:xfrm>
            <a:prstGeom prst="rect">
              <a:avLst/>
            </a:prstGeom>
          </p:spPr>
        </p:pic>
        <p:pic>
          <p:nvPicPr>
            <p:cNvPr id="22" name="Picture 21">
              <a:extLst>
                <a:ext uri="{FF2B5EF4-FFF2-40B4-BE49-F238E27FC236}">
                  <a16:creationId xmlns:a16="http://schemas.microsoft.com/office/drawing/2014/main" id="{966954FA-D095-4D3B-931D-02A6EDD5FB0E}"/>
                </a:ext>
              </a:extLst>
            </p:cNvPr>
            <p:cNvPicPr>
              <a:picLocks noChangeAspect="1"/>
            </p:cNvPicPr>
            <p:nvPr/>
          </p:nvPicPr>
          <p:blipFill>
            <a:blip r:embed="rId2"/>
            <a:stretch>
              <a:fillRect/>
            </a:stretch>
          </p:blipFill>
          <p:spPr>
            <a:xfrm>
              <a:off x="-3158776" y="517788"/>
              <a:ext cx="9728408" cy="1449806"/>
            </a:xfrm>
            <a:prstGeom prst="rect">
              <a:avLst/>
            </a:prstGeom>
          </p:spPr>
        </p:pic>
      </p:grpSp>
      <p:grpSp>
        <p:nvGrpSpPr>
          <p:cNvPr id="23" name="Group 22">
            <a:extLst>
              <a:ext uri="{FF2B5EF4-FFF2-40B4-BE49-F238E27FC236}">
                <a16:creationId xmlns:a16="http://schemas.microsoft.com/office/drawing/2014/main" id="{6633A538-6898-4C22-9735-6B181B0BC744}"/>
              </a:ext>
            </a:extLst>
          </p:cNvPr>
          <p:cNvGrpSpPr/>
          <p:nvPr/>
        </p:nvGrpSpPr>
        <p:grpSpPr>
          <a:xfrm rot="600000">
            <a:off x="453659" y="3204207"/>
            <a:ext cx="8243768" cy="529845"/>
            <a:chOff x="-3158776" y="530818"/>
            <a:chExt cx="19456820" cy="1449806"/>
          </a:xfrm>
        </p:grpSpPr>
        <p:pic>
          <p:nvPicPr>
            <p:cNvPr id="24" name="Picture 23">
              <a:extLst>
                <a:ext uri="{FF2B5EF4-FFF2-40B4-BE49-F238E27FC236}">
                  <a16:creationId xmlns:a16="http://schemas.microsoft.com/office/drawing/2014/main" id="{34399194-4E5D-412A-A58F-93429F13725F}"/>
                </a:ext>
              </a:extLst>
            </p:cNvPr>
            <p:cNvPicPr>
              <a:picLocks noChangeAspect="1"/>
            </p:cNvPicPr>
            <p:nvPr/>
          </p:nvPicPr>
          <p:blipFill>
            <a:blip r:embed="rId2">
              <a:duotone>
                <a:schemeClr val="accent2">
                  <a:shade val="45000"/>
                  <a:satMod val="135000"/>
                </a:schemeClr>
                <a:prstClr val="white"/>
              </a:duotone>
            </a:blip>
            <a:stretch>
              <a:fillRect/>
            </a:stretch>
          </p:blipFill>
          <p:spPr>
            <a:xfrm>
              <a:off x="6569634" y="530818"/>
              <a:ext cx="9728410" cy="1449806"/>
            </a:xfrm>
            <a:prstGeom prst="rect">
              <a:avLst/>
            </a:prstGeom>
          </p:spPr>
        </p:pic>
        <p:pic>
          <p:nvPicPr>
            <p:cNvPr id="25" name="Picture 24">
              <a:extLst>
                <a:ext uri="{FF2B5EF4-FFF2-40B4-BE49-F238E27FC236}">
                  <a16:creationId xmlns:a16="http://schemas.microsoft.com/office/drawing/2014/main" id="{C0742B14-BA5D-4F00-BCD2-1CEC7C8BD680}"/>
                </a:ext>
              </a:extLst>
            </p:cNvPr>
            <p:cNvPicPr>
              <a:picLocks noChangeAspect="1"/>
            </p:cNvPicPr>
            <p:nvPr/>
          </p:nvPicPr>
          <p:blipFill>
            <a:blip r:embed="rId2">
              <a:duotone>
                <a:schemeClr val="accent2">
                  <a:shade val="45000"/>
                  <a:satMod val="135000"/>
                </a:schemeClr>
                <a:prstClr val="white"/>
              </a:duotone>
            </a:blip>
            <a:stretch>
              <a:fillRect/>
            </a:stretch>
          </p:blipFill>
          <p:spPr>
            <a:xfrm>
              <a:off x="-3158776" y="530818"/>
              <a:ext cx="9728409" cy="1449806"/>
            </a:xfrm>
            <a:prstGeom prst="rect">
              <a:avLst/>
            </a:prstGeom>
          </p:spPr>
        </p:pic>
      </p:grpSp>
      <p:sp>
        <p:nvSpPr>
          <p:cNvPr id="4" name="Rectangle 3">
            <a:extLst>
              <a:ext uri="{FF2B5EF4-FFF2-40B4-BE49-F238E27FC236}">
                <a16:creationId xmlns:a16="http://schemas.microsoft.com/office/drawing/2014/main" id="{2354E44B-EE60-4314-AB9D-D47E3193791C}"/>
              </a:ext>
            </a:extLst>
          </p:cNvPr>
          <p:cNvSpPr/>
          <p:nvPr/>
        </p:nvSpPr>
        <p:spPr>
          <a:xfrm>
            <a:off x="7021353" y="1445440"/>
            <a:ext cx="2122647" cy="4822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AAC4C91-4A1B-41A3-985D-7D6FEFC79022}"/>
              </a:ext>
            </a:extLst>
          </p:cNvPr>
          <p:cNvSpPr txBox="1"/>
          <p:nvPr/>
        </p:nvSpPr>
        <p:spPr>
          <a:xfrm>
            <a:off x="7067356" y="3691880"/>
            <a:ext cx="1877437" cy="461665"/>
          </a:xfrm>
          <a:prstGeom prst="rect">
            <a:avLst/>
          </a:prstGeom>
          <a:noFill/>
        </p:spPr>
        <p:txBody>
          <a:bodyPr wrap="none" rtlCol="0">
            <a:spAutoFit/>
          </a:bodyPr>
          <a:lstStyle/>
          <a:p>
            <a:r>
              <a:rPr lang="en-US" sz="2400" dirty="0">
                <a:solidFill>
                  <a:srgbClr val="C00000"/>
                </a:solidFill>
                <a:latin typeface="Ebrima" panose="02000000000000000000" pitchFamily="2" charset="0"/>
                <a:ea typeface="Ebrima" panose="02000000000000000000" pitchFamily="2" charset="0"/>
                <a:cs typeface="Ebrima" panose="02000000000000000000" pitchFamily="2" charset="0"/>
              </a:rPr>
              <a:t>Constructive</a:t>
            </a:r>
          </a:p>
        </p:txBody>
      </p:sp>
      <p:sp>
        <p:nvSpPr>
          <p:cNvPr id="16" name="TextBox 15">
            <a:extLst>
              <a:ext uri="{FF2B5EF4-FFF2-40B4-BE49-F238E27FC236}">
                <a16:creationId xmlns:a16="http://schemas.microsoft.com/office/drawing/2014/main" id="{089420EB-0E50-40A5-BE41-94E0687FC59E}"/>
              </a:ext>
            </a:extLst>
          </p:cNvPr>
          <p:cNvSpPr txBox="1"/>
          <p:nvPr/>
        </p:nvSpPr>
        <p:spPr>
          <a:xfrm>
            <a:off x="7067355" y="1876238"/>
            <a:ext cx="1707519" cy="461665"/>
          </a:xfrm>
          <a:prstGeom prst="rect">
            <a:avLst/>
          </a:prstGeom>
          <a:noFill/>
        </p:spPr>
        <p:txBody>
          <a:bodyPr wrap="none" rtlCol="0">
            <a:spAutoFit/>
          </a:bodyPr>
          <a:lstStyle/>
          <a:p>
            <a:r>
              <a:rPr lang="en-US" sz="2400" dirty="0">
                <a:solidFill>
                  <a:srgbClr val="C00000"/>
                </a:solidFill>
                <a:latin typeface="Ebrima" panose="02000000000000000000" pitchFamily="2" charset="0"/>
                <a:ea typeface="Ebrima" panose="02000000000000000000" pitchFamily="2" charset="0"/>
                <a:cs typeface="Ebrima" panose="02000000000000000000" pitchFamily="2" charset="0"/>
              </a:rPr>
              <a:t>Destructive</a:t>
            </a:r>
          </a:p>
        </p:txBody>
      </p:sp>
      <p:sp>
        <p:nvSpPr>
          <p:cNvPr id="18" name="TextBox 17">
            <a:extLst>
              <a:ext uri="{FF2B5EF4-FFF2-40B4-BE49-F238E27FC236}">
                <a16:creationId xmlns:a16="http://schemas.microsoft.com/office/drawing/2014/main" id="{7AC462FA-BA0D-48B3-A650-926358D9C44A}"/>
              </a:ext>
            </a:extLst>
          </p:cNvPr>
          <p:cNvSpPr txBox="1"/>
          <p:nvPr/>
        </p:nvSpPr>
        <p:spPr>
          <a:xfrm>
            <a:off x="7087600" y="5549486"/>
            <a:ext cx="1707519" cy="461665"/>
          </a:xfrm>
          <a:prstGeom prst="rect">
            <a:avLst/>
          </a:prstGeom>
          <a:noFill/>
        </p:spPr>
        <p:txBody>
          <a:bodyPr wrap="none" rtlCol="0">
            <a:spAutoFit/>
          </a:bodyPr>
          <a:lstStyle/>
          <a:p>
            <a:r>
              <a:rPr lang="en-US" sz="2400" dirty="0">
                <a:solidFill>
                  <a:srgbClr val="C00000"/>
                </a:solidFill>
                <a:latin typeface="Ebrima" panose="02000000000000000000" pitchFamily="2" charset="0"/>
                <a:ea typeface="Ebrima" panose="02000000000000000000" pitchFamily="2" charset="0"/>
                <a:cs typeface="Ebrima" panose="02000000000000000000" pitchFamily="2" charset="0"/>
              </a:rPr>
              <a:t>Destructive</a:t>
            </a:r>
          </a:p>
        </p:txBody>
      </p:sp>
    </p:spTree>
    <p:extLst>
      <p:ext uri="{BB962C8B-B14F-4D97-AF65-F5344CB8AC3E}">
        <p14:creationId xmlns:p14="http://schemas.microsoft.com/office/powerpoint/2010/main" val="24697650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2000"/>
                                        <p:tgtEl>
                                          <p:spTgt spid="17"/>
                                        </p:tgtEl>
                                      </p:cBhvr>
                                    </p:animEffect>
                                  </p:childTnLst>
                                </p:cTn>
                              </p:par>
                              <p:par>
                                <p:cTn id="8" presetID="22" presetClass="entr" presetSubtype="8"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20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path" presetSubtype="0" fill="hold" nodeType="clickEffect">
                                  <p:stCondLst>
                                    <p:cond delay="0"/>
                                  </p:stCondLst>
                                  <p:childTnLst>
                                    <p:animMotion origin="layout" path="M -1.94444E-6 3.33333E-6 L -0.02378 -0.14653 " pathEditMode="relative" rAng="0" ptsTypes="AA">
                                      <p:cBhvr>
                                        <p:cTn id="19" dur="2000" fill="hold"/>
                                        <p:tgtEl>
                                          <p:spTgt spid="17"/>
                                        </p:tgtEl>
                                        <p:attrNameLst>
                                          <p:attrName>ppt_x</p:attrName>
                                          <p:attrName>ppt_y</p:attrName>
                                        </p:attrNameLst>
                                      </p:cBhvr>
                                      <p:rCtr x="-1198" y="-7338"/>
                                    </p:animMotion>
                                  </p:childTnLst>
                                </p:cTn>
                              </p:par>
                              <p:par>
                                <p:cTn id="20" presetID="42" presetClass="path" presetSubtype="0" fill="hold" nodeType="withEffect">
                                  <p:stCondLst>
                                    <p:cond delay="0"/>
                                  </p:stCondLst>
                                  <p:childTnLst>
                                    <p:animMotion origin="layout" path="M 2.77778E-6 2.96296E-6 L 0.01389 -0.16111 " pathEditMode="relative" rAng="0" ptsTypes="AA">
                                      <p:cBhvr>
                                        <p:cTn id="21" dur="2000" fill="hold"/>
                                        <p:tgtEl>
                                          <p:spTgt spid="23"/>
                                        </p:tgtEl>
                                        <p:attrNameLst>
                                          <p:attrName>ppt_x</p:attrName>
                                          <p:attrName>ppt_y</p:attrName>
                                        </p:attrNameLst>
                                      </p:cBhvr>
                                      <p:rCtr x="694" y="-8056"/>
                                    </p:animMotion>
                                  </p:childTnLst>
                                </p:cTn>
                              </p:par>
                              <p:par>
                                <p:cTn id="22" presetID="8" presetClass="emph" presetSubtype="0" fill="hold" nodeType="withEffect">
                                  <p:stCondLst>
                                    <p:cond delay="0"/>
                                  </p:stCondLst>
                                  <p:childTnLst>
                                    <p:animRot by="-900000">
                                      <p:cBhvr>
                                        <p:cTn id="23" dur="2000" fill="hold"/>
                                        <p:tgtEl>
                                          <p:spTgt spid="17"/>
                                        </p:tgtEl>
                                        <p:attrNameLst>
                                          <p:attrName>r</p:attrName>
                                        </p:attrNameLst>
                                      </p:cBhvr>
                                    </p:animRot>
                                  </p:childTnLst>
                                </p:cTn>
                              </p:par>
                              <p:par>
                                <p:cTn id="24" presetID="8" presetClass="emph" presetSubtype="0" fill="hold" nodeType="withEffect">
                                  <p:stCondLst>
                                    <p:cond delay="0"/>
                                  </p:stCondLst>
                                  <p:childTnLst>
                                    <p:animRot by="-960000">
                                      <p:cBhvr>
                                        <p:cTn id="25" dur="2000" fill="hold"/>
                                        <p:tgtEl>
                                          <p:spTgt spid="23"/>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path" presetSubtype="0" fill="hold" nodeType="clickEffect">
                                  <p:stCondLst>
                                    <p:cond delay="0"/>
                                  </p:stCondLst>
                                  <p:childTnLst>
                                    <p:animMotion origin="layout" path="M -0.02378 -0.14653 L 0.00226 0.16157 " pathEditMode="relative" rAng="0" ptsTypes="AA">
                                      <p:cBhvr>
                                        <p:cTn id="34" dur="4000" fill="hold"/>
                                        <p:tgtEl>
                                          <p:spTgt spid="17"/>
                                        </p:tgtEl>
                                        <p:attrNameLst>
                                          <p:attrName>ppt_x</p:attrName>
                                          <p:attrName>ppt_y</p:attrName>
                                        </p:attrNameLst>
                                      </p:cBhvr>
                                      <p:rCtr x="1302" y="15394"/>
                                    </p:animMotion>
                                  </p:childTnLst>
                                </p:cTn>
                              </p:par>
                              <p:par>
                                <p:cTn id="35" presetID="42" presetClass="path" presetSubtype="0" fill="hold" nodeType="withEffect">
                                  <p:stCondLst>
                                    <p:cond delay="0"/>
                                  </p:stCondLst>
                                  <p:childTnLst>
                                    <p:animMotion origin="layout" path="M 0.01389 -0.16111 L -0.0283 0.14236 " pathEditMode="relative" rAng="0" ptsTypes="AA">
                                      <p:cBhvr>
                                        <p:cTn id="36" dur="4000" fill="hold"/>
                                        <p:tgtEl>
                                          <p:spTgt spid="23"/>
                                        </p:tgtEl>
                                        <p:attrNameLst>
                                          <p:attrName>ppt_x</p:attrName>
                                          <p:attrName>ppt_y</p:attrName>
                                        </p:attrNameLst>
                                      </p:cBhvr>
                                      <p:rCtr x="-2118" y="15162"/>
                                    </p:animMotion>
                                  </p:childTnLst>
                                </p:cTn>
                              </p:par>
                              <p:par>
                                <p:cTn id="37" presetID="8" presetClass="emph" presetSubtype="0" fill="hold" nodeType="withEffect">
                                  <p:stCondLst>
                                    <p:cond delay="0"/>
                                  </p:stCondLst>
                                  <p:childTnLst>
                                    <p:animRot by="1860000">
                                      <p:cBhvr>
                                        <p:cTn id="38" dur="4000" fill="hold"/>
                                        <p:tgtEl>
                                          <p:spTgt spid="17"/>
                                        </p:tgtEl>
                                        <p:attrNameLst>
                                          <p:attrName>r</p:attrName>
                                        </p:attrNameLst>
                                      </p:cBhvr>
                                    </p:animRot>
                                  </p:childTnLst>
                                </p:cTn>
                              </p:par>
                              <p:par>
                                <p:cTn id="39" presetID="8" presetClass="emph" presetSubtype="0" fill="hold" nodeType="withEffect">
                                  <p:stCondLst>
                                    <p:cond delay="0"/>
                                  </p:stCondLst>
                                  <p:childTnLst>
                                    <p:animRot by="1860000">
                                      <p:cBhvr>
                                        <p:cTn id="40" dur="4000" fill="hold"/>
                                        <p:tgtEl>
                                          <p:spTgt spid="23"/>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left)">
                                      <p:cBhvr>
                                        <p:cTn id="4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Double Slit Experiment</a:t>
            </a:r>
          </a:p>
        </p:txBody>
      </p:sp>
      <p:pic>
        <p:nvPicPr>
          <p:cNvPr id="1028" name="Picture 4" descr="Young’s double-slit experimentWhen monochromatic light passing through two narrow slits illuminates a distant screen, a characteristic pattern of bright and dark fringes is observed. This interference pattern is caused by the superposition of overlapping light waves originating from the two slits. Regions of constructive interference, corresponding to bright fringes, are produced when the path difference from the two slits to the fringe is an integral number of wavelengths of the light. Destructive interference and dark fringes are produced when the path difference is a half-integral number of wavelengths.">
            <a:extLst>
              <a:ext uri="{FF2B5EF4-FFF2-40B4-BE49-F238E27FC236}">
                <a16:creationId xmlns:a16="http://schemas.microsoft.com/office/drawing/2014/main" id="{FCA616B3-3E89-4C05-B783-356476CE5B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872" y="1680906"/>
            <a:ext cx="8786529" cy="4342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2247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Double Slit Experiment</a:t>
            </a:r>
          </a:p>
        </p:txBody>
      </p:sp>
      <p:pic>
        <p:nvPicPr>
          <p:cNvPr id="2" name="Picture 1">
            <a:extLst>
              <a:ext uri="{FF2B5EF4-FFF2-40B4-BE49-F238E27FC236}">
                <a16:creationId xmlns:a16="http://schemas.microsoft.com/office/drawing/2014/main" id="{A7FCBEB7-AAEA-453F-931D-35F60C843803}"/>
              </a:ext>
            </a:extLst>
          </p:cNvPr>
          <p:cNvPicPr>
            <a:picLocks noChangeAspect="1"/>
          </p:cNvPicPr>
          <p:nvPr/>
        </p:nvPicPr>
        <p:blipFill>
          <a:blip r:embed="rId2"/>
          <a:stretch>
            <a:fillRect/>
          </a:stretch>
        </p:blipFill>
        <p:spPr>
          <a:xfrm>
            <a:off x="822088" y="1680905"/>
            <a:ext cx="7330069" cy="4230497"/>
          </a:xfrm>
          <a:prstGeom prst="rect">
            <a:avLst/>
          </a:prstGeom>
        </p:spPr>
      </p:pic>
    </p:spTree>
    <p:extLst>
      <p:ext uri="{BB962C8B-B14F-4D97-AF65-F5344CB8AC3E}">
        <p14:creationId xmlns:p14="http://schemas.microsoft.com/office/powerpoint/2010/main" val="18147218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Double Slit Experiment</a:t>
            </a:r>
          </a:p>
        </p:txBody>
      </p:sp>
      <p:pic>
        <p:nvPicPr>
          <p:cNvPr id="1028" name="Picture 4" descr="Joerg Enderlein">
            <a:extLst>
              <a:ext uri="{FF2B5EF4-FFF2-40B4-BE49-F238E27FC236}">
                <a16:creationId xmlns:a16="http://schemas.microsoft.com/office/drawing/2014/main" id="{29DF5176-C5F1-4864-AD4C-1CE119604004}"/>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90738" y="1428695"/>
            <a:ext cx="7791718" cy="4776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9247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Double Slit Experiment</a:t>
            </a:r>
          </a:p>
        </p:txBody>
      </p:sp>
      <p:pic>
        <p:nvPicPr>
          <p:cNvPr id="10244" name="Picture 4" descr="Image result for double slit"/>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023" y="1680906"/>
            <a:ext cx="3508093" cy="2455665"/>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Image result for double sli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36571" y="2283409"/>
            <a:ext cx="4542064" cy="3706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6167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Retrospect</Template>
  <TotalTime>26854</TotalTime>
  <Words>235</Words>
  <Application>Microsoft Office PowerPoint</Application>
  <PresentationFormat>On-screen Show (4:3)</PresentationFormat>
  <Paragraphs>51</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Calibri</vt:lpstr>
      <vt:lpstr>Calibri Light</vt:lpstr>
      <vt:lpstr>Cambria Math</vt:lpstr>
      <vt:lpstr>Ebrima</vt:lpstr>
      <vt:lpstr>Wingdings</vt:lpstr>
      <vt:lpstr>Retrospect</vt:lpstr>
      <vt:lpstr>Diffraction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 - Diffraction</dc:title>
  <dc:creator>Joe Cossette</dc:creator>
  <cp:lastModifiedBy>Joe Cossette</cp:lastModifiedBy>
  <cp:revision>269</cp:revision>
  <dcterms:created xsi:type="dcterms:W3CDTF">2014-08-31T00:23:19Z</dcterms:created>
  <dcterms:modified xsi:type="dcterms:W3CDTF">2021-02-20T21:44:41Z</dcterms:modified>
</cp:coreProperties>
</file>