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99" r:id="rId2"/>
    <p:sldId id="589" r:id="rId3"/>
    <p:sldId id="590" r:id="rId4"/>
    <p:sldId id="591" r:id="rId5"/>
    <p:sldId id="592" r:id="rId6"/>
    <p:sldId id="593" r:id="rId7"/>
    <p:sldId id="594" r:id="rId8"/>
    <p:sldId id="595" r:id="rId9"/>
    <p:sldId id="598" r:id="rId10"/>
    <p:sldId id="602" r:id="rId11"/>
    <p:sldId id="596" r:id="rId12"/>
    <p:sldId id="597" r:id="rId13"/>
    <p:sldId id="60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AA5DC"/>
    <a:srgbClr val="FF00FF"/>
    <a:srgbClr val="F4F6FA"/>
    <a:srgbClr val="002060"/>
    <a:srgbClr val="FF7D7D"/>
    <a:srgbClr val="FECFC6"/>
    <a:srgbClr val="E29DFD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67.png"/><Relationship Id="rId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808" y="758952"/>
            <a:ext cx="7811096" cy="3566160"/>
          </a:xfrm>
        </p:spPr>
        <p:txBody>
          <a:bodyPr>
            <a:normAutofit/>
          </a:bodyPr>
          <a:lstStyle/>
          <a:p>
            <a:r>
              <a:rPr lang="en-US" sz="5400" dirty="0"/>
              <a:t>Polarization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Waves - Light</a:t>
            </a:r>
          </a:p>
        </p:txBody>
      </p:sp>
    </p:spTree>
    <p:extLst>
      <p:ext uri="{BB962C8B-B14F-4D97-AF65-F5344CB8AC3E}">
        <p14:creationId xmlns:p14="http://schemas.microsoft.com/office/powerpoint/2010/main" val="14724499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Calculation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75" y="1442350"/>
            <a:ext cx="8784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After passing through one polarized filter, the intensity of vertically polarized light is 60 W m</a:t>
            </a:r>
            <a:r>
              <a:rPr lang="en-US" sz="2200" baseline="30000" dirty="0">
                <a:latin typeface="+mj-lt"/>
              </a:rPr>
              <a:t>-2</a:t>
            </a:r>
            <a:r>
              <a:rPr lang="en-US" sz="2200" dirty="0">
                <a:latin typeface="+mj-lt"/>
              </a:rPr>
              <a:t>. What is the angle of the analyzer relative to the vertical if the intensity observed is 20 W m</a:t>
            </a:r>
            <a:r>
              <a:rPr lang="en-US" sz="2200" baseline="30000" dirty="0">
                <a:latin typeface="+mj-lt"/>
              </a:rPr>
              <a:t>-2</a:t>
            </a:r>
            <a:r>
              <a:rPr lang="en-US" sz="2200" dirty="0">
                <a:latin typeface="+mj-lt"/>
              </a:rPr>
              <a:t>? </a:t>
            </a:r>
          </a:p>
        </p:txBody>
      </p:sp>
      <p:pic>
        <p:nvPicPr>
          <p:cNvPr id="8" name="Picture 2" descr="Image result for malus's law">
            <a:extLst>
              <a:ext uri="{FF2B5EF4-FFF2-40B4-BE49-F238E27FC236}">
                <a16:creationId xmlns:a16="http://schemas.microsoft.com/office/drawing/2014/main" id="{84E4245E-761F-4083-913A-7A30A1DA8D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r="10147"/>
          <a:stretch/>
        </p:blipFill>
        <p:spPr bwMode="auto">
          <a:xfrm>
            <a:off x="179575" y="3939197"/>
            <a:ext cx="51339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04DA97-E9C8-4832-98C7-FD2102650E46}"/>
              </a:ext>
            </a:extLst>
          </p:cNvPr>
          <p:cNvSpPr/>
          <p:nvPr/>
        </p:nvSpPr>
        <p:spPr>
          <a:xfrm>
            <a:off x="3999100" y="5130079"/>
            <a:ext cx="661988" cy="202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DBC4A3-4560-4EFF-BE27-F9DCC62FFC64}"/>
              </a:ext>
            </a:extLst>
          </p:cNvPr>
          <p:cNvSpPr/>
          <p:nvPr/>
        </p:nvSpPr>
        <p:spPr>
          <a:xfrm>
            <a:off x="2313175" y="4634779"/>
            <a:ext cx="252413" cy="169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7143D8-645D-4A5F-8960-A9A868ACFC49}"/>
              </a:ext>
            </a:extLst>
          </p:cNvPr>
          <p:cNvSpPr/>
          <p:nvPr/>
        </p:nvSpPr>
        <p:spPr>
          <a:xfrm>
            <a:off x="5624944" y="4461841"/>
            <a:ext cx="31732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+mj-lt"/>
              </a:rPr>
              <a:t>What was the intensity of the unpolarized light?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0FDA6FB-6A46-4883-97BD-4FA9BB28759F}"/>
                  </a:ext>
                </a:extLst>
              </p:cNvPr>
              <p:cNvSpPr/>
              <p:nvPr/>
            </p:nvSpPr>
            <p:spPr>
              <a:xfrm>
                <a:off x="322242" y="2542628"/>
                <a:ext cx="24597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32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𝜃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0FDA6FB-6A46-4883-97BD-4FA9BB287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42" y="2542628"/>
                <a:ext cx="245977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E1A2C8-3449-4B63-8B9B-DF4D6C144DEE}"/>
                  </a:ext>
                </a:extLst>
              </p:cNvPr>
              <p:cNvSpPr/>
              <p:nvPr/>
            </p:nvSpPr>
            <p:spPr>
              <a:xfrm>
                <a:off x="346928" y="3162106"/>
                <a:ext cx="28277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0</m:t>
                          </m:r>
                        </m:sub>
                      </m:sSub>
                      <m:r>
                        <a:rPr lang="en-US" sz="32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 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200" b="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cos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⁡</m:t>
                          </m:r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𝜃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E1A2C8-3449-4B63-8B9B-DF4D6C144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28" y="3162106"/>
                <a:ext cx="282776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6CE8976-8280-4537-87F9-0D258B2DE96F}"/>
                  </a:ext>
                </a:extLst>
              </p:cNvPr>
              <p:cNvSpPr/>
              <p:nvPr/>
            </p:nvSpPr>
            <p:spPr>
              <a:xfrm>
                <a:off x="3600041" y="2541222"/>
                <a:ext cx="28643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20=</m:t>
                      </m:r>
                      <m:r>
                        <a:rPr lang="en-US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6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0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n-US" sz="2800" b="0" i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cos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⁡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𝜃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6CE8976-8280-4537-87F9-0D258B2DE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41" y="2541222"/>
                <a:ext cx="286431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4642A5E-B330-4130-9884-5525B9CF4AD4}"/>
                  </a:ext>
                </a:extLst>
              </p:cNvPr>
              <p:cNvSpPr/>
              <p:nvPr/>
            </p:nvSpPr>
            <p:spPr>
              <a:xfrm>
                <a:off x="3833080" y="3118976"/>
                <a:ext cx="2960939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𝜃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cos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Ebrima" panose="02000000000000000000" pitchFamily="2" charset="0"/>
                                  <a:cs typeface="Ebrima" panose="02000000000000000000" pitchFamily="2" charset="0"/>
                                </a:rPr>
                              </m:ctrlPr>
                            </m:radPr>
                            <m:deg/>
                            <m:e>
                              <m:box>
                                <m:boxPr>
                                  <m:ctrlPr>
                                    <a:rPr lang="en-US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Ebrima" panose="02000000000000000000" pitchFamily="2" charset="0"/>
                                      <a:cs typeface="Ebrima" panose="02000000000000000000" pitchFamily="2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8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Ebrima" panose="02000000000000000000" pitchFamily="2" charset="0"/>
                                          <a:cs typeface="Ebrima" panose="02000000000000000000" pitchFamily="2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Ebrima" panose="02000000000000000000" pitchFamily="2" charset="0"/>
                                          <a:cs typeface="Ebrima" panose="02000000000000000000" pitchFamily="2" charset="0"/>
                                        </a:rPr>
                                        <m:t>2</m:t>
                                      </m:r>
                                      <m:r>
                                        <a:rPr lang="en-US" sz="28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Ebrima" panose="02000000000000000000" pitchFamily="2" charset="0"/>
                                          <a:cs typeface="Ebrima" panose="02000000000000000000" pitchFamily="2" charset="0"/>
                                        </a:rPr>
                                        <m:t>0</m:t>
                                      </m:r>
                                    </m:num>
                                    <m:den>
                                      <m:r>
                                        <a:rPr lang="en-US" sz="28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Ebrima" panose="02000000000000000000" pitchFamily="2" charset="0"/>
                                          <a:cs typeface="Ebrima" panose="02000000000000000000" pitchFamily="2" charset="0"/>
                                        </a:rPr>
                                        <m:t>60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rad>
                        </m:e>
                      </m:d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4642A5E-B330-4130-9884-5525B9CF4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80" y="3118976"/>
                <a:ext cx="2960939" cy="10604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0CBF323C-8E8D-4F7A-A77A-DD94CA3E62BE}"/>
              </a:ext>
            </a:extLst>
          </p:cNvPr>
          <p:cNvSpPr/>
          <p:nvPr/>
        </p:nvSpPr>
        <p:spPr>
          <a:xfrm>
            <a:off x="5624944" y="5332485"/>
            <a:ext cx="1830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120 W m</a:t>
            </a:r>
            <a:r>
              <a:rPr lang="en-US" sz="28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28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D1A25E-0D45-4774-8422-9C488AFADC95}"/>
              </a:ext>
            </a:extLst>
          </p:cNvPr>
          <p:cNvSpPr/>
          <p:nvPr/>
        </p:nvSpPr>
        <p:spPr>
          <a:xfrm>
            <a:off x="5962649" y="5855705"/>
            <a:ext cx="2767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Loses 50% from first filter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2B9616E-5162-45DE-B7BF-4D90BA56C841}"/>
                  </a:ext>
                </a:extLst>
              </p:cNvPr>
              <p:cNvSpPr/>
              <p:nvPr/>
            </p:nvSpPr>
            <p:spPr>
              <a:xfrm>
                <a:off x="6654770" y="3405876"/>
                <a:ext cx="15641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𝟓𝟒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𝟕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2B9616E-5162-45DE-B7BF-4D90BA56C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770" y="3405876"/>
                <a:ext cx="156414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533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isn’t the only way</a:t>
            </a:r>
          </a:p>
        </p:txBody>
      </p:sp>
      <p:pic>
        <p:nvPicPr>
          <p:cNvPr id="8194" name="Picture 2" descr="Image result for polarization from ref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680906"/>
            <a:ext cx="53721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polarized sunglass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0" b="19665"/>
          <a:stretch/>
        </p:blipFill>
        <p:spPr bwMode="auto">
          <a:xfrm>
            <a:off x="5210174" y="4133849"/>
            <a:ext cx="35655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796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3D Movies?</a:t>
            </a:r>
          </a:p>
        </p:txBody>
      </p:sp>
      <p:pic>
        <p:nvPicPr>
          <p:cNvPr id="10242" name="Picture 2" descr="Image result for 3d movie glas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" t="28682" r="50698" b="11436"/>
          <a:stretch/>
        </p:blipFill>
        <p:spPr bwMode="auto">
          <a:xfrm>
            <a:off x="5295900" y="3545350"/>
            <a:ext cx="3657600" cy="259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Image result for 3d movie glas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531726"/>
            <a:ext cx="4762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50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2" y="1587032"/>
            <a:ext cx="83514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transformation that takes place when unpolarized light is polarized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interaction between two polarized filters at different orientations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Malus’s Law to calculate the change in intensity when passing through polarized filters</a:t>
            </a: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is a Transverse Wave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77" y="1531726"/>
            <a:ext cx="3874000" cy="17366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637" y="3397623"/>
            <a:ext cx="3721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This isn’t the whole story though…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6873453" y="2134638"/>
            <a:ext cx="1" cy="146304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873453" y="3591077"/>
            <a:ext cx="1" cy="146964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B11807-8E09-4562-8EE5-9102C031E1B7}"/>
              </a:ext>
            </a:extLst>
          </p:cNvPr>
          <p:cNvCxnSpPr>
            <a:cxnSpLocks/>
          </p:cNvCxnSpPr>
          <p:nvPr/>
        </p:nvCxnSpPr>
        <p:spPr>
          <a:xfrm flipH="1">
            <a:off x="5414778" y="3597678"/>
            <a:ext cx="2926080" cy="0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5B627D7-4CE4-4D8A-B736-F47F9A6CD899}"/>
              </a:ext>
            </a:extLst>
          </p:cNvPr>
          <p:cNvCxnSpPr>
            <a:cxnSpLocks/>
          </p:cNvCxnSpPr>
          <p:nvPr/>
        </p:nvCxnSpPr>
        <p:spPr>
          <a:xfrm flipH="1" flipV="1">
            <a:off x="5843292" y="2563152"/>
            <a:ext cx="2069052" cy="2069052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F84FCB-EA09-4646-AFA0-01EB3E975785}"/>
              </a:ext>
            </a:extLst>
          </p:cNvPr>
          <p:cNvCxnSpPr>
            <a:cxnSpLocks/>
          </p:cNvCxnSpPr>
          <p:nvPr/>
        </p:nvCxnSpPr>
        <p:spPr>
          <a:xfrm flipV="1">
            <a:off x="5843292" y="2563152"/>
            <a:ext cx="2069052" cy="2069052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D4FEC3-3590-4783-A8A4-F24898CE1E3C}"/>
              </a:ext>
            </a:extLst>
          </p:cNvPr>
          <p:cNvCxnSpPr>
            <a:cxnSpLocks/>
          </p:cNvCxnSpPr>
          <p:nvPr/>
        </p:nvCxnSpPr>
        <p:spPr>
          <a:xfrm flipH="1" flipV="1">
            <a:off x="6357257" y="2248506"/>
            <a:ext cx="1069117" cy="2685142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CDCD0F5-96F2-4574-A422-FC998367F25D}"/>
              </a:ext>
            </a:extLst>
          </p:cNvPr>
          <p:cNvCxnSpPr>
            <a:cxnSpLocks/>
          </p:cNvCxnSpPr>
          <p:nvPr/>
        </p:nvCxnSpPr>
        <p:spPr>
          <a:xfrm flipV="1">
            <a:off x="6353500" y="2248506"/>
            <a:ext cx="1072875" cy="2685142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1C5EA84-DF86-47C4-9C5F-277397EDD010}"/>
              </a:ext>
            </a:extLst>
          </p:cNvPr>
          <p:cNvCxnSpPr>
            <a:cxnSpLocks/>
          </p:cNvCxnSpPr>
          <p:nvPr/>
        </p:nvCxnSpPr>
        <p:spPr>
          <a:xfrm flipH="1" flipV="1">
            <a:off x="5558972" y="3048921"/>
            <a:ext cx="2641601" cy="1144011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55373AF-5345-4B7B-9F05-A40372015894}"/>
              </a:ext>
            </a:extLst>
          </p:cNvPr>
          <p:cNvCxnSpPr>
            <a:cxnSpLocks/>
          </p:cNvCxnSpPr>
          <p:nvPr/>
        </p:nvCxnSpPr>
        <p:spPr>
          <a:xfrm flipH="1">
            <a:off x="5558972" y="3048921"/>
            <a:ext cx="2641601" cy="1144011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C3F9815-12C3-436F-8F61-1B98E13D296C}"/>
              </a:ext>
            </a:extLst>
          </p:cNvPr>
          <p:cNvSpPr txBox="1"/>
          <p:nvPr/>
        </p:nvSpPr>
        <p:spPr>
          <a:xfrm>
            <a:off x="628802" y="4138869"/>
            <a:ext cx="4072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unpolarized, light can be thought of as oscillating at every perpendicular to the wave’s motion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B02A61-A3B8-42FE-9C4A-FEF92FABBAA4}"/>
              </a:ext>
            </a:extLst>
          </p:cNvPr>
          <p:cNvSpPr txBox="1"/>
          <p:nvPr/>
        </p:nvSpPr>
        <p:spPr>
          <a:xfrm>
            <a:off x="5410415" y="5191945"/>
            <a:ext cx="2926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Diagram of a light ray coming out of the page</a:t>
            </a:r>
          </a:p>
        </p:txBody>
      </p:sp>
      <p:sp>
        <p:nvSpPr>
          <p:cNvPr id="4" name="Oval 3"/>
          <p:cNvSpPr/>
          <p:nvPr/>
        </p:nvSpPr>
        <p:spPr>
          <a:xfrm>
            <a:off x="6782013" y="350623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40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3000" decel="9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2.5E-6 -0.21088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21088 L -2.5E-6 0.21088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path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21088 L -2.5E-6 2.96296E-6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4" grpId="0" animBg="1"/>
      <p:bldP spid="4" grpId="1" animBg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Polarizers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The action of a polaris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9" y="1531726"/>
            <a:ext cx="4616426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6B4A7C-ED4F-48F4-AD87-301F19A19A6D}"/>
              </a:ext>
            </a:extLst>
          </p:cNvPr>
          <p:cNvSpPr txBox="1"/>
          <p:nvPr/>
        </p:nvSpPr>
        <p:spPr>
          <a:xfrm>
            <a:off x="4078598" y="4720441"/>
            <a:ext cx="4616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Unpolarized light loses 50% intensity when passing through a polarizer</a:t>
            </a:r>
          </a:p>
        </p:txBody>
      </p:sp>
    </p:spTree>
    <p:extLst>
      <p:ext uri="{BB962C8B-B14F-4D97-AF65-F5344CB8AC3E}">
        <p14:creationId xmlns:p14="http://schemas.microsoft.com/office/powerpoint/2010/main" val="2712728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Polarized Light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Image result for polarizing 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9" y="1300766"/>
            <a:ext cx="57150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olarizing 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232" y="4391191"/>
            <a:ext cx="3318436" cy="185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19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Malus’ Law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Image result for malus's la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r="10147"/>
          <a:stretch/>
        </p:blipFill>
        <p:spPr bwMode="auto">
          <a:xfrm>
            <a:off x="342900" y="1680906"/>
            <a:ext cx="51339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62425" y="2871788"/>
            <a:ext cx="661988" cy="202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76500" y="2376488"/>
            <a:ext cx="252413" cy="169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5476874" y="1531726"/>
              <a:ext cx="3324225" cy="110669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324225">
                      <a:extLst>
                        <a:ext uri="{9D8B030D-6E8A-4147-A177-3AD203B41FA5}">
                          <a16:colId xmlns:a16="http://schemas.microsoft.com/office/drawing/2014/main" val="533721883"/>
                        </a:ext>
                      </a:extLst>
                    </a:gridCol>
                  </a:tblGrid>
                  <a:tr h="11066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Ebrima" panose="02000000000000000000" pitchFamily="2" charset="0"/>
                                    <a:cs typeface="Ebrima" panose="02000000000000000000" pitchFamily="2" charset="0"/>
                                  </a:rPr>
                                  <m:t>𝑰</m:t>
                                </m:r>
                                <m:r>
                                  <a:rPr lang="en-US" sz="4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Ebrima" panose="02000000000000000000" pitchFamily="2" charset="0"/>
                                    <a:cs typeface="Ebrima" panose="02000000000000000000" pitchFamily="2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en-US" sz="4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Ebrima" panose="02000000000000000000" pitchFamily="2" charset="0"/>
                                    <a:cs typeface="Ebrima" panose="02000000000000000000" pitchFamily="2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  <m:t>𝒄𝒐𝒔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ea typeface="Ebrima" panose="02000000000000000000" pitchFamily="2" charset="0"/>
                                        <a:cs typeface="Ebrima" panose="02000000000000000000" pitchFamily="2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Ebrima" panose="02000000000000000000" pitchFamily="2" charset="0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632716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4728009"/>
                  </p:ext>
                </p:extLst>
              </p:nvPr>
            </p:nvGraphicFramePr>
            <p:xfrm>
              <a:off x="5476874" y="1531726"/>
              <a:ext cx="3324225" cy="1106699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3324225">
                      <a:extLst>
                        <a:ext uri="{9D8B030D-6E8A-4147-A177-3AD203B41FA5}">
                          <a16:colId xmlns:a16="http://schemas.microsoft.com/office/drawing/2014/main" val="533721883"/>
                        </a:ext>
                      </a:extLst>
                    </a:gridCol>
                  </a:tblGrid>
                  <a:tr h="11066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3" t="-549" r="-366" b="-10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32716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E82EBF9-114B-4556-B9F5-6CBAC53A4CAE}"/>
              </a:ext>
            </a:extLst>
          </p:cNvPr>
          <p:cNvSpPr txBox="1"/>
          <p:nvPr/>
        </p:nvSpPr>
        <p:spPr>
          <a:xfrm>
            <a:off x="2643697" y="1753136"/>
            <a:ext cx="532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US" sz="4000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endParaRPr lang="en-US" sz="40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EA456F-63AF-437C-BFC7-4A8D910E54A8}"/>
              </a:ext>
            </a:extLst>
          </p:cNvPr>
          <p:cNvSpPr txBox="1"/>
          <p:nvPr/>
        </p:nvSpPr>
        <p:spPr>
          <a:xfrm>
            <a:off x="4493419" y="2461022"/>
            <a:ext cx="532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4E9E85-2895-4480-B461-1AF85B0CB40C}"/>
              </a:ext>
            </a:extLst>
          </p:cNvPr>
          <p:cNvGrpSpPr/>
          <p:nvPr/>
        </p:nvGrpSpPr>
        <p:grpSpPr>
          <a:xfrm>
            <a:off x="3961038" y="1753136"/>
            <a:ext cx="532380" cy="792421"/>
            <a:chOff x="3961038" y="1753136"/>
            <a:chExt cx="532380" cy="79242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F77753-DB5B-43EE-BD53-0190C908C323}"/>
                </a:ext>
              </a:extLst>
            </p:cNvPr>
            <p:cNvSpPr txBox="1"/>
            <p:nvPr/>
          </p:nvSpPr>
          <p:spPr>
            <a:xfrm>
              <a:off x="3961038" y="1753136"/>
              <a:ext cx="5323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θ</a:t>
              </a:r>
              <a:endPara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C614F48-CD25-427E-8409-CC95E91D2D2A}"/>
                </a:ext>
              </a:extLst>
            </p:cNvPr>
            <p:cNvCxnSpPr/>
            <p:nvPr/>
          </p:nvCxnSpPr>
          <p:spPr>
            <a:xfrm flipH="1">
              <a:off x="4060285" y="2327775"/>
              <a:ext cx="64550" cy="21778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1A38906-DC50-4400-9A80-711C1BF25360}"/>
              </a:ext>
            </a:extLst>
          </p:cNvPr>
          <p:cNvSpPr txBox="1"/>
          <p:nvPr/>
        </p:nvSpPr>
        <p:spPr>
          <a:xfrm>
            <a:off x="5802198" y="2933077"/>
            <a:ext cx="3172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angle between filters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C10F9C-5BAF-466A-8B0D-9DD8DB466B2E}"/>
              </a:ext>
            </a:extLst>
          </p:cNvPr>
          <p:cNvGrpSpPr/>
          <p:nvPr/>
        </p:nvGrpSpPr>
        <p:grpSpPr>
          <a:xfrm>
            <a:off x="5628365" y="3670649"/>
            <a:ext cx="3172734" cy="909380"/>
            <a:chOff x="5628365" y="3670649"/>
            <a:chExt cx="3172734" cy="9093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F45C179-E2F9-4013-836E-961CE85157B0}"/>
                    </a:ext>
                  </a:extLst>
                </p:cNvPr>
                <p:cNvSpPr/>
                <p:nvPr/>
              </p:nvSpPr>
              <p:spPr>
                <a:xfrm>
                  <a:off x="6023869" y="4047063"/>
                  <a:ext cx="2576411" cy="5329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𝑰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(</m:t>
                            </m:r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𝒄𝒐𝒔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Ebrima" panose="02000000000000000000" pitchFamily="2" charset="0"/>
                              </a:rPr>
                              <m:t>𝜽</m:t>
                            </m:r>
                            <m:r>
                              <a:rPr lang="en-US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Ebrima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sz="28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F45C179-E2F9-4013-836E-961CE85157B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3869" y="4047063"/>
                  <a:ext cx="2576411" cy="53296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9D2B50-2128-4990-91E8-54B2F43E0A5D}"/>
                </a:ext>
              </a:extLst>
            </p:cNvPr>
            <p:cNvSpPr txBox="1"/>
            <p:nvPr/>
          </p:nvSpPr>
          <p:spPr>
            <a:xfrm>
              <a:off x="5628365" y="3670649"/>
              <a:ext cx="31727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Same thing 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8532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531726"/>
            <a:ext cx="8503068" cy="2687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8BD42D1-ED42-426B-9851-2176C0A62027}"/>
              </a:ext>
            </a:extLst>
          </p:cNvPr>
          <p:cNvSpPr/>
          <p:nvPr/>
        </p:nvSpPr>
        <p:spPr>
          <a:xfrm>
            <a:off x="435429" y="3802743"/>
            <a:ext cx="957942" cy="304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38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Loses Intensity Twice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Image result for malus's la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8" r="10147"/>
          <a:stretch/>
        </p:blipFill>
        <p:spPr bwMode="auto">
          <a:xfrm>
            <a:off x="342900" y="1680906"/>
            <a:ext cx="51339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62425" y="2871788"/>
            <a:ext cx="661988" cy="202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76500" y="2376488"/>
            <a:ext cx="252413" cy="169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ED8BEE-5AAE-4332-B751-BE2AF475C6E5}"/>
              </a:ext>
            </a:extLst>
          </p:cNvPr>
          <p:cNvGrpSpPr/>
          <p:nvPr/>
        </p:nvGrpSpPr>
        <p:grpSpPr>
          <a:xfrm>
            <a:off x="285469" y="2555773"/>
            <a:ext cx="1685751" cy="1858221"/>
            <a:chOff x="285469" y="2555773"/>
            <a:chExt cx="1685751" cy="1858221"/>
          </a:xfrm>
        </p:grpSpPr>
        <p:sp>
          <p:nvSpPr>
            <p:cNvPr id="3" name="Arc 2">
              <a:extLst>
                <a:ext uri="{FF2B5EF4-FFF2-40B4-BE49-F238E27FC236}">
                  <a16:creationId xmlns:a16="http://schemas.microsoft.com/office/drawing/2014/main" id="{EE6C0745-4B4C-4509-843C-37B6D510410F}"/>
                </a:ext>
              </a:extLst>
            </p:cNvPr>
            <p:cNvSpPr/>
            <p:nvPr/>
          </p:nvSpPr>
          <p:spPr>
            <a:xfrm rot="874232">
              <a:off x="374649" y="2555773"/>
              <a:ext cx="1596571" cy="1339527"/>
            </a:xfrm>
            <a:prstGeom prst="arc">
              <a:avLst>
                <a:gd name="adj1" fmla="val 1983728"/>
                <a:gd name="adj2" fmla="val 10649884"/>
              </a:avLst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1FB3E3-C212-4C8E-B23E-AF774C8AC183}"/>
                </a:ext>
              </a:extLst>
            </p:cNvPr>
            <p:cNvSpPr txBox="1"/>
            <p:nvPr/>
          </p:nvSpPr>
          <p:spPr>
            <a:xfrm>
              <a:off x="285469" y="3890774"/>
              <a:ext cx="1010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-50%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B37FFD1-5B12-42CE-AEEF-2F714EE61ADE}"/>
              </a:ext>
            </a:extLst>
          </p:cNvPr>
          <p:cNvSpPr txBox="1"/>
          <p:nvPr/>
        </p:nvSpPr>
        <p:spPr>
          <a:xfrm>
            <a:off x="5726396" y="1768524"/>
            <a:ext cx="2871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50% loss when unpolarized light is polarized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7D80A-5067-461D-9C05-8591024C5FF5}"/>
              </a:ext>
            </a:extLst>
          </p:cNvPr>
          <p:cNvSpPr txBox="1"/>
          <p:nvPr/>
        </p:nvSpPr>
        <p:spPr>
          <a:xfrm>
            <a:off x="5726396" y="3341083"/>
            <a:ext cx="3233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Equation calculates loss through subsequent filters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014DC5-1E43-4BB6-B88F-CCD806EA1BE0}"/>
              </a:ext>
            </a:extLst>
          </p:cNvPr>
          <p:cNvGrpSpPr/>
          <p:nvPr/>
        </p:nvGrpSpPr>
        <p:grpSpPr>
          <a:xfrm>
            <a:off x="1640954" y="3036529"/>
            <a:ext cx="2175917" cy="2028238"/>
            <a:chOff x="1640954" y="3036529"/>
            <a:chExt cx="2175917" cy="2028238"/>
          </a:xfrm>
        </p:grpSpPr>
        <p:sp>
          <p:nvSpPr>
            <p:cNvPr id="8" name="Arc 7">
              <a:extLst>
                <a:ext uri="{FF2B5EF4-FFF2-40B4-BE49-F238E27FC236}">
                  <a16:creationId xmlns:a16="http://schemas.microsoft.com/office/drawing/2014/main" id="{AE7365DA-765C-427E-B4E2-C960B709C973}"/>
                </a:ext>
              </a:extLst>
            </p:cNvPr>
            <p:cNvSpPr/>
            <p:nvPr/>
          </p:nvSpPr>
          <p:spPr>
            <a:xfrm rot="874232">
              <a:off x="1678215" y="3036529"/>
              <a:ext cx="1596571" cy="1339527"/>
            </a:xfrm>
            <a:prstGeom prst="arc">
              <a:avLst>
                <a:gd name="adj1" fmla="val 231581"/>
                <a:gd name="adj2" fmla="val 9079727"/>
              </a:avLst>
            </a:prstGeom>
            <a:ln w="571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B8A50EAB-35E4-4B29-949F-08268AC48F7B}"/>
                    </a:ext>
                  </a:extLst>
                </p:cNvPr>
                <p:cNvSpPr/>
                <p:nvPr/>
              </p:nvSpPr>
              <p:spPr>
                <a:xfrm>
                  <a:off x="1640954" y="4541547"/>
                  <a:ext cx="217591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𝐼</m:t>
                        </m:r>
                        <m:r>
                          <a:rPr lang="en-US" sz="28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</m:ctrlPr>
                          </m:sSubPr>
                          <m:e>
                            <m:r>
                              <a:rPr lang="en-US" sz="28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Ebrima" panose="02000000000000000000" pitchFamily="2" charset="0"/>
                                <a:cs typeface="Ebrima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Ebrima" panose="02000000000000000000" pitchFamily="2" charset="0"/>
                          </a:rPr>
                          <m:t>𝜃</m:t>
                        </m:r>
                      </m:oMath>
                    </m:oMathPara>
                  </a14:m>
                  <a:endParaRPr lang="en-US" sz="28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B8A50EAB-35E4-4B29-949F-08268AC48F7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0954" y="4541547"/>
                  <a:ext cx="2175917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004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 Difference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75" y="1531726"/>
            <a:ext cx="8784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The intensity of plane polarized light, at 40° to the vertical is </a:t>
            </a:r>
            <a:r>
              <a:rPr lang="en-US" sz="2200" i="1" dirty="0">
                <a:latin typeface="+mj-lt"/>
              </a:rPr>
              <a:t>I</a:t>
            </a:r>
            <a:r>
              <a:rPr lang="en-US" sz="2200" i="1" baseline="-25000" dirty="0">
                <a:latin typeface="+mj-lt"/>
              </a:rPr>
              <a:t>0</a:t>
            </a:r>
            <a:r>
              <a:rPr lang="en-US" sz="2200" dirty="0">
                <a:latin typeface="+mj-lt"/>
              </a:rPr>
              <a:t>. After passing through an analyzer at 60° to the vertical, what is the intensity measured?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B77FE4-A0C8-457A-A824-25790A873F9B}"/>
                  </a:ext>
                </a:extLst>
              </p:cNvPr>
              <p:cNvSpPr/>
              <p:nvPr/>
            </p:nvSpPr>
            <p:spPr>
              <a:xfrm>
                <a:off x="423392" y="3519288"/>
                <a:ext cx="485600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𝜃</m:t>
                      </m:r>
                      <m:r>
                        <a:rPr lang="en-US" sz="40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=60°−40°=20°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B77FE4-A0C8-457A-A824-25790A873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92" y="3519288"/>
                <a:ext cx="485600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7DFAD8E-0A12-48B4-ADAB-E8E8F9359FD4}"/>
                  </a:ext>
                </a:extLst>
              </p:cNvPr>
              <p:cNvSpPr/>
              <p:nvPr/>
            </p:nvSpPr>
            <p:spPr>
              <a:xfrm>
                <a:off x="413766" y="4512976"/>
                <a:ext cx="637469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Ebrima" panose="02000000000000000000" pitchFamily="2" charset="0"/>
                        <a:cs typeface="Ebrima" panose="02000000000000000000" pitchFamily="2" charset="0"/>
                      </a:rPr>
                      <m:t>𝐼</m:t>
                    </m:r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Ebrima" panose="02000000000000000000" pitchFamily="2" charset="0"/>
                        <a:cs typeface="Ebrima" panose="02000000000000000000" pitchFamily="2" charset="0"/>
                      </a:rPr>
                      <m:t>=</m:t>
                    </m:r>
                    <m:sSub>
                      <m:sSubPr>
                        <m:ctrlP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</m:ctrlPr>
                      </m:sSubPr>
                      <m:e>
                        <m:r>
                          <a:rPr lang="en-US" sz="40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𝐼</m:t>
                        </m:r>
                      </m:e>
                      <m:sub>
                        <m:r>
                          <a:rPr lang="en-US" sz="40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0</m:t>
                        </m:r>
                      </m:sub>
                    </m:sSub>
                    <m:r>
                      <a:rPr lang="en-US" sz="4000" b="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Ebrima" panose="02000000000000000000" pitchFamily="2" charset="0"/>
                        <a:cs typeface="Ebrima" panose="02000000000000000000" pitchFamily="2" charset="0"/>
                      </a:rPr>
                      <m:t> 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𝑐𝑜𝑠</m:t>
                        </m:r>
                      </m:e>
                      <m:sup>
                        <m:r>
                          <a:rPr lang="en-US" sz="4000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Ebrima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Ebrima" panose="02000000000000000000" pitchFamily="2" charset="0"/>
                          </a:rPr>
                          <m:t>20°</m:t>
                        </m:r>
                      </m:e>
                    </m:d>
                    <m:r>
                      <a:rPr lang="en-US" sz="4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Ebrima" panose="02000000000000000000" pitchFamily="2" charset="0"/>
                      </a:rPr>
                      <m:t>=0.883</m:t>
                    </m:r>
                  </m:oMath>
                </a14:m>
                <a:r>
                  <a:rPr lang="en-US" sz="4000" dirty="0">
                    <a:solidFill>
                      <a:srgbClr val="C00000"/>
                    </a:solidFill>
                    <a:ea typeface="Ebrima" panose="02000000000000000000" pitchFamily="2" charset="0"/>
                    <a:cs typeface="Ebrima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𝑰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Ebrima" panose="02000000000000000000" pitchFamily="2" charset="0"/>
                            <a:cs typeface="Ebrima" panose="02000000000000000000" pitchFamily="2" charset="0"/>
                          </a:rPr>
                          <m:t>𝟎</m:t>
                        </m:r>
                      </m:sub>
                    </m:sSub>
                    <m:r>
                      <a:rPr lang="en-US" sz="4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Ebrima" panose="02000000000000000000" pitchFamily="2" charset="0"/>
                        <a:cs typeface="Ebrima" panose="02000000000000000000" pitchFamily="2" charset="0"/>
                      </a:rPr>
                      <m:t> </m:t>
                    </m:r>
                  </m:oMath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7DFAD8E-0A12-48B4-ADAB-E8E8F9359F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66" y="4512976"/>
                <a:ext cx="637469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206326A2-735E-4A7B-9DD7-5A7DA7497F3B}"/>
              </a:ext>
            </a:extLst>
          </p:cNvPr>
          <p:cNvGrpSpPr/>
          <p:nvPr/>
        </p:nvGrpSpPr>
        <p:grpSpPr>
          <a:xfrm>
            <a:off x="4113725" y="5220862"/>
            <a:ext cx="3283468" cy="964895"/>
            <a:chOff x="4113725" y="5220862"/>
            <a:chExt cx="3283468" cy="9648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4163AE6-5A74-4397-8E70-04A94A6017A9}"/>
                </a:ext>
              </a:extLst>
            </p:cNvPr>
            <p:cNvSpPr txBox="1"/>
            <p:nvPr/>
          </p:nvSpPr>
          <p:spPr>
            <a:xfrm>
              <a:off x="4113725" y="5816425"/>
              <a:ext cx="3283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88.3% of the original intensity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BA2B0E9-431D-464B-A8AE-660EB655AB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8893" y="5220862"/>
              <a:ext cx="0" cy="522713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6FF9FB-A1F8-42B0-B87E-CCEB0458EC33}"/>
              </a:ext>
            </a:extLst>
          </p:cNvPr>
          <p:cNvGrpSpPr/>
          <p:nvPr/>
        </p:nvGrpSpPr>
        <p:grpSpPr>
          <a:xfrm rot="2400000">
            <a:off x="6523528" y="2591845"/>
            <a:ext cx="1828800" cy="1841462"/>
            <a:chOff x="1482720" y="2128837"/>
            <a:chExt cx="1828800" cy="184146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758729-340B-45E5-9F7A-F847A438D5FB}"/>
                </a:ext>
              </a:extLst>
            </p:cNvPr>
            <p:cNvCxnSpPr/>
            <p:nvPr/>
          </p:nvCxnSpPr>
          <p:spPr>
            <a:xfrm>
              <a:off x="1566863" y="2695575"/>
              <a:ext cx="0" cy="733425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FD9BCC9-5FFB-4C83-9E64-F79D1C3E19B7}"/>
                </a:ext>
              </a:extLst>
            </p:cNvPr>
            <p:cNvCxnSpPr>
              <a:cxnSpLocks/>
            </p:cNvCxnSpPr>
            <p:nvPr/>
          </p:nvCxnSpPr>
          <p:spPr>
            <a:xfrm>
              <a:off x="1686096" y="2457444"/>
              <a:ext cx="0" cy="118872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887EA71-99D8-4185-8E8E-EA22E45BB113}"/>
                </a:ext>
              </a:extLst>
            </p:cNvPr>
            <p:cNvCxnSpPr/>
            <p:nvPr/>
          </p:nvCxnSpPr>
          <p:spPr>
            <a:xfrm>
              <a:off x="1805329" y="2371730"/>
              <a:ext cx="0" cy="137160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CD84C4F-A01F-4CF3-BB2E-9EE9ADDBBAD1}"/>
                </a:ext>
              </a:extLst>
            </p:cNvPr>
            <p:cNvCxnSpPr/>
            <p:nvPr/>
          </p:nvCxnSpPr>
          <p:spPr>
            <a:xfrm>
              <a:off x="1924562" y="2265363"/>
              <a:ext cx="0" cy="1581912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16DC2DF-A7B4-4BBB-A573-84B7A2B2E7D9}"/>
                </a:ext>
              </a:extLst>
            </p:cNvPr>
            <p:cNvCxnSpPr/>
            <p:nvPr/>
          </p:nvCxnSpPr>
          <p:spPr>
            <a:xfrm>
              <a:off x="2043795" y="2205040"/>
              <a:ext cx="0" cy="169164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189B5E2-6C9D-4807-BD5D-1EC77C4BE8A4}"/>
                </a:ext>
              </a:extLst>
            </p:cNvPr>
            <p:cNvCxnSpPr/>
            <p:nvPr/>
          </p:nvCxnSpPr>
          <p:spPr>
            <a:xfrm>
              <a:off x="2163028" y="2157374"/>
              <a:ext cx="0" cy="178308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31500D-AF72-48D3-B096-838C88D4CCFD}"/>
                </a:ext>
              </a:extLst>
            </p:cNvPr>
            <p:cNvCxnSpPr>
              <a:cxnSpLocks/>
            </p:cNvCxnSpPr>
            <p:nvPr/>
          </p:nvCxnSpPr>
          <p:spPr>
            <a:xfrm>
              <a:off x="2282261" y="2141499"/>
              <a:ext cx="0" cy="182880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8900FF2-7C9F-42C2-BF0C-21DF036D8903}"/>
                </a:ext>
              </a:extLst>
            </p:cNvPr>
            <p:cNvCxnSpPr>
              <a:cxnSpLocks/>
            </p:cNvCxnSpPr>
            <p:nvPr/>
          </p:nvCxnSpPr>
          <p:spPr>
            <a:xfrm>
              <a:off x="2401494" y="2128837"/>
              <a:ext cx="0" cy="182880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FD51FD-524D-4B7B-BDD4-5233640B461B}"/>
                </a:ext>
              </a:extLst>
            </p:cNvPr>
            <p:cNvCxnSpPr/>
            <p:nvPr/>
          </p:nvCxnSpPr>
          <p:spPr>
            <a:xfrm>
              <a:off x="2520727" y="2141499"/>
              <a:ext cx="0" cy="1811376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5B456E-A9DF-4316-9F1D-0E56DC271F78}"/>
                </a:ext>
              </a:extLst>
            </p:cNvPr>
            <p:cNvCxnSpPr/>
            <p:nvPr/>
          </p:nvCxnSpPr>
          <p:spPr>
            <a:xfrm>
              <a:off x="2639960" y="2176463"/>
              <a:ext cx="0" cy="1747837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BFD8B27-7878-48F6-B70E-6BABE5E195DB}"/>
                </a:ext>
              </a:extLst>
            </p:cNvPr>
            <p:cNvCxnSpPr/>
            <p:nvPr/>
          </p:nvCxnSpPr>
          <p:spPr>
            <a:xfrm>
              <a:off x="2759193" y="2221706"/>
              <a:ext cx="0" cy="165735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904C77D-940F-415A-8AD0-E322A5D9F52D}"/>
                </a:ext>
              </a:extLst>
            </p:cNvPr>
            <p:cNvCxnSpPr/>
            <p:nvPr/>
          </p:nvCxnSpPr>
          <p:spPr>
            <a:xfrm>
              <a:off x="2878426" y="2269331"/>
              <a:ext cx="0" cy="1566863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CE9015A-146B-456D-B433-02D1160CDC90}"/>
                </a:ext>
              </a:extLst>
            </p:cNvPr>
            <p:cNvCxnSpPr/>
            <p:nvPr/>
          </p:nvCxnSpPr>
          <p:spPr>
            <a:xfrm>
              <a:off x="2997659" y="2344738"/>
              <a:ext cx="0" cy="141732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27B40A8-9B16-4ACA-A2C9-442B1C70E04F}"/>
                </a:ext>
              </a:extLst>
            </p:cNvPr>
            <p:cNvCxnSpPr/>
            <p:nvPr/>
          </p:nvCxnSpPr>
          <p:spPr>
            <a:xfrm>
              <a:off x="3116892" y="2511424"/>
              <a:ext cx="0" cy="1097280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F87EAB1-60A9-408F-8B2F-96EE1BEBA011}"/>
                </a:ext>
              </a:extLst>
            </p:cNvPr>
            <p:cNvCxnSpPr/>
            <p:nvPr/>
          </p:nvCxnSpPr>
          <p:spPr>
            <a:xfrm>
              <a:off x="3236119" y="2695575"/>
              <a:ext cx="0" cy="676275"/>
            </a:xfrm>
            <a:prstGeom prst="line">
              <a:avLst/>
            </a:prstGeom>
            <a:ln w="3492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AD635C6-5CC9-4FD8-9CF1-42258D23D497}"/>
                </a:ext>
              </a:extLst>
            </p:cNvPr>
            <p:cNvSpPr/>
            <p:nvPr/>
          </p:nvSpPr>
          <p:spPr>
            <a:xfrm>
              <a:off x="1482720" y="2141499"/>
              <a:ext cx="1828800" cy="18288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AD4B37E-BA24-4B6C-8ADA-F0D30061C97A}"/>
              </a:ext>
            </a:extLst>
          </p:cNvPr>
          <p:cNvGrpSpPr/>
          <p:nvPr/>
        </p:nvGrpSpPr>
        <p:grpSpPr>
          <a:xfrm rot="3600000">
            <a:off x="6878826" y="2933473"/>
            <a:ext cx="1828800" cy="1841462"/>
            <a:chOff x="1482720" y="2128837"/>
            <a:chExt cx="1828800" cy="184146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CDA0D62-7159-4D59-AFFA-9F88FEF1B45E}"/>
                </a:ext>
              </a:extLst>
            </p:cNvPr>
            <p:cNvCxnSpPr/>
            <p:nvPr/>
          </p:nvCxnSpPr>
          <p:spPr>
            <a:xfrm>
              <a:off x="1566863" y="2695575"/>
              <a:ext cx="0" cy="733425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BDD384-939C-4861-ABCD-46DE6ED9A573}"/>
                </a:ext>
              </a:extLst>
            </p:cNvPr>
            <p:cNvCxnSpPr>
              <a:cxnSpLocks/>
            </p:cNvCxnSpPr>
            <p:nvPr/>
          </p:nvCxnSpPr>
          <p:spPr>
            <a:xfrm>
              <a:off x="1686096" y="2457444"/>
              <a:ext cx="0" cy="118872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81F0897-F381-4F4C-88DF-7211DDEA4F46}"/>
                </a:ext>
              </a:extLst>
            </p:cNvPr>
            <p:cNvCxnSpPr/>
            <p:nvPr/>
          </p:nvCxnSpPr>
          <p:spPr>
            <a:xfrm>
              <a:off x="1805329" y="2371730"/>
              <a:ext cx="0" cy="137160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7AA302-5D9E-4016-9B61-B9AF720CCDEA}"/>
                </a:ext>
              </a:extLst>
            </p:cNvPr>
            <p:cNvCxnSpPr/>
            <p:nvPr/>
          </p:nvCxnSpPr>
          <p:spPr>
            <a:xfrm>
              <a:off x="1924562" y="2265363"/>
              <a:ext cx="0" cy="1581912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AE63395-FB64-4E31-BA22-4182A3B03E0E}"/>
                </a:ext>
              </a:extLst>
            </p:cNvPr>
            <p:cNvCxnSpPr/>
            <p:nvPr/>
          </p:nvCxnSpPr>
          <p:spPr>
            <a:xfrm>
              <a:off x="2043795" y="2205040"/>
              <a:ext cx="0" cy="169164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9A8289-5F77-471E-84DB-C159910208E8}"/>
                </a:ext>
              </a:extLst>
            </p:cNvPr>
            <p:cNvCxnSpPr/>
            <p:nvPr/>
          </p:nvCxnSpPr>
          <p:spPr>
            <a:xfrm>
              <a:off x="2163028" y="2157374"/>
              <a:ext cx="0" cy="178308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E7FCF-8810-4739-A4AF-1B8234C2D28E}"/>
                </a:ext>
              </a:extLst>
            </p:cNvPr>
            <p:cNvCxnSpPr>
              <a:cxnSpLocks/>
            </p:cNvCxnSpPr>
            <p:nvPr/>
          </p:nvCxnSpPr>
          <p:spPr>
            <a:xfrm>
              <a:off x="2282261" y="2141499"/>
              <a:ext cx="0" cy="182880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AB5A74-716B-4DCB-BF47-7AB6F073745F}"/>
                </a:ext>
              </a:extLst>
            </p:cNvPr>
            <p:cNvCxnSpPr>
              <a:cxnSpLocks/>
            </p:cNvCxnSpPr>
            <p:nvPr/>
          </p:nvCxnSpPr>
          <p:spPr>
            <a:xfrm>
              <a:off x="2401494" y="2128837"/>
              <a:ext cx="0" cy="182880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9928FC0-D235-4BD5-9908-894A4D158015}"/>
                </a:ext>
              </a:extLst>
            </p:cNvPr>
            <p:cNvCxnSpPr/>
            <p:nvPr/>
          </p:nvCxnSpPr>
          <p:spPr>
            <a:xfrm>
              <a:off x="2520727" y="2141499"/>
              <a:ext cx="0" cy="1811376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BE9C4F4-972D-42A5-9FAF-9349C1571438}"/>
                </a:ext>
              </a:extLst>
            </p:cNvPr>
            <p:cNvCxnSpPr/>
            <p:nvPr/>
          </p:nvCxnSpPr>
          <p:spPr>
            <a:xfrm>
              <a:off x="2639960" y="2176463"/>
              <a:ext cx="0" cy="1747837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2AD80EA-94E9-49D7-A362-598ADA2E60A5}"/>
                </a:ext>
              </a:extLst>
            </p:cNvPr>
            <p:cNvCxnSpPr/>
            <p:nvPr/>
          </p:nvCxnSpPr>
          <p:spPr>
            <a:xfrm>
              <a:off x="2759193" y="2221706"/>
              <a:ext cx="0" cy="165735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5B22C11-D9AB-40D2-B3FD-0A63A4F9952C}"/>
                </a:ext>
              </a:extLst>
            </p:cNvPr>
            <p:cNvCxnSpPr/>
            <p:nvPr/>
          </p:nvCxnSpPr>
          <p:spPr>
            <a:xfrm>
              <a:off x="2878426" y="2269331"/>
              <a:ext cx="0" cy="1566863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4925BA5-3679-424B-BEFE-E7E482876C60}"/>
                </a:ext>
              </a:extLst>
            </p:cNvPr>
            <p:cNvCxnSpPr/>
            <p:nvPr/>
          </p:nvCxnSpPr>
          <p:spPr>
            <a:xfrm>
              <a:off x="2997659" y="2344738"/>
              <a:ext cx="0" cy="141732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8FBF277-0A9E-4443-949D-42ACAA900EC3}"/>
                </a:ext>
              </a:extLst>
            </p:cNvPr>
            <p:cNvCxnSpPr/>
            <p:nvPr/>
          </p:nvCxnSpPr>
          <p:spPr>
            <a:xfrm>
              <a:off x="3116892" y="2511424"/>
              <a:ext cx="0" cy="1097280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57F9B49-0FE4-49ED-A614-486AAE568794}"/>
                </a:ext>
              </a:extLst>
            </p:cNvPr>
            <p:cNvCxnSpPr/>
            <p:nvPr/>
          </p:nvCxnSpPr>
          <p:spPr>
            <a:xfrm>
              <a:off x="3236119" y="2695575"/>
              <a:ext cx="0" cy="676275"/>
            </a:xfrm>
            <a:prstGeom prst="line">
              <a:avLst/>
            </a:prstGeom>
            <a:ln w="349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6445F4D-1AAF-43D8-B929-83B0245E3F8B}"/>
                </a:ext>
              </a:extLst>
            </p:cNvPr>
            <p:cNvSpPr/>
            <p:nvPr/>
          </p:nvSpPr>
          <p:spPr>
            <a:xfrm>
              <a:off x="1482720" y="2141499"/>
              <a:ext cx="1828800" cy="1828800"/>
            </a:xfrm>
            <a:prstGeom prst="ellipse">
              <a:avLst/>
            </a:pr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3280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IB Question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737" y="1397255"/>
            <a:ext cx="8913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670"/>
            <a:r>
              <a:rPr lang="en-US" dirty="0">
                <a:latin typeface="+mj-lt"/>
              </a:rPr>
              <a:t>Polarized light of intensity I</a:t>
            </a:r>
            <a:r>
              <a:rPr lang="en-US" baseline="-25000" dirty="0">
                <a:latin typeface="+mj-lt"/>
              </a:rPr>
              <a:t>0</a:t>
            </a:r>
            <a:r>
              <a:rPr lang="en-US" dirty="0">
                <a:latin typeface="+mj-lt"/>
              </a:rPr>
              <a:t> is incident on a polarizing filter. The angle between the plane of polarization of the incident light and the transmission plane of the polarizer is </a:t>
            </a:r>
            <a:r>
              <a:rPr lang="el-GR" dirty="0">
                <a:latin typeface="+mj-lt"/>
              </a:rPr>
              <a:t>θ</a:t>
            </a:r>
            <a:r>
              <a:rPr lang="en-US" dirty="0">
                <a:latin typeface="+mj-lt"/>
              </a:rPr>
              <a:t>. Which graph shows how the intensity I of the light transmitted through the polarizer varies with θ?</a:t>
            </a:r>
          </a:p>
        </p:txBody>
      </p:sp>
      <p:pic>
        <p:nvPicPr>
          <p:cNvPr id="1026" name="Picture 2" descr="https://lanterna-edu.s3.amazonaws.com/media/edusys_2/content_uploads/4.3.3.1.Checkpoint-Polarized-light-of-intensity-i.48b7caa01c12bf4ac6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38" y="2417074"/>
            <a:ext cx="33623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nterna-edu.s3.amazonaws.com/media/edusys_2/content_uploads/4.3.3.1.Checkpoint-Polarized-light-of-intensity-ii.64b4d46e727ff42de25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255" y="2417074"/>
            <a:ext cx="33623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nterna-edu.s3.amazonaws.com/media/edusys_2/content_uploads/4.3.3.1.Checkpoint-Polarized-light-of-intensity-iii.3be2071c2449c8163aa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39" y="4380100"/>
            <a:ext cx="33623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nterna-edu.s3.amazonaws.com/media/edusys_2/content_uploads/4.3.3.1.Checkpoint-Polarized-light-of-intensity-iv.cc6b65127cbd60a2588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255" y="4380100"/>
            <a:ext cx="33623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olarizing light">
            <a:extLst>
              <a:ext uri="{FF2B5EF4-FFF2-40B4-BE49-F238E27FC236}">
                <a16:creationId xmlns:a16="http://schemas.microsoft.com/office/drawing/2014/main" id="{B12988ED-9B8D-451A-9755-C69EF410D9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50" t="47911" b="5346"/>
          <a:stretch/>
        </p:blipFill>
        <p:spPr bwMode="auto">
          <a:xfrm>
            <a:off x="7032629" y="4476550"/>
            <a:ext cx="1547719" cy="80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02D557-791D-4FDF-B049-130F157E2445}"/>
              </a:ext>
            </a:extLst>
          </p:cNvPr>
          <p:cNvSpPr txBox="1"/>
          <p:nvPr/>
        </p:nvSpPr>
        <p:spPr>
          <a:xfrm>
            <a:off x="6564580" y="5242446"/>
            <a:ext cx="236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90° 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Intensity = 0</a:t>
            </a:r>
            <a:endParaRPr lang="en-US" sz="20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A882BA-3F28-464C-A738-2BD9D0FAEF49}"/>
              </a:ext>
            </a:extLst>
          </p:cNvPr>
          <p:cNvSpPr/>
          <p:nvPr/>
        </p:nvSpPr>
        <p:spPr>
          <a:xfrm>
            <a:off x="3326185" y="4318395"/>
            <a:ext cx="3075145" cy="1904586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4466AF-75D8-4B2E-87BF-03661249CFD6}"/>
              </a:ext>
            </a:extLst>
          </p:cNvPr>
          <p:cNvSpPr txBox="1"/>
          <p:nvPr/>
        </p:nvSpPr>
        <p:spPr>
          <a:xfrm>
            <a:off x="7032629" y="5739408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n-US" sz="20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shape</a:t>
            </a:r>
          </a:p>
        </p:txBody>
      </p:sp>
    </p:spTree>
    <p:extLst>
      <p:ext uri="{BB962C8B-B14F-4D97-AF65-F5344CB8AC3E}">
        <p14:creationId xmlns:p14="http://schemas.microsoft.com/office/powerpoint/2010/main" val="881758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26292</TotalTime>
  <Words>365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Cambria Math</vt:lpstr>
      <vt:lpstr>Ebrima</vt:lpstr>
      <vt:lpstr>Wingdings</vt:lpstr>
      <vt:lpstr>Retrospect</vt:lpstr>
      <vt:lpstr>Polarization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Polarization</dc:title>
  <dc:creator>Joe Cossette</dc:creator>
  <cp:lastModifiedBy>Joe Cossette</cp:lastModifiedBy>
  <cp:revision>256</cp:revision>
  <dcterms:created xsi:type="dcterms:W3CDTF">2014-08-31T00:23:19Z</dcterms:created>
  <dcterms:modified xsi:type="dcterms:W3CDTF">2020-12-16T05:42:38Z</dcterms:modified>
</cp:coreProperties>
</file>