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470" r:id="rId2"/>
    <p:sldId id="391" r:id="rId3"/>
    <p:sldId id="462" r:id="rId4"/>
    <p:sldId id="464" r:id="rId5"/>
    <p:sldId id="465" r:id="rId6"/>
    <p:sldId id="466" r:id="rId7"/>
    <p:sldId id="402" r:id="rId8"/>
    <p:sldId id="494" r:id="rId9"/>
    <p:sldId id="413" r:id="rId10"/>
    <p:sldId id="468" r:id="rId11"/>
    <p:sldId id="414" r:id="rId12"/>
    <p:sldId id="472" r:id="rId13"/>
    <p:sldId id="484" r:id="rId14"/>
    <p:sldId id="417" r:id="rId15"/>
    <p:sldId id="475" r:id="rId16"/>
    <p:sldId id="476" r:id="rId17"/>
    <p:sldId id="492" r:id="rId18"/>
    <p:sldId id="5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7D7D"/>
    <a:srgbClr val="FF9900"/>
    <a:srgbClr val="002060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600" dirty="0"/>
              <a:t>Properties of </a:t>
            </a:r>
            <a:br>
              <a:rPr lang="en-US" sz="6600" dirty="0"/>
            </a:br>
            <a:r>
              <a:rPr lang="en-US" sz="6600" dirty="0"/>
              <a:t>Traveling 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Sound</a:t>
            </a:r>
          </a:p>
        </p:txBody>
      </p:sp>
    </p:spTree>
    <p:extLst>
      <p:ext uri="{BB962C8B-B14F-4D97-AF65-F5344CB8AC3E}">
        <p14:creationId xmlns:p14="http://schemas.microsoft.com/office/powerpoint/2010/main" val="1950563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D4E5A0C-C424-4DCE-BFE6-25B9E1C03133}"/>
              </a:ext>
            </a:extLst>
          </p:cNvPr>
          <p:cNvSpPr/>
          <p:nvPr/>
        </p:nvSpPr>
        <p:spPr>
          <a:xfrm>
            <a:off x="293048" y="1841141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0AA92-E6BC-410D-B936-41BDA980C27C}"/>
              </a:ext>
            </a:extLst>
          </p:cNvPr>
          <p:cNvSpPr/>
          <p:nvPr/>
        </p:nvSpPr>
        <p:spPr>
          <a:xfrm>
            <a:off x="293047" y="3399022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4E7839-8CF0-46D6-A57E-FEEEC128D5BD}"/>
              </a:ext>
            </a:extLst>
          </p:cNvPr>
          <p:cNvSpPr/>
          <p:nvPr/>
        </p:nvSpPr>
        <p:spPr>
          <a:xfrm>
            <a:off x="293047" y="4970514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A1513B-C265-482A-B143-4414885B5F4F}"/>
              </a:ext>
            </a:extLst>
          </p:cNvPr>
          <p:cNvSpPr/>
          <p:nvPr/>
        </p:nvSpPr>
        <p:spPr>
          <a:xfrm>
            <a:off x="4931413" y="1841141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41711-1C75-440F-96F8-43290D0C5E7E}"/>
              </a:ext>
            </a:extLst>
          </p:cNvPr>
          <p:cNvSpPr/>
          <p:nvPr/>
        </p:nvSpPr>
        <p:spPr>
          <a:xfrm>
            <a:off x="4931412" y="3399022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D2B2BF-EA84-4158-B60D-4869D91F309F}"/>
              </a:ext>
            </a:extLst>
          </p:cNvPr>
          <p:cNvSpPr/>
          <p:nvPr/>
        </p:nvSpPr>
        <p:spPr>
          <a:xfrm>
            <a:off x="4931412" y="4970514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Waves?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1514"/>
          <a:stretch/>
        </p:blipFill>
        <p:spPr>
          <a:xfrm>
            <a:off x="1617023" y="1592187"/>
            <a:ext cx="2347602" cy="129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6465"/>
          <a:stretch/>
        </p:blipFill>
        <p:spPr>
          <a:xfrm>
            <a:off x="1617023" y="3146894"/>
            <a:ext cx="1623703" cy="130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208" r="50333"/>
          <a:stretch/>
        </p:blipFill>
        <p:spPr>
          <a:xfrm>
            <a:off x="1669101" y="4707950"/>
            <a:ext cx="1571625" cy="1325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747" r="74925"/>
          <a:stretch/>
        </p:blipFill>
        <p:spPr>
          <a:xfrm>
            <a:off x="6391275" y="1557465"/>
            <a:ext cx="790576" cy="1298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7207" r="66465"/>
          <a:stretch/>
        </p:blipFill>
        <p:spPr>
          <a:xfrm>
            <a:off x="6391276" y="3112172"/>
            <a:ext cx="790575" cy="130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5668" r="25742"/>
          <a:stretch/>
        </p:blipFill>
        <p:spPr>
          <a:xfrm>
            <a:off x="6391275" y="4673228"/>
            <a:ext cx="2352675" cy="1325228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13" idx="2"/>
          </p:cNvCxnSpPr>
          <p:nvPr/>
        </p:nvCxnSpPr>
        <p:spPr>
          <a:xfrm>
            <a:off x="4572000" y="1300766"/>
            <a:ext cx="38100" cy="50238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3048" y="1841141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047" y="3399022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3047" y="4970514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1413" y="1841141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31412" y="3399022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31412" y="4970514"/>
            <a:ext cx="866775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</a:t>
            </a:r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91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Wavelength is related to frequency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6817" y="1931464"/>
            <a:ext cx="3799856" cy="1256458"/>
            <a:chOff x="271772" y="2657465"/>
            <a:chExt cx="8600456" cy="2194154"/>
          </a:xfrm>
        </p:grpSpPr>
        <p:sp>
          <p:nvSpPr>
            <p:cNvPr id="7" name="Freeform 6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713201" y="4210488"/>
            <a:ext cx="1899928" cy="1261398"/>
            <a:chOff x="271772" y="2657465"/>
            <a:chExt cx="8600456" cy="2194154"/>
          </a:xfrm>
        </p:grpSpPr>
        <p:sp>
          <p:nvSpPr>
            <p:cNvPr id="10" name="Freeform 9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13273" y="4210487"/>
            <a:ext cx="1899928" cy="1261398"/>
            <a:chOff x="271772" y="2657465"/>
            <a:chExt cx="8600456" cy="2194154"/>
          </a:xfrm>
        </p:grpSpPr>
        <p:sp>
          <p:nvSpPr>
            <p:cNvPr id="14" name="Freeform 13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988087" y="1931464"/>
            <a:ext cx="33325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Longer wavelength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_________ frequency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8087" y="4081949"/>
            <a:ext cx="33325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Shorter wavelength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_________ frequency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EB324-5D3F-41EA-A0E4-9719578A6D0F}"/>
              </a:ext>
            </a:extLst>
          </p:cNvPr>
          <p:cNvSpPr txBox="1"/>
          <p:nvPr/>
        </p:nvSpPr>
        <p:spPr>
          <a:xfrm>
            <a:off x="5324089" y="2614545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B4920-76F4-4CAC-9BB4-88617522111B}"/>
              </a:ext>
            </a:extLst>
          </p:cNvPr>
          <p:cNvSpPr txBox="1"/>
          <p:nvPr/>
        </p:nvSpPr>
        <p:spPr>
          <a:xfrm>
            <a:off x="5259188" y="4769326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Higher</a:t>
            </a:r>
          </a:p>
        </p:txBody>
      </p:sp>
    </p:spTree>
    <p:extLst>
      <p:ext uri="{BB962C8B-B14F-4D97-AF65-F5344CB8AC3E}">
        <p14:creationId xmlns:p14="http://schemas.microsoft.com/office/powerpoint/2010/main" val="1906770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49382" y="3774063"/>
            <a:ext cx="8624454" cy="1217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382" y="2294086"/>
            <a:ext cx="8624454" cy="1329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Speed Equation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49382" y="1381927"/>
            <a:ext cx="8624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C00000"/>
                </a:solidFill>
                <a:latin typeface="+mj-lt"/>
              </a:rPr>
              <a:t>Speed</a:t>
            </a:r>
            <a:r>
              <a:rPr lang="en-US" alt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800" dirty="0">
                <a:latin typeface="+mj-lt"/>
              </a:rPr>
              <a:t>= </a:t>
            </a:r>
            <a:r>
              <a:rPr lang="en-US" altLang="en-US" sz="4800" dirty="0">
                <a:solidFill>
                  <a:srgbClr val="0070C0"/>
                </a:solidFill>
                <a:latin typeface="+mj-lt"/>
              </a:rPr>
              <a:t>Frequency </a:t>
            </a:r>
            <a:r>
              <a:rPr lang="en-US" altLang="en-US" sz="4800" dirty="0">
                <a:latin typeface="+mj-lt"/>
              </a:rPr>
              <a:t>× </a:t>
            </a:r>
            <a:r>
              <a:rPr lang="en-US" altLang="en-US" sz="4800" dirty="0">
                <a:solidFill>
                  <a:srgbClr val="00B050"/>
                </a:solidFill>
                <a:latin typeface="+mj-lt"/>
              </a:rPr>
              <a:t>Wavelength</a:t>
            </a:r>
            <a:endParaRPr lang="en-US" altLang="en-US" sz="5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81070" y="2721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Symbols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73142" y="4152159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Units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9382" y="2511368"/>
            <a:ext cx="84170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		</a:t>
            </a:r>
            <a:r>
              <a:rPr lang="en-US" altLang="en-US" sz="5400" dirty="0">
                <a:latin typeface="+mj-lt"/>
              </a:rPr>
              <a:t>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	       	  </a:t>
            </a:r>
            <a:r>
              <a:rPr lang="en-US" altLang="en-US" sz="5400" dirty="0">
                <a:latin typeface="+mj-lt"/>
              </a:rPr>
              <a:t>×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5415C73-777B-4896-A7C1-46C6C5A0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3921326"/>
            <a:ext cx="84170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		</a:t>
            </a:r>
            <a:r>
              <a:rPr lang="en-US" altLang="en-US" sz="5400" dirty="0">
                <a:latin typeface="+mj-lt"/>
              </a:rPr>
              <a:t>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	       	  </a:t>
            </a:r>
            <a:r>
              <a:rPr lang="en-US" altLang="en-US" sz="5400" dirty="0">
                <a:latin typeface="+mj-lt"/>
              </a:rPr>
              <a:t>×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3E17D-B469-443A-A9DF-5E4C7028424A}"/>
              </a:ext>
            </a:extLst>
          </p:cNvPr>
          <p:cNvSpPr txBox="1"/>
          <p:nvPr/>
        </p:nvSpPr>
        <p:spPr>
          <a:xfrm>
            <a:off x="1771049" y="2239474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endParaRPr lang="en-US" sz="5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CF0E2-0E5F-4AB5-9646-CE8488C339F5}"/>
              </a:ext>
            </a:extLst>
          </p:cNvPr>
          <p:cNvSpPr txBox="1"/>
          <p:nvPr/>
        </p:nvSpPr>
        <p:spPr>
          <a:xfrm>
            <a:off x="6928585" y="239381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sz="5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2F81D-7C22-4C59-A58F-C47987EBA8D2}"/>
              </a:ext>
            </a:extLst>
          </p:cNvPr>
          <p:cNvSpPr txBox="1"/>
          <p:nvPr/>
        </p:nvSpPr>
        <p:spPr>
          <a:xfrm>
            <a:off x="4308975" y="2294085"/>
            <a:ext cx="505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>
                <a:solidFill>
                  <a:srgbClr val="0070C0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endParaRPr lang="en-US" sz="5400" b="1" i="1" dirty="0">
              <a:solidFill>
                <a:srgbClr val="0070C0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ECAE1C-01CA-4306-8235-BD08E8B56647}"/>
              </a:ext>
            </a:extLst>
          </p:cNvPr>
          <p:cNvSpPr txBox="1"/>
          <p:nvPr/>
        </p:nvSpPr>
        <p:spPr>
          <a:xfrm>
            <a:off x="1133991" y="3970539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 s</a:t>
            </a:r>
            <a:r>
              <a:rPr lang="en-US" sz="4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1A1B19-EEC4-4726-8CF8-7E05252619D4}"/>
              </a:ext>
            </a:extLst>
          </p:cNvPr>
          <p:cNvSpPr txBox="1"/>
          <p:nvPr/>
        </p:nvSpPr>
        <p:spPr>
          <a:xfrm>
            <a:off x="6733018" y="3970539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[m]</a:t>
            </a:r>
            <a:endParaRPr lang="en-US" sz="32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A407B-B29A-4464-9754-DF25929C87B9}"/>
              </a:ext>
            </a:extLst>
          </p:cNvPr>
          <p:cNvSpPr txBox="1"/>
          <p:nvPr/>
        </p:nvSpPr>
        <p:spPr>
          <a:xfrm>
            <a:off x="3925055" y="3970539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[Hz]</a:t>
            </a:r>
            <a:endParaRPr lang="en-US" sz="32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DE713D-0E31-4506-90AB-6D0A3A0D08CF}"/>
              </a:ext>
            </a:extLst>
          </p:cNvPr>
          <p:cNvSpPr txBox="1"/>
          <p:nvPr/>
        </p:nvSpPr>
        <p:spPr>
          <a:xfrm>
            <a:off x="3960320" y="4991919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[s</a:t>
            </a:r>
            <a:r>
              <a:rPr lang="en-US" sz="48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4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  <a:endParaRPr lang="en-US" sz="32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41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8" grpId="0"/>
      <p:bldP spid="2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" y="1405865"/>
            <a:ext cx="8896805" cy="27841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659618-57F6-44EE-8127-A6F6991B4B14}"/>
              </a:ext>
            </a:extLst>
          </p:cNvPr>
          <p:cNvSpPr/>
          <p:nvPr/>
        </p:nvSpPr>
        <p:spPr>
          <a:xfrm>
            <a:off x="202131" y="2587591"/>
            <a:ext cx="606391" cy="28073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EA8DE-1021-480C-9EFA-D890F7BA23E4}"/>
              </a:ext>
            </a:extLst>
          </p:cNvPr>
          <p:cNvSpPr txBox="1"/>
          <p:nvPr/>
        </p:nvSpPr>
        <p:spPr>
          <a:xfrm>
            <a:off x="808522" y="4498028"/>
            <a:ext cx="7564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*Note: “c” represents the speed of light but the relationship is the same for all wave speeds</a:t>
            </a:r>
          </a:p>
        </p:txBody>
      </p:sp>
    </p:spTree>
    <p:extLst>
      <p:ext uri="{BB962C8B-B14F-4D97-AF65-F5344CB8AC3E}">
        <p14:creationId xmlns:p14="http://schemas.microsoft.com/office/powerpoint/2010/main" val="535821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3051" y="1487523"/>
            <a:ext cx="6112263" cy="199590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A piano string vibrates with a frequency of 262 Hz. If these sound waves have a wavelength in the air of 1.30 m, what is the speed of sound? 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17410" name="Picture 2" descr="http://upload.wikimedia.org/wikipedia/commons/2/25/Steinway_Grand_Piano_Iron_Plates_and_St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7425" y="1625245"/>
            <a:ext cx="2415237" cy="161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335024-3AF2-4ED4-A958-3F3046B73737}"/>
                  </a:ext>
                </a:extLst>
              </p:cNvPr>
              <p:cNvSpPr txBox="1"/>
              <p:nvPr/>
            </p:nvSpPr>
            <p:spPr>
              <a:xfrm>
                <a:off x="225083" y="4318781"/>
                <a:ext cx="1872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=262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335024-3AF2-4ED4-A958-3F3046B7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4318781"/>
                <a:ext cx="18721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5527E9-38B4-4E08-8B9B-01C65EE9C3BA}"/>
                  </a:ext>
                </a:extLst>
              </p:cNvPr>
              <p:cNvSpPr txBox="1"/>
              <p:nvPr/>
            </p:nvSpPr>
            <p:spPr>
              <a:xfrm>
                <a:off x="225083" y="4899874"/>
                <a:ext cx="17972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=1.30 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5527E9-38B4-4E08-8B9B-01C65EE9C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4899874"/>
                <a:ext cx="179722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A1284A-0B47-4040-8F7F-A80B0D0184C1}"/>
                  </a:ext>
                </a:extLst>
              </p:cNvPr>
              <p:cNvSpPr txBox="1"/>
              <p:nvPr/>
            </p:nvSpPr>
            <p:spPr>
              <a:xfrm>
                <a:off x="225083" y="5480967"/>
                <a:ext cx="1098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??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A1284A-0B47-4040-8F7F-A80B0D018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5480967"/>
                <a:ext cx="109824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933B5F-5333-440A-A0E8-F596F359AE3B}"/>
                  </a:ext>
                </a:extLst>
              </p:cNvPr>
              <p:cNvSpPr txBox="1"/>
              <p:nvPr/>
            </p:nvSpPr>
            <p:spPr>
              <a:xfrm>
                <a:off x="2541971" y="4824103"/>
                <a:ext cx="16344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933B5F-5333-440A-A0E8-F596F359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971" y="4824103"/>
                <a:ext cx="163442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2F246F-C8EB-4B42-8838-0991F301108A}"/>
                  </a:ext>
                </a:extLst>
              </p:cNvPr>
              <p:cNvSpPr txBox="1"/>
              <p:nvPr/>
            </p:nvSpPr>
            <p:spPr>
              <a:xfrm>
                <a:off x="4176393" y="4899874"/>
                <a:ext cx="26435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(262)</m:t>
                      </m:r>
                      <m:r>
                        <a:rPr lang="en-US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(1.30)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2F246F-C8EB-4B42-8838-0991F301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93" y="4899874"/>
                <a:ext cx="264354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02FDBC-F5A2-4F04-90D0-EE38919A600D}"/>
                  </a:ext>
                </a:extLst>
              </p:cNvPr>
              <p:cNvSpPr txBox="1"/>
              <p:nvPr/>
            </p:nvSpPr>
            <p:spPr>
              <a:xfrm>
                <a:off x="6736389" y="4923543"/>
                <a:ext cx="23495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340.6 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02FDBC-F5A2-4F04-90D0-EE38919A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389" y="4923543"/>
                <a:ext cx="234955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098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 Wave #1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2549" y="1613883"/>
          <a:ext cx="6184320" cy="40233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1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Freeform 8"/>
          <p:cNvSpPr/>
          <p:nvPr/>
        </p:nvSpPr>
        <p:spPr>
          <a:xfrm>
            <a:off x="700212" y="2622670"/>
            <a:ext cx="6176657" cy="1995056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225" h="2671153">
                <a:moveTo>
                  <a:pt x="0" y="2671153"/>
                </a:moveTo>
                <a:cubicBezTo>
                  <a:pt x="373965" y="2634300"/>
                  <a:pt x="795338" y="3876"/>
                  <a:pt x="1190625" y="11"/>
                </a:cubicBezTo>
                <a:cubicBezTo>
                  <a:pt x="1585912" y="-3854"/>
                  <a:pt x="1978025" y="2641611"/>
                  <a:pt x="2371725" y="2647961"/>
                </a:cubicBezTo>
                <a:cubicBezTo>
                  <a:pt x="2765425" y="2654311"/>
                  <a:pt x="3157538" y="34936"/>
                  <a:pt x="3552825" y="38111"/>
                </a:cubicBezTo>
                <a:cubicBezTo>
                  <a:pt x="3948112" y="41286"/>
                  <a:pt x="4344988" y="2673361"/>
                  <a:pt x="4743450" y="2667011"/>
                </a:cubicBezTo>
                <a:cubicBezTo>
                  <a:pt x="5141912" y="2660661"/>
                  <a:pt x="5545138" y="6361"/>
                  <a:pt x="5943600" y="11"/>
                </a:cubicBezTo>
                <a:cubicBezTo>
                  <a:pt x="6342062" y="-6339"/>
                  <a:pt x="6799263" y="2640023"/>
                  <a:pt x="7134225" y="262891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053514" y="1604463"/>
          <a:ext cx="1901537" cy="45205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3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# of Waves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3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Amplitude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4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526" y="2940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526" y="2432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526" y="1937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526" y="4933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526" y="4436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526" y="39307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526" y="3435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058" y="3435532"/>
            <a:ext cx="85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Meters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7320" y="5866893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Seconds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369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081" y="5573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0793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505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2217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3320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4423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5135" y="5573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5847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66559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5707" y="5572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6810" y="5572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7913" y="5572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1B312-8382-4BE6-B3AC-51D063547648}"/>
              </a:ext>
            </a:extLst>
          </p:cNvPr>
          <p:cNvSpPr txBox="1"/>
          <p:nvPr/>
        </p:nvSpPr>
        <p:spPr>
          <a:xfrm>
            <a:off x="7778900" y="197125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4B9648-2B75-4F5D-A699-D6C357004FE9}"/>
              </a:ext>
            </a:extLst>
          </p:cNvPr>
          <p:cNvSpPr txBox="1"/>
          <p:nvPr/>
        </p:nvSpPr>
        <p:spPr>
          <a:xfrm>
            <a:off x="7595492" y="2986441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729E07-2A27-4494-BE89-4363365EDF37}"/>
              </a:ext>
            </a:extLst>
          </p:cNvPr>
          <p:cNvSpPr txBox="1"/>
          <p:nvPr/>
        </p:nvSpPr>
        <p:spPr>
          <a:xfrm>
            <a:off x="7485685" y="397695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F9FF59-87BD-4743-B86C-B3FEA7FFC93C}"/>
              </a:ext>
            </a:extLst>
          </p:cNvPr>
          <p:cNvSpPr txBox="1"/>
          <p:nvPr/>
        </p:nvSpPr>
        <p:spPr>
          <a:xfrm>
            <a:off x="7122310" y="5218705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0.25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872B20D-1363-49B0-9D91-8CDE6E7937B2}"/>
                  </a:ext>
                </a:extLst>
              </p:cNvPr>
              <p:cNvSpPr/>
              <p:nvPr/>
            </p:nvSpPr>
            <p:spPr>
              <a:xfrm>
                <a:off x="710046" y="188390"/>
                <a:ext cx="116243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872B20D-1363-49B0-9D91-8CDE6E793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46" y="188390"/>
                <a:ext cx="1162433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8ED1E29-D7BE-434F-BD13-1DDA09777065}"/>
                  </a:ext>
                </a:extLst>
              </p:cNvPr>
              <p:cNvSpPr/>
              <p:nvPr/>
            </p:nvSpPr>
            <p:spPr>
              <a:xfrm>
                <a:off x="7323847" y="174267"/>
                <a:ext cx="1162433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8ED1E29-D7BE-434F-BD13-1DDA09777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847" y="174267"/>
                <a:ext cx="1162433" cy="977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13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 Wave #2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2549" y="1613883"/>
          <a:ext cx="6184320" cy="40233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1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3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526" y="2940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526" y="2432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526" y="1937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526" y="4933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526" y="4436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526" y="39307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526" y="3435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058" y="3435532"/>
            <a:ext cx="85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Meters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7320" y="5866893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Seconds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369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081" y="5573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0793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505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2217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3320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4423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5135" y="5573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5847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66559" y="5572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5707" y="5572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6810" y="5572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7913" y="5572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12</a:t>
            </a:r>
          </a:p>
        </p:txBody>
      </p:sp>
      <p:sp>
        <p:nvSpPr>
          <p:cNvPr id="7" name="Freeform 6"/>
          <p:cNvSpPr/>
          <p:nvPr/>
        </p:nvSpPr>
        <p:spPr>
          <a:xfrm>
            <a:off x="696191" y="2119745"/>
            <a:ext cx="6172200" cy="3013364"/>
          </a:xfrm>
          <a:custGeom>
            <a:avLst/>
            <a:gdLst>
              <a:gd name="connsiteX0" fmla="*/ 0 w 6172200"/>
              <a:gd name="connsiteY0" fmla="*/ 3013364 h 3013364"/>
              <a:gd name="connsiteX1" fmla="*/ 2057400 w 6172200"/>
              <a:gd name="connsiteY1" fmla="*/ 0 h 3013364"/>
              <a:gd name="connsiteX2" fmla="*/ 4125191 w 6172200"/>
              <a:gd name="connsiteY2" fmla="*/ 3013364 h 3013364"/>
              <a:gd name="connsiteX3" fmla="*/ 6172200 w 6172200"/>
              <a:gd name="connsiteY3" fmla="*/ 10391 h 3013364"/>
              <a:gd name="connsiteX0" fmla="*/ 0 w 6172200"/>
              <a:gd name="connsiteY0" fmla="*/ 3013364 h 3013364"/>
              <a:gd name="connsiteX1" fmla="*/ 2057400 w 6172200"/>
              <a:gd name="connsiteY1" fmla="*/ 0 h 3013364"/>
              <a:gd name="connsiteX2" fmla="*/ 4125191 w 6172200"/>
              <a:gd name="connsiteY2" fmla="*/ 3013364 h 3013364"/>
              <a:gd name="connsiteX3" fmla="*/ 6172200 w 6172200"/>
              <a:gd name="connsiteY3" fmla="*/ 10391 h 3013364"/>
              <a:gd name="connsiteX0" fmla="*/ 0 w 6172200"/>
              <a:gd name="connsiteY0" fmla="*/ 3013364 h 3013364"/>
              <a:gd name="connsiteX1" fmla="*/ 2057400 w 6172200"/>
              <a:gd name="connsiteY1" fmla="*/ 0 h 3013364"/>
              <a:gd name="connsiteX2" fmla="*/ 4125191 w 6172200"/>
              <a:gd name="connsiteY2" fmla="*/ 3013364 h 3013364"/>
              <a:gd name="connsiteX3" fmla="*/ 6172200 w 6172200"/>
              <a:gd name="connsiteY3" fmla="*/ 10391 h 3013364"/>
              <a:gd name="connsiteX0" fmla="*/ 0 w 6172200"/>
              <a:gd name="connsiteY0" fmla="*/ 3013364 h 3013364"/>
              <a:gd name="connsiteX1" fmla="*/ 2057400 w 6172200"/>
              <a:gd name="connsiteY1" fmla="*/ 0 h 3013364"/>
              <a:gd name="connsiteX2" fmla="*/ 4125191 w 6172200"/>
              <a:gd name="connsiteY2" fmla="*/ 3013364 h 3013364"/>
              <a:gd name="connsiteX3" fmla="*/ 6172200 w 6172200"/>
              <a:gd name="connsiteY3" fmla="*/ 10391 h 301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2200" h="3013364">
                <a:moveTo>
                  <a:pt x="0" y="3013364"/>
                </a:moveTo>
                <a:cubicBezTo>
                  <a:pt x="632980" y="3002973"/>
                  <a:pt x="1369868" y="0"/>
                  <a:pt x="2057400" y="0"/>
                </a:cubicBezTo>
                <a:cubicBezTo>
                  <a:pt x="2744932" y="0"/>
                  <a:pt x="3439391" y="3011632"/>
                  <a:pt x="4125191" y="3013364"/>
                </a:cubicBezTo>
                <a:cubicBezTo>
                  <a:pt x="4810991" y="3015096"/>
                  <a:pt x="5533160" y="6927"/>
                  <a:pt x="6172200" y="1039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6461899-DA5D-4D54-B669-A638B5926E97}"/>
              </a:ext>
            </a:extLst>
          </p:cNvPr>
          <p:cNvGraphicFramePr>
            <a:graphicFrameLocks noGrp="1"/>
          </p:cNvGraphicFramePr>
          <p:nvPr/>
        </p:nvGraphicFramePr>
        <p:xfrm>
          <a:off x="7053514" y="1604463"/>
          <a:ext cx="1901537" cy="45205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3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# of Waves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3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Amplitude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4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60B1125-96F4-40EF-9AFD-68BEE7CB30BC}"/>
              </a:ext>
            </a:extLst>
          </p:cNvPr>
          <p:cNvSpPr txBox="1"/>
          <p:nvPr/>
        </p:nvSpPr>
        <p:spPr>
          <a:xfrm>
            <a:off x="7583334" y="1971258"/>
            <a:ext cx="841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D0CEEE-52BC-4FB0-BC2A-47C98D04E871}"/>
              </a:ext>
            </a:extLst>
          </p:cNvPr>
          <p:cNvSpPr txBox="1"/>
          <p:nvPr/>
        </p:nvSpPr>
        <p:spPr>
          <a:xfrm>
            <a:off x="7595492" y="2986441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14BCF9-BC44-4CAB-98AD-E636119D3EDA}"/>
              </a:ext>
            </a:extLst>
          </p:cNvPr>
          <p:cNvSpPr txBox="1"/>
          <p:nvPr/>
        </p:nvSpPr>
        <p:spPr>
          <a:xfrm>
            <a:off x="7485685" y="397695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81DE52-6025-43A8-8C37-EBD518AFB950}"/>
              </a:ext>
            </a:extLst>
          </p:cNvPr>
          <p:cNvSpPr txBox="1"/>
          <p:nvPr/>
        </p:nvSpPr>
        <p:spPr>
          <a:xfrm>
            <a:off x="7076610" y="5218705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0.125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93BE72-17A4-4D16-B949-81661F2B9447}"/>
                  </a:ext>
                </a:extLst>
              </p:cNvPr>
              <p:cNvSpPr/>
              <p:nvPr/>
            </p:nvSpPr>
            <p:spPr>
              <a:xfrm>
                <a:off x="710046" y="188390"/>
                <a:ext cx="116243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93BE72-17A4-4D16-B949-81661F2B9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46" y="188390"/>
                <a:ext cx="1162433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0B9B4BA-DBB1-45D5-9481-6501CA743031}"/>
                  </a:ext>
                </a:extLst>
              </p:cNvPr>
              <p:cNvSpPr/>
              <p:nvPr/>
            </p:nvSpPr>
            <p:spPr>
              <a:xfrm>
                <a:off x="7323847" y="174267"/>
                <a:ext cx="1162433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0B9B4BA-DBB1-45D5-9481-6501CA743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847" y="174267"/>
                <a:ext cx="1162433" cy="977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761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Final Question…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3051" y="1487523"/>
            <a:ext cx="8536149" cy="15604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The crests of waves passing into a harbor are 2.1 m apart and have an amplitude of 60 cm. 12 waves pass an observer every minute.</a:t>
            </a:r>
            <a:endParaRPr lang="en-US" altLang="en-US" sz="2800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EFA47D-671A-4B48-9834-DCD3D3155B9A}"/>
              </a:ext>
            </a:extLst>
          </p:cNvPr>
          <p:cNvGraphicFramePr>
            <a:graphicFrameLocks noGrp="1"/>
          </p:cNvGraphicFramePr>
          <p:nvPr/>
        </p:nvGraphicFramePr>
        <p:xfrm>
          <a:off x="303051" y="3048000"/>
          <a:ext cx="8536150" cy="3149600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4544720">
                  <a:extLst>
                    <a:ext uri="{9D8B030D-6E8A-4147-A177-3AD203B41FA5}">
                      <a16:colId xmlns:a16="http://schemas.microsoft.com/office/drawing/2014/main" val="1422611910"/>
                    </a:ext>
                  </a:extLst>
                </a:gridCol>
                <a:gridCol w="3991430">
                  <a:extLst>
                    <a:ext uri="{9D8B030D-6E8A-4147-A177-3AD203B41FA5}">
                      <a16:colId xmlns:a16="http://schemas.microsoft.com/office/drawing/2014/main" val="4141614596"/>
                    </a:ext>
                  </a:extLst>
                </a:gridCol>
              </a:tblGrid>
              <a:tr h="314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What is their frequency?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is their speed?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789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166D3A-483B-4E48-BB81-5C4A8B718146}"/>
                  </a:ext>
                </a:extLst>
              </p:cNvPr>
              <p:cNvSpPr txBox="1"/>
              <p:nvPr/>
            </p:nvSpPr>
            <p:spPr>
              <a:xfrm>
                <a:off x="561629" y="3818188"/>
                <a:ext cx="2271198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166D3A-483B-4E48-BB81-5C4A8B71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29" y="3818188"/>
                <a:ext cx="2271198" cy="636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91FD4B-0676-45E6-9FAE-23D44F4AE610}"/>
              </a:ext>
            </a:extLst>
          </p:cNvPr>
          <p:cNvCxnSpPr>
            <a:cxnSpLocks/>
          </p:cNvCxnSpPr>
          <p:nvPr/>
        </p:nvCxnSpPr>
        <p:spPr>
          <a:xfrm flipV="1">
            <a:off x="1035268" y="4295775"/>
            <a:ext cx="536357" cy="1679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3EF133-5099-4819-ABE2-74CBF15E49EF}"/>
              </a:ext>
            </a:extLst>
          </p:cNvPr>
          <p:cNvCxnSpPr>
            <a:cxnSpLocks/>
          </p:cNvCxnSpPr>
          <p:nvPr/>
        </p:nvCxnSpPr>
        <p:spPr>
          <a:xfrm flipV="1">
            <a:off x="2298198" y="3895725"/>
            <a:ext cx="536357" cy="1679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AC378-841E-45F1-A37F-3C082F91348F}"/>
              </a:ext>
            </a:extLst>
          </p:cNvPr>
          <p:cNvGrpSpPr/>
          <p:nvPr/>
        </p:nvGrpSpPr>
        <p:grpSpPr>
          <a:xfrm>
            <a:off x="2622888" y="4418675"/>
            <a:ext cx="1840824" cy="1321588"/>
            <a:chOff x="2622888" y="4418675"/>
            <a:chExt cx="1840824" cy="13215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D9FA36-AFF4-49DF-94DF-768EE257E3A2}"/>
                    </a:ext>
                  </a:extLst>
                </p:cNvPr>
                <p:cNvSpPr txBox="1"/>
                <p:nvPr/>
              </p:nvSpPr>
              <p:spPr>
                <a:xfrm>
                  <a:off x="2622888" y="5309376"/>
                  <a:ext cx="18408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𝐇𝐳</m:t>
                        </m:r>
                      </m:oMath>
                    </m:oMathPara>
                  </a14:m>
                  <a:endParaRPr lang="en-US" sz="2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D9FA36-AFF4-49DF-94DF-768EE257E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888" y="5309376"/>
                  <a:ext cx="184082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AA6577-7831-480F-B29E-18CAF00F1AA3}"/>
                </a:ext>
              </a:extLst>
            </p:cNvPr>
            <p:cNvCxnSpPr/>
            <p:nvPr/>
          </p:nvCxnSpPr>
          <p:spPr>
            <a:xfrm>
              <a:off x="3626428" y="4418675"/>
              <a:ext cx="0" cy="89070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13D08A-FA47-4BF3-8582-F1228F4C9610}"/>
                  </a:ext>
                </a:extLst>
              </p:cNvPr>
              <p:cNvSpPr txBox="1"/>
              <p:nvPr/>
            </p:nvSpPr>
            <p:spPr>
              <a:xfrm>
                <a:off x="5227698" y="3841432"/>
                <a:ext cx="1308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13D08A-FA47-4BF3-8582-F1228F4C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98" y="3841432"/>
                <a:ext cx="13082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1D2FE0-9EF9-4A89-8BE3-2258AF4BA156}"/>
                  </a:ext>
                </a:extLst>
              </p:cNvPr>
              <p:cNvSpPr txBox="1"/>
              <p:nvPr/>
            </p:nvSpPr>
            <p:spPr>
              <a:xfrm>
                <a:off x="5576576" y="4527073"/>
                <a:ext cx="22732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(0.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)(2.1)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1D2FE0-9EF9-4A89-8BE3-2258AF4B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76" y="4527073"/>
                <a:ext cx="227325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D06A6C-7DE8-43A0-B174-AA1AC0A4D8E2}"/>
                  </a:ext>
                </a:extLst>
              </p:cNvPr>
              <p:cNvSpPr txBox="1"/>
              <p:nvPr/>
            </p:nvSpPr>
            <p:spPr>
              <a:xfrm>
                <a:off x="5600701" y="5224576"/>
                <a:ext cx="2583143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D06A6C-7DE8-43A0-B174-AA1AC0A4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1" y="5224576"/>
                <a:ext cx="2583143" cy="503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C030FD-D94E-4498-ACC7-D7173CDC3668}"/>
                  </a:ext>
                </a:extLst>
              </p:cNvPr>
              <p:cNvSpPr txBox="1"/>
              <p:nvPr/>
            </p:nvSpPr>
            <p:spPr>
              <a:xfrm>
                <a:off x="2834555" y="3987788"/>
                <a:ext cx="1413079" cy="373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𝑤𝑎𝑣𝑒𝑠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C030FD-D94E-4498-ACC7-D7173CDC3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555" y="3987788"/>
                <a:ext cx="1413079" cy="373372"/>
              </a:xfrm>
              <a:prstGeom prst="rect">
                <a:avLst/>
              </a:prstGeom>
              <a:blipFill>
                <a:blip r:embed="rId7"/>
                <a:stretch>
                  <a:fillRect l="-1724" r="-86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504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how waves carry energy through a medium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compare the properties of transverse and longitudinal waves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read a wave’s amplitude, wavelength, period, and frequency from a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number of complete wavelengths represented in a picture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wave speed equation to mathematically relate speed, wavelength, and frequency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Wave?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commons/thumb/0/0d/Great_Wave_off_Kanagawa2.jpg/1280px-Great_Wave_off_Kanagaw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" y="1419018"/>
            <a:ext cx="3766353" cy="25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hDptTv4ktyI/T1KaTtd8gYI/AAAAAAAAApQ/rD5w2eK0VqQ/s1600/La+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45" y="3933472"/>
            <a:ext cx="3627418" cy="23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moatblog.com/wp-content/uploads/2013/06/queen+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35" y="2895247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f/f5/Light_dispersion_conceptual_wav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17" y="1504732"/>
            <a:ext cx="2454372" cy="18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h.edu/engines/sound-wa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" y="5216631"/>
            <a:ext cx="2950730" cy="9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33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Wave?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1" y="1511194"/>
            <a:ext cx="8319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A wave is a disturbance that carries __________ through matter or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867" y="4666860"/>
            <a:ext cx="4473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latin typeface="+mj-lt"/>
              </a:rPr>
              <a:t>matter through which a wave travels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4569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7B682F-0307-4477-860A-C6E17430F181}"/>
              </a:ext>
            </a:extLst>
          </p:cNvPr>
          <p:cNvSpPr/>
          <p:nvPr/>
        </p:nvSpPr>
        <p:spPr>
          <a:xfrm>
            <a:off x="5003718" y="4912942"/>
            <a:ext cx="690500" cy="83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4C117-35E1-4157-8FF2-0C0215765B33}"/>
              </a:ext>
            </a:extLst>
          </p:cNvPr>
          <p:cNvSpPr txBox="1"/>
          <p:nvPr/>
        </p:nvSpPr>
        <p:spPr>
          <a:xfrm>
            <a:off x="3425021" y="2332205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7226A-CE5C-49CA-867C-B5AEF4A5D01D}"/>
              </a:ext>
            </a:extLst>
          </p:cNvPr>
          <p:cNvSpPr txBox="1"/>
          <p:nvPr/>
        </p:nvSpPr>
        <p:spPr>
          <a:xfrm>
            <a:off x="5906418" y="4820746"/>
            <a:ext cx="2986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medium</a:t>
            </a:r>
          </a:p>
        </p:txBody>
      </p:sp>
    </p:spTree>
    <p:extLst>
      <p:ext uri="{BB962C8B-B14F-4D97-AF65-F5344CB8AC3E}">
        <p14:creationId xmlns:p14="http://schemas.microsoft.com/office/powerpoint/2010/main" val="1839643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Medium Moving?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21" y="4057509"/>
            <a:ext cx="5430008" cy="2019582"/>
          </a:xfrm>
          <a:prstGeom prst="rect">
            <a:avLst/>
          </a:prstGeom>
        </p:spPr>
      </p:pic>
      <p:pic>
        <p:nvPicPr>
          <p:cNvPr id="4100" name="Picture 4" descr="http://th02.deviantart.net/fs71/PRE/i/2013/328/d/5/do_the_wave_by_withloveandcyanide-d6view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28" y="1680906"/>
            <a:ext cx="2630272" cy="21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9F127-CBD7-4DDE-B4F6-19ECB05A3F42}"/>
              </a:ext>
            </a:extLst>
          </p:cNvPr>
          <p:cNvSpPr txBox="1"/>
          <p:nvPr/>
        </p:nvSpPr>
        <p:spPr>
          <a:xfrm>
            <a:off x="558800" y="2078973"/>
            <a:ext cx="506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medium particles oscillate back and forth</a:t>
            </a:r>
          </a:p>
        </p:txBody>
      </p:sp>
    </p:spTree>
    <p:extLst>
      <p:ext uri="{BB962C8B-B14F-4D97-AF65-F5344CB8AC3E}">
        <p14:creationId xmlns:p14="http://schemas.microsoft.com/office/powerpoint/2010/main" val="2368636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Waves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5B21D0-5AAA-45DF-B40F-412DB2B9F163}"/>
              </a:ext>
            </a:extLst>
          </p:cNvPr>
          <p:cNvGraphicFramePr>
            <a:graphicFrameLocks noGrp="1"/>
          </p:cNvGraphicFramePr>
          <p:nvPr/>
        </p:nvGraphicFramePr>
        <p:xfrm>
          <a:off x="0" y="1300767"/>
          <a:ext cx="9144000" cy="5062739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7070675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828884782"/>
                    </a:ext>
                  </a:extLst>
                </a:gridCol>
              </a:tblGrid>
              <a:tr h="98523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rgbClr val="00236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rgbClr val="00236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5539"/>
                  </a:ext>
                </a:extLst>
              </a:tr>
              <a:tr h="2888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Particles move </a:t>
                      </a:r>
                      <a:r>
                        <a:rPr lang="en-US" sz="2800" b="1" dirty="0">
                          <a:latin typeface="+mj-lt"/>
                        </a:rPr>
                        <a:t>perpendicular</a:t>
                      </a:r>
                      <a:r>
                        <a:rPr lang="en-US" sz="2800" dirty="0">
                          <a:latin typeface="+mj-lt"/>
                        </a:rPr>
                        <a:t> to the wave’s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Particles move 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parallel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 the wave’s 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96198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Examples: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j-lt"/>
                        </a:rPr>
                        <a:t>Ripples in a pond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j-lt"/>
                        </a:rPr>
                        <a:t>Light Waves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Sound Waves</a:t>
                      </a:r>
                    </a:p>
                    <a:p>
                      <a:pPr marL="231775" indent="-2317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Earthquake Waves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35168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520BCE4-F842-4FE2-8B2B-20A7943B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39" y="5304698"/>
            <a:ext cx="977845" cy="9778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31224E-95A3-436A-A8E2-246010CE5570}"/>
              </a:ext>
            </a:extLst>
          </p:cNvPr>
          <p:cNvSpPr/>
          <p:nvPr/>
        </p:nvSpPr>
        <p:spPr>
          <a:xfrm>
            <a:off x="654888" y="1369755"/>
            <a:ext cx="3281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Transverse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2ACF8-BB8D-4741-B1C9-4A09B7A616D8}"/>
              </a:ext>
            </a:extLst>
          </p:cNvPr>
          <p:cNvSpPr/>
          <p:nvPr/>
        </p:nvSpPr>
        <p:spPr>
          <a:xfrm>
            <a:off x="4935220" y="1369756"/>
            <a:ext cx="3849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Longitudinal</a:t>
            </a:r>
          </a:p>
        </p:txBody>
      </p:sp>
      <p:pic>
        <p:nvPicPr>
          <p:cNvPr id="1026" name="Picture 2" descr="Best Transverse Wave GIFs | Gfycat">
            <a:extLst>
              <a:ext uri="{FF2B5EF4-FFF2-40B4-BE49-F238E27FC236}">
                <a16:creationId xmlns:a16="http://schemas.microsoft.com/office/drawing/2014/main" id="{D665FB21-792B-453E-83AC-4C708458A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2" y="3580924"/>
            <a:ext cx="43053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.2: Wave Properties - Physics LibreTexts">
            <a:extLst>
              <a:ext uri="{FF2B5EF4-FFF2-40B4-BE49-F238E27FC236}">
                <a16:creationId xmlns:a16="http://schemas.microsoft.com/office/drawing/2014/main" id="{0B1C2087-2CE8-47C2-BB65-3945BE407E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4" y="3620561"/>
            <a:ext cx="4305301" cy="10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82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4.81481E-6 L -0.05329 0.000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a Wave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ites.google.com/site/waveslightandsoundunit/_/rsrc/1467886271961/03---unit-lessons/03---sound-waves/Wave%20-%20Sound%20wave.gif?height=204&amp;width=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51" y="2484120"/>
            <a:ext cx="5577713" cy="26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477DEF-3739-4D80-88FB-30D00DD54737}"/>
              </a:ext>
            </a:extLst>
          </p:cNvPr>
          <p:cNvSpPr txBox="1"/>
          <p:nvPr/>
        </p:nvSpPr>
        <p:spPr>
          <a:xfrm>
            <a:off x="2464069" y="1657873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57FEB-5790-4554-A866-3C28B8619D9D}"/>
              </a:ext>
            </a:extLst>
          </p:cNvPr>
          <p:cNvSpPr txBox="1"/>
          <p:nvPr/>
        </p:nvSpPr>
        <p:spPr>
          <a:xfrm>
            <a:off x="5157538" y="1657874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rarefaction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4698E6-3897-41A6-B169-B98695F6A1F8}"/>
              </a:ext>
            </a:extLst>
          </p:cNvPr>
          <p:cNvCxnSpPr>
            <a:stCxn id="6" idx="2"/>
          </p:cNvCxnSpPr>
          <p:nvPr/>
        </p:nvCxnSpPr>
        <p:spPr>
          <a:xfrm flipH="1">
            <a:off x="5967663" y="2119539"/>
            <a:ext cx="0" cy="45040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9226B8-0868-47D5-A3DD-0438BFA340AB}"/>
              </a:ext>
            </a:extLst>
          </p:cNvPr>
          <p:cNvCxnSpPr/>
          <p:nvPr/>
        </p:nvCxnSpPr>
        <p:spPr>
          <a:xfrm flipH="1">
            <a:off x="3445838" y="2119539"/>
            <a:ext cx="0" cy="450406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EA0B64-F2E1-49AB-8838-B6343C72DEF2}"/>
              </a:ext>
            </a:extLst>
          </p:cNvPr>
          <p:cNvSpPr txBox="1"/>
          <p:nvPr/>
        </p:nvSpPr>
        <p:spPr>
          <a:xfrm>
            <a:off x="2646946" y="5448623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peak/crest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EE659-D747-4297-B845-0F95A1B51704}"/>
              </a:ext>
            </a:extLst>
          </p:cNvPr>
          <p:cNvSpPr txBox="1"/>
          <p:nvPr/>
        </p:nvSpPr>
        <p:spPr>
          <a:xfrm>
            <a:off x="5417420" y="544862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trough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726700-11E2-4CF4-96C3-BB5BAF277645}"/>
              </a:ext>
            </a:extLst>
          </p:cNvPr>
          <p:cNvCxnSpPr>
            <a:cxnSpLocks/>
          </p:cNvCxnSpPr>
          <p:nvPr/>
        </p:nvCxnSpPr>
        <p:spPr>
          <a:xfrm>
            <a:off x="5967663" y="5005514"/>
            <a:ext cx="0" cy="450406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0A69B5-365A-4365-A679-A69851087127}"/>
              </a:ext>
            </a:extLst>
          </p:cNvPr>
          <p:cNvCxnSpPr>
            <a:cxnSpLocks/>
          </p:cNvCxnSpPr>
          <p:nvPr/>
        </p:nvCxnSpPr>
        <p:spPr>
          <a:xfrm>
            <a:off x="3445838" y="3647975"/>
            <a:ext cx="0" cy="1807945"/>
          </a:xfrm>
          <a:prstGeom prst="straightConnector1">
            <a:avLst/>
          </a:prstGeom>
          <a:ln w="7620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4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a Wave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61975" y="4492077"/>
          <a:ext cx="8020050" cy="1689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21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Property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Symbol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Unit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</a:rPr>
                        <a:t>Amplitude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</a:rPr>
                        <a:t>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3770982-554C-46EC-8EEB-DD547F2A5126}"/>
              </a:ext>
            </a:extLst>
          </p:cNvPr>
          <p:cNvGrpSpPr/>
          <p:nvPr/>
        </p:nvGrpSpPr>
        <p:grpSpPr>
          <a:xfrm>
            <a:off x="924750" y="1700901"/>
            <a:ext cx="7431459" cy="2449871"/>
            <a:chOff x="271772" y="2675228"/>
            <a:chExt cx="8182254" cy="217639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771BDA7-5E1E-47C0-9651-00E333332F4F}"/>
                </a:ext>
              </a:extLst>
            </p:cNvPr>
            <p:cNvSpPr/>
            <p:nvPr/>
          </p:nvSpPr>
          <p:spPr>
            <a:xfrm>
              <a:off x="271772" y="2675228"/>
              <a:ext cx="7821949" cy="2176390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24734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46423 h 2646423"/>
                <a:gd name="connsiteX1" fmla="*/ 1190625 w 7134225"/>
                <a:gd name="connsiteY1" fmla="*/ 4 h 2646423"/>
                <a:gd name="connsiteX2" fmla="*/ 2371725 w 7134225"/>
                <a:gd name="connsiteY2" fmla="*/ 2623231 h 2646423"/>
                <a:gd name="connsiteX3" fmla="*/ 3552825 w 7134225"/>
                <a:gd name="connsiteY3" fmla="*/ 13381 h 2646423"/>
                <a:gd name="connsiteX4" fmla="*/ 4743450 w 7134225"/>
                <a:gd name="connsiteY4" fmla="*/ 2642281 h 2646423"/>
                <a:gd name="connsiteX5" fmla="*/ 5943601 w 7134225"/>
                <a:gd name="connsiteY5" fmla="*/ 16486 h 2646423"/>
                <a:gd name="connsiteX6" fmla="*/ 7134225 w 7134225"/>
                <a:gd name="connsiteY6" fmla="*/ 2604181 h 2646423"/>
                <a:gd name="connsiteX0" fmla="*/ 0 w 7134225"/>
                <a:gd name="connsiteY0" fmla="*/ 2649526 h 2649526"/>
                <a:gd name="connsiteX1" fmla="*/ 1190625 w 7134225"/>
                <a:gd name="connsiteY1" fmla="*/ 3107 h 2649526"/>
                <a:gd name="connsiteX2" fmla="*/ 2371725 w 7134225"/>
                <a:gd name="connsiteY2" fmla="*/ 2626334 h 2649526"/>
                <a:gd name="connsiteX3" fmla="*/ 3552825 w 7134225"/>
                <a:gd name="connsiteY3" fmla="*/ 2 h 2649526"/>
                <a:gd name="connsiteX4" fmla="*/ 4743450 w 7134225"/>
                <a:gd name="connsiteY4" fmla="*/ 2645384 h 2649526"/>
                <a:gd name="connsiteX5" fmla="*/ 5943601 w 7134225"/>
                <a:gd name="connsiteY5" fmla="*/ 19589 h 2649526"/>
                <a:gd name="connsiteX6" fmla="*/ 7134225 w 7134225"/>
                <a:gd name="connsiteY6" fmla="*/ 2607284 h 264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49526">
                  <a:moveTo>
                    <a:pt x="0" y="2649526"/>
                  </a:moveTo>
                  <a:cubicBezTo>
                    <a:pt x="373965" y="2612673"/>
                    <a:pt x="795338" y="6972"/>
                    <a:pt x="1190625" y="3107"/>
                  </a:cubicBezTo>
                  <a:cubicBezTo>
                    <a:pt x="1585912" y="-758"/>
                    <a:pt x="1978025" y="2626852"/>
                    <a:pt x="2371725" y="2626334"/>
                  </a:cubicBezTo>
                  <a:cubicBezTo>
                    <a:pt x="2765425" y="2625817"/>
                    <a:pt x="3157538" y="-3173"/>
                    <a:pt x="3552825" y="2"/>
                  </a:cubicBezTo>
                  <a:cubicBezTo>
                    <a:pt x="3948112" y="3177"/>
                    <a:pt x="4344987" y="2642120"/>
                    <a:pt x="4743450" y="2645384"/>
                  </a:cubicBezTo>
                  <a:cubicBezTo>
                    <a:pt x="5141913" y="2648649"/>
                    <a:pt x="5545139" y="25939"/>
                    <a:pt x="5943601" y="19589"/>
                  </a:cubicBezTo>
                  <a:cubicBezTo>
                    <a:pt x="6342063" y="13239"/>
                    <a:pt x="6799263" y="2618396"/>
                    <a:pt x="7134225" y="2607284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0BB96-04CD-4952-992C-D64B664E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71772" y="3754542"/>
              <a:ext cx="818225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3D6513-E2F4-4F3D-9628-1ABB835F01EF}"/>
              </a:ext>
            </a:extLst>
          </p:cNvPr>
          <p:cNvSpPr txBox="1"/>
          <p:nvPr/>
        </p:nvSpPr>
        <p:spPr>
          <a:xfrm>
            <a:off x="7671124" y="2527089"/>
            <a:ext cx="22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9A7F09-CCE9-4C75-BB27-9C1E9AA2EFE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092253" y="1703774"/>
            <a:ext cx="18114" cy="1192647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7BB3D2-C5EE-4097-BFC5-14959C8881CE}"/>
              </a:ext>
            </a:extLst>
          </p:cNvPr>
          <p:cNvCxnSpPr>
            <a:cxnSpLocks/>
          </p:cNvCxnSpPr>
          <p:nvPr/>
        </p:nvCxnSpPr>
        <p:spPr>
          <a:xfrm flipH="1">
            <a:off x="3280469" y="2896701"/>
            <a:ext cx="6029" cy="123491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AFD-4101-4068-875E-68E26441FADC}"/>
              </a:ext>
            </a:extLst>
          </p:cNvPr>
          <p:cNvSpPr txBox="1"/>
          <p:nvPr/>
        </p:nvSpPr>
        <p:spPr>
          <a:xfrm>
            <a:off x="2092253" y="2111751"/>
            <a:ext cx="35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9D513-2333-48F5-9775-E8CAF2151DED}"/>
              </a:ext>
            </a:extLst>
          </p:cNvPr>
          <p:cNvSpPr txBox="1"/>
          <p:nvPr/>
        </p:nvSpPr>
        <p:spPr>
          <a:xfrm>
            <a:off x="3277441" y="3324917"/>
            <a:ext cx="39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333C1-2AF8-4AB5-8DEB-EEB412C13871}"/>
              </a:ext>
            </a:extLst>
          </p:cNvPr>
          <p:cNvSpPr txBox="1"/>
          <p:nvPr/>
        </p:nvSpPr>
        <p:spPr>
          <a:xfrm>
            <a:off x="5379023" y="2562576"/>
            <a:ext cx="25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18F425-BB79-4A4B-BB95-6FB9C8D74716}"/>
              </a:ext>
            </a:extLst>
          </p:cNvPr>
          <p:cNvCxnSpPr>
            <a:cxnSpLocks/>
          </p:cNvCxnSpPr>
          <p:nvPr/>
        </p:nvCxnSpPr>
        <p:spPr>
          <a:xfrm>
            <a:off x="2110367" y="1680916"/>
            <a:ext cx="235226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C1E3D3-2B34-4969-824A-94A996CEEE69}"/>
              </a:ext>
            </a:extLst>
          </p:cNvPr>
          <p:cNvSpPr txBox="1"/>
          <p:nvPr/>
        </p:nvSpPr>
        <p:spPr>
          <a:xfrm>
            <a:off x="3107521" y="1345203"/>
            <a:ext cx="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1E016B-0D4E-4256-841C-93AA3A539C62}"/>
              </a:ext>
            </a:extLst>
          </p:cNvPr>
          <p:cNvCxnSpPr>
            <a:cxnSpLocks/>
          </p:cNvCxnSpPr>
          <p:nvPr/>
        </p:nvCxnSpPr>
        <p:spPr>
          <a:xfrm>
            <a:off x="3852701" y="2915834"/>
            <a:ext cx="242186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74092B-B7FA-4565-A0F3-59AE0FFCDED9}"/>
              </a:ext>
            </a:extLst>
          </p:cNvPr>
          <p:cNvSpPr txBox="1"/>
          <p:nvPr/>
        </p:nvSpPr>
        <p:spPr>
          <a:xfrm>
            <a:off x="4312865" y="3794536"/>
            <a:ext cx="32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DDAB51-B604-401D-9F2B-DE097C029090}"/>
              </a:ext>
            </a:extLst>
          </p:cNvPr>
          <p:cNvCxnSpPr>
            <a:cxnSpLocks/>
          </p:cNvCxnSpPr>
          <p:nvPr/>
        </p:nvCxnSpPr>
        <p:spPr>
          <a:xfrm flipV="1">
            <a:off x="3300725" y="4146841"/>
            <a:ext cx="2352262" cy="2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93C08D-52F0-4A5B-9C24-3A83A5FD06D7}"/>
              </a:ext>
            </a:extLst>
          </p:cNvPr>
          <p:cNvSpPr txBox="1"/>
          <p:nvPr/>
        </p:nvSpPr>
        <p:spPr>
          <a:xfrm>
            <a:off x="4335397" y="5029467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DFBE01-DBA3-4DC3-A266-71690FE172E1}"/>
              </a:ext>
            </a:extLst>
          </p:cNvPr>
          <p:cNvSpPr txBox="1"/>
          <p:nvPr/>
        </p:nvSpPr>
        <p:spPr>
          <a:xfrm>
            <a:off x="6829555" y="5029466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[m]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41628D-FBB2-47B4-B03C-561A58333C33}"/>
              </a:ext>
            </a:extLst>
          </p:cNvPr>
          <p:cNvSpPr txBox="1"/>
          <p:nvPr/>
        </p:nvSpPr>
        <p:spPr>
          <a:xfrm>
            <a:off x="4366655" y="56142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50ABD6-7295-426B-BD22-708C9F15735F}"/>
              </a:ext>
            </a:extLst>
          </p:cNvPr>
          <p:cNvSpPr txBox="1"/>
          <p:nvPr/>
        </p:nvSpPr>
        <p:spPr>
          <a:xfrm>
            <a:off x="6829555" y="5605594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[m]</a:t>
            </a:r>
            <a:endParaRPr lang="en-US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98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5" grpId="0"/>
      <p:bldP spid="3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 and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12374" y="1481167"/>
            <a:ext cx="67316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B050"/>
                </a:solidFill>
                <a:latin typeface="+mj-lt"/>
              </a:rPr>
              <a:t>↑</a:t>
            </a:r>
            <a:r>
              <a:rPr lang="en-US" sz="4400" dirty="0">
                <a:latin typeface="+mj-lt"/>
              </a:rPr>
              <a:t> Amplitude  = ⃝ Energy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+mj-lt"/>
              </a:rPr>
              <a:t>↓</a:t>
            </a:r>
            <a:r>
              <a:rPr lang="en-US" sz="4400" dirty="0">
                <a:latin typeface="+mj-lt"/>
              </a:rPr>
              <a:t> Amplitude  = ⃝ Energy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1296" y="1490918"/>
            <a:ext cx="1757053" cy="1157544"/>
            <a:chOff x="271772" y="2657465"/>
            <a:chExt cx="8600456" cy="2194154"/>
          </a:xfrm>
        </p:grpSpPr>
        <p:sp>
          <p:nvSpPr>
            <p:cNvPr id="19" name="Freeform 18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295" y="2969148"/>
            <a:ext cx="1757053" cy="251595"/>
            <a:chOff x="271772" y="2657465"/>
            <a:chExt cx="8600456" cy="2194154"/>
          </a:xfrm>
        </p:grpSpPr>
        <p:sp>
          <p:nvSpPr>
            <p:cNvPr id="22" name="Freeform 21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38421" y="5285127"/>
            <a:ext cx="1899928" cy="742569"/>
            <a:chOff x="271772" y="2657465"/>
            <a:chExt cx="8600456" cy="2194154"/>
          </a:xfrm>
        </p:grpSpPr>
        <p:sp>
          <p:nvSpPr>
            <p:cNvPr id="28" name="Freeform 27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9" y="4132886"/>
            <a:ext cx="2011961" cy="10297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12374" y="4078633"/>
            <a:ext cx="6731626" cy="201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B050"/>
                </a:solidFill>
                <a:latin typeface="+mj-lt"/>
              </a:rPr>
              <a:t>↑</a:t>
            </a:r>
            <a:r>
              <a:rPr lang="en-US" sz="4400" dirty="0">
                <a:latin typeface="+mj-lt"/>
              </a:rPr>
              <a:t> Wavelength = ⃝ Energy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+mj-lt"/>
              </a:rPr>
              <a:t>↓</a:t>
            </a:r>
            <a:r>
              <a:rPr lang="en-US" sz="4400" dirty="0">
                <a:latin typeface="+mj-lt"/>
              </a:rPr>
              <a:t> Wavelength = ⃝ Energy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860801"/>
            <a:ext cx="914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3FEBFD-E558-418E-8E83-A141ED702FCD}"/>
              </a:ext>
            </a:extLst>
          </p:cNvPr>
          <p:cNvCxnSpPr>
            <a:cxnSpLocks/>
          </p:cNvCxnSpPr>
          <p:nvPr/>
        </p:nvCxnSpPr>
        <p:spPr>
          <a:xfrm flipV="1">
            <a:off x="6495703" y="1827335"/>
            <a:ext cx="0" cy="5232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162E64-162B-45C6-9641-A033A4F4E05C}"/>
              </a:ext>
            </a:extLst>
          </p:cNvPr>
          <p:cNvCxnSpPr>
            <a:cxnSpLocks/>
          </p:cNvCxnSpPr>
          <p:nvPr/>
        </p:nvCxnSpPr>
        <p:spPr>
          <a:xfrm flipV="1">
            <a:off x="6495703" y="2842966"/>
            <a:ext cx="0" cy="523209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AEBFAA-C0E3-4840-8D38-2605CD3F392B}"/>
              </a:ext>
            </a:extLst>
          </p:cNvPr>
          <p:cNvCxnSpPr>
            <a:cxnSpLocks/>
          </p:cNvCxnSpPr>
          <p:nvPr/>
        </p:nvCxnSpPr>
        <p:spPr>
          <a:xfrm flipV="1">
            <a:off x="6696230" y="5433307"/>
            <a:ext cx="0" cy="5232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B6064C-2DE2-454E-85C9-85F7205CB424}"/>
              </a:ext>
            </a:extLst>
          </p:cNvPr>
          <p:cNvCxnSpPr>
            <a:cxnSpLocks/>
          </p:cNvCxnSpPr>
          <p:nvPr/>
        </p:nvCxnSpPr>
        <p:spPr>
          <a:xfrm flipV="1">
            <a:off x="6696230" y="4429931"/>
            <a:ext cx="0" cy="523209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25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this wave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A2D38-40C9-4253-A4B9-22FC0A21A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9" y="2094019"/>
            <a:ext cx="6123201" cy="30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5DBE0-C843-45F1-B9E4-BF364D1C7BEE}"/>
              </a:ext>
            </a:extLst>
          </p:cNvPr>
          <p:cNvSpPr txBox="1"/>
          <p:nvPr/>
        </p:nvSpPr>
        <p:spPr>
          <a:xfrm>
            <a:off x="644952" y="1483174"/>
            <a:ext cx="781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 you identify the wave properties from this diagram?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66CC2-D8D4-4AC7-8D56-874252185B19}"/>
              </a:ext>
            </a:extLst>
          </p:cNvPr>
          <p:cNvSpPr txBox="1"/>
          <p:nvPr/>
        </p:nvSpPr>
        <p:spPr>
          <a:xfrm>
            <a:off x="423950" y="5374826"/>
            <a:ext cx="277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Amplitude?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170D7-2926-4FD4-B7B9-6089B8BD4054}"/>
              </a:ext>
            </a:extLst>
          </p:cNvPr>
          <p:cNvSpPr txBox="1"/>
          <p:nvPr/>
        </p:nvSpPr>
        <p:spPr>
          <a:xfrm>
            <a:off x="3352801" y="5374826"/>
            <a:ext cx="562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76B14-7FC3-4A4F-A68F-CC6D118C8C16}"/>
              </a:ext>
            </a:extLst>
          </p:cNvPr>
          <p:cNvSpPr txBox="1"/>
          <p:nvPr/>
        </p:nvSpPr>
        <p:spPr>
          <a:xfrm>
            <a:off x="4995284" y="5374826"/>
            <a:ext cx="3114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Wavelength?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3AD0D-D359-4B91-B3C8-E6C020815729}"/>
              </a:ext>
            </a:extLst>
          </p:cNvPr>
          <p:cNvSpPr txBox="1"/>
          <p:nvPr/>
        </p:nvSpPr>
        <p:spPr>
          <a:xfrm>
            <a:off x="8206768" y="5374826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5502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21430</TotalTime>
  <Words>541</Words>
  <Application>Microsoft Office PowerPoint</Application>
  <PresentationFormat>On-screen Show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Ebrima</vt:lpstr>
      <vt:lpstr>Wingdings</vt:lpstr>
      <vt:lpstr>Retrospect</vt:lpstr>
      <vt:lpstr>Properties of  Traveling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Wave Properties</dc:title>
  <dc:creator>Joe Cossette</dc:creator>
  <cp:lastModifiedBy>Joe Cossette</cp:lastModifiedBy>
  <cp:revision>194</cp:revision>
  <dcterms:created xsi:type="dcterms:W3CDTF">2014-08-31T00:23:19Z</dcterms:created>
  <dcterms:modified xsi:type="dcterms:W3CDTF">2020-12-01T14:18:43Z</dcterms:modified>
</cp:coreProperties>
</file>