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512" r:id="rId2"/>
    <p:sldId id="513" r:id="rId3"/>
    <p:sldId id="560" r:id="rId4"/>
    <p:sldId id="565" r:id="rId5"/>
    <p:sldId id="566" r:id="rId6"/>
    <p:sldId id="515" r:id="rId7"/>
    <p:sldId id="562" r:id="rId8"/>
    <p:sldId id="517" r:id="rId9"/>
    <p:sldId id="564" r:id="rId10"/>
    <p:sldId id="563" r:id="rId11"/>
    <p:sldId id="5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00FF"/>
    <a:srgbClr val="FFFF00"/>
    <a:srgbClr val="FF7D7D"/>
    <a:srgbClr val="FF9900"/>
    <a:srgbClr val="002060"/>
    <a:srgbClr val="FECFC6"/>
    <a:srgbClr val="E29DFD"/>
    <a:srgbClr val="FFCC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0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youtu.be/cjVm3sCxIyI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808" y="758952"/>
            <a:ext cx="7811096" cy="3566160"/>
          </a:xfrm>
        </p:spPr>
        <p:txBody>
          <a:bodyPr>
            <a:normAutofit/>
          </a:bodyPr>
          <a:lstStyle/>
          <a:p>
            <a:r>
              <a:rPr lang="en-US" sz="5400" dirty="0"/>
              <a:t>Speed of Sound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Waves - Sound</a:t>
            </a:r>
          </a:p>
        </p:txBody>
      </p:sp>
    </p:spTree>
    <p:extLst>
      <p:ext uri="{BB962C8B-B14F-4D97-AF65-F5344CB8AC3E}">
        <p14:creationId xmlns:p14="http://schemas.microsoft.com/office/powerpoint/2010/main" val="1073649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locate sounds?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sillord.free.fr/wip/3d/syd/topview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6" y="2606988"/>
            <a:ext cx="2578100" cy="257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C202A64-0DA5-4C06-B8F9-C43D626D2DF0}"/>
              </a:ext>
            </a:extLst>
          </p:cNvPr>
          <p:cNvSpPr/>
          <p:nvPr/>
        </p:nvSpPr>
        <p:spPr>
          <a:xfrm>
            <a:off x="6668430" y="5225345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source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04088B-39A6-4874-B7D9-59619754AD8A}"/>
              </a:ext>
            </a:extLst>
          </p:cNvPr>
          <p:cNvCxnSpPr>
            <a:cxnSpLocks/>
          </p:cNvCxnSpPr>
          <p:nvPr/>
        </p:nvCxnSpPr>
        <p:spPr>
          <a:xfrm flipH="1" flipV="1">
            <a:off x="3612996" y="3702205"/>
            <a:ext cx="3055434" cy="16503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92A714-7360-4C9B-A6DF-EB30DED21FC9}"/>
              </a:ext>
            </a:extLst>
          </p:cNvPr>
          <p:cNvCxnSpPr>
            <a:cxnSpLocks/>
          </p:cNvCxnSpPr>
          <p:nvPr/>
        </p:nvCxnSpPr>
        <p:spPr>
          <a:xfrm flipH="1" flipV="1">
            <a:off x="1773044" y="3702205"/>
            <a:ext cx="4806176" cy="179534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ADA3B9-E2D4-4C7A-B0F8-5D7737CAE6C9}"/>
              </a:ext>
            </a:extLst>
          </p:cNvPr>
          <p:cNvSpPr txBox="1"/>
          <p:nvPr/>
        </p:nvSpPr>
        <p:spPr>
          <a:xfrm>
            <a:off x="265500" y="1531726"/>
            <a:ext cx="8642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Sound reaches one ear before the other. It also sounds different from different locations due to the shape of our ears.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C1BBBA-4141-4A4C-AAC9-297F837AF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6" b="-110"/>
          <a:stretch/>
        </p:blipFill>
        <p:spPr bwMode="auto">
          <a:xfrm>
            <a:off x="4989989" y="2980040"/>
            <a:ext cx="3727291" cy="323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89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why sound travels at different speeds in different media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how far a distant object is by timing an echo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89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of Sound Depends on Medium</a:t>
            </a:r>
            <a:endParaRPr lang="en-US" sz="4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19" y="1392839"/>
            <a:ext cx="5326204" cy="281630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4446362"/>
            <a:ext cx="9144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20690" y="1893050"/>
            <a:ext cx="28405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+mj-lt"/>
              </a:rPr>
              <a:t>Air (25 </a:t>
            </a:r>
            <a:r>
              <a:rPr lang="en-US" sz="4800" dirty="0">
                <a:solidFill>
                  <a:srgbClr val="0070C0"/>
                </a:solidFill>
                <a:latin typeface="Calibri Light" panose="020F0302020204030204" pitchFamily="34" charset="0"/>
              </a:rPr>
              <a:t>°C)</a:t>
            </a:r>
          </a:p>
          <a:p>
            <a:r>
              <a:rPr lang="en-US" sz="3600" dirty="0">
                <a:solidFill>
                  <a:srgbClr val="00B0F0"/>
                </a:solidFill>
                <a:latin typeface="+mj-lt"/>
              </a:rPr>
              <a:t>760 mph</a:t>
            </a:r>
          </a:p>
          <a:p>
            <a:r>
              <a:rPr lang="en-US" sz="3600" dirty="0">
                <a:solidFill>
                  <a:srgbClr val="00B0F0"/>
                </a:solidFill>
                <a:latin typeface="+mj-lt"/>
              </a:rPr>
              <a:t>0.21 miles/sec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019" y="4596498"/>
            <a:ext cx="6929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+mj-lt"/>
              </a:rPr>
              <a:t>Speed of Sound for Air (at any temp)</a:t>
            </a:r>
            <a:endParaRPr lang="en-US" sz="36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039" y="5392964"/>
            <a:ext cx="6333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+mj-lt"/>
              </a:rPr>
              <a:t>v = 331 m s</a:t>
            </a:r>
            <a:r>
              <a:rPr lang="en-US" sz="3600" baseline="30000" dirty="0">
                <a:solidFill>
                  <a:srgbClr val="00B0F0"/>
                </a:solidFill>
                <a:latin typeface="+mj-lt"/>
              </a:rPr>
              <a:t>-1</a:t>
            </a:r>
            <a:r>
              <a:rPr lang="en-US" sz="3600" dirty="0">
                <a:solidFill>
                  <a:srgbClr val="00B0F0"/>
                </a:solidFill>
                <a:latin typeface="+mj-lt"/>
              </a:rPr>
              <a:t> + 0.6 × (Temp in °C) </a:t>
            </a:r>
            <a:endParaRPr lang="en-US" sz="3600" dirty="0">
              <a:solidFill>
                <a:srgbClr val="00B0F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EE9764-A3B3-4514-8EFF-17CF13C320EF}"/>
              </a:ext>
            </a:extLst>
          </p:cNvPr>
          <p:cNvSpPr/>
          <p:nvPr/>
        </p:nvSpPr>
        <p:spPr>
          <a:xfrm>
            <a:off x="180975" y="2510443"/>
            <a:ext cx="2638425" cy="332769"/>
          </a:xfrm>
          <a:prstGeom prst="rect">
            <a:avLst/>
          </a:prstGeom>
          <a:solidFill>
            <a:srgbClr val="C00000">
              <a:alpha val="20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75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of Sound Depends on Medium</a:t>
            </a:r>
            <a:endParaRPr lang="en-US" sz="4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244" y="1391040"/>
            <a:ext cx="4028456" cy="2130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472" y="1391040"/>
            <a:ext cx="426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j-lt"/>
              </a:rPr>
              <a:t>Why does Medium Affect Speed?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BC7B74-710A-48A0-A8D2-044B9E9477DE}"/>
              </a:ext>
            </a:extLst>
          </p:cNvPr>
          <p:cNvSpPr txBox="1"/>
          <p:nvPr/>
        </p:nvSpPr>
        <p:spPr>
          <a:xfrm>
            <a:off x="623657" y="3012707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molecule spacing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96D6D0-376B-4832-940E-1B5E7F6B47E2}"/>
              </a:ext>
            </a:extLst>
          </p:cNvPr>
          <p:cNvSpPr txBox="1"/>
          <p:nvPr/>
        </p:nvSpPr>
        <p:spPr>
          <a:xfrm>
            <a:off x="4724402" y="4944906"/>
            <a:ext cx="803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air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C193B1-BCA9-401F-AF10-8211CBED3F95}"/>
              </a:ext>
            </a:extLst>
          </p:cNvPr>
          <p:cNvSpPr txBox="1"/>
          <p:nvPr/>
        </p:nvSpPr>
        <p:spPr>
          <a:xfrm>
            <a:off x="4724402" y="3759916"/>
            <a:ext cx="1165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iron</a:t>
            </a:r>
          </a:p>
        </p:txBody>
      </p:sp>
      <p:pic>
        <p:nvPicPr>
          <p:cNvPr id="1026" name="Picture 2" descr="[speed output image]">
            <a:extLst>
              <a:ext uri="{FF2B5EF4-FFF2-40B4-BE49-F238E27FC236}">
                <a16:creationId xmlns:a16="http://schemas.microsoft.com/office/drawing/2014/main" id="{E2E3C519-5377-4642-9E0C-1E94BADFAC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73344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A881B9-F2FC-4EDC-A8C4-221AD35B491D}"/>
              </a:ext>
            </a:extLst>
          </p:cNvPr>
          <p:cNvCxnSpPr>
            <a:stCxn id="24" idx="1"/>
          </p:cNvCxnSpPr>
          <p:nvPr/>
        </p:nvCxnSpPr>
        <p:spPr>
          <a:xfrm flipH="1">
            <a:off x="3798277" y="4144637"/>
            <a:ext cx="926125" cy="25855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EC4D96-CD8A-416B-8C14-EEC87BFA1D9C}"/>
              </a:ext>
            </a:extLst>
          </p:cNvPr>
          <p:cNvCxnSpPr>
            <a:cxnSpLocks/>
          </p:cNvCxnSpPr>
          <p:nvPr/>
        </p:nvCxnSpPr>
        <p:spPr>
          <a:xfrm flipH="1" flipV="1">
            <a:off x="3953415" y="5080553"/>
            <a:ext cx="770988" cy="27720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42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other factors increase speed?</a:t>
            </a:r>
            <a:endParaRPr lang="en-US" sz="4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1FEFF2-1692-4706-8292-1F3A7FC78D21}"/>
              </a:ext>
            </a:extLst>
          </p:cNvPr>
          <p:cNvSpPr txBox="1"/>
          <p:nvPr/>
        </p:nvSpPr>
        <p:spPr>
          <a:xfrm>
            <a:off x="157472" y="1391040"/>
            <a:ext cx="4262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+mj-lt"/>
              </a:rPr>
              <a:t>Frequency?</a:t>
            </a:r>
            <a:endParaRPr lang="en-US" sz="4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60124D-734E-463B-8D15-48745C686E7D}"/>
              </a:ext>
            </a:extLst>
          </p:cNvPr>
          <p:cNvSpPr txBox="1"/>
          <p:nvPr/>
        </p:nvSpPr>
        <p:spPr>
          <a:xfrm>
            <a:off x="4863147" y="1483373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9448B3-F9E7-4979-AA23-00887286C1BB}"/>
              </a:ext>
            </a:extLst>
          </p:cNvPr>
          <p:cNvSpPr txBox="1"/>
          <p:nvPr/>
        </p:nvSpPr>
        <p:spPr>
          <a:xfrm>
            <a:off x="157472" y="4034337"/>
            <a:ext cx="4262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+mj-lt"/>
              </a:rPr>
              <a:t>Amplitude?</a:t>
            </a:r>
            <a:endParaRPr lang="en-US" sz="4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C44A2C-98D3-47BC-8CEE-BA9265CD2D13}"/>
              </a:ext>
            </a:extLst>
          </p:cNvPr>
          <p:cNvSpPr txBox="1"/>
          <p:nvPr/>
        </p:nvSpPr>
        <p:spPr>
          <a:xfrm>
            <a:off x="4863147" y="4126670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32C99A-5F5E-4309-99EB-4168921E9A79}"/>
              </a:ext>
            </a:extLst>
          </p:cNvPr>
          <p:cNvSpPr txBox="1"/>
          <p:nvPr/>
        </p:nvSpPr>
        <p:spPr>
          <a:xfrm>
            <a:off x="601019" y="2537671"/>
            <a:ext cx="4262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 = </a:t>
            </a:r>
            <a:r>
              <a:rPr lang="en-US" sz="6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 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×</a:t>
            </a:r>
            <a:r>
              <a:rPr lang="en-US" sz="6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l-GR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λ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E91B41-1246-459F-9777-CC62D5EEE94D}"/>
              </a:ext>
            </a:extLst>
          </p:cNvPr>
          <p:cNvSpPr txBox="1"/>
          <p:nvPr/>
        </p:nvSpPr>
        <p:spPr>
          <a:xfrm>
            <a:off x="4280853" y="2168340"/>
            <a:ext cx="426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 = </a:t>
            </a:r>
            <a:r>
              <a:rPr lang="en-US" sz="9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</a:t>
            </a:r>
            <a:r>
              <a:rPr lang="en-US" sz="6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×</a:t>
            </a:r>
            <a:r>
              <a:rPr lang="en-US" sz="6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l-G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λ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71921D-EAF0-4B7B-ADA9-0ADB5F869EB5}"/>
              </a:ext>
            </a:extLst>
          </p:cNvPr>
          <p:cNvSpPr txBox="1"/>
          <p:nvPr/>
        </p:nvSpPr>
        <p:spPr>
          <a:xfrm>
            <a:off x="4780856" y="1945038"/>
            <a:ext cx="36275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 =  </a:t>
            </a:r>
            <a:r>
              <a:rPr lang="en-US" sz="4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</a:t>
            </a:r>
            <a:r>
              <a:rPr lang="en-US" sz="6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×</a:t>
            </a:r>
            <a:r>
              <a:rPr lang="en-US" sz="6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l-GR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λ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FA325B-2EEF-406A-8AE8-E38ED5DCF080}"/>
              </a:ext>
            </a:extLst>
          </p:cNvPr>
          <p:cNvSpPr txBox="1"/>
          <p:nvPr/>
        </p:nvSpPr>
        <p:spPr>
          <a:xfrm>
            <a:off x="455445" y="5217177"/>
            <a:ext cx="848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*Independent from all other wave properties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4841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is fast, but not THAT fast…</a:t>
            </a:r>
            <a:endParaRPr lang="en-US" sz="4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AA374-0B26-4E71-9B15-76F16A9A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" y="1531726"/>
            <a:ext cx="5493599" cy="30901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E3A241-8BC8-4268-8028-BFBA294CC814}"/>
                  </a:ext>
                </a:extLst>
              </p:cNvPr>
              <p:cNvSpPr txBox="1"/>
              <p:nvPr/>
            </p:nvSpPr>
            <p:spPr>
              <a:xfrm>
                <a:off x="1841352" y="4918718"/>
                <a:ext cx="1252907" cy="105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E3A241-8BC8-4268-8028-BFBA294CC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352" y="4918718"/>
                <a:ext cx="1252907" cy="1051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B9CBA2-4FCC-428C-AD17-6F14641B6DEE}"/>
                  </a:ext>
                </a:extLst>
              </p:cNvPr>
              <p:cNvSpPr txBox="1"/>
              <p:nvPr/>
            </p:nvSpPr>
            <p:spPr>
              <a:xfrm>
                <a:off x="3094259" y="4918718"/>
                <a:ext cx="2014847" cy="1052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335 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0.935 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B9CBA2-4FCC-428C-AD17-6F14641B6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259" y="4918718"/>
                <a:ext cx="2014847" cy="1052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295BD1-9356-458B-AF80-6BF8DB5407A7}"/>
                  </a:ext>
                </a:extLst>
              </p:cNvPr>
              <p:cNvSpPr txBox="1"/>
              <p:nvPr/>
            </p:nvSpPr>
            <p:spPr>
              <a:xfrm>
                <a:off x="5058833" y="5220747"/>
                <a:ext cx="2723694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𝟑𝟓𝟖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295BD1-9356-458B-AF80-6BF8DB540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833" y="5220747"/>
                <a:ext cx="2723694" cy="566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B05DBD-3ECD-4D5C-AEB8-A7C617D3B1AA}"/>
                  </a:ext>
                </a:extLst>
              </p:cNvPr>
              <p:cNvSpPr txBox="1"/>
              <p:nvPr/>
            </p:nvSpPr>
            <p:spPr>
              <a:xfrm>
                <a:off x="5955090" y="1707469"/>
                <a:ext cx="22475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335 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B05DBD-3ECD-4D5C-AEB8-A7C617D3B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090" y="1707469"/>
                <a:ext cx="2247538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8683E2-7109-4EB2-B325-25D55CC73F56}"/>
                  </a:ext>
                </a:extLst>
              </p:cNvPr>
              <p:cNvSpPr txBox="1"/>
              <p:nvPr/>
            </p:nvSpPr>
            <p:spPr>
              <a:xfrm>
                <a:off x="5955090" y="2372017"/>
                <a:ext cx="233711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0.935 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6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8683E2-7109-4EB2-B325-25D55CC73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090" y="2372017"/>
                <a:ext cx="2337115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503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Speed of Sound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4" descr="http://www.lightningsafety.noaa.gov/photos/4LEE_Light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1414942"/>
            <a:ext cx="2025650" cy="20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343150" y="1494589"/>
            <a:ext cx="6496049" cy="199590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latin typeface="+mj-lt"/>
              </a:rPr>
              <a:t>You see lightning strike and immediately start counting, once you get to 7 seconds, you hear the boom of thunder. How far away is the storm?</a:t>
            </a:r>
            <a:endParaRPr lang="en-US" altLang="en-US" sz="28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CB92A2-F69F-4CC6-8C4D-2B5D281A5E22}"/>
              </a:ext>
            </a:extLst>
          </p:cNvPr>
          <p:cNvSpPr txBox="1"/>
          <p:nvPr/>
        </p:nvSpPr>
        <p:spPr>
          <a:xfrm>
            <a:off x="236863" y="3614158"/>
            <a:ext cx="284052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+mj-lt"/>
              </a:rPr>
              <a:t>Air (25 </a:t>
            </a:r>
            <a:r>
              <a:rPr lang="en-US" sz="4800" dirty="0">
                <a:solidFill>
                  <a:srgbClr val="0070C0"/>
                </a:solidFill>
                <a:latin typeface="Calibri Light" panose="020F0302020204030204" pitchFamily="34" charset="0"/>
              </a:rPr>
              <a:t>°C)</a:t>
            </a:r>
          </a:p>
          <a:p>
            <a:r>
              <a:rPr lang="en-US" sz="3600" dirty="0">
                <a:solidFill>
                  <a:srgbClr val="00B0F0"/>
                </a:solidFill>
                <a:latin typeface="+mj-lt"/>
              </a:rPr>
              <a:t>346 m/s</a:t>
            </a:r>
          </a:p>
          <a:p>
            <a:r>
              <a:rPr lang="en-US" sz="3600" dirty="0">
                <a:solidFill>
                  <a:srgbClr val="00B0F0"/>
                </a:solidFill>
                <a:latin typeface="+mj-lt"/>
              </a:rPr>
              <a:t>760 mph</a:t>
            </a:r>
          </a:p>
          <a:p>
            <a:r>
              <a:rPr lang="en-US" sz="3600" dirty="0">
                <a:solidFill>
                  <a:srgbClr val="00B0F0"/>
                </a:solidFill>
                <a:latin typeface="+mj-lt"/>
              </a:rPr>
              <a:t>0.21 miles/sec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D41D65-9E92-4889-BEC1-3327FAD7E9D6}"/>
                  </a:ext>
                </a:extLst>
              </p:cNvPr>
              <p:cNvSpPr txBox="1"/>
              <p:nvPr/>
            </p:nvSpPr>
            <p:spPr>
              <a:xfrm>
                <a:off x="3933667" y="3912350"/>
                <a:ext cx="1618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𝑣𝑡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D41D65-9E92-4889-BEC1-3327FAD7E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667" y="3912350"/>
                <a:ext cx="16180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02E283-C53A-4B9A-A045-770DF0D11502}"/>
                  </a:ext>
                </a:extLst>
              </p:cNvPr>
              <p:cNvSpPr/>
              <p:nvPr/>
            </p:nvSpPr>
            <p:spPr>
              <a:xfrm>
                <a:off x="5390452" y="4725843"/>
                <a:ext cx="30508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en-US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𝐦𝐢𝐥𝐞𝐬</m:t>
                      </m:r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02E283-C53A-4B9A-A045-770DF0D11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452" y="4725843"/>
                <a:ext cx="305083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08CE73-2BCF-4944-8B96-177D2D7BF734}"/>
                  </a:ext>
                </a:extLst>
              </p:cNvPr>
              <p:cNvSpPr txBox="1"/>
              <p:nvPr/>
            </p:nvSpPr>
            <p:spPr>
              <a:xfrm>
                <a:off x="5391117" y="3912349"/>
                <a:ext cx="2642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0.21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08CE73-2BCF-4944-8B96-177D2D7BF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117" y="3912349"/>
                <a:ext cx="264219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377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Shortcut for Clocking a Storm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4" descr="http://www.lightningsafety.noaa.gov/photos/4LEE_Lightn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8"/>
          <a:stretch/>
        </p:blipFill>
        <p:spPr bwMode="auto">
          <a:xfrm>
            <a:off x="184152" y="1531726"/>
            <a:ext cx="2035174" cy="24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343150" y="1494589"/>
            <a:ext cx="6496049" cy="199590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latin typeface="+mj-lt"/>
              </a:rPr>
              <a:t>As soon as you see lightning strike, start counting…</a:t>
            </a:r>
          </a:p>
          <a:p>
            <a:r>
              <a:rPr lang="en-US" altLang="en-US" sz="2800" dirty="0">
                <a:solidFill>
                  <a:schemeClr val="accent5"/>
                </a:solidFill>
                <a:latin typeface="+mj-lt"/>
              </a:rPr>
              <a:t>One </a:t>
            </a:r>
            <a:r>
              <a:rPr lang="en-US" altLang="en-US" sz="2800" dirty="0" err="1">
                <a:solidFill>
                  <a:schemeClr val="accent5"/>
                </a:solidFill>
                <a:latin typeface="+mj-lt"/>
              </a:rPr>
              <a:t>one</a:t>
            </a:r>
            <a:r>
              <a:rPr lang="en-US" altLang="en-US" sz="2800" dirty="0">
                <a:solidFill>
                  <a:schemeClr val="accent5"/>
                </a:solidFill>
                <a:latin typeface="+mj-lt"/>
              </a:rPr>
              <a:t> thousand, Two one thousand…</a:t>
            </a:r>
          </a:p>
          <a:p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Stop counting as soon as you hear the thunder from that bolt of lightning</a:t>
            </a:r>
            <a:endParaRPr lang="en-US" altLang="en-US" sz="36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0526" y="4444999"/>
          <a:ext cx="8334374" cy="15462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34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6225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/>
                        <a:t>Distance in Miles = Time</a:t>
                      </a:r>
                      <a:r>
                        <a:rPr lang="en-US" sz="5400" b="0" baseline="0" dirty="0"/>
                        <a:t> / 5</a:t>
                      </a:r>
                      <a:endParaRPr lang="en-US" sz="5400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070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ECHO…. Echo…. Echo….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209550" y="1494589"/>
            <a:ext cx="8724900" cy="199590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latin typeface="+mj-lt"/>
              </a:rPr>
              <a:t>When you hear an echo, you are hearing the sound after it has reflected off of an object and returned to your ear</a:t>
            </a:r>
            <a:endParaRPr lang="en-US" altLang="en-US" sz="2800" dirty="0">
              <a:latin typeface="+mj-lt"/>
            </a:endParaRPr>
          </a:p>
        </p:txBody>
      </p:sp>
      <p:pic>
        <p:nvPicPr>
          <p:cNvPr id="2050" name="Picture 2" descr="http://www.oicinc.com/images/DiagramEchoSou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" y="4550487"/>
            <a:ext cx="3736665" cy="162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ylanguagespot.com/wp-content/uploads/2014/08/Ec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2934983"/>
            <a:ext cx="2743200" cy="133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skabiologist.asu.edu/sites/default/files/resources/articles/bats/ecolocation_typ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4" y="2644308"/>
            <a:ext cx="3438525" cy="342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51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Distance from an Echo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3962400" y="1494589"/>
            <a:ext cx="5057775" cy="199590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latin typeface="+mj-lt"/>
              </a:rPr>
              <a:t>A saxophonist plays a duet with himself using the echo of the sound in a long pipe. If the speed of sound is 340 m/s and echo returns 1.3 seconds after the original sound, how long is the pipe?</a:t>
            </a:r>
            <a:endParaRPr lang="en-US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1AE1E-A3C1-4B58-893A-9055D7557B0B}"/>
                  </a:ext>
                </a:extLst>
              </p:cNvPr>
              <p:cNvSpPr txBox="1"/>
              <p:nvPr/>
            </p:nvSpPr>
            <p:spPr>
              <a:xfrm>
                <a:off x="524108" y="3796991"/>
                <a:ext cx="1252907" cy="105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1AE1E-A3C1-4B58-893A-9055D7557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8" y="3796991"/>
                <a:ext cx="1252907" cy="1051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C8745B-DA96-49EB-93EE-C2B5AC7BE1A7}"/>
                  </a:ext>
                </a:extLst>
              </p:cNvPr>
              <p:cNvSpPr txBox="1"/>
              <p:nvPr/>
            </p:nvSpPr>
            <p:spPr>
              <a:xfrm>
                <a:off x="416596" y="5363411"/>
                <a:ext cx="1618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𝑣𝑡</m:t>
                      </m:r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C8745B-DA96-49EB-93EE-C2B5AC7BE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96" y="5363411"/>
                <a:ext cx="161807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6CB59969-1861-48F3-A84D-5399D0F0C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25" y="1421827"/>
            <a:ext cx="3720927" cy="20897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657EFC-210C-480E-B0C3-63285DC5B8E6}"/>
                  </a:ext>
                </a:extLst>
              </p:cNvPr>
              <p:cNvSpPr txBox="1"/>
              <p:nvPr/>
            </p:nvSpPr>
            <p:spPr>
              <a:xfrm>
                <a:off x="1874046" y="5363410"/>
                <a:ext cx="31519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340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0.65</m:t>
                          </m:r>
                        </m:e>
                      </m:d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657EFC-210C-480E-B0C3-63285DC5B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046" y="5363410"/>
                <a:ext cx="315195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60004D-41F4-4D64-B203-4D939C33ACF3}"/>
                  </a:ext>
                </a:extLst>
              </p:cNvPr>
              <p:cNvSpPr txBox="1"/>
              <p:nvPr/>
            </p:nvSpPr>
            <p:spPr>
              <a:xfrm>
                <a:off x="4841303" y="5363409"/>
                <a:ext cx="21178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𝟐𝟐𝟏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60004D-41F4-4D64-B203-4D939C33A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303" y="5363409"/>
                <a:ext cx="211788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172CB71-D735-468D-829E-67A72CFD354B}"/>
              </a:ext>
            </a:extLst>
          </p:cNvPr>
          <p:cNvGrpSpPr/>
          <p:nvPr/>
        </p:nvGrpSpPr>
        <p:grpSpPr>
          <a:xfrm>
            <a:off x="1777015" y="4498027"/>
            <a:ext cx="4375221" cy="1046562"/>
            <a:chOff x="1777015" y="4498027"/>
            <a:chExt cx="4375221" cy="104656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CE334B-1217-429E-A693-B5AB9AB6A414}"/>
                </a:ext>
              </a:extLst>
            </p:cNvPr>
            <p:cNvGrpSpPr/>
            <p:nvPr/>
          </p:nvGrpSpPr>
          <p:grpSpPr>
            <a:xfrm>
              <a:off x="1777015" y="4498027"/>
              <a:ext cx="4375221" cy="369332"/>
              <a:chOff x="1777015" y="4498027"/>
              <a:chExt cx="4375221" cy="369332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B0872086-CF1C-4AE5-8273-45C0D1F477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77015" y="4682693"/>
                <a:ext cx="857911" cy="0"/>
              </a:xfrm>
              <a:prstGeom prst="straightConnector1">
                <a:avLst/>
              </a:prstGeom>
              <a:ln w="762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17D0A5-850A-4A43-BC7E-DD97777F0169}"/>
                  </a:ext>
                </a:extLst>
              </p:cNvPr>
              <p:cNvSpPr txBox="1"/>
              <p:nvPr/>
            </p:nvSpPr>
            <p:spPr>
              <a:xfrm>
                <a:off x="2634926" y="4498027"/>
                <a:ext cx="351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Only half the time to go one way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915B6EB-267D-4ED0-AB05-5B9A9DFF25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4046" y="4811406"/>
              <a:ext cx="844216" cy="733183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4289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21568</TotalTime>
  <Words>390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Cambria Math</vt:lpstr>
      <vt:lpstr>Ebrima</vt:lpstr>
      <vt:lpstr>Wingdings</vt:lpstr>
      <vt:lpstr>Retrospect</vt:lpstr>
      <vt:lpstr>Speed of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Speed of Sound</dc:title>
  <dc:creator>Joe Cossette</dc:creator>
  <cp:lastModifiedBy>Joe Cossette</cp:lastModifiedBy>
  <cp:revision>196</cp:revision>
  <dcterms:created xsi:type="dcterms:W3CDTF">2014-08-31T00:23:19Z</dcterms:created>
  <dcterms:modified xsi:type="dcterms:W3CDTF">2020-12-07T05:56:02Z</dcterms:modified>
</cp:coreProperties>
</file>