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582" r:id="rId2"/>
    <p:sldId id="613" r:id="rId3"/>
    <p:sldId id="614" r:id="rId4"/>
    <p:sldId id="578" r:id="rId5"/>
    <p:sldId id="580" r:id="rId6"/>
    <p:sldId id="581" r:id="rId7"/>
    <p:sldId id="584" r:id="rId8"/>
    <p:sldId id="616" r:id="rId9"/>
    <p:sldId id="585" r:id="rId10"/>
    <p:sldId id="615" r:id="rId11"/>
    <p:sldId id="586" r:id="rId12"/>
    <p:sldId id="588" r:id="rId13"/>
    <p:sldId id="587" r:id="rId14"/>
    <p:sldId id="601" r:id="rId15"/>
    <p:sldId id="60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AA5DC"/>
    <a:srgbClr val="FF00FF"/>
    <a:srgbClr val="F4F6FA"/>
    <a:srgbClr val="002060"/>
    <a:srgbClr val="FF7D7D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07" autoAdjust="0"/>
  </p:normalViewPr>
  <p:slideViewPr>
    <p:cSldViewPr snapToGrid="0">
      <p:cViewPr varScale="1">
        <p:scale>
          <a:sx n="109" d="100"/>
          <a:sy n="109" d="100"/>
        </p:scale>
        <p:origin x="15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758952"/>
            <a:ext cx="7811096" cy="3566160"/>
          </a:xfrm>
        </p:spPr>
        <p:txBody>
          <a:bodyPr>
            <a:normAutofit/>
          </a:bodyPr>
          <a:lstStyle/>
          <a:p>
            <a:r>
              <a:rPr lang="en-US" sz="5400" dirty="0"/>
              <a:t>Snell’s Law &amp; Critical Angle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Light</a:t>
            </a:r>
          </a:p>
        </p:txBody>
      </p:sp>
    </p:spTree>
    <p:extLst>
      <p:ext uri="{BB962C8B-B14F-4D97-AF65-F5344CB8AC3E}">
        <p14:creationId xmlns:p14="http://schemas.microsoft.com/office/powerpoint/2010/main" val="4128321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Bend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3574590" y="3830980"/>
            <a:ext cx="2532888" cy="1038200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69677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 flipH="1">
            <a:off x="1028700" y="3830980"/>
            <a:ext cx="2536066" cy="103820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20231723">
            <a:off x="959427" y="4579230"/>
            <a:ext cx="286941" cy="510510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5715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BDE5E2-2D5E-4A0F-A552-CF8F7575F048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A0830-D9C5-4BE0-954F-67C9A0610BB9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297292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23038 -0.1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8 -0.12384 L 0.26944 -0.1388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7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2200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4 -0.13889 L 0.30937 -0.1247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42200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37 -0.12477 L 0.5118 -0.014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5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Angle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607344"/>
            <a:ext cx="9144000" cy="1741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3390353" y="420996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/>
            </p:nvGraphicFramePr>
            <p:xfrm>
              <a:off x="193649" y="1484894"/>
              <a:ext cx="2613478" cy="138873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134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88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6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3600" b="0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3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36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822051"/>
                  </p:ext>
                </p:extLst>
              </p:nvPr>
            </p:nvGraphicFramePr>
            <p:xfrm>
              <a:off x="193649" y="1484894"/>
              <a:ext cx="2613478" cy="138873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6134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388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3" t="-437" r="-465" b="-8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/>
          <p:cNvSpPr txBox="1"/>
          <p:nvPr/>
        </p:nvSpPr>
        <p:spPr>
          <a:xfrm>
            <a:off x="6877129" y="3841195"/>
            <a:ext cx="149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=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7130" y="4610636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1</a:t>
            </a:r>
            <a:r>
              <a:rPr lang="en-US" sz="4400" dirty="0">
                <a:latin typeface="+mj-lt"/>
              </a:rPr>
              <a:t> = 1.33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14954F-22B5-4176-9DDF-54F4A5132B34}"/>
                  </a:ext>
                </a:extLst>
              </p:cNvPr>
              <p:cNvSpPr txBox="1"/>
              <p:nvPr/>
            </p:nvSpPr>
            <p:spPr>
              <a:xfrm>
                <a:off x="3103617" y="1597808"/>
                <a:ext cx="3773512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14954F-22B5-4176-9DDF-54F4A5132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617" y="1597808"/>
                <a:ext cx="3773512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289522-409D-4EC5-A8A0-5F6A90E06DFC}"/>
                  </a:ext>
                </a:extLst>
              </p:cNvPr>
              <p:cNvSpPr txBox="1"/>
              <p:nvPr/>
            </p:nvSpPr>
            <p:spPr>
              <a:xfrm>
                <a:off x="222436" y="3057761"/>
                <a:ext cx="4113344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°)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289522-409D-4EC5-A8A0-5F6A90E06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6" y="3057761"/>
                <a:ext cx="4113344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8CEC892-4508-49E7-82ED-E77C19EE7BB4}"/>
              </a:ext>
            </a:extLst>
          </p:cNvPr>
          <p:cNvSpPr txBox="1"/>
          <p:nvPr/>
        </p:nvSpPr>
        <p:spPr>
          <a:xfrm>
            <a:off x="3390352" y="5414194"/>
            <a:ext cx="561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Note: this only happens when transitioning from more dense to less dense </a:t>
            </a:r>
            <a:endParaRPr lang="en-US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C088F9-B6BE-4CFE-8E1A-90D0EB4F570E}"/>
                  </a:ext>
                </a:extLst>
              </p:cNvPr>
              <p:cNvSpPr txBox="1"/>
              <p:nvPr/>
            </p:nvSpPr>
            <p:spPr>
              <a:xfrm>
                <a:off x="4236722" y="3057221"/>
                <a:ext cx="224534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C088F9-B6BE-4CFE-8E1A-90D0EB4F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2" y="3057221"/>
                <a:ext cx="2245348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22AAA8C-A43D-4061-A0F1-9EC1561B51B6}"/>
              </a:ext>
            </a:extLst>
          </p:cNvPr>
          <p:cNvGrpSpPr/>
          <p:nvPr/>
        </p:nvGrpSpPr>
        <p:grpSpPr>
          <a:xfrm>
            <a:off x="3390353" y="4409410"/>
            <a:ext cx="182880" cy="182880"/>
            <a:chOff x="3390353" y="4409410"/>
            <a:chExt cx="182880" cy="18288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169430B-D50E-4BEA-917C-FF12097D81CD}"/>
                </a:ext>
              </a:extLst>
            </p:cNvPr>
            <p:cNvCxnSpPr>
              <a:cxnSpLocks/>
            </p:cNvCxnSpPr>
            <p:nvPr/>
          </p:nvCxnSpPr>
          <p:spPr>
            <a:xfrm>
              <a:off x="3390353" y="4419600"/>
              <a:ext cx="1828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392609-1752-4DCF-A0FD-E14E4941E44F}"/>
                </a:ext>
              </a:extLst>
            </p:cNvPr>
            <p:cNvCxnSpPr>
              <a:cxnSpLocks/>
            </p:cNvCxnSpPr>
            <p:nvPr/>
          </p:nvCxnSpPr>
          <p:spPr>
            <a:xfrm>
              <a:off x="3563411" y="4409410"/>
              <a:ext cx="0" cy="18288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7FE48-55EF-4532-A7C4-4AB08697B9B6}"/>
              </a:ext>
            </a:extLst>
          </p:cNvPr>
          <p:cNvSpPr/>
          <p:nvPr/>
        </p:nvSpPr>
        <p:spPr>
          <a:xfrm>
            <a:off x="3530406" y="415204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90°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71E2C2-601C-4B97-9FE6-55979C7FE90F}"/>
              </a:ext>
            </a:extLst>
          </p:cNvPr>
          <p:cNvSpPr/>
          <p:nvPr/>
        </p:nvSpPr>
        <p:spPr>
          <a:xfrm>
            <a:off x="2998698" y="4827282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6996B67-8DBA-416C-8F2C-3FB0949ADA42}"/>
              </a:ext>
            </a:extLst>
          </p:cNvPr>
          <p:cNvSpPr/>
          <p:nvPr/>
        </p:nvSpPr>
        <p:spPr>
          <a:xfrm>
            <a:off x="3106746" y="4316200"/>
            <a:ext cx="653783" cy="649029"/>
          </a:xfrm>
          <a:prstGeom prst="arc">
            <a:avLst>
              <a:gd name="adj1" fmla="val 5897492"/>
              <a:gd name="adj2" fmla="val 90303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00388" y="4607342"/>
            <a:ext cx="1899635" cy="14714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2" idx="0"/>
          </p:cNvCxnSpPr>
          <p:nvPr/>
        </p:nvCxnSpPr>
        <p:spPr>
          <a:xfrm>
            <a:off x="3390353" y="4607343"/>
            <a:ext cx="1181647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2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14" grpId="0"/>
      <p:bldP spid="1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607344"/>
            <a:ext cx="9144000" cy="1741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00388" y="4607342"/>
            <a:ext cx="1899635" cy="14714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390353" y="4209965"/>
            <a:ext cx="0" cy="10816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77129" y="3841195"/>
            <a:ext cx="149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=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7130" y="4610636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1</a:t>
            </a:r>
            <a:r>
              <a:rPr lang="en-US" sz="4400" dirty="0">
                <a:latin typeface="+mj-lt"/>
              </a:rPr>
              <a:t> = 1.52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975" y="1476843"/>
            <a:ext cx="610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What’s the critical angle between glass and air?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2921" y="4915779"/>
            <a:ext cx="641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  <a:latin typeface="Calibri Light" panose="020F0302020204030204" pitchFamily="34" charset="0"/>
              </a:rPr>
              <a:t>θ</a:t>
            </a:r>
            <a:r>
              <a:rPr lang="en-US" sz="4400" baseline="-25000" dirty="0">
                <a:solidFill>
                  <a:srgbClr val="0070C0"/>
                </a:solidFill>
                <a:latin typeface="+mj-lt"/>
              </a:rPr>
              <a:t>c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Arc 25"/>
          <p:cNvSpPr/>
          <p:nvPr/>
        </p:nvSpPr>
        <p:spPr>
          <a:xfrm rot="12099233">
            <a:off x="3099325" y="4440517"/>
            <a:ext cx="582055" cy="648276"/>
          </a:xfrm>
          <a:prstGeom prst="arc">
            <a:avLst>
              <a:gd name="adj1" fmla="val 14912457"/>
              <a:gd name="adj2" fmla="val 1911434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30EE29-4545-4528-84FA-9AC44E5AA378}"/>
                  </a:ext>
                </a:extLst>
              </p:cNvPr>
              <p:cNvSpPr txBox="1"/>
              <p:nvPr/>
            </p:nvSpPr>
            <p:spPr>
              <a:xfrm>
                <a:off x="355549" y="2019868"/>
                <a:ext cx="3424895" cy="111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.52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0°)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30EE29-4545-4528-84FA-9AC44E5AA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9" y="2019868"/>
                <a:ext cx="3424895" cy="1110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0FC852-7D89-4D44-897D-A691DB9AE765}"/>
                  </a:ext>
                </a:extLst>
              </p:cNvPr>
              <p:cNvSpPr txBox="1"/>
              <p:nvPr/>
            </p:nvSpPr>
            <p:spPr>
              <a:xfrm>
                <a:off x="3726180" y="2836416"/>
                <a:ext cx="30861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1.52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0FC852-7D89-4D44-897D-A691DB9AE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80" y="2836416"/>
                <a:ext cx="30861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39EE2-E0C5-48CD-B481-E9C5AB5F9490}"/>
              </a:ext>
            </a:extLst>
          </p:cNvPr>
          <p:cNvGrpSpPr/>
          <p:nvPr/>
        </p:nvGrpSpPr>
        <p:grpSpPr>
          <a:xfrm>
            <a:off x="3390353" y="4409410"/>
            <a:ext cx="182880" cy="182880"/>
            <a:chOff x="3390353" y="4409410"/>
            <a:chExt cx="182880" cy="1828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CB5095-4444-444B-AE03-8BFAB8D9B2FC}"/>
                </a:ext>
              </a:extLst>
            </p:cNvPr>
            <p:cNvCxnSpPr>
              <a:cxnSpLocks/>
            </p:cNvCxnSpPr>
            <p:nvPr/>
          </p:nvCxnSpPr>
          <p:spPr>
            <a:xfrm>
              <a:off x="3390353" y="4419600"/>
              <a:ext cx="1828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C1615A-F64B-460E-A642-69862F461670}"/>
                </a:ext>
              </a:extLst>
            </p:cNvPr>
            <p:cNvCxnSpPr>
              <a:cxnSpLocks/>
            </p:cNvCxnSpPr>
            <p:nvPr/>
          </p:nvCxnSpPr>
          <p:spPr>
            <a:xfrm>
              <a:off x="3563411" y="4409410"/>
              <a:ext cx="0" cy="1828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2EF5725-1FC1-4E66-AFDC-900E1001B1D7}"/>
              </a:ext>
            </a:extLst>
          </p:cNvPr>
          <p:cNvSpPr/>
          <p:nvPr/>
        </p:nvSpPr>
        <p:spPr>
          <a:xfrm>
            <a:off x="3530406" y="415204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B05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baseline="-25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baseline="-25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90°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2" name="Straight Arrow Connector 41"/>
          <p:cNvCxnSpPr>
            <a:endCxn id="22" idx="0"/>
          </p:cNvCxnSpPr>
          <p:nvPr/>
        </p:nvCxnSpPr>
        <p:spPr>
          <a:xfrm>
            <a:off x="3390353" y="4607343"/>
            <a:ext cx="1181647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C20232-4EB4-4DBF-B9FF-1BB118F81064}"/>
                  </a:ext>
                </a:extLst>
              </p:cNvPr>
              <p:cNvSpPr txBox="1"/>
              <p:nvPr/>
            </p:nvSpPr>
            <p:spPr>
              <a:xfrm>
                <a:off x="355549" y="2028525"/>
                <a:ext cx="3271569" cy="11022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C20232-4EB4-4DBF-B9FF-1BB118F8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9" y="2028525"/>
                <a:ext cx="3271569" cy="1102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DE2FB8-E95C-4D6B-80A2-B06B94321553}"/>
                  </a:ext>
                </a:extLst>
              </p:cNvPr>
              <p:cNvSpPr txBox="1"/>
              <p:nvPr/>
            </p:nvSpPr>
            <p:spPr>
              <a:xfrm>
                <a:off x="6591300" y="3107297"/>
                <a:ext cx="1484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DE2FB8-E95C-4D6B-80A2-B06B9432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3107297"/>
                <a:ext cx="14849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97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it matter?</a:t>
            </a:r>
          </a:p>
        </p:txBody>
      </p:sp>
      <p:pic>
        <p:nvPicPr>
          <p:cNvPr id="2050" name="Picture 2" descr="http://2.bp.blogspot.com/-O8djF_yZ1S8/UsHfHc3g4pI/AAAAAAAAFT8/dabSMaTtsks/s640/field_of_view_B(pp_w639_h25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7219"/>
          <a:stretch/>
        </p:blipFill>
        <p:spPr bwMode="auto">
          <a:xfrm>
            <a:off x="391465" y="1510878"/>
            <a:ext cx="4885385" cy="21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465" y="3132582"/>
            <a:ext cx="195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Snell’s Circle</a:t>
            </a:r>
          </a:p>
        </p:txBody>
      </p:sp>
      <p:pic>
        <p:nvPicPr>
          <p:cNvPr id="2052" name="Picture 4" descr="http://4.bp.blogspot.com/-AwCy8tJJTmg/UsHfXWuSVOI/AAAAAAAAFUE/Mo3Rmq8B0Vo/s1600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505902"/>
            <a:ext cx="3242471" cy="21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irefold.com/blog/wp-content/uploads/2014/07/fiber-optic-c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47" y="3847520"/>
            <a:ext cx="4218474" cy="23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b/b0/Laser_in_fib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16585"/>
          <a:stretch/>
        </p:blipFill>
        <p:spPr bwMode="auto">
          <a:xfrm>
            <a:off x="391465" y="3847520"/>
            <a:ext cx="3969834" cy="23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B99E03-3468-409F-929C-F576DE662D3F}"/>
              </a:ext>
            </a:extLst>
          </p:cNvPr>
          <p:cNvGrpSpPr/>
          <p:nvPr/>
        </p:nvGrpSpPr>
        <p:grpSpPr>
          <a:xfrm>
            <a:off x="2968283" y="2124222"/>
            <a:ext cx="2017825" cy="1008360"/>
            <a:chOff x="2968283" y="2124222"/>
            <a:chExt cx="2017825" cy="100836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AD7FD7-781F-481D-875B-39593D4F7D71}"/>
                </a:ext>
              </a:extLst>
            </p:cNvPr>
            <p:cNvCxnSpPr/>
            <p:nvPr/>
          </p:nvCxnSpPr>
          <p:spPr>
            <a:xfrm flipV="1">
              <a:off x="2968283" y="2124222"/>
              <a:ext cx="1393016" cy="10083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0754FB-353B-4591-805C-4027CB17EF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7546" y="2124222"/>
              <a:ext cx="638562" cy="504180"/>
            </a:xfrm>
            <a:prstGeom prst="line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3B0D34-D405-4EA3-8665-B4BFC7A379CB}"/>
                </a:ext>
              </a:extLst>
            </p:cNvPr>
            <p:cNvSpPr txBox="1"/>
            <p:nvPr/>
          </p:nvSpPr>
          <p:spPr>
            <a:xfrm>
              <a:off x="3695470" y="2493429"/>
              <a:ext cx="1290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Total Internal Reflection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DC8A1C-FF7B-4307-8A33-7A87876FEED6}"/>
              </a:ext>
            </a:extLst>
          </p:cNvPr>
          <p:cNvSpPr txBox="1"/>
          <p:nvPr/>
        </p:nvSpPr>
        <p:spPr>
          <a:xfrm>
            <a:off x="668764" y="5440073"/>
            <a:ext cx="3415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Fiber Optic Cables </a:t>
            </a:r>
            <a:r>
              <a:rPr lang="en-US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transmitting information with light</a:t>
            </a:r>
          </a:p>
        </p:txBody>
      </p:sp>
    </p:spTree>
    <p:extLst>
      <p:ext uri="{BB962C8B-B14F-4D97-AF65-F5344CB8AC3E}">
        <p14:creationId xmlns:p14="http://schemas.microsoft.com/office/powerpoint/2010/main" val="374612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688" y="1505879"/>
            <a:ext cx="856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 light ray is incident on an air–diamond boundary. The refractive index of diamond is greater than 1. Which diagram shows the correct path of the light ray?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E16A7-B254-40B0-9FB8-A87D1BEE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1" y="2418878"/>
            <a:ext cx="7106397" cy="373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E754E4-8A5D-4ABA-824A-FC873EDC2B16}"/>
              </a:ext>
            </a:extLst>
          </p:cNvPr>
          <p:cNvSpPr/>
          <p:nvPr/>
        </p:nvSpPr>
        <p:spPr>
          <a:xfrm>
            <a:off x="872198" y="2255969"/>
            <a:ext cx="3418449" cy="199247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2" y="1587032"/>
            <a:ext cx="835145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mathematically relate the angles of refraction to the indices of refraction for the materials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phenomenon of total internal reflection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critical angle of incidence so that the light cannot escape the medium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Bend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7903"/>
            <a:ext cx="9144000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574591" y="3232596"/>
            <a:ext cx="2043186" cy="598384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69677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 flipH="1">
            <a:off x="1735965" y="3830980"/>
            <a:ext cx="1828800" cy="182880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18985912">
            <a:off x="1668557" y="5328431"/>
            <a:ext cx="286941" cy="510510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5715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BDE5E2-2D5E-4A0F-A552-CF8F7575F048}"/>
              </a:ext>
            </a:extLst>
          </p:cNvPr>
          <p:cNvSpPr txBox="1"/>
          <p:nvPr/>
        </p:nvSpPr>
        <p:spPr>
          <a:xfrm>
            <a:off x="6896764" y="2777737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A0830-D9C5-4BE0-954F-67C9A0610BB9}"/>
              </a:ext>
            </a:extLst>
          </p:cNvPr>
          <p:cNvSpPr txBox="1"/>
          <p:nvPr/>
        </p:nvSpPr>
        <p:spPr>
          <a:xfrm>
            <a:off x="6910718" y="441856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3754070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18108 -0.24259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4259 L 0.22899 -0.2703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99 -0.27037 L 0.40295 -0.33773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338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Bend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00767"/>
            <a:ext cx="9144000" cy="2525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574591" y="1850907"/>
            <a:ext cx="761189" cy="1980073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69677" y="1906073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7129" y="3068462"/>
            <a:ext cx="2008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1.33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7130" y="3837903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 =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0057A3-A860-4843-AC81-A2447AA51D7B}"/>
              </a:ext>
            </a:extLst>
          </p:cNvPr>
          <p:cNvCxnSpPr>
            <a:cxnSpLocks/>
          </p:cNvCxnSpPr>
          <p:nvPr/>
        </p:nvCxnSpPr>
        <p:spPr>
          <a:xfrm flipH="1">
            <a:off x="1735965" y="3830980"/>
            <a:ext cx="1828800" cy="182880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20E88-6364-439D-8982-6F2D611317A6}"/>
              </a:ext>
            </a:extLst>
          </p:cNvPr>
          <p:cNvGrpSpPr/>
          <p:nvPr/>
        </p:nvGrpSpPr>
        <p:grpSpPr>
          <a:xfrm rot="18985912">
            <a:off x="1668557" y="5328431"/>
            <a:ext cx="286941" cy="510510"/>
            <a:chOff x="1953928" y="2521819"/>
            <a:chExt cx="505936" cy="80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8670780-E6AC-4A32-91D2-8C30D719DB62}"/>
                </a:ext>
              </a:extLst>
            </p:cNvPr>
            <p:cNvSpPr/>
            <p:nvPr/>
          </p:nvSpPr>
          <p:spPr>
            <a:xfrm>
              <a:off x="1953928" y="2521819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EE0F9C-7099-4388-BCEE-9064E3A38215}"/>
                </a:ext>
              </a:extLst>
            </p:cNvPr>
            <p:cNvCxnSpPr>
              <a:cxnSpLocks/>
            </p:cNvCxnSpPr>
            <p:nvPr/>
          </p:nvCxnSpPr>
          <p:spPr>
            <a:xfrm>
              <a:off x="2206546" y="2651635"/>
              <a:ext cx="0" cy="576023"/>
            </a:xfrm>
            <a:prstGeom prst="line">
              <a:avLst/>
            </a:prstGeom>
            <a:ln w="57150" cap="rnd">
              <a:solidFill>
                <a:srgbClr val="C0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118DE3-B8F7-4678-B324-8C7FB833274D}"/>
                </a:ext>
              </a:extLst>
            </p:cNvPr>
            <p:cNvSpPr/>
            <p:nvPr/>
          </p:nvSpPr>
          <p:spPr>
            <a:xfrm>
              <a:off x="1953928" y="3126492"/>
              <a:ext cx="505936" cy="2023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BDE5E2-2D5E-4A0F-A552-CF8F7575F048}"/>
              </a:ext>
            </a:extLst>
          </p:cNvPr>
          <p:cNvSpPr txBox="1"/>
          <p:nvPr/>
        </p:nvSpPr>
        <p:spPr>
          <a:xfrm>
            <a:off x="6906006" y="4483770"/>
            <a:ext cx="100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BA0830-D9C5-4BE0-954F-67C9A0610BB9}"/>
              </a:ext>
            </a:extLst>
          </p:cNvPr>
          <p:cNvSpPr txBox="1"/>
          <p:nvPr/>
        </p:nvSpPr>
        <p:spPr>
          <a:xfrm>
            <a:off x="6901382" y="2757546"/>
            <a:ext cx="1138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1285946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18108 -0.24259 " pathEditMode="relative" rAng="0" ptsTypes="AA">
                                      <p:cBhvr>
                                        <p:cTn id="1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4259 L 0.19653 -0.2740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53 -0.27407 L 0.27014 -0.52593 " pathEditMode="relative" rAng="0" ptsTypes="AA">
                                      <p:cBhvr>
                                        <p:cTn id="19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125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Snell’s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25024"/>
            <a:ext cx="4571999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" idx="0"/>
          </p:cNvCxnSpPr>
          <p:nvPr/>
        </p:nvCxnSpPr>
        <p:spPr>
          <a:xfrm>
            <a:off x="618186" y="2202287"/>
            <a:ext cx="1667814" cy="16227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86000" y="1918952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46241" y="1048125"/>
            <a:ext cx="25758" cy="52882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29851" y="1509007"/>
          <a:ext cx="4094557" cy="16570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9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7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40118" y="2906403"/>
            <a:ext cx="668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4400" baseline="-25000" dirty="0">
                <a:solidFill>
                  <a:srgbClr val="0070C0"/>
                </a:solidFill>
                <a:latin typeface="+mj-lt"/>
              </a:rPr>
              <a:t>1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0118" y="3825024"/>
            <a:ext cx="668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+mj-lt"/>
              </a:rPr>
              <a:t>n</a:t>
            </a:r>
            <a:r>
              <a:rPr lang="en-US" sz="44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98389" y="3820237"/>
            <a:ext cx="605797" cy="200101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78219" y="2305768"/>
            <a:ext cx="67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  <a:latin typeface="Calibri Light" panose="020F0302020204030204" pitchFamily="34" charset="0"/>
              </a:rPr>
              <a:t>θ</a:t>
            </a:r>
            <a:r>
              <a:rPr lang="en-US" sz="4400" baseline="-25000" dirty="0">
                <a:solidFill>
                  <a:srgbClr val="0070C0"/>
                </a:solidFill>
                <a:latin typeface="+mj-lt"/>
              </a:rPr>
              <a:t>1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 rot="17348140">
            <a:off x="1931624" y="3223167"/>
            <a:ext cx="582055" cy="648276"/>
          </a:xfrm>
          <a:prstGeom prst="arc">
            <a:avLst>
              <a:gd name="adj1" fmla="val 16200000"/>
              <a:gd name="adj2" fmla="val 2114267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92855" y="4142201"/>
            <a:ext cx="67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rgbClr val="00B050"/>
                </a:solidFill>
                <a:latin typeface="Calibri Light" panose="020F0302020204030204" pitchFamily="34" charset="0"/>
              </a:rPr>
              <a:t>θ</a:t>
            </a:r>
            <a:r>
              <a:rPr lang="en-US" sz="44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Arc 21"/>
          <p:cNvSpPr/>
          <p:nvPr/>
        </p:nvSpPr>
        <p:spPr>
          <a:xfrm rot="8477182">
            <a:off x="2048431" y="4085002"/>
            <a:ext cx="582055" cy="648276"/>
          </a:xfrm>
          <a:prstGeom prst="arc">
            <a:avLst>
              <a:gd name="adj1" fmla="val 16200000"/>
              <a:gd name="adj2" fmla="val 1911434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D137B-57C9-4D66-9240-3EA97554D8CD}"/>
                  </a:ext>
                </a:extLst>
              </p:cNvPr>
              <p:cNvSpPr txBox="1"/>
              <p:nvPr/>
            </p:nvSpPr>
            <p:spPr>
              <a:xfrm>
                <a:off x="5294787" y="1509007"/>
                <a:ext cx="3394580" cy="1607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D137B-57C9-4D66-9240-3EA97554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787" y="1509007"/>
                <a:ext cx="3394580" cy="1607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54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9" grpId="0"/>
      <p:bldP spid="2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31726"/>
            <a:ext cx="8503068" cy="2687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85084F-3266-4800-8100-BECC72A93737}"/>
              </a:ext>
            </a:extLst>
          </p:cNvPr>
          <p:cNvSpPr/>
          <p:nvPr/>
        </p:nvSpPr>
        <p:spPr>
          <a:xfrm>
            <a:off x="4584909" y="1880689"/>
            <a:ext cx="1306286" cy="45865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66F405-65AF-43CE-B62B-2D5376B48278}"/>
                  </a:ext>
                </a:extLst>
              </p:cNvPr>
              <p:cNvSpPr/>
              <p:nvPr/>
            </p:nvSpPr>
            <p:spPr>
              <a:xfrm>
                <a:off x="646675" y="4801167"/>
                <a:ext cx="703461" cy="1016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966F405-65AF-43CE-B62B-2D5376B48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75" y="4801167"/>
                <a:ext cx="703461" cy="1016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0E405C-40C0-44E3-9A9F-8C1ECA732BD4}"/>
                  </a:ext>
                </a:extLst>
              </p:cNvPr>
              <p:cNvSpPr/>
              <p:nvPr/>
            </p:nvSpPr>
            <p:spPr>
              <a:xfrm>
                <a:off x="6630583" y="4758207"/>
                <a:ext cx="2205860" cy="1102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0E405C-40C0-44E3-9A9F-8C1ECA732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83" y="4758207"/>
                <a:ext cx="2205860" cy="1102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DAE9B7-C458-4F25-A28D-C8AB2E23CEE9}"/>
                  </a:ext>
                </a:extLst>
              </p:cNvPr>
              <p:cNvSpPr/>
              <p:nvPr/>
            </p:nvSpPr>
            <p:spPr>
              <a:xfrm>
                <a:off x="1130725" y="4800783"/>
                <a:ext cx="1106841" cy="1017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3DAE9B7-C458-4F25-A28D-C8AB2E23C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25" y="4800783"/>
                <a:ext cx="1106841" cy="1017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97466" y="4758207"/>
                <a:ext cx="3149067" cy="1102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66" y="4758207"/>
                <a:ext cx="3149067" cy="1102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45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5833 0.01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42604 0.002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39635 0.002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/>
      <p:bldP spid="8" grpId="1"/>
      <p:bldP spid="9" grpId="0"/>
      <p:bldP spid="9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Snell’s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5107" y="2656503"/>
            <a:ext cx="3481528" cy="1937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85871" y="1822519"/>
            <a:ext cx="0" cy="166796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D8873E5-52E0-492A-8BA3-303AB5D8F49F}"/>
              </a:ext>
            </a:extLst>
          </p:cNvPr>
          <p:cNvGrpSpPr/>
          <p:nvPr/>
        </p:nvGrpSpPr>
        <p:grpSpPr>
          <a:xfrm>
            <a:off x="5501068" y="2190750"/>
            <a:ext cx="3178284" cy="2278849"/>
            <a:chOff x="5501068" y="2190750"/>
            <a:chExt cx="3178284" cy="227884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501068" y="2190750"/>
              <a:ext cx="1584803" cy="47498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0"/>
              <a:endCxn id="26" idx="1"/>
            </p:cNvCxnSpPr>
            <p:nvPr/>
          </p:nvCxnSpPr>
          <p:spPr>
            <a:xfrm>
              <a:off x="7085871" y="2656503"/>
              <a:ext cx="1593481" cy="1813096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28876" y="3085443"/>
            <a:ext cx="67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>
                <a:solidFill>
                  <a:srgbClr val="00B050"/>
                </a:solidFill>
                <a:latin typeface="Calibri Light" panose="020F0302020204030204" pitchFamily="34" charset="0"/>
              </a:rPr>
              <a:t>θ</a:t>
            </a:r>
            <a:r>
              <a:rPr lang="en-US" sz="4400" baseline="-25000" dirty="0">
                <a:solidFill>
                  <a:srgbClr val="00B050"/>
                </a:solidFill>
                <a:latin typeface="+mj-lt"/>
              </a:rPr>
              <a:t>2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1439" y="1722079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 Light" panose="020F0302020204030204" pitchFamily="34" charset="0"/>
              </a:rPr>
              <a:t>80°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 rot="17348140">
            <a:off x="6576048" y="2149182"/>
            <a:ext cx="856654" cy="967680"/>
          </a:xfrm>
          <a:prstGeom prst="arc">
            <a:avLst>
              <a:gd name="adj1" fmla="val 16200000"/>
              <a:gd name="adj2" fmla="val 2114267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7817244">
            <a:off x="6794844" y="2528837"/>
            <a:ext cx="582055" cy="648276"/>
          </a:xfrm>
          <a:prstGeom prst="arc">
            <a:avLst>
              <a:gd name="adj1" fmla="val 15627060"/>
              <a:gd name="adj2" fmla="val 1911434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58428" y="4448175"/>
            <a:ext cx="142875" cy="146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3006" y="1531726"/>
            <a:ext cx="505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While aiming at a marble at the bottom of a fish tank filled with water (n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= 1.33), you point so that you can measure the angle of your incident rays. What is the angle of refraction?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21139" y="4654073"/>
            <a:ext cx="37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Where does it “appear” the marble 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3F0604-D42D-4994-8CEC-2478591FCC11}"/>
                  </a:ext>
                </a:extLst>
              </p:cNvPr>
              <p:cNvSpPr txBox="1"/>
              <p:nvPr/>
            </p:nvSpPr>
            <p:spPr>
              <a:xfrm>
                <a:off x="441281" y="2967004"/>
                <a:ext cx="2289676" cy="110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3F0604-D42D-4994-8CEC-2478591F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81" y="2967004"/>
                <a:ext cx="2289676" cy="1102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2C4E1-888D-484B-BA56-FB4674256D8E}"/>
                  </a:ext>
                </a:extLst>
              </p:cNvPr>
              <p:cNvSpPr txBox="1"/>
              <p:nvPr/>
            </p:nvSpPr>
            <p:spPr>
              <a:xfrm>
                <a:off x="3167760" y="5286495"/>
                <a:ext cx="4301617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⁡(80°)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1.33</m:t>
                            </m:r>
                          </m:den>
                        </m:f>
                      </m:e>
                    </m:d>
                  </m:oMath>
                </a14:m>
                <a:endParaRPr lang="en-US" sz="32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2C4E1-888D-484B-BA56-FB467425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60" y="5286495"/>
                <a:ext cx="4301617" cy="829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BB72ADD-5B7E-4395-9556-1E3690BDE257}"/>
              </a:ext>
            </a:extLst>
          </p:cNvPr>
          <p:cNvSpPr txBox="1"/>
          <p:nvPr/>
        </p:nvSpPr>
        <p:spPr>
          <a:xfrm>
            <a:off x="7595829" y="2250936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en-US" sz="2000" baseline="-25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891B8-3746-48B5-B1DC-A6038D2CA334}"/>
              </a:ext>
            </a:extLst>
          </p:cNvPr>
          <p:cNvSpPr txBox="1"/>
          <p:nvPr/>
        </p:nvSpPr>
        <p:spPr>
          <a:xfrm>
            <a:off x="7595829" y="2645572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en-US" sz="2000" baseline="-25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1.33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40D4C1-2AB6-4D5B-B500-3D92DA3DAE07}"/>
                  </a:ext>
                </a:extLst>
              </p:cNvPr>
              <p:cNvSpPr txBox="1"/>
              <p:nvPr/>
            </p:nvSpPr>
            <p:spPr>
              <a:xfrm>
                <a:off x="1199451" y="4094028"/>
                <a:ext cx="4301617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40D4C1-2AB6-4D5B-B500-3D92DA3D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1" y="4094028"/>
                <a:ext cx="4301617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8EE2C2-73F6-4596-A01D-CD774ABCD62A}"/>
                  </a:ext>
                </a:extLst>
              </p:cNvPr>
              <p:cNvSpPr txBox="1"/>
              <p:nvPr/>
            </p:nvSpPr>
            <p:spPr>
              <a:xfrm>
                <a:off x="6850380" y="5416035"/>
                <a:ext cx="2252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𝟒𝟕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8EE2C2-73F6-4596-A01D-CD774ABCD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380" y="5416035"/>
                <a:ext cx="225262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505C0F-1AA5-4A13-8D37-C769D0697B16}"/>
                  </a:ext>
                </a:extLst>
              </p:cNvPr>
              <p:cNvSpPr/>
              <p:nvPr/>
            </p:nvSpPr>
            <p:spPr>
              <a:xfrm>
                <a:off x="483594" y="2967003"/>
                <a:ext cx="3149067" cy="1102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505C0F-1AA5-4A13-8D37-C769D0697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4" y="2967003"/>
                <a:ext cx="3149067" cy="1102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49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 animBg="1"/>
      <p:bldP spid="22" grpId="0" animBg="1"/>
      <p:bldP spid="17" grpId="0"/>
      <p:bldP spid="2" grpId="0"/>
      <p:bldP spid="18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A46BE-0F8E-4656-802F-D47CA8B2336E}"/>
              </a:ext>
            </a:extLst>
          </p:cNvPr>
          <p:cNvSpPr/>
          <p:nvPr/>
        </p:nvSpPr>
        <p:spPr>
          <a:xfrm>
            <a:off x="1672559" y="1531726"/>
            <a:ext cx="7164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If the light travels from air to diamond (n = 2.42) at an angle of incidence of 34°, find the angle of refraction.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6C3E6-2F0A-45B0-BA70-B5D4A07C53D8}"/>
              </a:ext>
            </a:extLst>
          </p:cNvPr>
          <p:cNvSpPr/>
          <p:nvPr/>
        </p:nvSpPr>
        <p:spPr>
          <a:xfrm>
            <a:off x="0" y="3825024"/>
            <a:ext cx="2519265" cy="25113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3D4286-9551-4DF8-8D67-B3575A147394}"/>
              </a:ext>
            </a:extLst>
          </p:cNvPr>
          <p:cNvCxnSpPr/>
          <p:nvPr/>
        </p:nvCxnSpPr>
        <p:spPr>
          <a:xfrm flipV="1">
            <a:off x="1334279" y="1918952"/>
            <a:ext cx="0" cy="361896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76A24FC-C24B-4444-8474-70E1B19A0320}"/>
              </a:ext>
            </a:extLst>
          </p:cNvPr>
          <p:cNvSpPr/>
          <p:nvPr/>
        </p:nvSpPr>
        <p:spPr>
          <a:xfrm rot="17348140">
            <a:off x="979903" y="3223167"/>
            <a:ext cx="582055" cy="648276"/>
          </a:xfrm>
          <a:prstGeom prst="arc">
            <a:avLst>
              <a:gd name="adj1" fmla="val 17266353"/>
              <a:gd name="adj2" fmla="val 21142674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8BA5A3-00CE-4534-ABF6-0F91DBC49053}"/>
                  </a:ext>
                </a:extLst>
              </p:cNvPr>
              <p:cNvSpPr txBox="1"/>
              <p:nvPr/>
            </p:nvSpPr>
            <p:spPr>
              <a:xfrm>
                <a:off x="1959897" y="2523019"/>
                <a:ext cx="2289676" cy="1102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8BA5A3-00CE-4534-ABF6-0F91DBC4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97" y="2523019"/>
                <a:ext cx="2289676" cy="1102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0CD81-08C7-49DD-AA9C-F0794E637EE4}"/>
                  </a:ext>
                </a:extLst>
              </p:cNvPr>
              <p:cNvSpPr txBox="1"/>
              <p:nvPr/>
            </p:nvSpPr>
            <p:spPr>
              <a:xfrm>
                <a:off x="2862776" y="4136329"/>
                <a:ext cx="4155244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⁡(34°)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1.33</m:t>
                            </m:r>
                          </m:den>
                        </m:f>
                      </m:e>
                    </m:d>
                  </m:oMath>
                </a14:m>
                <a:endParaRPr lang="en-US" sz="32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60CD81-08C7-49DD-AA9C-F0794E637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776" y="4136329"/>
                <a:ext cx="4155244" cy="829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4F95B2-84D0-4613-B63F-1FEA8021FACB}"/>
                  </a:ext>
                </a:extLst>
              </p:cNvPr>
              <p:cNvSpPr txBox="1"/>
              <p:nvPr/>
            </p:nvSpPr>
            <p:spPr>
              <a:xfrm>
                <a:off x="5053092" y="2516951"/>
                <a:ext cx="4301617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4F95B2-84D0-4613-B63F-1FEA8021F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92" y="2516951"/>
                <a:ext cx="4301617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9FE9E83-522F-43EB-8D5E-A3815FBF9580}"/>
              </a:ext>
            </a:extLst>
          </p:cNvPr>
          <p:cNvSpPr txBox="1"/>
          <p:nvPr/>
        </p:nvSpPr>
        <p:spPr>
          <a:xfrm>
            <a:off x="111812" y="342518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en-US" sz="2000" baseline="-25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D6033-5209-4656-A51F-9801C1F3CAFD}"/>
              </a:ext>
            </a:extLst>
          </p:cNvPr>
          <p:cNvSpPr txBox="1"/>
          <p:nvPr/>
        </p:nvSpPr>
        <p:spPr>
          <a:xfrm>
            <a:off x="111812" y="3819825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  <a:r>
              <a:rPr lang="en-US" sz="2000" baseline="-25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2.42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BA984-CEB1-46E0-B8CD-8AC3C477E441}"/>
              </a:ext>
            </a:extLst>
          </p:cNvPr>
          <p:cNvSpPr txBox="1"/>
          <p:nvPr/>
        </p:nvSpPr>
        <p:spPr>
          <a:xfrm>
            <a:off x="781864" y="2674938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34°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492FF1-EAD0-4DB8-B0ED-BD6E6ED44FDE}"/>
              </a:ext>
            </a:extLst>
          </p:cNvPr>
          <p:cNvGrpSpPr/>
          <p:nvPr/>
        </p:nvGrpSpPr>
        <p:grpSpPr>
          <a:xfrm>
            <a:off x="625151" y="2771192"/>
            <a:ext cx="1021702" cy="2309522"/>
            <a:chOff x="625151" y="2771192"/>
            <a:chExt cx="1021702" cy="230952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98930F-ED2C-4095-8413-B24D3D83CCA4}"/>
                </a:ext>
              </a:extLst>
            </p:cNvPr>
            <p:cNvCxnSpPr>
              <a:cxnSpLocks/>
            </p:cNvCxnSpPr>
            <p:nvPr/>
          </p:nvCxnSpPr>
          <p:spPr>
            <a:xfrm>
              <a:off x="625151" y="2771192"/>
              <a:ext cx="709127" cy="1053832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27C743-E6C0-4F3C-975B-6A92ADF29E0D}"/>
                </a:ext>
              </a:extLst>
            </p:cNvPr>
            <p:cNvCxnSpPr>
              <a:cxnSpLocks/>
            </p:cNvCxnSpPr>
            <p:nvPr/>
          </p:nvCxnSpPr>
          <p:spPr>
            <a:xfrm>
              <a:off x="1341710" y="3825024"/>
              <a:ext cx="305143" cy="125569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05CD4F75-A4D0-410A-A218-93C0D1700DBF}"/>
              </a:ext>
            </a:extLst>
          </p:cNvPr>
          <p:cNvSpPr/>
          <p:nvPr/>
        </p:nvSpPr>
        <p:spPr>
          <a:xfrm>
            <a:off x="974815" y="3748621"/>
            <a:ext cx="782815" cy="978422"/>
          </a:xfrm>
          <a:prstGeom prst="arc">
            <a:avLst>
              <a:gd name="adj1" fmla="val 4122046"/>
              <a:gd name="adj2" fmla="val 565387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1A50B-ED0A-4B8E-BCF4-8BE501171AFF}"/>
              </a:ext>
            </a:extLst>
          </p:cNvPr>
          <p:cNvSpPr txBox="1"/>
          <p:nvPr/>
        </p:nvSpPr>
        <p:spPr>
          <a:xfrm>
            <a:off x="1299935" y="493222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θ</a:t>
            </a:r>
            <a:r>
              <a:rPr lang="en-US" sz="2400" baseline="-25000" dirty="0">
                <a:solidFill>
                  <a:srgbClr val="00B050"/>
                </a:solidFill>
                <a:latin typeface="Calibri Light" panose="020F0302020204030204" pitchFamily="34" charset="0"/>
              </a:rPr>
              <a:t>2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F19F08C-906D-402C-AABE-6D3849D8CF23}"/>
                  </a:ext>
                </a:extLst>
              </p:cNvPr>
              <p:cNvSpPr/>
              <p:nvPr/>
            </p:nvSpPr>
            <p:spPr>
              <a:xfrm>
                <a:off x="1999705" y="2523019"/>
                <a:ext cx="3149067" cy="1102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F19F08C-906D-402C-AABE-6D3849D8C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05" y="2523019"/>
                <a:ext cx="3149067" cy="1102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27E8F6-C641-4342-91AB-0E7296287BD6}"/>
                  </a:ext>
                </a:extLst>
              </p:cNvPr>
              <p:cNvSpPr txBox="1"/>
              <p:nvPr/>
            </p:nvSpPr>
            <p:spPr>
              <a:xfrm>
                <a:off x="6598920" y="4265869"/>
                <a:ext cx="17602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27E8F6-C641-4342-91AB-0E7296287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920" y="4265869"/>
                <a:ext cx="176022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97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Refraction AND Reflection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90E3180A-316E-444D-B4DC-246B1D9B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35" y="1315280"/>
            <a:ext cx="6683930" cy="50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Angle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335" y="1531726"/>
            <a:ext cx="2836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Critical Angle: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607344"/>
            <a:ext cx="9144000" cy="1741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81070" y="4607345"/>
            <a:ext cx="1" cy="147148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77129" y="3841195"/>
            <a:ext cx="149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=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7130" y="4610636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n</a:t>
            </a:r>
            <a:r>
              <a:rPr lang="en-US" sz="4400" baseline="-25000" dirty="0">
                <a:latin typeface="+mj-lt"/>
              </a:rPr>
              <a:t>1</a:t>
            </a:r>
            <a:r>
              <a:rPr lang="en-US" sz="4400" dirty="0">
                <a:latin typeface="+mj-lt"/>
              </a:rPr>
              <a:t> = 1.33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481069" y="4607343"/>
            <a:ext cx="579551" cy="14714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81069" y="4607342"/>
            <a:ext cx="1146221" cy="14714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481068" y="4606146"/>
            <a:ext cx="3773512" cy="147268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481066" y="3140652"/>
            <a:ext cx="1" cy="147148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54178" y="3232597"/>
            <a:ext cx="907955" cy="13771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46605" y="3730051"/>
            <a:ext cx="1796606" cy="87849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476232" y="420996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058204" y="420996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628893" y="420996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3390353" y="420996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254580" y="4232824"/>
            <a:ext cx="0" cy="7646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60761" y="4618114"/>
            <a:ext cx="1347705" cy="51459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61966E-4ECE-45AF-83AA-A45058EBDF99}"/>
              </a:ext>
            </a:extLst>
          </p:cNvPr>
          <p:cNvSpPr txBox="1"/>
          <p:nvPr/>
        </p:nvSpPr>
        <p:spPr>
          <a:xfrm>
            <a:off x="2984684" y="1345040"/>
            <a:ext cx="830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sz="60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endParaRPr lang="en-US" sz="6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3A6990-2C27-481C-9E8E-97333DCB4B16}"/>
              </a:ext>
            </a:extLst>
          </p:cNvPr>
          <p:cNvSpPr txBox="1"/>
          <p:nvPr/>
        </p:nvSpPr>
        <p:spPr>
          <a:xfrm>
            <a:off x="5030129" y="1524908"/>
            <a:ext cx="3365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Angle at which </a:t>
            </a:r>
            <a:r>
              <a:rPr lang="el-GR" sz="36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sz="36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sz="36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90° </a:t>
            </a:r>
            <a:r>
              <a:rPr lang="en-US" sz="36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so no light escapes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93A75-EAA7-46AD-86FC-61DD937DE952}"/>
              </a:ext>
            </a:extLst>
          </p:cNvPr>
          <p:cNvGrpSpPr/>
          <p:nvPr/>
        </p:nvGrpSpPr>
        <p:grpSpPr>
          <a:xfrm>
            <a:off x="3390353" y="4409410"/>
            <a:ext cx="182880" cy="182880"/>
            <a:chOff x="3390353" y="4409410"/>
            <a:chExt cx="182880" cy="18288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2B8338-DDD7-4AB3-A5E6-C7D86C5B5EE0}"/>
                </a:ext>
              </a:extLst>
            </p:cNvPr>
            <p:cNvCxnSpPr>
              <a:cxnSpLocks/>
            </p:cNvCxnSpPr>
            <p:nvPr/>
          </p:nvCxnSpPr>
          <p:spPr>
            <a:xfrm>
              <a:off x="3390353" y="4419600"/>
              <a:ext cx="1828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532432-6311-4E74-8119-44A9797395CB}"/>
                </a:ext>
              </a:extLst>
            </p:cNvPr>
            <p:cNvCxnSpPr>
              <a:cxnSpLocks/>
            </p:cNvCxnSpPr>
            <p:nvPr/>
          </p:nvCxnSpPr>
          <p:spPr>
            <a:xfrm>
              <a:off x="3563411" y="4409410"/>
              <a:ext cx="0" cy="18288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>
            <a:endCxn id="22" idx="0"/>
          </p:cNvCxnSpPr>
          <p:nvPr/>
        </p:nvCxnSpPr>
        <p:spPr>
          <a:xfrm>
            <a:off x="3390353" y="4607343"/>
            <a:ext cx="1181647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0420417-BA3A-4968-A7D1-4E97872E40CB}"/>
              </a:ext>
            </a:extLst>
          </p:cNvPr>
          <p:cNvSpPr/>
          <p:nvPr/>
        </p:nvSpPr>
        <p:spPr>
          <a:xfrm>
            <a:off x="3530406" y="4152042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90° 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3EBEE6-A931-46FA-8E2B-B61728F57845}"/>
              </a:ext>
            </a:extLst>
          </p:cNvPr>
          <p:cNvSpPr/>
          <p:nvPr/>
        </p:nvSpPr>
        <p:spPr>
          <a:xfrm>
            <a:off x="2998698" y="4827282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θ</a:t>
            </a:r>
            <a:r>
              <a:rPr lang="en-US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43E8599-9EAF-4FEE-8651-9F7188A603B0}"/>
              </a:ext>
            </a:extLst>
          </p:cNvPr>
          <p:cNvSpPr/>
          <p:nvPr/>
        </p:nvSpPr>
        <p:spPr>
          <a:xfrm>
            <a:off x="3106746" y="4316200"/>
            <a:ext cx="653783" cy="649029"/>
          </a:xfrm>
          <a:prstGeom prst="arc">
            <a:avLst>
              <a:gd name="adj1" fmla="val 5897492"/>
              <a:gd name="adj2" fmla="val 903032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500388" y="4607342"/>
            <a:ext cx="1899635" cy="147148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F43CDC-8569-4F81-8F8F-79EC48CC94E0}"/>
              </a:ext>
            </a:extLst>
          </p:cNvPr>
          <p:cNvSpPr txBox="1"/>
          <p:nvPr/>
        </p:nvSpPr>
        <p:spPr>
          <a:xfrm>
            <a:off x="2389352" y="5835904"/>
            <a:ext cx="670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</a:rPr>
              <a:t>Beyond the critical angle </a:t>
            </a:r>
            <a:r>
              <a:rPr lang="en-US" sz="2400" dirty="0">
                <a:solidFill>
                  <a:srgbClr val="C00000"/>
                </a:solidFill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total internal reflection</a:t>
            </a:r>
            <a:endParaRPr lang="en-US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9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9" grpId="0"/>
      <p:bldP spid="30" grpId="0"/>
      <p:bldP spid="10" grpId="0" animBg="1"/>
      <p:bldP spid="3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28431</TotalTime>
  <Words>437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Cambria Math</vt:lpstr>
      <vt:lpstr>Ebrima</vt:lpstr>
      <vt:lpstr>Wingdings</vt:lpstr>
      <vt:lpstr>Retrospect</vt:lpstr>
      <vt:lpstr>Snell’s Law &amp; Critical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Snell's Law and Critical Angle</dc:title>
  <dc:creator>Joe Cossette</dc:creator>
  <cp:lastModifiedBy>Joe Cossette</cp:lastModifiedBy>
  <cp:revision>258</cp:revision>
  <dcterms:created xsi:type="dcterms:W3CDTF">2014-08-31T00:23:19Z</dcterms:created>
  <dcterms:modified xsi:type="dcterms:W3CDTF">2020-12-14T04:36:36Z</dcterms:modified>
</cp:coreProperties>
</file>